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1"/>
  </p:sldMasterIdLst>
  <p:notesMasterIdLst>
    <p:notesMasterId r:id="rId80"/>
  </p:notesMasterIdLst>
  <p:handoutMasterIdLst>
    <p:handoutMasterId r:id="rId81"/>
  </p:handoutMasterIdLst>
  <p:sldIdLst>
    <p:sldId id="1350" r:id="rId2"/>
    <p:sldId id="1407" r:id="rId3"/>
    <p:sldId id="1406" r:id="rId4"/>
    <p:sldId id="460" r:id="rId5"/>
    <p:sldId id="1386" r:id="rId6"/>
    <p:sldId id="1387" r:id="rId7"/>
    <p:sldId id="1389" r:id="rId8"/>
    <p:sldId id="1390" r:id="rId9"/>
    <p:sldId id="1391" r:id="rId10"/>
    <p:sldId id="1396" r:id="rId11"/>
    <p:sldId id="1380" r:id="rId12"/>
    <p:sldId id="1013" r:id="rId13"/>
    <p:sldId id="1400" r:id="rId14"/>
    <p:sldId id="1293" r:id="rId15"/>
    <p:sldId id="803" r:id="rId16"/>
    <p:sldId id="712" r:id="rId17"/>
    <p:sldId id="1277" r:id="rId18"/>
    <p:sldId id="974" r:id="rId19"/>
    <p:sldId id="1352" r:id="rId20"/>
    <p:sldId id="1414" r:id="rId21"/>
    <p:sldId id="1278" r:id="rId22"/>
    <p:sldId id="1279" r:id="rId23"/>
    <p:sldId id="1371" r:id="rId24"/>
    <p:sldId id="1280" r:id="rId25"/>
    <p:sldId id="1282" r:id="rId26"/>
    <p:sldId id="1378" r:id="rId27"/>
    <p:sldId id="1291" r:id="rId28"/>
    <p:sldId id="1294" r:id="rId29"/>
    <p:sldId id="1295" r:id="rId30"/>
    <p:sldId id="1398" r:id="rId31"/>
    <p:sldId id="1297" r:id="rId32"/>
    <p:sldId id="1410" r:id="rId33"/>
    <p:sldId id="1413" r:id="rId34"/>
    <p:sldId id="1304" r:id="rId35"/>
    <p:sldId id="1399" r:id="rId36"/>
    <p:sldId id="1299" r:id="rId37"/>
    <p:sldId id="1300" r:id="rId38"/>
    <p:sldId id="1301" r:id="rId39"/>
    <p:sldId id="1305" r:id="rId40"/>
    <p:sldId id="1306" r:id="rId41"/>
    <p:sldId id="1397" r:id="rId42"/>
    <p:sldId id="1308" r:id="rId43"/>
    <p:sldId id="1402" r:id="rId44"/>
    <p:sldId id="1311" r:id="rId45"/>
    <p:sldId id="1309" r:id="rId46"/>
    <p:sldId id="1310" r:id="rId47"/>
    <p:sldId id="1312" r:id="rId48"/>
    <p:sldId id="1313" r:id="rId49"/>
    <p:sldId id="1314" r:id="rId50"/>
    <p:sldId id="1315" r:id="rId51"/>
    <p:sldId id="1316" r:id="rId52"/>
    <p:sldId id="1317" r:id="rId53"/>
    <p:sldId id="1333" r:id="rId54"/>
    <p:sldId id="1370" r:id="rId55"/>
    <p:sldId id="1374" r:id="rId56"/>
    <p:sldId id="1353" r:id="rId57"/>
    <p:sldId id="1375" r:id="rId58"/>
    <p:sldId id="1354" r:id="rId59"/>
    <p:sldId id="1401" r:id="rId60"/>
    <p:sldId id="1355" r:id="rId61"/>
    <p:sldId id="1376" r:id="rId62"/>
    <p:sldId id="1356" r:id="rId63"/>
    <p:sldId id="1318" r:id="rId64"/>
    <p:sldId id="1319" r:id="rId65"/>
    <p:sldId id="1415" r:id="rId66"/>
    <p:sldId id="1321" r:id="rId67"/>
    <p:sldId id="1320" r:id="rId68"/>
    <p:sldId id="1362" r:id="rId69"/>
    <p:sldId id="1359" r:id="rId70"/>
    <p:sldId id="1364" r:id="rId71"/>
    <p:sldId id="1322" r:id="rId72"/>
    <p:sldId id="1323" r:id="rId73"/>
    <p:sldId id="1324" r:id="rId74"/>
    <p:sldId id="1325" r:id="rId75"/>
    <p:sldId id="1405" r:id="rId76"/>
    <p:sldId id="1408" r:id="rId77"/>
    <p:sldId id="1409" r:id="rId78"/>
    <p:sldId id="1404" r:id="rId79"/>
  </p:sldIdLst>
  <p:sldSz cx="9144000" cy="6858000" type="screen4x3"/>
  <p:notesSz cx="9658350" cy="6858000"/>
  <p:defaultTextStyle>
    <a:defPPr>
      <a:defRPr lang="en-US"/>
    </a:defPPr>
    <a:lvl1pPr algn="l" rtl="0" fontAlgn="base">
      <a:spcBef>
        <a:spcPct val="0"/>
      </a:spcBef>
      <a:spcAft>
        <a:spcPct val="0"/>
      </a:spcAft>
      <a:defRPr kumimoji="1" kern="1200">
        <a:solidFill>
          <a:schemeClr val="tx1"/>
        </a:solidFill>
        <a:latin typeface="Tahoma"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Tahoma"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Tahoma"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Tahoma"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Tahoma" pitchFamily="34" charset="0"/>
        <a:ea typeface="新細明體" pitchFamily="18" charset="-120"/>
        <a:cs typeface="+mn-cs"/>
      </a:defRPr>
    </a:lvl5pPr>
    <a:lvl6pPr marL="2286000" algn="l" defTabSz="914400" rtl="0" eaLnBrk="1" latinLnBrk="0" hangingPunct="1">
      <a:defRPr kumimoji="1" kern="1200">
        <a:solidFill>
          <a:schemeClr val="tx1"/>
        </a:solidFill>
        <a:latin typeface="Tahoma" pitchFamily="34" charset="0"/>
        <a:ea typeface="新細明體" pitchFamily="18" charset="-120"/>
        <a:cs typeface="+mn-cs"/>
      </a:defRPr>
    </a:lvl6pPr>
    <a:lvl7pPr marL="2743200" algn="l" defTabSz="914400" rtl="0" eaLnBrk="1" latinLnBrk="0" hangingPunct="1">
      <a:defRPr kumimoji="1" kern="1200">
        <a:solidFill>
          <a:schemeClr val="tx1"/>
        </a:solidFill>
        <a:latin typeface="Tahoma" pitchFamily="34" charset="0"/>
        <a:ea typeface="新細明體" pitchFamily="18" charset="-120"/>
        <a:cs typeface="+mn-cs"/>
      </a:defRPr>
    </a:lvl7pPr>
    <a:lvl8pPr marL="3200400" algn="l" defTabSz="914400" rtl="0" eaLnBrk="1" latinLnBrk="0" hangingPunct="1">
      <a:defRPr kumimoji="1" kern="1200">
        <a:solidFill>
          <a:schemeClr val="tx1"/>
        </a:solidFill>
        <a:latin typeface="Tahoma" pitchFamily="34" charset="0"/>
        <a:ea typeface="新細明體" pitchFamily="18" charset="-120"/>
        <a:cs typeface="+mn-cs"/>
      </a:defRPr>
    </a:lvl8pPr>
    <a:lvl9pPr marL="3657600" algn="l" defTabSz="914400" rtl="0" eaLnBrk="1" latinLnBrk="0" hangingPunct="1">
      <a:defRPr kumimoji="1" kern="1200">
        <a:solidFill>
          <a:schemeClr val="tx1"/>
        </a:solidFill>
        <a:latin typeface="Tahoma"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AB"/>
    <a:srgbClr val="FFFB7B"/>
    <a:srgbClr val="FF0000"/>
    <a:srgbClr val="FF9933"/>
    <a:srgbClr val="CCFFFF"/>
    <a:srgbClr val="FF33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57"/>
    <p:restoredTop sz="94660"/>
  </p:normalViewPr>
  <p:slideViewPr>
    <p:cSldViewPr snapToGrid="0">
      <p:cViewPr varScale="1">
        <p:scale>
          <a:sx n="124" d="100"/>
          <a:sy n="124" d="100"/>
        </p:scale>
        <p:origin x="100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18465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新細明體" pitchFamily="18" charset="-120"/>
                <a:cs typeface="+mn-cs"/>
              </a:defRPr>
            </a:lvl1pPr>
          </a:lstStyle>
          <a:p>
            <a:pPr>
              <a:defRPr/>
            </a:pPr>
            <a:endParaRPr lang="en-US" altLang="zh-TW"/>
          </a:p>
        </p:txBody>
      </p:sp>
      <p:sp>
        <p:nvSpPr>
          <p:cNvPr id="3075" name="Rectangle 3"/>
          <p:cNvSpPr>
            <a:spLocks noGrp="1" noChangeArrowheads="1"/>
          </p:cNvSpPr>
          <p:nvPr>
            <p:ph type="dt" sz="quarter" idx="1"/>
          </p:nvPr>
        </p:nvSpPr>
        <p:spPr bwMode="auto">
          <a:xfrm>
            <a:off x="5473700" y="0"/>
            <a:ext cx="418465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新細明體" pitchFamily="18" charset="-120"/>
                <a:cs typeface="+mn-cs"/>
              </a:defRPr>
            </a:lvl1pPr>
          </a:lstStyle>
          <a:p>
            <a:pPr>
              <a:defRPr/>
            </a:pPr>
            <a:endParaRPr lang="en-US" altLang="zh-TW"/>
          </a:p>
        </p:txBody>
      </p:sp>
      <p:sp>
        <p:nvSpPr>
          <p:cNvPr id="3076" name="Rectangle 4"/>
          <p:cNvSpPr>
            <a:spLocks noGrp="1" noChangeArrowheads="1"/>
          </p:cNvSpPr>
          <p:nvPr>
            <p:ph type="ftr" sz="quarter" idx="2"/>
          </p:nvPr>
        </p:nvSpPr>
        <p:spPr bwMode="auto">
          <a:xfrm>
            <a:off x="0" y="6515100"/>
            <a:ext cx="418465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新細明體" pitchFamily="18" charset="-120"/>
                <a:cs typeface="+mn-cs"/>
              </a:defRPr>
            </a:lvl1pPr>
          </a:lstStyle>
          <a:p>
            <a:pPr>
              <a:defRPr/>
            </a:pPr>
            <a:endParaRPr lang="en-US" altLang="zh-TW"/>
          </a:p>
        </p:txBody>
      </p:sp>
      <p:sp>
        <p:nvSpPr>
          <p:cNvPr id="3077" name="Rectangle 5"/>
          <p:cNvSpPr>
            <a:spLocks noGrp="1" noChangeArrowheads="1"/>
          </p:cNvSpPr>
          <p:nvPr>
            <p:ph type="sldNum" sz="quarter" idx="3"/>
          </p:nvPr>
        </p:nvSpPr>
        <p:spPr bwMode="auto">
          <a:xfrm>
            <a:off x="5473700" y="6515100"/>
            <a:ext cx="418465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F2DC0656-10C7-45DC-A27E-AC0C6332F5C8}" type="slidenum">
              <a:rPr lang="zh-TW" altLang="en-US"/>
              <a:pPr/>
              <a:t>‹#›</a:t>
            </a:fld>
            <a:endParaRPr lang="en-US" altLang="zh-TW"/>
          </a:p>
        </p:txBody>
      </p:sp>
    </p:spTree>
    <p:extLst>
      <p:ext uri="{BB962C8B-B14F-4D97-AF65-F5344CB8AC3E}">
        <p14:creationId xmlns:p14="http://schemas.microsoft.com/office/powerpoint/2010/main" val="920235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18465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新細明體" pitchFamily="18" charset="-120"/>
                <a:cs typeface="+mn-cs"/>
              </a:defRPr>
            </a:lvl1pPr>
          </a:lstStyle>
          <a:p>
            <a:pPr>
              <a:defRPr/>
            </a:pPr>
            <a:endParaRPr lang="en-US" altLang="zh-TW"/>
          </a:p>
        </p:txBody>
      </p:sp>
      <p:sp>
        <p:nvSpPr>
          <p:cNvPr id="5123" name="Rectangle 3"/>
          <p:cNvSpPr>
            <a:spLocks noGrp="1" noChangeArrowheads="1"/>
          </p:cNvSpPr>
          <p:nvPr>
            <p:ph type="dt" idx="1"/>
          </p:nvPr>
        </p:nvSpPr>
        <p:spPr bwMode="auto">
          <a:xfrm>
            <a:off x="5473700" y="0"/>
            <a:ext cx="418465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新細明體" pitchFamily="18" charset="-120"/>
                <a:cs typeface="+mn-cs"/>
              </a:defRPr>
            </a:lvl1pPr>
          </a:lstStyle>
          <a:p>
            <a:pPr>
              <a:defRPr/>
            </a:pPr>
            <a:endParaRPr lang="en-US" altLang="zh-TW"/>
          </a:p>
        </p:txBody>
      </p:sp>
      <p:sp>
        <p:nvSpPr>
          <p:cNvPr id="14340" name="Rectangle 4"/>
          <p:cNvSpPr>
            <a:spLocks noGrp="1" noRot="1" noChangeAspect="1" noChangeArrowheads="1"/>
          </p:cNvSpPr>
          <p:nvPr>
            <p:ph type="sldImg" idx="2"/>
          </p:nvPr>
        </p:nvSpPr>
        <p:spPr bwMode="auto">
          <a:xfrm>
            <a:off x="3114675"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1287463" y="3257550"/>
            <a:ext cx="7083425"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126" name="Rectangle 6"/>
          <p:cNvSpPr>
            <a:spLocks noGrp="1" noChangeArrowheads="1"/>
          </p:cNvSpPr>
          <p:nvPr>
            <p:ph type="ftr" sz="quarter" idx="4"/>
          </p:nvPr>
        </p:nvSpPr>
        <p:spPr bwMode="auto">
          <a:xfrm>
            <a:off x="0" y="6515100"/>
            <a:ext cx="418465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新細明體" pitchFamily="18" charset="-120"/>
                <a:cs typeface="+mn-cs"/>
              </a:defRPr>
            </a:lvl1pPr>
          </a:lstStyle>
          <a:p>
            <a:pPr>
              <a:defRPr/>
            </a:pPr>
            <a:endParaRPr lang="en-US" altLang="zh-TW"/>
          </a:p>
        </p:txBody>
      </p:sp>
      <p:sp>
        <p:nvSpPr>
          <p:cNvPr id="5127" name="Rectangle 7"/>
          <p:cNvSpPr>
            <a:spLocks noGrp="1" noChangeArrowheads="1"/>
          </p:cNvSpPr>
          <p:nvPr>
            <p:ph type="sldNum" sz="quarter" idx="5"/>
          </p:nvPr>
        </p:nvSpPr>
        <p:spPr bwMode="auto">
          <a:xfrm>
            <a:off x="5473700" y="6515100"/>
            <a:ext cx="418465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65915E77-FAAA-4BE3-A025-7C5A951F0457}" type="slidenum">
              <a:rPr lang="zh-TW" altLang="en-US"/>
              <a:pPr/>
              <a:t>‹#›</a:t>
            </a:fld>
            <a:endParaRPr lang="en-US" altLang="zh-TW"/>
          </a:p>
        </p:txBody>
      </p:sp>
    </p:spTree>
    <p:extLst>
      <p:ext uri="{BB962C8B-B14F-4D97-AF65-F5344CB8AC3E}">
        <p14:creationId xmlns:p14="http://schemas.microsoft.com/office/powerpoint/2010/main" val="804634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fld id="{86B5DA65-23DB-429C-9FF5-ACB57833BED9}" type="slidenum">
              <a:rPr lang="zh-TW" altLang="en-US"/>
              <a:pPr/>
              <a:t>‹#›</a:t>
            </a:fld>
            <a:endParaRPr lang="en-US" altLang="zh-TW"/>
          </a:p>
        </p:txBody>
      </p:sp>
    </p:spTree>
    <p:extLst>
      <p:ext uri="{BB962C8B-B14F-4D97-AF65-F5344CB8AC3E}">
        <p14:creationId xmlns:p14="http://schemas.microsoft.com/office/powerpoint/2010/main" val="3348442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fld id="{D0E9BC62-E10A-4622-8AF9-E6DC6CE82936}" type="slidenum">
              <a:rPr lang="zh-TW" altLang="en-US"/>
              <a:pPr/>
              <a:t>‹#›</a:t>
            </a:fld>
            <a:endParaRPr lang="en-US" altLang="zh-TW"/>
          </a:p>
        </p:txBody>
      </p:sp>
    </p:spTree>
    <p:extLst>
      <p:ext uri="{BB962C8B-B14F-4D97-AF65-F5344CB8AC3E}">
        <p14:creationId xmlns:p14="http://schemas.microsoft.com/office/powerpoint/2010/main" val="250259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fld id="{50A1D70D-E7B8-4EB0-8168-49E9DA783316}" type="slidenum">
              <a:rPr lang="zh-TW" altLang="en-US"/>
              <a:pPr/>
              <a:t>‹#›</a:t>
            </a:fld>
            <a:endParaRPr lang="en-US" altLang="zh-TW"/>
          </a:p>
        </p:txBody>
      </p:sp>
    </p:spTree>
    <p:extLst>
      <p:ext uri="{BB962C8B-B14F-4D97-AF65-F5344CB8AC3E}">
        <p14:creationId xmlns:p14="http://schemas.microsoft.com/office/powerpoint/2010/main" val="4219154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fld id="{B1F057D1-5432-4DB8-9A9F-E680D6A49089}" type="slidenum">
              <a:rPr lang="zh-TW" altLang="en-US"/>
              <a:pPr/>
              <a:t>‹#›</a:t>
            </a:fld>
            <a:endParaRPr lang="en-US" altLang="zh-TW"/>
          </a:p>
        </p:txBody>
      </p:sp>
    </p:spTree>
    <p:extLst>
      <p:ext uri="{BB962C8B-B14F-4D97-AF65-F5344CB8AC3E}">
        <p14:creationId xmlns:p14="http://schemas.microsoft.com/office/powerpoint/2010/main" val="142532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fld id="{16F80BB0-4461-4B18-9966-169DD4D8863E}" type="slidenum">
              <a:rPr lang="zh-TW" altLang="en-US"/>
              <a:pPr/>
              <a:t>‹#›</a:t>
            </a:fld>
            <a:endParaRPr lang="en-US" altLang="zh-TW"/>
          </a:p>
        </p:txBody>
      </p:sp>
    </p:spTree>
    <p:extLst>
      <p:ext uri="{BB962C8B-B14F-4D97-AF65-F5344CB8AC3E}">
        <p14:creationId xmlns:p14="http://schemas.microsoft.com/office/powerpoint/2010/main" val="344408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fld id="{1F1F05D0-A147-4D27-AD61-2E84CD72D76A}" type="slidenum">
              <a:rPr lang="zh-TW" altLang="en-US"/>
              <a:pPr/>
              <a:t>‹#›</a:t>
            </a:fld>
            <a:endParaRPr lang="en-US" altLang="zh-TW"/>
          </a:p>
        </p:txBody>
      </p:sp>
    </p:spTree>
    <p:extLst>
      <p:ext uri="{BB962C8B-B14F-4D97-AF65-F5344CB8AC3E}">
        <p14:creationId xmlns:p14="http://schemas.microsoft.com/office/powerpoint/2010/main" val="318850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en-US" altLang="zh-TW"/>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fld id="{8979BC33-D730-4C62-A4D5-203ED45DB622}" type="slidenum">
              <a:rPr lang="zh-TW" altLang="en-US"/>
              <a:pPr/>
              <a:t>‹#›</a:t>
            </a:fld>
            <a:endParaRPr lang="en-US" altLang="zh-TW"/>
          </a:p>
        </p:txBody>
      </p:sp>
    </p:spTree>
    <p:extLst>
      <p:ext uri="{BB962C8B-B14F-4D97-AF65-F5344CB8AC3E}">
        <p14:creationId xmlns:p14="http://schemas.microsoft.com/office/powerpoint/2010/main" val="786268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en-US" altLang="zh-TW"/>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fld id="{575C6450-9F86-4B2E-94B9-946B52CBD274}" type="slidenum">
              <a:rPr lang="zh-TW" altLang="en-US"/>
              <a:pPr/>
              <a:t>‹#›</a:t>
            </a:fld>
            <a:endParaRPr lang="en-US" altLang="zh-TW"/>
          </a:p>
        </p:txBody>
      </p:sp>
    </p:spTree>
    <p:extLst>
      <p:ext uri="{BB962C8B-B14F-4D97-AF65-F5344CB8AC3E}">
        <p14:creationId xmlns:p14="http://schemas.microsoft.com/office/powerpoint/2010/main" val="3681212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en-US" altLang="zh-TW"/>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fld id="{00DC4490-886B-44CC-B18C-7D728CB3B3CE}" type="slidenum">
              <a:rPr lang="zh-TW" altLang="en-US"/>
              <a:pPr/>
              <a:t>‹#›</a:t>
            </a:fld>
            <a:endParaRPr lang="en-US" altLang="zh-TW"/>
          </a:p>
        </p:txBody>
      </p:sp>
    </p:spTree>
    <p:extLst>
      <p:ext uri="{BB962C8B-B14F-4D97-AF65-F5344CB8AC3E}">
        <p14:creationId xmlns:p14="http://schemas.microsoft.com/office/powerpoint/2010/main" val="4131003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fld id="{DDA0334C-74FB-4428-9530-F3F66ED7BC3F}" type="slidenum">
              <a:rPr lang="zh-TW" altLang="en-US"/>
              <a:pPr/>
              <a:t>‹#›</a:t>
            </a:fld>
            <a:endParaRPr lang="en-US" altLang="zh-TW"/>
          </a:p>
        </p:txBody>
      </p:sp>
    </p:spTree>
    <p:extLst>
      <p:ext uri="{BB962C8B-B14F-4D97-AF65-F5344CB8AC3E}">
        <p14:creationId xmlns:p14="http://schemas.microsoft.com/office/powerpoint/2010/main" val="17801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fld id="{9EA1FAD5-DDE6-488B-8601-AD03A56EC0DC}" type="slidenum">
              <a:rPr lang="zh-TW" altLang="en-US"/>
              <a:pPr/>
              <a:t>‹#›</a:t>
            </a:fld>
            <a:endParaRPr lang="en-US" altLang="zh-TW"/>
          </a:p>
        </p:txBody>
      </p:sp>
    </p:spTree>
    <p:extLst>
      <p:ext uri="{BB962C8B-B14F-4D97-AF65-F5344CB8AC3E}">
        <p14:creationId xmlns:p14="http://schemas.microsoft.com/office/powerpoint/2010/main" val="95803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pitchFamily="34" charset="0"/>
                <a:ea typeface="新細明體" pitchFamily="18" charset="-120"/>
                <a:cs typeface="+mn-cs"/>
              </a:defRPr>
            </a:lvl1pPr>
          </a:lstStyle>
          <a:p>
            <a:pPr>
              <a:defRPr/>
            </a:pPr>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pitchFamily="34" charset="0"/>
                <a:ea typeface="新細明體" pitchFamily="18" charset="-120"/>
                <a:cs typeface="+mn-cs"/>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4AA1B78-D10C-4D0A-AD94-6DC4753EF616}"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ctr" rtl="0" eaLnBrk="0" fontAlgn="base" hangingPunct="0">
        <a:spcBef>
          <a:spcPct val="0"/>
        </a:spcBef>
        <a:spcAft>
          <a:spcPct val="0"/>
        </a:spcAft>
        <a:defRPr kumimoji="1" sz="4400" kern="1200">
          <a:solidFill>
            <a:schemeClr val="tx1"/>
          </a:solidFill>
          <a:latin typeface="+mj-lt"/>
          <a:ea typeface="新細明體" charset="0"/>
          <a:cs typeface="新細明體" charset="0"/>
        </a:defRPr>
      </a:lvl1pPr>
      <a:lvl2pPr algn="ctr" rtl="0" eaLnBrk="0" fontAlgn="base" hangingPunct="0">
        <a:spcBef>
          <a:spcPct val="0"/>
        </a:spcBef>
        <a:spcAft>
          <a:spcPct val="0"/>
        </a:spcAft>
        <a:defRPr kumimoji="1" sz="4400">
          <a:solidFill>
            <a:schemeClr val="tx1"/>
          </a:solidFill>
          <a:latin typeface="Calibri" pitchFamily="34" charset="0"/>
          <a:ea typeface="新細明體" charset="0"/>
          <a:cs typeface="新細明體" charset="0"/>
        </a:defRPr>
      </a:lvl2pPr>
      <a:lvl3pPr algn="ctr" rtl="0" eaLnBrk="0" fontAlgn="base" hangingPunct="0">
        <a:spcBef>
          <a:spcPct val="0"/>
        </a:spcBef>
        <a:spcAft>
          <a:spcPct val="0"/>
        </a:spcAft>
        <a:defRPr kumimoji="1" sz="4400">
          <a:solidFill>
            <a:schemeClr val="tx1"/>
          </a:solidFill>
          <a:latin typeface="Calibri" pitchFamily="34" charset="0"/>
          <a:ea typeface="新細明體" charset="0"/>
          <a:cs typeface="新細明體" charset="0"/>
        </a:defRPr>
      </a:lvl3pPr>
      <a:lvl4pPr algn="ctr" rtl="0" eaLnBrk="0" fontAlgn="base" hangingPunct="0">
        <a:spcBef>
          <a:spcPct val="0"/>
        </a:spcBef>
        <a:spcAft>
          <a:spcPct val="0"/>
        </a:spcAft>
        <a:defRPr kumimoji="1" sz="4400">
          <a:solidFill>
            <a:schemeClr val="tx1"/>
          </a:solidFill>
          <a:latin typeface="Calibri" pitchFamily="34" charset="0"/>
          <a:ea typeface="新細明體" charset="0"/>
          <a:cs typeface="新細明體" charset="0"/>
        </a:defRPr>
      </a:lvl4pPr>
      <a:lvl5pPr algn="ctr" rtl="0" eaLnBrk="0" fontAlgn="base" hangingPunct="0">
        <a:spcBef>
          <a:spcPct val="0"/>
        </a:spcBef>
        <a:spcAft>
          <a:spcPct val="0"/>
        </a:spcAft>
        <a:defRPr kumimoji="1" sz="4400">
          <a:solidFill>
            <a:schemeClr val="tx1"/>
          </a:solidFill>
          <a:latin typeface="Calibri" pitchFamily="34" charset="0"/>
          <a:ea typeface="新細明體" charset="0"/>
          <a:cs typeface="新細明體"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新細明體" charset="0"/>
          <a:cs typeface="新細明體"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新細明體" charset="0"/>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新細明體" charset="0"/>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新細明體" charset="0"/>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新細明體"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10.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90.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6.gif"/><Relationship Id="rId1" Type="http://schemas.openxmlformats.org/officeDocument/2006/relationships/slideLayout" Target="../slideLayouts/slideLayout7.xml"/><Relationship Id="rId4" Type="http://schemas.openxmlformats.org/officeDocument/2006/relationships/image" Target="../media/image370.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8.jpeg"/><Relationship Id="rId7" Type="http://schemas.openxmlformats.org/officeDocument/2006/relationships/image" Target="../media/image43.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0.gif"/><Relationship Id="rId5" Type="http://schemas.openxmlformats.org/officeDocument/2006/relationships/image" Target="../media/image39.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1.jpeg"/><Relationship Id="rId7" Type="http://schemas.openxmlformats.org/officeDocument/2006/relationships/image" Target="../media/image47.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2.jpe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12" Type="http://schemas.openxmlformats.org/officeDocument/2006/relationships/image" Target="../media/image60.png"/><Relationship Id="rId2" Type="http://schemas.openxmlformats.org/officeDocument/2006/relationships/hyperlink" Target="http://en.wikipedia.org/wiki/File:De_Raum_zeit_Minkowski_Bild.jpg" TargetMode="External"/><Relationship Id="rId1" Type="http://schemas.openxmlformats.org/officeDocument/2006/relationships/slideLayout" Target="../slideLayouts/slideLayout7.xml"/><Relationship Id="rId11" Type="http://schemas.openxmlformats.org/officeDocument/2006/relationships/image" Target="../media/image56.png"/><Relationship Id="rId10" Type="http://schemas.openxmlformats.org/officeDocument/2006/relationships/image" Target="../media/image55.png"/><Relationship Id="rId9" Type="http://schemas.openxmlformats.org/officeDocument/2006/relationships/image" Target="../media/image600.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9.png"/><Relationship Id="rId3" Type="http://schemas.openxmlformats.org/officeDocument/2006/relationships/image" Target="../media/image54.png"/><Relationship Id="rId7" Type="http://schemas.openxmlformats.org/officeDocument/2006/relationships/image" Target="../media/image64.png"/><Relationship Id="rId12" Type="http://schemas.openxmlformats.org/officeDocument/2006/relationships/image" Target="../media/image6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4.jpe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png"/></Relationships>
</file>

<file path=ppt/slides/_rels/slide2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36.gif"/><Relationship Id="rId7" Type="http://schemas.openxmlformats.org/officeDocument/2006/relationships/image" Target="../media/image87.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89.png"/></Relationships>
</file>

<file path=ppt/slides/_rels/slide23.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image" Target="../media/image860.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0.png"/><Relationship Id="rId4" Type="http://schemas.openxmlformats.org/officeDocument/2006/relationships/image" Target="../media/image880.png"/></Relationships>
</file>

<file path=ppt/slides/_rels/slide24.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101.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3.png"/></Relationships>
</file>

<file path=ppt/slides/_rels/slide2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84.jpeg"/><Relationship Id="rId1" Type="http://schemas.openxmlformats.org/officeDocument/2006/relationships/slideLayout" Target="../slideLayouts/slideLayout7.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0.png"/><Relationship Id="rId7" Type="http://schemas.openxmlformats.org/officeDocument/2006/relationships/image" Target="../media/image113.png"/><Relationship Id="rId2" Type="http://schemas.openxmlformats.org/officeDocument/2006/relationships/image" Target="../media/image1080.png"/><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960.png"/><Relationship Id="rId4" Type="http://schemas.openxmlformats.org/officeDocument/2006/relationships/image" Target="../media/image110.png"/><Relationship Id="rId9" Type="http://schemas.openxmlformats.org/officeDocument/2006/relationships/image" Target="../media/image1011.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8.png"/><Relationship Id="rId2" Type="http://schemas.openxmlformats.org/officeDocument/2006/relationships/image" Target="../media/image1090.png"/><Relationship Id="rId1" Type="http://schemas.openxmlformats.org/officeDocument/2006/relationships/slideLayout" Target="../slideLayouts/slideLayout7.xml"/><Relationship Id="rId6" Type="http://schemas.openxmlformats.org/officeDocument/2006/relationships/image" Target="../media/image117.png"/><Relationship Id="rId11" Type="http://schemas.openxmlformats.org/officeDocument/2006/relationships/image" Target="../media/image1031.png"/><Relationship Id="rId5" Type="http://schemas.openxmlformats.org/officeDocument/2006/relationships/image" Target="../media/image116.png"/><Relationship Id="rId10" Type="http://schemas.openxmlformats.org/officeDocument/2006/relationships/image" Target="../media/image1021.png"/><Relationship Id="rId9" Type="http://schemas.openxmlformats.org/officeDocument/2006/relationships/image" Target="../media/image1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8.png"/><Relationship Id="rId3" Type="http://schemas.openxmlformats.org/officeDocument/2006/relationships/image" Target="../media/image115.png"/><Relationship Id="rId7" Type="http://schemas.openxmlformats.org/officeDocument/2006/relationships/image" Target="../media/image123.png"/><Relationship Id="rId12" Type="http://schemas.openxmlformats.org/officeDocument/2006/relationships/image" Target="../media/image105.pn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22.png"/><Relationship Id="rId11" Type="http://schemas.openxmlformats.org/officeDocument/2006/relationships/image" Target="../media/image127.png"/><Relationship Id="rId5" Type="http://schemas.openxmlformats.org/officeDocument/2006/relationships/image" Target="../media/image121.png"/><Relationship Id="rId10" Type="http://schemas.openxmlformats.org/officeDocument/2006/relationships/image" Target="../media/image126.png"/><Relationship Id="rId4" Type="http://schemas.openxmlformats.org/officeDocument/2006/relationships/image" Target="../media/image119.png"/><Relationship Id="rId9" Type="http://schemas.openxmlformats.org/officeDocument/2006/relationships/image" Target="../media/image125.png"/></Relationships>
</file>

<file path=ppt/slides/_rels/slide3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1.png"/><Relationship Id="rId1" Type="http://schemas.openxmlformats.org/officeDocument/2006/relationships/slideLayout" Target="../slideLayouts/slideLayout7.xml"/><Relationship Id="rId5" Type="http://schemas.openxmlformats.org/officeDocument/2006/relationships/image" Target="../media/image131.png"/><Relationship Id="rId4" Type="http://schemas.openxmlformats.org/officeDocument/2006/relationships/image" Target="../media/image130.png"/></Relationships>
</file>

<file path=ppt/slides/_rels/slide34.xml.rels><?xml version="1.0" encoding="UTF-8" standalone="yes"?>
<Relationships xmlns="http://schemas.openxmlformats.org/package/2006/relationships"><Relationship Id="rId3" Type="http://schemas.openxmlformats.org/officeDocument/2006/relationships/image" Target="../media/image1280.png"/><Relationship Id="rId2" Type="http://schemas.openxmlformats.org/officeDocument/2006/relationships/image" Target="../media/image1270.png"/><Relationship Id="rId1" Type="http://schemas.openxmlformats.org/officeDocument/2006/relationships/slideLayout" Target="../slideLayouts/slideLayout7.xml"/><Relationship Id="rId6" Type="http://schemas.openxmlformats.org/officeDocument/2006/relationships/image" Target="../media/image1310.png"/><Relationship Id="rId5" Type="http://schemas.openxmlformats.org/officeDocument/2006/relationships/image" Target="../media/image1300.png"/><Relationship Id="rId4" Type="http://schemas.openxmlformats.org/officeDocument/2006/relationships/image" Target="../media/image1290.png"/></Relationships>
</file>

<file path=ppt/slides/_rels/slide35.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90.png"/></Relationships>
</file>

<file path=ppt/slides/_rels/slide36.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image" Target="../media/image791.png"/><Relationship Id="rId1" Type="http://schemas.openxmlformats.org/officeDocument/2006/relationships/slideLayout" Target="../slideLayouts/slideLayout7.xml"/><Relationship Id="rId4" Type="http://schemas.openxmlformats.org/officeDocument/2006/relationships/image" Target="../media/image841.png"/></Relationships>
</file>

<file path=ppt/slides/_rels/slide37.xml.rels><?xml version="1.0" encoding="UTF-8" standalone="yes"?>
<Relationships xmlns="http://schemas.openxmlformats.org/package/2006/relationships"><Relationship Id="rId13" Type="http://schemas.openxmlformats.org/officeDocument/2006/relationships/image" Target="../media/image1020.png"/><Relationship Id="rId3" Type="http://schemas.openxmlformats.org/officeDocument/2006/relationships/image" Target="../media/image951.png"/><Relationship Id="rId12" Type="http://schemas.openxmlformats.org/officeDocument/2006/relationships/image" Target="../media/image1250.png"/><Relationship Id="rId2" Type="http://schemas.openxmlformats.org/officeDocument/2006/relationships/image" Target="../media/image790.png"/><Relationship Id="rId16" Type="http://schemas.openxmlformats.org/officeDocument/2006/relationships/image" Target="../media/image990.png"/><Relationship Id="rId1" Type="http://schemas.openxmlformats.org/officeDocument/2006/relationships/slideLayout" Target="../slideLayouts/slideLayout7.xml"/><Relationship Id="rId5" Type="http://schemas.openxmlformats.org/officeDocument/2006/relationships/image" Target="../media/image980.png"/><Relationship Id="rId15" Type="http://schemas.openxmlformats.org/officeDocument/2006/relationships/image" Target="../media/image1030.png"/><Relationship Id="rId4" Type="http://schemas.openxmlformats.org/officeDocument/2006/relationships/image" Target="../media/image840.png"/><Relationship Id="rId14" Type="http://schemas.openxmlformats.org/officeDocument/2006/relationships/image" Target="../media/image950.png"/></Relationships>
</file>

<file path=ppt/slides/_rels/slide38.xml.rels><?xml version="1.0" encoding="UTF-8" standalone="yes"?>
<Relationships xmlns="http://schemas.openxmlformats.org/package/2006/relationships"><Relationship Id="rId8" Type="http://schemas.openxmlformats.org/officeDocument/2006/relationships/image" Target="../media/image1260.png"/><Relationship Id="rId3" Type="http://schemas.openxmlformats.org/officeDocument/2006/relationships/image" Target="../media/image86.wmf"/><Relationship Id="rId7" Type="http://schemas.openxmlformats.org/officeDocument/2006/relationships/image" Target="../media/image1240.png"/><Relationship Id="rId2" Type="http://schemas.openxmlformats.org/officeDocument/2006/relationships/oleObject" Target="../embeddings/oleObject3.bin"/><Relationship Id="rId1" Type="http://schemas.openxmlformats.org/officeDocument/2006/relationships/slideLayout" Target="../slideLayouts/slideLayout7.xml"/><Relationship Id="rId6" Type="http://schemas.openxmlformats.org/officeDocument/2006/relationships/image" Target="../media/image1070.png"/><Relationship Id="rId4" Type="http://schemas.openxmlformats.org/officeDocument/2006/relationships/image" Target="../media/image84.jpeg"/></Relationships>
</file>

<file path=ppt/slides/_rels/slide3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7.xml"/><Relationship Id="rId6" Type="http://schemas.openxmlformats.org/officeDocument/2006/relationships/image" Target="../media/image143.png"/><Relationship Id="rId5" Type="http://schemas.openxmlformats.org/officeDocument/2006/relationships/image" Target="../media/image132.png"/><Relationship Id="rId4" Type="http://schemas.openxmlformats.org/officeDocument/2006/relationships/image" Target="../media/image141.png"/></Relationships>
</file>

<file path=ppt/slides/_rels/slide4.xml.rels><?xml version="1.0" encoding="UTF-8" standalone="yes"?>
<Relationships xmlns="http://schemas.openxmlformats.org/package/2006/relationships"><Relationship Id="rId3" Type="http://schemas.openxmlformats.org/officeDocument/2006/relationships/image" Target="../media/image253.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image" Target="../media/image133.png"/><Relationship Id="rId1" Type="http://schemas.openxmlformats.org/officeDocument/2006/relationships/slideLayout" Target="../slideLayouts/slideLayout7.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 Id="rId9" Type="http://schemas.openxmlformats.org/officeDocument/2006/relationships/image" Target="../media/image144.png"/></Relationships>
</file>

<file path=ppt/slides/_rels/slide41.xml.rels><?xml version="1.0" encoding="UTF-8" standalone="yes"?>
<Relationships xmlns="http://schemas.openxmlformats.org/package/2006/relationships"><Relationship Id="rId13" Type="http://schemas.openxmlformats.org/officeDocument/2006/relationships/image" Target="../media/image164.png"/><Relationship Id="rId3" Type="http://schemas.openxmlformats.org/officeDocument/2006/relationships/image" Target="../media/image87.jpeg"/><Relationship Id="rId12" Type="http://schemas.openxmlformats.org/officeDocument/2006/relationships/image" Target="../media/image163.png"/><Relationship Id="rId2" Type="http://schemas.openxmlformats.org/officeDocument/2006/relationships/image" Target="../media/image159.png"/><Relationship Id="rId1" Type="http://schemas.openxmlformats.org/officeDocument/2006/relationships/slideLayout" Target="../slideLayouts/slideLayout7.xml"/><Relationship Id="rId11" Type="http://schemas.openxmlformats.org/officeDocument/2006/relationships/image" Target="../media/image162.png"/><Relationship Id="rId10" Type="http://schemas.openxmlformats.org/officeDocument/2006/relationships/image" Target="../media/image161.png"/><Relationship Id="rId9" Type="http://schemas.openxmlformats.org/officeDocument/2006/relationships/image" Target="../media/image1110.png"/></Relationships>
</file>

<file path=ppt/slides/_rels/slide42.xml.rels><?xml version="1.0" encoding="UTF-8" standalone="yes"?>
<Relationships xmlns="http://schemas.openxmlformats.org/package/2006/relationships"><Relationship Id="rId2" Type="http://schemas.openxmlformats.org/officeDocument/2006/relationships/image" Target="../media/image1352.png"/><Relationship Id="rId1" Type="http://schemas.openxmlformats.org/officeDocument/2006/relationships/slideLayout" Target="../slideLayouts/slideLayout7.xml"/><Relationship Id="rId11" Type="http://schemas.openxmlformats.org/officeDocument/2006/relationships/image" Target="../media/image1371.png"/><Relationship Id="rId10" Type="http://schemas.openxmlformats.org/officeDocument/2006/relationships/image" Target="../media/image1361.png"/><Relationship Id="rId9" Type="http://schemas.openxmlformats.org/officeDocument/2006/relationships/image" Target="../media/image1230.png"/></Relationships>
</file>

<file path=ppt/slides/_rels/slide43.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1420.png"/><Relationship Id="rId7" Type="http://schemas.openxmlformats.org/officeDocument/2006/relationships/image" Target="../media/image147.png"/><Relationship Id="rId2" Type="http://schemas.openxmlformats.org/officeDocument/2006/relationships/image" Target="../media/image1381.png"/><Relationship Id="rId1" Type="http://schemas.openxmlformats.org/officeDocument/2006/relationships/slideLayout" Target="../slideLayouts/slideLayout7.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1.png"/><Relationship Id="rId9" Type="http://schemas.openxmlformats.org/officeDocument/2006/relationships/image" Target="../media/image148.png"/></Relationships>
</file>

<file path=ppt/slides/_rels/slide4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7.xml"/><Relationship Id="rId4" Type="http://schemas.openxmlformats.org/officeDocument/2006/relationships/image" Target="../media/image151.png"/></Relationships>
</file>

<file path=ppt/slides/_rels/slide45.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53.png"/><Relationship Id="rId7" Type="http://schemas.openxmlformats.org/officeDocument/2006/relationships/image" Target="../media/image157.png"/><Relationship Id="rId2" Type="http://schemas.openxmlformats.org/officeDocument/2006/relationships/image" Target="../media/image152.png"/><Relationship Id="rId1" Type="http://schemas.openxmlformats.org/officeDocument/2006/relationships/slideLayout" Target="../slideLayouts/slideLayout7.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4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35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3" Type="http://schemas.openxmlformats.org/officeDocument/2006/relationships/image" Target="../media/image1440.png"/><Relationship Id="rId3" Type="http://schemas.openxmlformats.org/officeDocument/2006/relationships/image" Target="../media/image166.png"/><Relationship Id="rId12" Type="http://schemas.openxmlformats.org/officeDocument/2006/relationships/image" Target="../media/image169.png"/><Relationship Id="rId2" Type="http://schemas.openxmlformats.org/officeDocument/2006/relationships/image" Target="../media/image165.png"/><Relationship Id="rId1" Type="http://schemas.openxmlformats.org/officeDocument/2006/relationships/slideLayout" Target="../slideLayouts/slideLayout7.xml"/><Relationship Id="rId11" Type="http://schemas.openxmlformats.org/officeDocument/2006/relationships/image" Target="../media/image1790.png"/><Relationship Id="rId5" Type="http://schemas.openxmlformats.org/officeDocument/2006/relationships/image" Target="../media/image168.png"/><Relationship Id="rId4" Type="http://schemas.openxmlformats.org/officeDocument/2006/relationships/image" Target="../media/image167.png"/></Relationships>
</file>

<file path=ppt/slides/_rels/slide48.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0.png"/><Relationship Id="rId1" Type="http://schemas.openxmlformats.org/officeDocument/2006/relationships/slideLayout" Target="../slideLayouts/slideLayout7.xml"/><Relationship Id="rId5" Type="http://schemas.openxmlformats.org/officeDocument/2006/relationships/image" Target="../media/image176.png"/><Relationship Id="rId4" Type="http://schemas.openxmlformats.org/officeDocument/2006/relationships/image" Target="../media/image175.png"/></Relationships>
</file>

<file path=ppt/slides/_rels/slide49.xml.rels><?xml version="1.0" encoding="UTF-8" standalone="yes"?>
<Relationships xmlns="http://schemas.openxmlformats.org/package/2006/relationships"><Relationship Id="rId3" Type="http://schemas.openxmlformats.org/officeDocument/2006/relationships/image" Target="../media/image178.png"/><Relationship Id="rId7" Type="http://schemas.openxmlformats.org/officeDocument/2006/relationships/image" Target="../media/image182.png"/><Relationship Id="rId2" Type="http://schemas.openxmlformats.org/officeDocument/2006/relationships/image" Target="../media/image169.jpeg"/><Relationship Id="rId1" Type="http://schemas.openxmlformats.org/officeDocument/2006/relationships/slideLayout" Target="../slideLayouts/slideLayout7.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79.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7.xml"/><Relationship Id="rId4" Type="http://schemas.openxmlformats.org/officeDocument/2006/relationships/image" Target="../media/image183.png"/></Relationships>
</file>

<file path=ppt/slides/_rels/slide51.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7.xml"/><Relationship Id="rId4" Type="http://schemas.openxmlformats.org/officeDocument/2006/relationships/image" Target="../media/image186.png"/></Relationships>
</file>

<file path=ppt/slides/_rels/slide52.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7.xml"/><Relationship Id="rId4" Type="http://schemas.openxmlformats.org/officeDocument/2006/relationships/image" Target="../media/image189.png"/></Relationships>
</file>

<file path=ppt/slides/_rels/slide53.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image" Target="../media/image171.png"/><Relationship Id="rId1" Type="http://schemas.openxmlformats.org/officeDocument/2006/relationships/slideLayout" Target="../slideLayouts/slideLayout7.xml"/><Relationship Id="rId4" Type="http://schemas.openxmlformats.org/officeDocument/2006/relationships/image" Target="../media/image192.png"/></Relationships>
</file>

<file path=ppt/slides/_rels/slide54.xml.rels><?xml version="1.0" encoding="UTF-8" standalone="yes"?>
<Relationships xmlns="http://schemas.openxmlformats.org/package/2006/relationships"><Relationship Id="rId8" Type="http://schemas.openxmlformats.org/officeDocument/2006/relationships/image" Target="../media/image1681.png"/><Relationship Id="rId3" Type="http://schemas.openxmlformats.org/officeDocument/2006/relationships/image" Target="../media/image1470.png"/><Relationship Id="rId7" Type="http://schemas.openxmlformats.org/officeDocument/2006/relationships/image" Target="../media/image1670.png"/><Relationship Id="rId2" Type="http://schemas.openxmlformats.org/officeDocument/2006/relationships/image" Target="../media/image1460.png"/><Relationship Id="rId1" Type="http://schemas.openxmlformats.org/officeDocument/2006/relationships/slideLayout" Target="../slideLayouts/slideLayout7.xml"/><Relationship Id="rId6" Type="http://schemas.openxmlformats.org/officeDocument/2006/relationships/image" Target="../media/image1660.png"/><Relationship Id="rId5" Type="http://schemas.openxmlformats.org/officeDocument/2006/relationships/image" Target="../media/image1650.png"/><Relationship Id="rId4" Type="http://schemas.openxmlformats.org/officeDocument/2006/relationships/image" Target="../media/image1480.png"/><Relationship Id="rId9" Type="http://schemas.openxmlformats.org/officeDocument/2006/relationships/image" Target="../media/image177.png"/></Relationships>
</file>

<file path=ppt/slides/_rels/slide55.xml.rels><?xml version="1.0" encoding="UTF-8" standalone="yes"?>
<Relationships xmlns="http://schemas.openxmlformats.org/package/2006/relationships"><Relationship Id="rId8" Type="http://schemas.openxmlformats.org/officeDocument/2006/relationships/image" Target="../media/image196.png"/><Relationship Id="rId13" Type="http://schemas.openxmlformats.org/officeDocument/2006/relationships/image" Target="../media/image200.png"/><Relationship Id="rId3" Type="http://schemas.openxmlformats.org/officeDocument/2006/relationships/image" Target="../media/image191.png"/><Relationship Id="rId12" Type="http://schemas.openxmlformats.org/officeDocument/2006/relationships/image" Target="../media/image199.png"/><Relationship Id="rId2" Type="http://schemas.openxmlformats.org/officeDocument/2006/relationships/image" Target="../media/image190.png"/><Relationship Id="rId1" Type="http://schemas.openxmlformats.org/officeDocument/2006/relationships/slideLayout" Target="../slideLayouts/slideLayout7.xml"/><Relationship Id="rId6" Type="http://schemas.openxmlformats.org/officeDocument/2006/relationships/image" Target="../media/image195.png"/><Relationship Id="rId11" Type="http://schemas.openxmlformats.org/officeDocument/2006/relationships/image" Target="../media/image198.png"/><Relationship Id="rId5" Type="http://schemas.openxmlformats.org/officeDocument/2006/relationships/image" Target="../media/image194.png"/><Relationship Id="rId10" Type="http://schemas.openxmlformats.org/officeDocument/2006/relationships/image" Target="../media/image197.png"/><Relationship Id="rId4" Type="http://schemas.openxmlformats.org/officeDocument/2006/relationships/image" Target="../media/image193.png"/><Relationship Id="rId9" Type="http://schemas.openxmlformats.org/officeDocument/2006/relationships/image" Target="../media/image173.jpeg"/><Relationship Id="rId14" Type="http://schemas.openxmlformats.org/officeDocument/2006/relationships/image" Target="../media/image201.png"/></Relationships>
</file>

<file path=ppt/slides/_rels/slide56.xml.rels><?xml version="1.0" encoding="UTF-8" standalone="yes"?>
<Relationships xmlns="http://schemas.openxmlformats.org/package/2006/relationships"><Relationship Id="rId13" Type="http://schemas.openxmlformats.org/officeDocument/2006/relationships/image" Target="../media/image211.png"/><Relationship Id="rId3" Type="http://schemas.openxmlformats.org/officeDocument/2006/relationships/image" Target="../media/image203.png"/><Relationship Id="rId7" Type="http://schemas.openxmlformats.org/officeDocument/2006/relationships/image" Target="../media/image204.png"/><Relationship Id="rId12" Type="http://schemas.openxmlformats.org/officeDocument/2006/relationships/image" Target="../media/image210.png"/><Relationship Id="rId2" Type="http://schemas.openxmlformats.org/officeDocument/2006/relationships/image" Target="../media/image202.png"/><Relationship Id="rId1" Type="http://schemas.openxmlformats.org/officeDocument/2006/relationships/slideLayout" Target="../slideLayouts/slideLayout7.xml"/><Relationship Id="rId6" Type="http://schemas.openxmlformats.org/officeDocument/2006/relationships/image" Target="../media/image206.png"/><Relationship Id="rId11" Type="http://schemas.openxmlformats.org/officeDocument/2006/relationships/image" Target="../media/image208.png"/><Relationship Id="rId5" Type="http://schemas.openxmlformats.org/officeDocument/2006/relationships/image" Target="../media/image205.png"/><Relationship Id="rId10" Type="http://schemas.openxmlformats.org/officeDocument/2006/relationships/image" Target="../media/image207.png"/><Relationship Id="rId4" Type="http://schemas.openxmlformats.org/officeDocument/2006/relationships/image" Target="../media/image1730.png"/><Relationship Id="rId9" Type="http://schemas.openxmlformats.org/officeDocument/2006/relationships/image" Target="../media/image209.png"/></Relationships>
</file>

<file path=ppt/slides/_rels/slide57.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image" Target="../media/image214.png"/><Relationship Id="rId1" Type="http://schemas.openxmlformats.org/officeDocument/2006/relationships/slideLayout" Target="../slideLayouts/slideLayout7.xml"/><Relationship Id="rId5" Type="http://schemas.openxmlformats.org/officeDocument/2006/relationships/image" Target="../media/image217.png"/><Relationship Id="rId4" Type="http://schemas.openxmlformats.org/officeDocument/2006/relationships/image" Target="../media/image216.png"/></Relationships>
</file>

<file path=ppt/slides/_rels/slide58.xml.rels><?xml version="1.0" encoding="UTF-8" standalone="yes"?>
<Relationships xmlns="http://schemas.openxmlformats.org/package/2006/relationships"><Relationship Id="rId8" Type="http://schemas.openxmlformats.org/officeDocument/2006/relationships/image" Target="../media/image213.png"/><Relationship Id="rId3" Type="http://schemas.openxmlformats.org/officeDocument/2006/relationships/image" Target="../media/image219.png"/><Relationship Id="rId7" Type="http://schemas.openxmlformats.org/officeDocument/2006/relationships/image" Target="../media/image212.png"/><Relationship Id="rId2" Type="http://schemas.openxmlformats.org/officeDocument/2006/relationships/image" Target="../media/image218.png"/><Relationship Id="rId1" Type="http://schemas.openxmlformats.org/officeDocument/2006/relationships/slideLayout" Target="../slideLayouts/slideLayout7.xml"/><Relationship Id="rId6" Type="http://schemas.openxmlformats.org/officeDocument/2006/relationships/image" Target="../media/image222.png"/><Relationship Id="rId5" Type="http://schemas.openxmlformats.org/officeDocument/2006/relationships/image" Target="../media/image221.png"/><Relationship Id="rId4" Type="http://schemas.openxmlformats.org/officeDocument/2006/relationships/image" Target="../media/image220.png"/><Relationship Id="rId9" Type="http://schemas.openxmlformats.org/officeDocument/2006/relationships/image" Target="../media/image223.png"/></Relationships>
</file>

<file path=ppt/slides/_rels/slide59.xml.rels><?xml version="1.0" encoding="UTF-8" standalone="yes"?>
<Relationships xmlns="http://schemas.openxmlformats.org/package/2006/relationships"><Relationship Id="rId2" Type="http://schemas.openxmlformats.org/officeDocument/2006/relationships/image" Target="../media/image2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oleObject" Target="../embeddings/oleObject2.bin"/><Relationship Id="rId10" Type="http://schemas.openxmlformats.org/officeDocument/2006/relationships/image" Target="../media/image9.png"/><Relationship Id="rId4" Type="http://schemas.openxmlformats.org/officeDocument/2006/relationships/image" Target="../media/image6.wmf"/><Relationship Id="rId9" Type="http://schemas.openxmlformats.org/officeDocument/2006/relationships/image" Target="../media/image8.png"/></Relationships>
</file>

<file path=ppt/slides/_rels/slide60.xml.rels><?xml version="1.0" encoding="UTF-8" standalone="yes"?>
<Relationships xmlns="http://schemas.openxmlformats.org/package/2006/relationships"><Relationship Id="rId8" Type="http://schemas.openxmlformats.org/officeDocument/2006/relationships/image" Target="../media/image233.png"/><Relationship Id="rId3" Type="http://schemas.openxmlformats.org/officeDocument/2006/relationships/image" Target="../media/image228.png"/><Relationship Id="rId7" Type="http://schemas.openxmlformats.org/officeDocument/2006/relationships/image" Target="../media/image232.png"/><Relationship Id="rId2" Type="http://schemas.openxmlformats.org/officeDocument/2006/relationships/image" Target="../media/image227.png"/><Relationship Id="rId1" Type="http://schemas.openxmlformats.org/officeDocument/2006/relationships/slideLayout" Target="../slideLayouts/slideLayout7.xml"/><Relationship Id="rId6" Type="http://schemas.openxmlformats.org/officeDocument/2006/relationships/image" Target="../media/image231.png"/><Relationship Id="rId5" Type="http://schemas.openxmlformats.org/officeDocument/2006/relationships/image" Target="../media/image230.png"/><Relationship Id="rId4" Type="http://schemas.openxmlformats.org/officeDocument/2006/relationships/image" Target="../media/image229.png"/><Relationship Id="rId9" Type="http://schemas.openxmlformats.org/officeDocument/2006/relationships/image" Target="../media/image234.png"/></Relationships>
</file>

<file path=ppt/slides/_rels/slide61.xml.rels><?xml version="1.0" encoding="UTF-8" standalone="yes"?>
<Relationships xmlns="http://schemas.openxmlformats.org/package/2006/relationships"><Relationship Id="rId8" Type="http://schemas.openxmlformats.org/officeDocument/2006/relationships/image" Target="../media/image1370.png"/><Relationship Id="rId3" Type="http://schemas.openxmlformats.org/officeDocument/2006/relationships/image" Target="../media/image1321.png"/><Relationship Id="rId7" Type="http://schemas.openxmlformats.org/officeDocument/2006/relationships/image" Target="../media/image1360.png"/><Relationship Id="rId2" Type="http://schemas.openxmlformats.org/officeDocument/2006/relationships/image" Target="../media/image1151.png"/><Relationship Id="rId1" Type="http://schemas.openxmlformats.org/officeDocument/2006/relationships/slideLayout" Target="../slideLayouts/slideLayout7.xml"/><Relationship Id="rId6" Type="http://schemas.openxmlformats.org/officeDocument/2006/relationships/image" Target="../media/image1351.png"/><Relationship Id="rId11" Type="http://schemas.openxmlformats.org/officeDocument/2006/relationships/image" Target="../media/image1400.png"/><Relationship Id="rId5" Type="http://schemas.openxmlformats.org/officeDocument/2006/relationships/image" Target="../media/image1341.png"/><Relationship Id="rId10" Type="http://schemas.openxmlformats.org/officeDocument/2006/relationships/image" Target="../media/image1680.png"/><Relationship Id="rId4" Type="http://schemas.openxmlformats.org/officeDocument/2006/relationships/image" Target="../media/image1331.png"/><Relationship Id="rId9" Type="http://schemas.openxmlformats.org/officeDocument/2006/relationships/image" Target="../media/image1380.png"/></Relationships>
</file>

<file path=ppt/slides/_rels/slide62.xml.rels><?xml version="1.0" encoding="UTF-8" standalone="yes"?>
<Relationships xmlns="http://schemas.openxmlformats.org/package/2006/relationships"><Relationship Id="rId3" Type="http://schemas.openxmlformats.org/officeDocument/2006/relationships/image" Target="../media/image2151.png"/><Relationship Id="rId2" Type="http://schemas.openxmlformats.org/officeDocument/2006/relationships/image" Target="../media/image2140.png"/><Relationship Id="rId1" Type="http://schemas.openxmlformats.org/officeDocument/2006/relationships/slideLayout" Target="../slideLayouts/slideLayout7.xml"/><Relationship Id="rId6" Type="http://schemas.openxmlformats.org/officeDocument/2006/relationships/image" Target="../media/image2180.png"/><Relationship Id="rId5" Type="http://schemas.openxmlformats.org/officeDocument/2006/relationships/image" Target="../media/image2170.png"/><Relationship Id="rId4" Type="http://schemas.openxmlformats.org/officeDocument/2006/relationships/image" Target="../media/image216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26.png"/><Relationship Id="rId7" Type="http://schemas.openxmlformats.org/officeDocument/2006/relationships/image" Target="../media/image238.png"/><Relationship Id="rId2" Type="http://schemas.openxmlformats.org/officeDocument/2006/relationships/image" Target="../media/image225.png"/><Relationship Id="rId1" Type="http://schemas.openxmlformats.org/officeDocument/2006/relationships/slideLayout" Target="../slideLayouts/slideLayout7.xml"/><Relationship Id="rId6" Type="http://schemas.openxmlformats.org/officeDocument/2006/relationships/image" Target="../media/image237.png"/><Relationship Id="rId5" Type="http://schemas.openxmlformats.org/officeDocument/2006/relationships/image" Target="../media/image236.png"/><Relationship Id="rId4" Type="http://schemas.openxmlformats.org/officeDocument/2006/relationships/image" Target="../media/image235.png"/></Relationships>
</file>

<file path=ppt/slides/_rels/slide65.xml.rels><?xml version="1.0" encoding="UTF-8" standalone="yes"?>
<Relationships xmlns="http://schemas.openxmlformats.org/package/2006/relationships"><Relationship Id="rId3" Type="http://schemas.openxmlformats.org/officeDocument/2006/relationships/image" Target="../media/image237.png"/><Relationship Id="rId7" Type="http://schemas.openxmlformats.org/officeDocument/2006/relationships/image" Target="../media/image241.png"/><Relationship Id="rId2" Type="http://schemas.openxmlformats.org/officeDocument/2006/relationships/image" Target="../media/image225.png"/><Relationship Id="rId1" Type="http://schemas.openxmlformats.org/officeDocument/2006/relationships/slideLayout" Target="../slideLayouts/slideLayout7.xml"/><Relationship Id="rId6" Type="http://schemas.openxmlformats.org/officeDocument/2006/relationships/image" Target="../media/image240.png"/><Relationship Id="rId5" Type="http://schemas.openxmlformats.org/officeDocument/2006/relationships/image" Target="../media/image239.png"/><Relationship Id="rId4" Type="http://schemas.openxmlformats.org/officeDocument/2006/relationships/image" Target="../media/image226.png"/></Relationships>
</file>

<file path=ppt/slides/_rels/slide66.xml.rels><?xml version="1.0" encoding="UTF-8" standalone="yes"?>
<Relationships xmlns="http://schemas.openxmlformats.org/package/2006/relationships"><Relationship Id="rId8" Type="http://schemas.openxmlformats.org/officeDocument/2006/relationships/image" Target="../media/image1880.png"/><Relationship Id="rId13" Type="http://schemas.openxmlformats.org/officeDocument/2006/relationships/image" Target="../media/image252.png"/><Relationship Id="rId3" Type="http://schemas.openxmlformats.org/officeDocument/2006/relationships/image" Target="../media/image243.png"/><Relationship Id="rId7" Type="http://schemas.openxmlformats.org/officeDocument/2006/relationships/image" Target="../media/image247.png"/><Relationship Id="rId12" Type="http://schemas.openxmlformats.org/officeDocument/2006/relationships/image" Target="../media/image251.png"/><Relationship Id="rId2" Type="http://schemas.openxmlformats.org/officeDocument/2006/relationships/image" Target="../media/image242.png"/><Relationship Id="rId1" Type="http://schemas.openxmlformats.org/officeDocument/2006/relationships/slideLayout" Target="../slideLayouts/slideLayout7.xml"/><Relationship Id="rId6" Type="http://schemas.openxmlformats.org/officeDocument/2006/relationships/image" Target="../media/image246.png"/><Relationship Id="rId11" Type="http://schemas.openxmlformats.org/officeDocument/2006/relationships/image" Target="../media/image250.png"/><Relationship Id="rId5" Type="http://schemas.openxmlformats.org/officeDocument/2006/relationships/image" Target="../media/image245.png"/><Relationship Id="rId10" Type="http://schemas.openxmlformats.org/officeDocument/2006/relationships/image" Target="../media/image249.png"/><Relationship Id="rId4" Type="http://schemas.openxmlformats.org/officeDocument/2006/relationships/image" Target="../media/image244.png"/><Relationship Id="rId9" Type="http://schemas.openxmlformats.org/officeDocument/2006/relationships/image" Target="../media/image248.png"/></Relationships>
</file>

<file path=ppt/slides/_rels/slide67.xml.rels><?xml version="1.0" encoding="UTF-8" standalone="yes"?>
<Relationships xmlns="http://schemas.openxmlformats.org/package/2006/relationships"><Relationship Id="rId3" Type="http://schemas.openxmlformats.org/officeDocument/2006/relationships/image" Target="../media/image255.png"/><Relationship Id="rId2" Type="http://schemas.openxmlformats.org/officeDocument/2006/relationships/image" Target="../media/image254.png"/><Relationship Id="rId1" Type="http://schemas.openxmlformats.org/officeDocument/2006/relationships/slideLayout" Target="../slideLayouts/slideLayout7.xml"/><Relationship Id="rId4" Type="http://schemas.openxmlformats.org/officeDocument/2006/relationships/image" Target="../media/image1821.png"/></Relationships>
</file>

<file path=ppt/slides/_rels/slide68.xml.rels><?xml version="1.0" encoding="UTF-8" standalone="yes"?>
<Relationships xmlns="http://schemas.openxmlformats.org/package/2006/relationships"><Relationship Id="rId3" Type="http://schemas.openxmlformats.org/officeDocument/2006/relationships/image" Target="../media/image2460.png"/><Relationship Id="rId2" Type="http://schemas.openxmlformats.org/officeDocument/2006/relationships/image" Target="../media/image256.png"/><Relationship Id="rId1" Type="http://schemas.openxmlformats.org/officeDocument/2006/relationships/slideLayout" Target="../slideLayouts/slideLayout7.xml"/><Relationship Id="rId5" Type="http://schemas.openxmlformats.org/officeDocument/2006/relationships/image" Target="../media/image2480.png"/><Relationship Id="rId4" Type="http://schemas.openxmlformats.org/officeDocument/2006/relationships/image" Target="../media/image2470.png"/></Relationships>
</file>

<file path=ppt/slides/_rels/slide69.xml.rels><?xml version="1.0" encoding="UTF-8" standalone="yes"?>
<Relationships xmlns="http://schemas.openxmlformats.org/package/2006/relationships"><Relationship Id="rId3" Type="http://schemas.openxmlformats.org/officeDocument/2006/relationships/image" Target="../media/image258.png"/><Relationship Id="rId2" Type="http://schemas.openxmlformats.org/officeDocument/2006/relationships/image" Target="../media/image257.png"/><Relationship Id="rId1" Type="http://schemas.openxmlformats.org/officeDocument/2006/relationships/slideLayout" Target="../slideLayouts/slideLayout7.xml"/><Relationship Id="rId5" Type="http://schemas.openxmlformats.org/officeDocument/2006/relationships/image" Target="../media/image1930.png"/><Relationship Id="rId4" Type="http://schemas.openxmlformats.org/officeDocument/2006/relationships/image" Target="../media/image1920.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70.xml.rels><?xml version="1.0" encoding="UTF-8" standalone="yes"?>
<Relationships xmlns="http://schemas.openxmlformats.org/package/2006/relationships"><Relationship Id="rId3" Type="http://schemas.openxmlformats.org/officeDocument/2006/relationships/image" Target="../media/image2040.png"/><Relationship Id="rId2" Type="http://schemas.openxmlformats.org/officeDocument/2006/relationships/image" Target="../media/image256.png"/><Relationship Id="rId1" Type="http://schemas.openxmlformats.org/officeDocument/2006/relationships/slideLayout" Target="../slideLayouts/slideLayout7.xml"/><Relationship Id="rId5" Type="http://schemas.openxmlformats.org/officeDocument/2006/relationships/image" Target="../media/image2510.png"/><Relationship Id="rId4" Type="http://schemas.openxmlformats.org/officeDocument/2006/relationships/image" Target="../media/image2050.png"/></Relationships>
</file>

<file path=ppt/slides/_rels/slide71.xml.rels><?xml version="1.0" encoding="UTF-8" standalone="yes"?>
<Relationships xmlns="http://schemas.openxmlformats.org/package/2006/relationships"><Relationship Id="rId8" Type="http://schemas.openxmlformats.org/officeDocument/2006/relationships/image" Target="../media/image261.png"/><Relationship Id="rId3" Type="http://schemas.openxmlformats.org/officeDocument/2006/relationships/image" Target="../media/image260.png"/><Relationship Id="rId7" Type="http://schemas.openxmlformats.org/officeDocument/2006/relationships/image" Target="../media/image2550.png"/><Relationship Id="rId2" Type="http://schemas.openxmlformats.org/officeDocument/2006/relationships/image" Target="../media/image25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image" Target="../media/image267.png"/><Relationship Id="rId13" Type="http://schemas.openxmlformats.org/officeDocument/2006/relationships/image" Target="../media/image272.png"/><Relationship Id="rId7" Type="http://schemas.openxmlformats.org/officeDocument/2006/relationships/image" Target="../media/image266.png"/><Relationship Id="rId12" Type="http://schemas.openxmlformats.org/officeDocument/2006/relationships/image" Target="../media/image271.png"/><Relationship Id="rId2" Type="http://schemas.openxmlformats.org/officeDocument/2006/relationships/image" Target="../media/image262.png"/><Relationship Id="rId1" Type="http://schemas.openxmlformats.org/officeDocument/2006/relationships/slideLayout" Target="../slideLayouts/slideLayout7.xml"/><Relationship Id="rId6" Type="http://schemas.openxmlformats.org/officeDocument/2006/relationships/image" Target="../media/image265.png"/><Relationship Id="rId11" Type="http://schemas.openxmlformats.org/officeDocument/2006/relationships/image" Target="../media/image270.png"/><Relationship Id="rId5" Type="http://schemas.openxmlformats.org/officeDocument/2006/relationships/image" Target="../media/image264.png"/><Relationship Id="rId10" Type="http://schemas.openxmlformats.org/officeDocument/2006/relationships/image" Target="../media/image269.png"/><Relationship Id="rId4" Type="http://schemas.openxmlformats.org/officeDocument/2006/relationships/image" Target="../media/image263.png"/><Relationship Id="rId9" Type="http://schemas.openxmlformats.org/officeDocument/2006/relationships/image" Target="../media/image268.png"/></Relationships>
</file>

<file path=ppt/slides/_rels/slide73.xml.rels><?xml version="1.0" encoding="UTF-8" standalone="yes"?>
<Relationships xmlns="http://schemas.openxmlformats.org/package/2006/relationships"><Relationship Id="rId2" Type="http://schemas.openxmlformats.org/officeDocument/2006/relationships/image" Target="../media/image27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75.png"/><Relationship Id="rId2" Type="http://schemas.openxmlformats.org/officeDocument/2006/relationships/image" Target="../media/image274.png"/><Relationship Id="rId1" Type="http://schemas.openxmlformats.org/officeDocument/2006/relationships/slideLayout" Target="../slideLayouts/slideLayout7.xml"/><Relationship Id="rId6" Type="http://schemas.openxmlformats.org/officeDocument/2006/relationships/image" Target="../media/image2620.png"/><Relationship Id="rId5" Type="http://schemas.openxmlformats.org/officeDocument/2006/relationships/image" Target="../media/image2610.png"/><Relationship Id="rId4" Type="http://schemas.openxmlformats.org/officeDocument/2006/relationships/image" Target="../media/image276.png"/></Relationships>
</file>

<file path=ppt/slides/_rels/slide75.xml.rels><?xml version="1.0" encoding="UTF-8" standalone="yes"?>
<Relationships xmlns="http://schemas.openxmlformats.org/package/2006/relationships"><Relationship Id="rId8" Type="http://schemas.openxmlformats.org/officeDocument/2006/relationships/image" Target="../media/image2660.png"/><Relationship Id="rId3" Type="http://schemas.openxmlformats.org/officeDocument/2006/relationships/image" Target="../media/image278.png"/><Relationship Id="rId7" Type="http://schemas.openxmlformats.org/officeDocument/2006/relationships/image" Target="../media/image2650.png"/><Relationship Id="rId2" Type="http://schemas.openxmlformats.org/officeDocument/2006/relationships/image" Target="../media/image277.png"/><Relationship Id="rId1" Type="http://schemas.openxmlformats.org/officeDocument/2006/relationships/slideLayout" Target="../slideLayouts/slideLayout7.xml"/><Relationship Id="rId6" Type="http://schemas.openxmlformats.org/officeDocument/2006/relationships/image" Target="../media/image260.png"/><Relationship Id="rId11" Type="http://schemas.openxmlformats.org/officeDocument/2006/relationships/image" Target="../media/image2690.png"/><Relationship Id="rId5" Type="http://schemas.openxmlformats.org/officeDocument/2006/relationships/image" Target="../media/image254.png"/><Relationship Id="rId10" Type="http://schemas.openxmlformats.org/officeDocument/2006/relationships/image" Target="../media/image2680.png"/><Relationship Id="rId4" Type="http://schemas.openxmlformats.org/officeDocument/2006/relationships/image" Target="../media/image279.png"/><Relationship Id="rId9" Type="http://schemas.openxmlformats.org/officeDocument/2006/relationships/image" Target="../media/image2670.png"/></Relationships>
</file>

<file path=ppt/slides/_rels/slide76.xml.rels><?xml version="1.0" encoding="UTF-8" standalone="yes"?>
<Relationships xmlns="http://schemas.openxmlformats.org/package/2006/relationships"><Relationship Id="rId8" Type="http://schemas.openxmlformats.org/officeDocument/2006/relationships/image" Target="../media/image2730.png"/><Relationship Id="rId13" Type="http://schemas.openxmlformats.org/officeDocument/2006/relationships/image" Target="../media/image2780.png"/><Relationship Id="rId3" Type="http://schemas.openxmlformats.org/officeDocument/2006/relationships/image" Target="../media/image279.png"/><Relationship Id="rId7" Type="http://schemas.openxmlformats.org/officeDocument/2006/relationships/image" Target="../media/image2720.png"/><Relationship Id="rId12" Type="http://schemas.openxmlformats.org/officeDocument/2006/relationships/image" Target="../media/image2770.png"/><Relationship Id="rId2" Type="http://schemas.openxmlformats.org/officeDocument/2006/relationships/image" Target="../media/image278.png"/><Relationship Id="rId1" Type="http://schemas.openxmlformats.org/officeDocument/2006/relationships/slideLayout" Target="../slideLayouts/slideLayout7.xml"/><Relationship Id="rId6" Type="http://schemas.openxmlformats.org/officeDocument/2006/relationships/image" Target="../media/image2710.png"/><Relationship Id="rId11" Type="http://schemas.openxmlformats.org/officeDocument/2006/relationships/image" Target="../media/image2760.png"/><Relationship Id="rId5" Type="http://schemas.openxmlformats.org/officeDocument/2006/relationships/image" Target="../media/image2700.png"/><Relationship Id="rId15" Type="http://schemas.openxmlformats.org/officeDocument/2006/relationships/image" Target="../media/image281.png"/><Relationship Id="rId10" Type="http://schemas.openxmlformats.org/officeDocument/2006/relationships/image" Target="../media/image2750.png"/><Relationship Id="rId4" Type="http://schemas.openxmlformats.org/officeDocument/2006/relationships/image" Target="../media/image254.png"/><Relationship Id="rId9" Type="http://schemas.openxmlformats.org/officeDocument/2006/relationships/image" Target="../media/image2740.png"/><Relationship Id="rId14" Type="http://schemas.openxmlformats.org/officeDocument/2006/relationships/image" Target="../media/image2790.png"/></Relationships>
</file>

<file path=ppt/slides/_rels/slide77.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78.png"/><Relationship Id="rId1" Type="http://schemas.openxmlformats.org/officeDocument/2006/relationships/slideLayout" Target="../slideLayouts/slideLayout7.xml"/><Relationship Id="rId6" Type="http://schemas.openxmlformats.org/officeDocument/2006/relationships/image" Target="../media/image273.png"/><Relationship Id="rId5" Type="http://schemas.openxmlformats.org/officeDocument/2006/relationships/image" Target="../media/image283.png"/><Relationship Id="rId4" Type="http://schemas.openxmlformats.org/officeDocument/2006/relationships/image" Target="../media/image282.png"/></Relationships>
</file>

<file path=ppt/slides/_rels/slide78.xml.rels><?xml version="1.0" encoding="UTF-8" standalone="yes"?>
<Relationships xmlns="http://schemas.openxmlformats.org/package/2006/relationships"><Relationship Id="rId8" Type="http://schemas.openxmlformats.org/officeDocument/2006/relationships/image" Target="../media/image254.png"/><Relationship Id="rId13" Type="http://schemas.openxmlformats.org/officeDocument/2006/relationships/image" Target="../media/image292.png"/><Relationship Id="rId3" Type="http://schemas.openxmlformats.org/officeDocument/2006/relationships/image" Target="../media/image36.gif"/><Relationship Id="rId7" Type="http://schemas.openxmlformats.org/officeDocument/2006/relationships/image" Target="../media/image287.png"/><Relationship Id="rId12" Type="http://schemas.openxmlformats.org/officeDocument/2006/relationships/image" Target="../media/image291.png"/><Relationship Id="rId2" Type="http://schemas.openxmlformats.org/officeDocument/2006/relationships/image" Target="../media/image260.png"/><Relationship Id="rId16" Type="http://schemas.openxmlformats.org/officeDocument/2006/relationships/image" Target="../media/image294.png"/><Relationship Id="rId1" Type="http://schemas.openxmlformats.org/officeDocument/2006/relationships/slideLayout" Target="../slideLayouts/slideLayout7.xml"/><Relationship Id="rId6" Type="http://schemas.openxmlformats.org/officeDocument/2006/relationships/image" Target="../media/image286.png"/><Relationship Id="rId11" Type="http://schemas.openxmlformats.org/officeDocument/2006/relationships/image" Target="../media/image289.png"/><Relationship Id="rId5" Type="http://schemas.openxmlformats.org/officeDocument/2006/relationships/image" Target="../media/image285.png"/><Relationship Id="rId15" Type="http://schemas.openxmlformats.org/officeDocument/2006/relationships/image" Target="../media/image293.png"/><Relationship Id="rId10" Type="http://schemas.openxmlformats.org/officeDocument/2006/relationships/image" Target="../media/image278.png"/><Relationship Id="rId4" Type="http://schemas.openxmlformats.org/officeDocument/2006/relationships/image" Target="../media/image284.png"/><Relationship Id="rId9" Type="http://schemas.openxmlformats.org/officeDocument/2006/relationships/image" Target="../media/image288.png"/><Relationship Id="rId14" Type="http://schemas.openxmlformats.org/officeDocument/2006/relationships/image" Target="../media/image273.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12.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123440" y="2783840"/>
            <a:ext cx="5699760" cy="369332"/>
          </a:xfrm>
          <a:prstGeom prst="rect">
            <a:avLst/>
          </a:prstGeom>
          <a:noFill/>
        </p:spPr>
        <p:txBody>
          <a:bodyPr wrap="square" rtlCol="0">
            <a:spAutoFit/>
          </a:bodyPr>
          <a:lstStyle/>
          <a:p>
            <a:r>
              <a:rPr lang="en-US" altLang="zh-TW" dirty="0">
                <a:latin typeface="Times New Roman" pitchFamily="18" charset="0"/>
                <a:cs typeface="Times New Roman" pitchFamily="18" charset="0"/>
              </a:rPr>
              <a:t>Special Relativity as an </a:t>
            </a:r>
            <a:r>
              <a:rPr lang="en-US" altLang="zh-TW" dirty="0">
                <a:solidFill>
                  <a:srgbClr val="FF0000"/>
                </a:solidFill>
                <a:latin typeface="Times New Roman" pitchFamily="18" charset="0"/>
                <a:cs typeface="Times New Roman" pitchFamily="18" charset="0"/>
              </a:rPr>
              <a:t>Example of Symmetry</a:t>
            </a:r>
            <a:endParaRPr lang="zh-TW" alt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54456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23"/>
          <p:cNvSpPr txBox="1">
            <a:spLocks noChangeArrowheads="1"/>
          </p:cNvSpPr>
          <p:nvPr/>
        </p:nvSpPr>
        <p:spPr bwMode="auto">
          <a:xfrm>
            <a:off x="623721" y="1290439"/>
            <a:ext cx="65836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r>
              <a:rPr lang="zh-TW" altLang="en-US" sz="1800" dirty="0">
                <a:latin typeface="Tahoma" pitchFamily="34" charset="0"/>
              </a:rPr>
              <a:t>出現在物理定律中的物理量必須能分類為純量、向量、或張量。</a:t>
            </a:r>
          </a:p>
        </p:txBody>
      </p:sp>
      <p:sp>
        <p:nvSpPr>
          <p:cNvPr id="3" name="文字方塊 2"/>
          <p:cNvSpPr txBox="1"/>
          <p:nvPr/>
        </p:nvSpPr>
        <p:spPr>
          <a:xfrm>
            <a:off x="623721" y="1781141"/>
            <a:ext cx="6689274"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在旋轉變換下，這些物理量遵守各自的變換規則：</a:t>
            </a:r>
          </a:p>
        </p:txBody>
      </p:sp>
      <mc:AlternateContent xmlns:mc="http://schemas.openxmlformats.org/markup-compatibility/2006" xmlns:a14="http://schemas.microsoft.com/office/drawing/2010/main">
        <mc:Choice Requires="a14">
          <p:sp>
            <p:nvSpPr>
              <p:cNvPr id="5" name="文字方塊 4"/>
              <p:cNvSpPr txBox="1"/>
              <p:nvPr/>
            </p:nvSpPr>
            <p:spPr>
              <a:xfrm>
                <a:off x="628690" y="2843025"/>
                <a:ext cx="2517164" cy="871136"/>
              </a:xfrm>
              <a:prstGeom prst="rect">
                <a:avLst/>
              </a:prstGeom>
              <a:solidFill>
                <a:srgbClr val="FFFB7B"/>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𝑉</m:t>
                          </m:r>
                        </m:e>
                        <m:sup>
                          <m:r>
                            <a:rPr lang="en-US" altLang="zh-TW" b="0" i="1" smtClean="0">
                              <a:latin typeface="Cambria Math"/>
                              <a:cs typeface="Times New Roman" pitchFamily="18" charset="0"/>
                            </a:rPr>
                            <m:t>𝑗</m:t>
                          </m:r>
                        </m:sup>
                      </m:sSup>
                      <m:r>
                        <a:rPr lang="en-US" altLang="zh-TW" i="1" smtClean="0">
                          <a:latin typeface="Cambria Math"/>
                          <a:ea typeface="Cambria Math"/>
                          <a:cs typeface="Times New Roman" pitchFamily="18" charset="0"/>
                        </a:rPr>
                        <m:t>→</m:t>
                      </m:r>
                      <m:sSup>
                        <m:sSupPr>
                          <m:ctrlPr>
                            <a:rPr lang="en-US" altLang="zh-TW" b="0" i="1" smtClean="0">
                              <a:latin typeface="Cambria Math" panose="02040503050406030204" pitchFamily="18" charset="0"/>
                              <a:cs typeface="Times New Roman" pitchFamily="18" charset="0"/>
                            </a:rPr>
                          </m:ctrlPr>
                        </m:sSupPr>
                        <m:e>
                          <m:sSup>
                            <m:sSupPr>
                              <m:ctrlPr>
                                <a:rPr lang="en-US" altLang="zh-TW" i="1">
                                  <a:latin typeface="Cambria Math" panose="02040503050406030204" pitchFamily="18" charset="0"/>
                                  <a:cs typeface="Times New Roman" pitchFamily="18" charset="0"/>
                                </a:rPr>
                              </m:ctrlPr>
                            </m:sSupPr>
                            <m:e>
                              <m:r>
                                <a:rPr lang="en-US" altLang="zh-TW" i="1">
                                  <a:latin typeface="Cambria Math"/>
                                  <a:cs typeface="Times New Roman" pitchFamily="18" charset="0"/>
                                </a:rPr>
                                <m:t>𝑉</m:t>
                              </m:r>
                            </m:e>
                            <m:sup>
                              <m:r>
                                <a:rPr lang="en-US" altLang="zh-TW" i="1">
                                  <a:latin typeface="Cambria Math"/>
                                  <a:cs typeface="Times New Roman" pitchFamily="18" charset="0"/>
                                </a:rPr>
                                <m:t>𝑗</m:t>
                              </m:r>
                            </m:sup>
                          </m:sSup>
                        </m:e>
                        <m:sup>
                          <m:r>
                            <a:rPr lang="en-US" altLang="zh-TW" b="0" i="1" smtClean="0">
                              <a:latin typeface="Cambria Math"/>
                              <a:cs typeface="Times New Roman" pitchFamily="18" charset="0"/>
                            </a:rPr>
                            <m:t>′</m:t>
                          </m:r>
                        </m:sup>
                      </m:sSup>
                      <m:r>
                        <a:rPr lang="en-US" altLang="zh-TW" b="0" i="1" smtClean="0">
                          <a:latin typeface="Cambria Math"/>
                          <a:cs typeface="Times New Roman" pitchFamily="18" charset="0"/>
                        </a:rPr>
                        <m:t>=</m:t>
                      </m:r>
                      <m:nary>
                        <m:naryPr>
                          <m:chr m:val="∑"/>
                          <m:ctrlPr>
                            <a:rPr lang="en-US" altLang="zh-TW" i="1">
                              <a:latin typeface="Cambria Math" panose="02040503050406030204" pitchFamily="18" charset="0"/>
                              <a:cs typeface="Times New Roman" pitchFamily="18" charset="0"/>
                            </a:rPr>
                          </m:ctrlPr>
                        </m:naryPr>
                        <m:sub>
                          <m:r>
                            <m:rPr>
                              <m:brk m:alnAt="23"/>
                            </m:rPr>
                            <a:rPr lang="en-US" altLang="zh-TW" i="1">
                              <a:latin typeface="Cambria Math"/>
                              <a:cs typeface="Times New Roman" pitchFamily="18" charset="0"/>
                            </a:rPr>
                            <m:t>𝑖</m:t>
                          </m:r>
                          <m:r>
                            <a:rPr lang="en-US" altLang="zh-TW" i="1">
                              <a:latin typeface="Cambria Math"/>
                              <a:cs typeface="Times New Roman" pitchFamily="18" charset="0"/>
                            </a:rPr>
                            <m:t>=1</m:t>
                          </m:r>
                        </m:sub>
                        <m:sup>
                          <m:r>
                            <a:rPr lang="en-US" altLang="zh-TW" i="1">
                              <a:latin typeface="Cambria Math"/>
                              <a:cs typeface="Times New Roman" pitchFamily="18" charset="0"/>
                            </a:rPr>
                            <m:t>3</m:t>
                          </m:r>
                        </m:sup>
                        <m:e>
                          <m:sSup>
                            <m:sSupPr>
                              <m:ctrlPr>
                                <a:rPr lang="en-US" altLang="zh-TW" i="1">
                                  <a:latin typeface="Cambria Math" panose="02040503050406030204" pitchFamily="18" charset="0"/>
                                  <a:cs typeface="Times New Roman" pitchFamily="18" charset="0"/>
                                </a:rPr>
                              </m:ctrlPr>
                            </m:sSupPr>
                            <m:e>
                              <m:r>
                                <a:rPr lang="en-US" altLang="zh-TW" i="1">
                                  <a:latin typeface="Cambria Math"/>
                                  <a:cs typeface="Times New Roman" pitchFamily="18" charset="0"/>
                                </a:rPr>
                                <m:t>𝑀</m:t>
                              </m:r>
                            </m:e>
                            <m:sup>
                              <m:r>
                                <a:rPr lang="en-US" altLang="zh-TW" i="1">
                                  <a:latin typeface="Cambria Math"/>
                                  <a:cs typeface="Times New Roman" pitchFamily="18" charset="0"/>
                                </a:rPr>
                                <m:t>𝑗𝑖</m:t>
                              </m:r>
                            </m:sup>
                          </m:sSup>
                          <m:r>
                            <a:rPr lang="en-US" altLang="zh-TW" i="1">
                              <a:latin typeface="Cambria Math"/>
                              <a:ea typeface="Cambria Math"/>
                              <a:cs typeface="Times New Roman" pitchFamily="18" charset="0"/>
                            </a:rPr>
                            <m:t>∙</m:t>
                          </m:r>
                          <m:sSup>
                            <m:sSupPr>
                              <m:ctrlPr>
                                <a:rPr lang="en-US" altLang="zh-TW" i="1">
                                  <a:latin typeface="Cambria Math" panose="02040503050406030204" pitchFamily="18" charset="0"/>
                                  <a:ea typeface="Cambria Math"/>
                                  <a:cs typeface="Times New Roman" pitchFamily="18" charset="0"/>
                                </a:rPr>
                              </m:ctrlPr>
                            </m:sSupPr>
                            <m:e>
                              <m:r>
                                <a:rPr lang="en-US" altLang="zh-TW" i="1">
                                  <a:latin typeface="Cambria Math"/>
                                  <a:ea typeface="Cambria Math"/>
                                  <a:cs typeface="Times New Roman" pitchFamily="18" charset="0"/>
                                </a:rPr>
                                <m:t>𝑉</m:t>
                              </m:r>
                            </m:e>
                            <m:sup>
                              <m:r>
                                <a:rPr lang="en-US" altLang="zh-TW" i="1">
                                  <a:latin typeface="Cambria Math"/>
                                  <a:ea typeface="Cambria Math"/>
                                  <a:cs typeface="Times New Roman" pitchFamily="18" charset="0"/>
                                </a:rPr>
                                <m:t>𝑖</m:t>
                              </m:r>
                            </m:sup>
                          </m:sSup>
                        </m:e>
                      </m:nary>
                    </m:oMath>
                  </m:oMathPara>
                </a14:m>
                <a:endParaRPr lang="zh-TW" altLang="en-US" i="1" dirty="0">
                  <a:latin typeface="Times New Roman" pitchFamily="18" charset="0"/>
                  <a:cs typeface="Times New Roman" pitchFamily="18" charset="0"/>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628690" y="2843025"/>
                <a:ext cx="2517164" cy="871136"/>
              </a:xfrm>
              <a:prstGeom prst="rect">
                <a:avLst/>
              </a:prstGeom>
              <a:blipFill>
                <a:blip r:embed="rId2"/>
                <a:stretch>
                  <a:fillRect t="-94203" b="-15072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623721" y="2345380"/>
                <a:ext cx="7661481" cy="369332"/>
              </a:xfrm>
              <a:prstGeom prst="rect">
                <a:avLst/>
              </a:prstGeom>
            </p:spPr>
            <p:txBody>
              <a:bodyPr wrap="square">
                <a:spAutoFit/>
              </a:bodyPr>
              <a:lstStyle/>
              <a:p>
                <a:r>
                  <a:rPr lang="zh-TW" altLang="en-US" dirty="0">
                    <a:latin typeface="Times New Roman" pitchFamily="18" charset="0"/>
                    <a:cs typeface="Times New Roman" pitchFamily="18" charset="0"/>
                  </a:rPr>
                  <a:t>例如若是向量：每一個旋轉變換，就對應一個</a:t>
                </a:r>
                <a14:m>
                  <m:oMath xmlns:m="http://schemas.openxmlformats.org/officeDocument/2006/math">
                    <m:r>
                      <a:rPr lang="en-US" altLang="zh-TW" b="0" i="1" smtClean="0">
                        <a:latin typeface="Cambria Math"/>
                        <a:cs typeface="Times New Roman" pitchFamily="18" charset="0"/>
                      </a:rPr>
                      <m:t>3</m:t>
                    </m:r>
                    <m:r>
                      <a:rPr lang="en-US" altLang="zh-TW" b="0" i="1" smtClean="0">
                        <a:latin typeface="Cambria Math"/>
                        <a:ea typeface="Cambria Math"/>
                        <a:cs typeface="Times New Roman" pitchFamily="18" charset="0"/>
                      </a:rPr>
                      <m:t>×3</m:t>
                    </m:r>
                  </m:oMath>
                </a14:m>
                <a:r>
                  <a:rPr lang="zh-TW" altLang="en-US" dirty="0">
                    <a:latin typeface="Times New Roman" pitchFamily="18" charset="0"/>
                    <a:cs typeface="Times New Roman" pitchFamily="18" charset="0"/>
                  </a:rPr>
                  <a:t>矩陣，適用於任一向量</a:t>
                </a:r>
              </a:p>
            </p:txBody>
          </p:sp>
        </mc:Choice>
        <mc:Fallback xmlns="">
          <p:sp>
            <p:nvSpPr>
              <p:cNvPr id="7" name="矩形 6"/>
              <p:cNvSpPr>
                <a:spLocks noRot="1" noChangeAspect="1" noMove="1" noResize="1" noEditPoints="1" noAdjustHandles="1" noChangeArrowheads="1" noChangeShapeType="1" noTextEdit="1"/>
              </p:cNvSpPr>
              <p:nvPr/>
            </p:nvSpPr>
            <p:spPr>
              <a:xfrm>
                <a:off x="623721" y="2345380"/>
                <a:ext cx="7661481" cy="369332"/>
              </a:xfrm>
              <a:prstGeom prst="rect">
                <a:avLst/>
              </a:prstGeom>
              <a:blipFill>
                <a:blip r:embed="rId3"/>
                <a:stretch>
                  <a:fillRect l="-497" t="-6667" b="-20000"/>
                </a:stretch>
              </a:blipFill>
            </p:spPr>
            <p:txBody>
              <a:bodyPr/>
              <a:lstStyle/>
              <a:p>
                <a:r>
                  <a:rPr lang="zh-TW" altLang="en-US">
                    <a:noFill/>
                  </a:rPr>
                  <a:t> </a:t>
                </a:r>
              </a:p>
            </p:txBody>
          </p:sp>
        </mc:Fallback>
      </mc:AlternateContent>
      <p:sp>
        <p:nvSpPr>
          <p:cNvPr id="9" name="文字方塊 8"/>
          <p:cNvSpPr txBox="1"/>
          <p:nvPr/>
        </p:nvSpPr>
        <p:spPr>
          <a:xfrm>
            <a:off x="651929" y="4308032"/>
            <a:ext cx="3816882"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張量則較複雜。但亦類似。</a:t>
            </a:r>
          </a:p>
        </p:txBody>
      </p:sp>
      <mc:AlternateContent xmlns:mc="http://schemas.openxmlformats.org/markup-compatibility/2006" xmlns:a14="http://schemas.microsoft.com/office/drawing/2010/main">
        <mc:Choice Requires="a14">
          <p:sp>
            <p:nvSpPr>
              <p:cNvPr id="11" name="文字方塊 10"/>
              <p:cNvSpPr txBox="1"/>
              <p:nvPr/>
            </p:nvSpPr>
            <p:spPr>
              <a:xfrm>
                <a:off x="3877842" y="2843025"/>
                <a:ext cx="4407360" cy="984052"/>
              </a:xfrm>
              <a:prstGeom prst="rect">
                <a:avLst/>
              </a:prstGeom>
              <a:solidFill>
                <a:srgbClr val="FFFB7B"/>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zh-TW" i="1" smtClean="0">
                              <a:latin typeface="Cambria Math" panose="02040503050406030204" pitchFamily="18" charset="0"/>
                              <a:cs typeface="Times New Roman" pitchFamily="18" charset="0"/>
                            </a:rPr>
                          </m:ctrlPr>
                        </m:dPr>
                        <m:e>
                          <m:m>
                            <m:mPr>
                              <m:mcs>
                                <m:mc>
                                  <m:mcPr>
                                    <m:count m:val="1"/>
                                    <m:mcJc m:val="center"/>
                                  </m:mcPr>
                                </m:mc>
                              </m:mcs>
                              <m:ctrlPr>
                                <a:rPr lang="en-US" altLang="zh-TW" i="1" smtClean="0">
                                  <a:latin typeface="Cambria Math" panose="02040503050406030204" pitchFamily="18" charset="0"/>
                                  <a:cs typeface="Times New Roman" pitchFamily="18" charset="0"/>
                                </a:rPr>
                              </m:ctrlPr>
                            </m:mPr>
                            <m:mr>
                              <m:e>
                                <m:r>
                                  <m:rPr>
                                    <m:brk m:alnAt="7"/>
                                  </m:rPr>
                                  <a:rPr lang="en-US" altLang="zh-TW" i="1">
                                    <a:latin typeface="Cambria Math"/>
                                    <a:cs typeface="Times New Roman" pitchFamily="18" charset="0"/>
                                  </a:rPr>
                                  <m:t>𝑥</m:t>
                                </m:r>
                              </m:e>
                            </m:mr>
                            <m:mr>
                              <m:e>
                                <m:r>
                                  <a:rPr lang="en-US" altLang="zh-TW" b="0" i="1" smtClean="0">
                                    <a:latin typeface="Cambria Math"/>
                                    <a:cs typeface="Times New Roman" pitchFamily="18" charset="0"/>
                                  </a:rPr>
                                  <m:t>𝑦</m:t>
                                </m:r>
                              </m:e>
                            </m:mr>
                            <m:mr>
                              <m:e>
                                <m:r>
                                  <a:rPr lang="en-US" altLang="zh-TW" b="0" i="1" smtClean="0">
                                    <a:latin typeface="Cambria Math"/>
                                    <a:cs typeface="Times New Roman" pitchFamily="18" charset="0"/>
                                  </a:rPr>
                                  <m:t>𝑧</m:t>
                                </m:r>
                              </m:e>
                            </m:mr>
                          </m:m>
                        </m:e>
                      </m:d>
                      <m:r>
                        <a:rPr lang="en-US" altLang="zh-TW" i="1" smtClean="0">
                          <a:latin typeface="Cambria Math"/>
                          <a:ea typeface="Cambria Math"/>
                          <a:cs typeface="Times New Roman" pitchFamily="18" charset="0"/>
                        </a:rPr>
                        <m:t>→</m:t>
                      </m:r>
                      <m:d>
                        <m:dPr>
                          <m:ctrlPr>
                            <a:rPr lang="en-US" altLang="zh-TW" i="1">
                              <a:latin typeface="Cambria Math" panose="02040503050406030204" pitchFamily="18" charset="0"/>
                              <a:cs typeface="Times New Roman" pitchFamily="18" charset="0"/>
                            </a:rPr>
                          </m:ctrlPr>
                        </m:dPr>
                        <m:e>
                          <m:m>
                            <m:mPr>
                              <m:mcs>
                                <m:mc>
                                  <m:mcPr>
                                    <m:count m:val="1"/>
                                    <m:mcJc m:val="center"/>
                                  </m:mcPr>
                                </m:mc>
                              </m:mcs>
                              <m:ctrlPr>
                                <a:rPr lang="en-US" altLang="zh-TW" i="1">
                                  <a:latin typeface="Cambria Math" panose="02040503050406030204" pitchFamily="18" charset="0"/>
                                  <a:cs typeface="Times New Roman" pitchFamily="18" charset="0"/>
                                </a:rPr>
                              </m:ctrlPr>
                            </m:mPr>
                            <m:mr>
                              <m:e>
                                <m:r>
                                  <m:rPr>
                                    <m:brk m:alnAt="7"/>
                                  </m:rPr>
                                  <a:rPr lang="en-US" altLang="zh-TW" i="1">
                                    <a:latin typeface="Cambria Math"/>
                                    <a:cs typeface="Times New Roman" pitchFamily="18" charset="0"/>
                                  </a:rPr>
                                  <m:t>𝑥</m:t>
                                </m:r>
                                <m:r>
                                  <a:rPr lang="en-US" altLang="zh-TW" b="0" i="1" smtClean="0">
                                    <a:latin typeface="Cambria Math"/>
                                    <a:cs typeface="Times New Roman" pitchFamily="18" charset="0"/>
                                  </a:rPr>
                                  <m:t>′</m:t>
                                </m:r>
                              </m:e>
                            </m:mr>
                            <m:mr>
                              <m:e>
                                <m:r>
                                  <a:rPr lang="en-US" altLang="zh-TW" i="1">
                                    <a:latin typeface="Cambria Math"/>
                                    <a:cs typeface="Times New Roman" pitchFamily="18" charset="0"/>
                                  </a:rPr>
                                  <m:t>𝑦</m:t>
                                </m:r>
                                <m:r>
                                  <a:rPr lang="en-US" altLang="zh-TW" b="0" i="1" smtClean="0">
                                    <a:latin typeface="Cambria Math"/>
                                    <a:cs typeface="Times New Roman" pitchFamily="18" charset="0"/>
                                  </a:rPr>
                                  <m:t>′</m:t>
                                </m:r>
                              </m:e>
                            </m:mr>
                            <m:mr>
                              <m:e>
                                <m:r>
                                  <a:rPr lang="en-US" altLang="zh-TW" i="1">
                                    <a:latin typeface="Cambria Math"/>
                                    <a:cs typeface="Times New Roman" pitchFamily="18" charset="0"/>
                                  </a:rPr>
                                  <m:t>𝑧</m:t>
                                </m:r>
                                <m:r>
                                  <a:rPr lang="en-US" altLang="zh-TW" b="0" i="1" smtClean="0">
                                    <a:latin typeface="Cambria Math"/>
                                    <a:cs typeface="Times New Roman" pitchFamily="18" charset="0"/>
                                  </a:rPr>
                                  <m:t>′</m:t>
                                </m:r>
                              </m:e>
                            </m:mr>
                          </m:m>
                        </m:e>
                      </m:d>
                      <m:r>
                        <a:rPr lang="en-US" altLang="zh-TW" b="0" i="1" smtClean="0">
                          <a:latin typeface="Cambria Math"/>
                          <a:cs typeface="Times New Roman" pitchFamily="18" charset="0"/>
                        </a:rPr>
                        <m:t>=</m:t>
                      </m:r>
                      <m:d>
                        <m:dPr>
                          <m:ctrlPr>
                            <a:rPr lang="en-US" altLang="zh-TW" b="0" i="1" smtClean="0">
                              <a:latin typeface="Cambria Math" panose="02040503050406030204" pitchFamily="18" charset="0"/>
                              <a:cs typeface="Times New Roman" pitchFamily="18" charset="0"/>
                            </a:rPr>
                          </m:ctrlPr>
                        </m:dPr>
                        <m:e>
                          <m:m>
                            <m:mPr>
                              <m:mcs>
                                <m:mc>
                                  <m:mcPr>
                                    <m:count m:val="3"/>
                                    <m:mcJc m:val="center"/>
                                  </m:mcPr>
                                </m:mc>
                              </m:mcs>
                              <m:ctrlPr>
                                <a:rPr lang="en-US" altLang="zh-TW" b="0" i="1" smtClean="0">
                                  <a:latin typeface="Cambria Math" panose="02040503050406030204" pitchFamily="18" charset="0"/>
                                  <a:cs typeface="Times New Roman" pitchFamily="18" charset="0"/>
                                </a:rPr>
                              </m:ctrlPr>
                            </m:mPr>
                            <m:mr>
                              <m:e>
                                <m:func>
                                  <m:funcPr>
                                    <m:ctrlPr>
                                      <a:rPr lang="en-US" altLang="zh-TW" i="1">
                                        <a:latin typeface="Cambria Math" panose="02040503050406030204" pitchFamily="18" charset="0"/>
                                        <a:cs typeface="Times New Roman" pitchFamily="18" charset="0"/>
                                      </a:rPr>
                                    </m:ctrlPr>
                                  </m:funcPr>
                                  <m:fName>
                                    <m:r>
                                      <m:rPr>
                                        <m:sty m:val="p"/>
                                        <m:brk m:alnAt="7"/>
                                      </m:rPr>
                                      <a:rPr lang="en-US" altLang="zh-TW">
                                        <a:latin typeface="Cambria Math"/>
                                        <a:cs typeface="Times New Roman" pitchFamily="18" charset="0"/>
                                      </a:rPr>
                                      <m:t>c</m:t>
                                    </m:r>
                                    <m:r>
                                      <m:rPr>
                                        <m:sty m:val="p"/>
                                      </m:rPr>
                                      <a:rPr lang="en-US" altLang="zh-TW">
                                        <a:latin typeface="Cambria Math"/>
                                        <a:cs typeface="Times New Roman" pitchFamily="18" charset="0"/>
                                      </a:rPr>
                                      <m:t>os</m:t>
                                    </m:r>
                                  </m:fName>
                                  <m:e>
                                    <m:r>
                                      <a:rPr lang="zh-TW" altLang="en-US" i="1">
                                        <a:latin typeface="Cambria Math"/>
                                        <a:cs typeface="Times New Roman" pitchFamily="18" charset="0"/>
                                      </a:rPr>
                                      <m:t>𝜃</m:t>
                                    </m:r>
                                  </m:e>
                                </m:func>
                              </m:e>
                              <m:e>
                                <m:r>
                                  <a:rPr lang="en-US" altLang="zh-TW" i="1">
                                    <a:latin typeface="Cambria Math"/>
                                    <a:cs typeface="Times New Roman" pitchFamily="18" charset="0"/>
                                  </a:rPr>
                                  <m:t>−</m:t>
                                </m:r>
                                <m:func>
                                  <m:funcPr>
                                    <m:ctrlPr>
                                      <a:rPr lang="en-US" altLang="zh-TW" i="1">
                                        <a:latin typeface="Cambria Math" panose="02040503050406030204" pitchFamily="18" charset="0"/>
                                        <a:cs typeface="Times New Roman" pitchFamily="18" charset="0"/>
                                      </a:rPr>
                                    </m:ctrlPr>
                                  </m:funcPr>
                                  <m:fName>
                                    <m:r>
                                      <m:rPr>
                                        <m:sty m:val="p"/>
                                      </m:rPr>
                                      <a:rPr lang="en-US" altLang="zh-TW">
                                        <a:latin typeface="Cambria Math"/>
                                        <a:cs typeface="Times New Roman" pitchFamily="18" charset="0"/>
                                      </a:rPr>
                                      <m:t>sin</m:t>
                                    </m:r>
                                  </m:fName>
                                  <m:e>
                                    <m:r>
                                      <a:rPr lang="zh-TW" altLang="en-US" i="1">
                                        <a:latin typeface="Cambria Math"/>
                                        <a:cs typeface="Times New Roman" pitchFamily="18" charset="0"/>
                                      </a:rPr>
                                      <m:t>𝜃</m:t>
                                    </m:r>
                                  </m:e>
                                </m:func>
                              </m:e>
                              <m:e>
                                <m:r>
                                  <a:rPr lang="en-US" altLang="zh-TW" b="0" i="1" smtClean="0">
                                    <a:latin typeface="Cambria Math"/>
                                    <a:cs typeface="Times New Roman" pitchFamily="18" charset="0"/>
                                  </a:rPr>
                                  <m:t>0</m:t>
                                </m:r>
                              </m:e>
                            </m:mr>
                            <m:mr>
                              <m:e>
                                <m:func>
                                  <m:funcPr>
                                    <m:ctrlPr>
                                      <a:rPr lang="en-US" altLang="zh-TW" i="1">
                                        <a:latin typeface="Cambria Math" panose="02040503050406030204" pitchFamily="18" charset="0"/>
                                        <a:cs typeface="Times New Roman" pitchFamily="18" charset="0"/>
                                      </a:rPr>
                                    </m:ctrlPr>
                                  </m:funcPr>
                                  <m:fName>
                                    <m:r>
                                      <m:rPr>
                                        <m:sty m:val="p"/>
                                      </m:rPr>
                                      <a:rPr lang="en-US" altLang="zh-TW">
                                        <a:latin typeface="Cambria Math"/>
                                        <a:cs typeface="Times New Roman" pitchFamily="18" charset="0"/>
                                      </a:rPr>
                                      <m:t>sin</m:t>
                                    </m:r>
                                  </m:fName>
                                  <m:e>
                                    <m:r>
                                      <a:rPr lang="zh-TW" altLang="en-US" i="1">
                                        <a:latin typeface="Cambria Math"/>
                                        <a:cs typeface="Times New Roman" pitchFamily="18" charset="0"/>
                                      </a:rPr>
                                      <m:t>𝜃</m:t>
                                    </m:r>
                                  </m:e>
                                </m:func>
                              </m:e>
                              <m:e>
                                <m:func>
                                  <m:funcPr>
                                    <m:ctrlPr>
                                      <a:rPr lang="en-US" altLang="zh-TW" i="1">
                                        <a:latin typeface="Cambria Math" panose="02040503050406030204" pitchFamily="18" charset="0"/>
                                        <a:cs typeface="Times New Roman" pitchFamily="18" charset="0"/>
                                      </a:rPr>
                                    </m:ctrlPr>
                                  </m:funcPr>
                                  <m:fName>
                                    <m:r>
                                      <m:rPr>
                                        <m:sty m:val="p"/>
                                        <m:brk m:alnAt="7"/>
                                      </m:rPr>
                                      <a:rPr lang="en-US" altLang="zh-TW">
                                        <a:latin typeface="Cambria Math"/>
                                        <a:cs typeface="Times New Roman" pitchFamily="18" charset="0"/>
                                      </a:rPr>
                                      <m:t>c</m:t>
                                    </m:r>
                                    <m:r>
                                      <m:rPr>
                                        <m:sty m:val="p"/>
                                      </m:rPr>
                                      <a:rPr lang="en-US" altLang="zh-TW">
                                        <a:latin typeface="Cambria Math"/>
                                        <a:cs typeface="Times New Roman" pitchFamily="18" charset="0"/>
                                      </a:rPr>
                                      <m:t>os</m:t>
                                    </m:r>
                                  </m:fName>
                                  <m:e>
                                    <m:r>
                                      <a:rPr lang="zh-TW" altLang="en-US" i="1">
                                        <a:latin typeface="Cambria Math"/>
                                        <a:cs typeface="Times New Roman" pitchFamily="18" charset="0"/>
                                      </a:rPr>
                                      <m:t>𝜃</m:t>
                                    </m:r>
                                  </m:e>
                                </m:func>
                              </m:e>
                              <m:e>
                                <m:r>
                                  <a:rPr lang="en-US" altLang="zh-TW" b="0" i="1" smtClean="0">
                                    <a:latin typeface="Cambria Math"/>
                                    <a:cs typeface="Times New Roman" pitchFamily="18" charset="0"/>
                                  </a:rPr>
                                  <m:t>0</m:t>
                                </m:r>
                              </m:e>
                            </m:mr>
                            <m:mr>
                              <m:e>
                                <m:r>
                                  <a:rPr lang="en-US" altLang="zh-TW" b="0" i="1" smtClean="0">
                                    <a:latin typeface="Cambria Math"/>
                                    <a:cs typeface="Times New Roman" pitchFamily="18" charset="0"/>
                                  </a:rPr>
                                  <m:t>0</m:t>
                                </m:r>
                              </m:e>
                              <m:e>
                                <m:r>
                                  <a:rPr lang="en-US" altLang="zh-TW" b="0" i="1" smtClean="0">
                                    <a:latin typeface="Cambria Math"/>
                                    <a:cs typeface="Times New Roman" pitchFamily="18" charset="0"/>
                                  </a:rPr>
                                  <m:t>0</m:t>
                                </m:r>
                              </m:e>
                              <m:e>
                                <m:r>
                                  <a:rPr lang="en-US" altLang="zh-TW" b="0" i="1" smtClean="0">
                                    <a:latin typeface="Cambria Math"/>
                                    <a:cs typeface="Times New Roman" pitchFamily="18" charset="0"/>
                                  </a:rPr>
                                  <m:t>1</m:t>
                                </m:r>
                              </m:e>
                            </m:mr>
                          </m:m>
                        </m:e>
                      </m:d>
                      <m:r>
                        <a:rPr lang="en-US" altLang="zh-TW" b="0" i="1" smtClean="0">
                          <a:latin typeface="Cambria Math"/>
                          <a:ea typeface="Cambria Math"/>
                          <a:cs typeface="Times New Roman" pitchFamily="18" charset="0"/>
                        </a:rPr>
                        <m:t>∙</m:t>
                      </m:r>
                      <m:d>
                        <m:dPr>
                          <m:ctrlPr>
                            <a:rPr lang="en-US" altLang="zh-TW" i="1">
                              <a:latin typeface="Cambria Math" panose="02040503050406030204" pitchFamily="18" charset="0"/>
                              <a:cs typeface="Times New Roman" pitchFamily="18" charset="0"/>
                            </a:rPr>
                          </m:ctrlPr>
                        </m:dPr>
                        <m:e>
                          <m:m>
                            <m:mPr>
                              <m:mcs>
                                <m:mc>
                                  <m:mcPr>
                                    <m:count m:val="1"/>
                                    <m:mcJc m:val="center"/>
                                  </m:mcPr>
                                </m:mc>
                              </m:mcs>
                              <m:ctrlPr>
                                <a:rPr lang="en-US" altLang="zh-TW" i="1">
                                  <a:latin typeface="Cambria Math" panose="02040503050406030204" pitchFamily="18" charset="0"/>
                                  <a:cs typeface="Times New Roman" pitchFamily="18" charset="0"/>
                                </a:rPr>
                              </m:ctrlPr>
                            </m:mPr>
                            <m:mr>
                              <m:e>
                                <m:r>
                                  <m:rPr>
                                    <m:brk m:alnAt="7"/>
                                  </m:rPr>
                                  <a:rPr lang="en-US" altLang="zh-TW" i="1">
                                    <a:latin typeface="Cambria Math"/>
                                    <a:cs typeface="Times New Roman" pitchFamily="18" charset="0"/>
                                  </a:rPr>
                                  <m:t>𝑥</m:t>
                                </m:r>
                              </m:e>
                            </m:mr>
                            <m:mr>
                              <m:e>
                                <m:r>
                                  <a:rPr lang="en-US" altLang="zh-TW" i="1">
                                    <a:latin typeface="Cambria Math"/>
                                    <a:cs typeface="Times New Roman" pitchFamily="18" charset="0"/>
                                  </a:rPr>
                                  <m:t>𝑦</m:t>
                                </m:r>
                              </m:e>
                            </m:mr>
                            <m:mr>
                              <m:e>
                                <m:r>
                                  <a:rPr lang="en-US" altLang="zh-TW" i="1">
                                    <a:latin typeface="Cambria Math"/>
                                    <a:cs typeface="Times New Roman" pitchFamily="18" charset="0"/>
                                  </a:rPr>
                                  <m:t>𝑧</m:t>
                                </m:r>
                              </m:e>
                            </m:mr>
                          </m:m>
                        </m:e>
                      </m:d>
                    </m:oMath>
                  </m:oMathPara>
                </a14:m>
                <a:endParaRPr lang="zh-TW" altLang="en-US" dirty="0">
                  <a:latin typeface="Times New Roman" pitchFamily="18" charset="0"/>
                  <a:cs typeface="Times New Roman" pitchFamily="18" charset="0"/>
                </a:endParaRPr>
              </a:p>
            </p:txBody>
          </p:sp>
        </mc:Choice>
        <mc:Fallback xmlns="">
          <p:sp>
            <p:nvSpPr>
              <p:cNvPr id="11" name="文字方塊 10"/>
              <p:cNvSpPr txBox="1">
                <a:spLocks noRot="1" noChangeAspect="1" noMove="1" noResize="1" noEditPoints="1" noAdjustHandles="1" noChangeArrowheads="1" noChangeShapeType="1" noTextEdit="1"/>
              </p:cNvSpPr>
              <p:nvPr/>
            </p:nvSpPr>
            <p:spPr>
              <a:xfrm>
                <a:off x="3877842" y="2843025"/>
                <a:ext cx="4407360" cy="984052"/>
              </a:xfrm>
              <a:prstGeom prst="rect">
                <a:avLst/>
              </a:prstGeom>
              <a:blipFill>
                <a:blip r:embed="rId4"/>
                <a:stretch>
                  <a:fillRect/>
                </a:stretch>
              </a:blipFill>
            </p:spPr>
            <p:txBody>
              <a:bodyPr/>
              <a:lstStyle/>
              <a:p>
                <a:r>
                  <a:rPr lang="zh-TW" altLang="en-US">
                    <a:noFill/>
                  </a:rPr>
                  <a:t> </a:t>
                </a:r>
              </a:p>
            </p:txBody>
          </p:sp>
        </mc:Fallback>
      </mc:AlternateContent>
      <p:sp>
        <p:nvSpPr>
          <p:cNvPr id="4" name="文字方塊 3"/>
          <p:cNvSpPr txBox="1"/>
          <p:nvPr/>
        </p:nvSpPr>
        <p:spPr>
          <a:xfrm>
            <a:off x="617791" y="440287"/>
            <a:ext cx="6130746" cy="369332"/>
          </a:xfrm>
          <a:prstGeom prst="rect">
            <a:avLst/>
          </a:prstGeom>
          <a:noFill/>
        </p:spPr>
        <p:txBody>
          <a:bodyPr wrap="square" rtlCol="0">
            <a:spAutoFit/>
          </a:bodyPr>
          <a:lstStyle/>
          <a:p>
            <a:r>
              <a:rPr lang="zh-CN" altLang="en-US" dirty="0">
                <a:latin typeface="Times New Roman" pitchFamily="18" charset="0"/>
                <a:cs typeface="Times New Roman" pitchFamily="18" charset="0"/>
              </a:rPr>
              <a:t>這有一個更普遍的版本：</a:t>
            </a:r>
            <a:endParaRPr lang="zh-TW" alt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2" name="矩形 11"/>
              <p:cNvSpPr/>
              <p:nvPr/>
            </p:nvSpPr>
            <p:spPr>
              <a:xfrm>
                <a:off x="634620" y="3879219"/>
                <a:ext cx="7661481" cy="369332"/>
              </a:xfrm>
              <a:prstGeom prst="rect">
                <a:avLst/>
              </a:prstGeom>
            </p:spPr>
            <p:txBody>
              <a:bodyPr wrap="square">
                <a:spAutoFit/>
              </a:bodyPr>
              <a:lstStyle/>
              <a:p>
                <a:r>
                  <a:rPr lang="zh-TW" altLang="en-US" dirty="0">
                    <a:latin typeface="Times New Roman" pitchFamily="18" charset="0"/>
                    <a:cs typeface="Times New Roman" pitchFamily="18" charset="0"/>
                  </a:rPr>
                  <a:t>所以對於所有向量，每一個旋轉變換，就有一個</a:t>
                </a:r>
                <a14:m>
                  <m:oMath xmlns:m="http://schemas.openxmlformats.org/officeDocument/2006/math">
                    <m:r>
                      <a:rPr lang="en-US" altLang="zh-TW" b="0" i="1" smtClean="0">
                        <a:latin typeface="Cambria Math"/>
                        <a:cs typeface="Times New Roman" pitchFamily="18" charset="0"/>
                      </a:rPr>
                      <m:t>3</m:t>
                    </m:r>
                    <m:r>
                      <a:rPr lang="en-US" altLang="zh-TW" b="0" i="1" smtClean="0">
                        <a:latin typeface="Cambria Math"/>
                        <a:ea typeface="Cambria Math"/>
                        <a:cs typeface="Times New Roman" pitchFamily="18" charset="0"/>
                      </a:rPr>
                      <m:t>×3</m:t>
                    </m:r>
                  </m:oMath>
                </a14:m>
                <a:r>
                  <a:rPr lang="zh-TW" altLang="en-US" dirty="0">
                    <a:latin typeface="Times New Roman" pitchFamily="18" charset="0"/>
                    <a:cs typeface="Times New Roman" pitchFamily="18" charset="0"/>
                  </a:rPr>
                  <a:t>矩陣，擔任代表。</a:t>
                </a:r>
              </a:p>
            </p:txBody>
          </p:sp>
        </mc:Choice>
        <mc:Fallback xmlns="">
          <p:sp>
            <p:nvSpPr>
              <p:cNvPr id="12" name="矩形 11"/>
              <p:cNvSpPr>
                <a:spLocks noRot="1" noChangeAspect="1" noMove="1" noResize="1" noEditPoints="1" noAdjustHandles="1" noChangeArrowheads="1" noChangeShapeType="1" noTextEdit="1"/>
              </p:cNvSpPr>
              <p:nvPr/>
            </p:nvSpPr>
            <p:spPr>
              <a:xfrm>
                <a:off x="634620" y="3879219"/>
                <a:ext cx="7661481" cy="369332"/>
              </a:xfrm>
              <a:prstGeom prst="rect">
                <a:avLst/>
              </a:prstGeom>
              <a:blipFill>
                <a:blip r:embed="rId5"/>
                <a:stretch>
                  <a:fillRect l="-497" t="-3226" b="-19355"/>
                </a:stretch>
              </a:blipFill>
            </p:spPr>
            <p:txBody>
              <a:bodyPr/>
              <a:lstStyle/>
              <a:p>
                <a:r>
                  <a:rPr lang="zh-TW" altLang="en-US">
                    <a:noFill/>
                  </a:rPr>
                  <a:t> </a:t>
                </a:r>
              </a:p>
            </p:txBody>
          </p:sp>
        </mc:Fallback>
      </mc:AlternateContent>
      <p:sp>
        <p:nvSpPr>
          <p:cNvPr id="13" name="文字方塊 23"/>
          <p:cNvSpPr txBox="1">
            <a:spLocks noChangeArrowheads="1"/>
          </p:cNvSpPr>
          <p:nvPr/>
        </p:nvSpPr>
        <p:spPr bwMode="auto">
          <a:xfrm>
            <a:off x="617791" y="6026537"/>
            <a:ext cx="723790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dirty="0"/>
              <a:t>要求物理定律等式兩邊是一樣的代表，就保證公式在旋轉變換下不變。</a:t>
            </a:r>
          </a:p>
        </p:txBody>
      </p:sp>
      <p:sp>
        <p:nvSpPr>
          <p:cNvPr id="6" name="文字方塊 5"/>
          <p:cNvSpPr txBox="1"/>
          <p:nvPr/>
        </p:nvSpPr>
        <p:spPr>
          <a:xfrm>
            <a:off x="651929" y="4944882"/>
            <a:ext cx="6359409"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不同種類的物理量就以它們在旋轉變換下的變換方式為特徵。</a:t>
            </a:r>
          </a:p>
        </p:txBody>
      </p:sp>
      <p:sp>
        <p:nvSpPr>
          <p:cNvPr id="8" name="文字方塊 7"/>
          <p:cNvSpPr txBox="1"/>
          <p:nvPr/>
        </p:nvSpPr>
        <p:spPr>
          <a:xfrm>
            <a:off x="651929" y="5366356"/>
            <a:ext cx="6808763"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這些變換方式就是旋轉變換的</a:t>
            </a:r>
            <a:r>
              <a:rPr lang="zh-TW" altLang="en-US" dirty="0">
                <a:solidFill>
                  <a:srgbClr val="FF0000"/>
                </a:solidFill>
                <a:latin typeface="Times New Roman" pitchFamily="18" charset="0"/>
                <a:cs typeface="Times New Roman" pitchFamily="18" charset="0"/>
              </a:rPr>
              <a:t>代表 </a:t>
            </a:r>
            <a:r>
              <a:rPr lang="en-US" altLang="zh-TW" dirty="0">
                <a:solidFill>
                  <a:srgbClr val="FF0000"/>
                </a:solidFill>
                <a:latin typeface="Cambria Math" panose="02040503050406030204" pitchFamily="18" charset="0"/>
                <a:ea typeface="Cambria Math" panose="02040503050406030204" pitchFamily="18" charset="0"/>
                <a:cs typeface="Times New Roman" pitchFamily="18" charset="0"/>
              </a:rPr>
              <a:t>representation</a:t>
            </a:r>
            <a:r>
              <a:rPr lang="zh-TW" altLang="en-US" dirty="0">
                <a:latin typeface="Times New Roman" pitchFamily="18" charset="0"/>
                <a:cs typeface="Times New Roman" pitchFamily="18" charset="0"/>
              </a:rPr>
              <a:t>。</a:t>
            </a:r>
          </a:p>
        </p:txBody>
      </p:sp>
      <p:sp>
        <p:nvSpPr>
          <p:cNvPr id="10" name="矩形 9">
            <a:extLst>
              <a:ext uri="{FF2B5EF4-FFF2-40B4-BE49-F238E27FC236}">
                <a16:creationId xmlns:a16="http://schemas.microsoft.com/office/drawing/2014/main" id="{01305885-BBB3-AD47-80EA-0473ED2352CC}"/>
              </a:ext>
            </a:extLst>
          </p:cNvPr>
          <p:cNvSpPr/>
          <p:nvPr/>
        </p:nvSpPr>
        <p:spPr>
          <a:xfrm>
            <a:off x="617791" y="852555"/>
            <a:ext cx="2954655" cy="369332"/>
          </a:xfrm>
          <a:prstGeom prst="rect">
            <a:avLst/>
          </a:prstGeom>
        </p:spPr>
        <p:txBody>
          <a:bodyPr wrap="none">
            <a:spAutoFit/>
          </a:bodyPr>
          <a:lstStyle/>
          <a:p>
            <a:r>
              <a:rPr lang="zh-TW" altLang="en-US" dirty="0">
                <a:latin typeface="Times New Roman" pitchFamily="18" charset="0"/>
                <a:cs typeface="Times New Roman" pitchFamily="18" charset="0"/>
              </a:rPr>
              <a:t>如果物理遵守旋轉對稱性：</a:t>
            </a:r>
            <a:endParaRPr lang="zh-TW" altLang="en-US" dirty="0"/>
          </a:p>
        </p:txBody>
      </p:sp>
    </p:spTree>
    <p:extLst>
      <p:ext uri="{BB962C8B-B14F-4D97-AF65-F5344CB8AC3E}">
        <p14:creationId xmlns:p14="http://schemas.microsoft.com/office/powerpoint/2010/main" val="1422764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894263" y="463550"/>
            <a:ext cx="4037012" cy="41068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 name="矩形 1"/>
          <p:cNvSpPr/>
          <p:nvPr/>
        </p:nvSpPr>
        <p:spPr>
          <a:xfrm>
            <a:off x="230188" y="446088"/>
            <a:ext cx="4067175" cy="4106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pic>
        <p:nvPicPr>
          <p:cNvPr id="115715" name="Picture 11" descr="13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8" y="1039813"/>
            <a:ext cx="3097212"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線單箭頭接點 9"/>
          <p:cNvCxnSpPr/>
          <p:nvPr/>
        </p:nvCxnSpPr>
        <p:spPr>
          <a:xfrm rot="10800000" flipV="1">
            <a:off x="2295525" y="1779588"/>
            <a:ext cx="785813" cy="5715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717" name="文字方塊 10"/>
          <p:cNvSpPr txBox="1">
            <a:spLocks noChangeArrowheads="1"/>
          </p:cNvSpPr>
          <p:nvPr/>
        </p:nvSpPr>
        <p:spPr bwMode="auto">
          <a:xfrm>
            <a:off x="2295525" y="1851025"/>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en-US" altLang="zh-TW" sz="1800" i="1"/>
              <a:t>F</a:t>
            </a:r>
            <a:endParaRPr lang="zh-TW" altLang="en-US" sz="1800" i="1"/>
          </a:p>
        </p:txBody>
      </p:sp>
      <p:pic>
        <p:nvPicPr>
          <p:cNvPr id="115718" name="Picture 11" descr="13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5212">
            <a:off x="5348288" y="1111250"/>
            <a:ext cx="309721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線單箭頭接點 12"/>
          <p:cNvCxnSpPr/>
          <p:nvPr/>
        </p:nvCxnSpPr>
        <p:spPr>
          <a:xfrm rot="12795212" flipV="1">
            <a:off x="7083425" y="2208213"/>
            <a:ext cx="785813" cy="5715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720" name="文字方塊 13"/>
          <p:cNvSpPr txBox="1">
            <a:spLocks noChangeArrowheads="1"/>
          </p:cNvSpPr>
          <p:nvPr/>
        </p:nvSpPr>
        <p:spPr bwMode="auto">
          <a:xfrm>
            <a:off x="7348538" y="2111375"/>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en-US" altLang="zh-TW" sz="1800" i="1"/>
              <a:t>F’</a:t>
            </a:r>
            <a:endParaRPr lang="zh-TW" altLang="en-US" sz="1800" i="1"/>
          </a:p>
        </p:txBody>
      </p:sp>
      <p:sp>
        <p:nvSpPr>
          <p:cNvPr id="115721" name="文字方塊 16"/>
          <p:cNvSpPr txBox="1">
            <a:spLocks noChangeArrowheads="1"/>
          </p:cNvSpPr>
          <p:nvPr/>
        </p:nvSpPr>
        <p:spPr bwMode="auto">
          <a:xfrm>
            <a:off x="7419975" y="2611438"/>
            <a:ext cx="42862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en-US" altLang="zh-TW" sz="1800" i="1"/>
              <a:t>a’</a:t>
            </a:r>
            <a:endParaRPr lang="zh-TW" altLang="en-US" sz="1800" i="1"/>
          </a:p>
        </p:txBody>
      </p:sp>
      <p:sp>
        <p:nvSpPr>
          <p:cNvPr id="21" name="弧形箭號 (下彎) 20"/>
          <p:cNvSpPr/>
          <p:nvPr/>
        </p:nvSpPr>
        <p:spPr>
          <a:xfrm rot="1965318">
            <a:off x="2654300" y="971550"/>
            <a:ext cx="2028825" cy="5715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115723" name="文字方塊 1"/>
          <p:cNvSpPr txBox="1">
            <a:spLocks noChangeArrowheads="1"/>
          </p:cNvSpPr>
          <p:nvPr/>
        </p:nvSpPr>
        <p:spPr bwMode="auto">
          <a:xfrm>
            <a:off x="2497138" y="4665663"/>
            <a:ext cx="399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a:t>旋轉變換後，物理定律必須不變</a:t>
            </a:r>
          </a:p>
        </p:txBody>
      </p:sp>
      <p:sp>
        <p:nvSpPr>
          <p:cNvPr id="115726" name="文字方塊 23"/>
          <p:cNvSpPr txBox="1">
            <a:spLocks noChangeArrowheads="1"/>
          </p:cNvSpPr>
          <p:nvPr/>
        </p:nvSpPr>
        <p:spPr bwMode="auto">
          <a:xfrm>
            <a:off x="319088" y="5707063"/>
            <a:ext cx="8662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dirty="0"/>
              <a:t>要求物理定律等式兩邊都是向量（或純量，或張量），就保證公式在旋轉變換下不變</a:t>
            </a:r>
          </a:p>
        </p:txBody>
      </p:sp>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C8C49105-E575-D34E-9DBE-3E535C27E1D3}"/>
                  </a:ext>
                </a:extLst>
              </p:cNvPr>
              <p:cNvSpPr txBox="1"/>
              <p:nvPr/>
            </p:nvSpPr>
            <p:spPr>
              <a:xfrm>
                <a:off x="5791417" y="5184174"/>
                <a:ext cx="959622" cy="310598"/>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TW" altLang="en-US"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𝐹</m:t>
                          </m:r>
                        </m:e>
                      </m:acc>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acc>
                        <m:accPr>
                          <m:chr m:val="⃗"/>
                          <m:ctrlPr>
                            <a:rPr kumimoji="1" lang="en-US" altLang="zh-TW" b="0"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𝑎</m:t>
                          </m:r>
                        </m:e>
                      </m:acc>
                      <m:r>
                        <a:rPr kumimoji="1" lang="en-US" altLang="zh-TW" b="0" i="1" smtClean="0">
                          <a:latin typeface="Cambria Math" panose="02040503050406030204" pitchFamily="18" charset="0"/>
                          <a:cs typeface="Times New Roman" pitchFamily="18" charset="0"/>
                        </a:rPr>
                        <m:t>′</m:t>
                      </m:r>
                    </m:oMath>
                  </m:oMathPara>
                </a14:m>
                <a:endParaRPr kumimoji="1" lang="zh-TW" altLang="en-US" dirty="0">
                  <a:latin typeface="Times New Roman" pitchFamily="18" charset="0"/>
                  <a:cs typeface="Times New Roman" pitchFamily="18" charset="0"/>
                </a:endParaRPr>
              </a:p>
            </p:txBody>
          </p:sp>
        </mc:Choice>
        <mc:Fallback xmlns="">
          <p:sp>
            <p:nvSpPr>
              <p:cNvPr id="16" name="文字方塊 15">
                <a:extLst>
                  <a:ext uri="{FF2B5EF4-FFF2-40B4-BE49-F238E27FC236}">
                    <a16:creationId xmlns:a16="http://schemas.microsoft.com/office/drawing/2014/main" id="{C8C49105-E575-D34E-9DBE-3E535C27E1D3}"/>
                  </a:ext>
                </a:extLst>
              </p:cNvPr>
              <p:cNvSpPr txBox="1">
                <a:spLocks noRot="1" noChangeAspect="1" noMove="1" noResize="1" noEditPoints="1" noAdjustHandles="1" noChangeArrowheads="1" noChangeShapeType="1" noTextEdit="1"/>
              </p:cNvSpPr>
              <p:nvPr/>
            </p:nvSpPr>
            <p:spPr>
              <a:xfrm>
                <a:off x="5791417" y="5184174"/>
                <a:ext cx="959622" cy="310598"/>
              </a:xfrm>
              <a:prstGeom prst="rect">
                <a:avLst/>
              </a:prstGeom>
              <a:blipFill>
                <a:blip r:embed="rId3"/>
                <a:stretch>
                  <a:fillRect l="-5263" t="-32000" r="-5263" b="-8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2199A1D1-750B-CC47-A0F4-F69BF1EE40E4}"/>
                  </a:ext>
                </a:extLst>
              </p:cNvPr>
              <p:cNvSpPr txBox="1"/>
              <p:nvPr/>
            </p:nvSpPr>
            <p:spPr>
              <a:xfrm>
                <a:off x="2004266" y="5184174"/>
                <a:ext cx="840999" cy="310598"/>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TW" altLang="en-US"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𝐹</m:t>
                          </m:r>
                        </m:e>
                      </m:acc>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acc>
                        <m:accPr>
                          <m:chr m:val="⃗"/>
                          <m:ctrlPr>
                            <a:rPr kumimoji="1" lang="en-US" altLang="zh-TW" b="0"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𝑎</m:t>
                          </m:r>
                        </m:e>
                      </m:acc>
                    </m:oMath>
                  </m:oMathPara>
                </a14:m>
                <a:endParaRPr kumimoji="1" lang="zh-TW" altLang="en-US" dirty="0">
                  <a:latin typeface="Times New Roman" pitchFamily="18" charset="0"/>
                  <a:cs typeface="Times New Roman" pitchFamily="18" charset="0"/>
                </a:endParaRPr>
              </a:p>
            </p:txBody>
          </p:sp>
        </mc:Choice>
        <mc:Fallback xmlns="">
          <p:sp>
            <p:nvSpPr>
              <p:cNvPr id="17" name="文字方塊 16">
                <a:extLst>
                  <a:ext uri="{FF2B5EF4-FFF2-40B4-BE49-F238E27FC236}">
                    <a16:creationId xmlns:a16="http://schemas.microsoft.com/office/drawing/2014/main" id="{2199A1D1-750B-CC47-A0F4-F69BF1EE40E4}"/>
                  </a:ext>
                </a:extLst>
              </p:cNvPr>
              <p:cNvSpPr txBox="1">
                <a:spLocks noRot="1" noChangeAspect="1" noMove="1" noResize="1" noEditPoints="1" noAdjustHandles="1" noChangeArrowheads="1" noChangeShapeType="1" noTextEdit="1"/>
              </p:cNvSpPr>
              <p:nvPr/>
            </p:nvSpPr>
            <p:spPr>
              <a:xfrm>
                <a:off x="2004266" y="5184174"/>
                <a:ext cx="840999" cy="310598"/>
              </a:xfrm>
              <a:prstGeom prst="rect">
                <a:avLst/>
              </a:prstGeom>
              <a:blipFill>
                <a:blip r:embed="rId4"/>
                <a:stretch>
                  <a:fillRect l="-4478" t="-32000" r="-1493" b="-4000"/>
                </a:stretch>
              </a:blipFill>
            </p:spPr>
            <p:txBody>
              <a:bodyPr/>
              <a:lstStyle/>
              <a:p>
                <a:r>
                  <a:rPr lang="zh-TW" altLang="en-US">
                    <a:noFill/>
                  </a:rPr>
                  <a:t> </a:t>
                </a:r>
              </a:p>
            </p:txBody>
          </p:sp>
        </mc:Fallback>
      </mc:AlternateContent>
      <p:sp>
        <p:nvSpPr>
          <p:cNvPr id="18" name="TextBox 17">
            <a:extLst>
              <a:ext uri="{FF2B5EF4-FFF2-40B4-BE49-F238E27FC236}">
                <a16:creationId xmlns:a16="http://schemas.microsoft.com/office/drawing/2014/main" id="{E1FB8DC4-8FAA-0248-A6CC-8311FF4DFAF0}"/>
              </a:ext>
            </a:extLst>
          </p:cNvPr>
          <p:cNvSpPr txBox="1"/>
          <p:nvPr/>
        </p:nvSpPr>
        <p:spPr>
          <a:xfrm>
            <a:off x="319088" y="6136012"/>
            <a:ext cx="8384370" cy="646331"/>
          </a:xfrm>
          <a:prstGeom prst="rect">
            <a:avLst/>
          </a:prstGeom>
          <a:noFill/>
        </p:spPr>
        <p:txBody>
          <a:bodyPr wrap="square" rtlCol="0">
            <a:spAutoFit/>
          </a:bodyPr>
          <a:lstStyle/>
          <a:p>
            <a:r>
              <a:rPr lang="en-TW" dirty="0">
                <a:latin typeface="Times New Roman" pitchFamily="18" charset="0"/>
                <a:cs typeface="Times New Roman" pitchFamily="18" charset="0"/>
              </a:rPr>
              <a:t>If both sides of a physical law are vectors (or tensors or scalars), the law will not change under transfromation.</a:t>
            </a:r>
          </a:p>
        </p:txBody>
      </p:sp>
    </p:spTree>
    <p:extLst>
      <p:ext uri="{BB962C8B-B14F-4D97-AF65-F5344CB8AC3E}">
        <p14:creationId xmlns:p14="http://schemas.microsoft.com/office/powerpoint/2010/main" val="2488984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3901"/>
          <p:cNvPicPr>
            <a:picLocks noChangeAspect="1" noChangeArrowheads="1"/>
          </p:cNvPicPr>
          <p:nvPr/>
        </p:nvPicPr>
        <p:blipFill>
          <a:blip r:embed="rId2">
            <a:extLst>
              <a:ext uri="{28A0092B-C50C-407E-A947-70E740481C1C}">
                <a14:useLocalDpi xmlns:a14="http://schemas.microsoft.com/office/drawing/2010/main" val="0"/>
              </a:ext>
            </a:extLst>
          </a:blip>
          <a:srcRect b="15549"/>
          <a:stretch>
            <a:fillRect/>
          </a:stretch>
        </p:blipFill>
        <p:spPr bwMode="auto">
          <a:xfrm>
            <a:off x="214312" y="1896610"/>
            <a:ext cx="87090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0" name="文字方塊 2"/>
          <p:cNvSpPr txBox="1">
            <a:spLocks noChangeArrowheads="1"/>
          </p:cNvSpPr>
          <p:nvPr/>
        </p:nvSpPr>
        <p:spPr bwMode="auto">
          <a:xfrm>
            <a:off x="873346" y="512587"/>
            <a:ext cx="74041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dirty="0">
                <a:solidFill>
                  <a:srgbClr val="FF0000"/>
                </a:solidFill>
              </a:rPr>
              <a:t>自然界也沒有絕對的靜止狀態，</a:t>
            </a:r>
            <a:r>
              <a:rPr lang="en-US" altLang="zh-TW" sz="1800" dirty="0">
                <a:solidFill>
                  <a:srgbClr val="FF0000"/>
                </a:solidFill>
                <a:latin typeface="Times New Roman" panose="02020603050405020304" pitchFamily="18" charset="0"/>
                <a:cs typeface="Times New Roman" panose="02020603050405020304" pitchFamily="18" charset="0"/>
              </a:rPr>
              <a:t>There is no absolute rest observer.</a:t>
            </a:r>
            <a:endParaRPr lang="zh-TW" altLang="en-US" sz="1800" dirty="0">
              <a:solidFill>
                <a:srgbClr val="FF0000"/>
              </a:solidFill>
              <a:latin typeface="Times New Roman" panose="02020603050405020304" pitchFamily="18" charset="0"/>
              <a:cs typeface="Times New Roman" panose="02020603050405020304" pitchFamily="18" charset="0"/>
            </a:endParaRPr>
          </a:p>
        </p:txBody>
      </p:sp>
      <p:sp>
        <p:nvSpPr>
          <p:cNvPr id="5" name="文字方塊 5"/>
          <p:cNvSpPr txBox="1">
            <a:spLocks noChangeArrowheads="1"/>
          </p:cNvSpPr>
          <p:nvPr/>
        </p:nvSpPr>
        <p:spPr bwMode="auto">
          <a:xfrm>
            <a:off x="865230" y="4767355"/>
            <a:ext cx="8058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CN" altLang="en-US" sz="1800" dirty="0">
                <a:latin typeface="Times New Roman" pitchFamily="18" charset="0"/>
                <a:cs typeface="Times New Roman" pitchFamily="18" charset="0"/>
              </a:rPr>
              <a:t>這</a:t>
            </a:r>
            <a:r>
              <a:rPr lang="zh-TW" altLang="en-US" sz="1800" dirty="0">
                <a:latin typeface="Times New Roman" pitchFamily="18" charset="0"/>
                <a:cs typeface="Times New Roman" pitchFamily="18" charset="0"/>
              </a:rPr>
              <a:t>兩觀察者，對同一物體時空的測量結果，彼此不同，</a:t>
            </a:r>
          </a:p>
        </p:txBody>
      </p:sp>
      <p:sp>
        <p:nvSpPr>
          <p:cNvPr id="6" name="文字方塊 5"/>
          <p:cNvSpPr txBox="1"/>
          <p:nvPr/>
        </p:nvSpPr>
        <p:spPr>
          <a:xfrm>
            <a:off x="865230" y="5633908"/>
            <a:ext cx="4412140"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這個變換稱為相對性變換。</a:t>
            </a:r>
          </a:p>
        </p:txBody>
      </p:sp>
      <p:sp>
        <p:nvSpPr>
          <p:cNvPr id="2" name="矩形 1"/>
          <p:cNvSpPr/>
          <p:nvPr/>
        </p:nvSpPr>
        <p:spPr>
          <a:xfrm>
            <a:off x="873346" y="5207025"/>
            <a:ext cx="3647152" cy="369332"/>
          </a:xfrm>
          <a:prstGeom prst="rect">
            <a:avLst/>
          </a:prstGeom>
        </p:spPr>
        <p:txBody>
          <a:bodyPr wrap="none">
            <a:spAutoFit/>
          </a:bodyPr>
          <a:lstStyle/>
          <a:p>
            <a:r>
              <a:rPr lang="zh-TW" altLang="en-US" dirty="0">
                <a:latin typeface="Times New Roman" pitchFamily="18" charset="0"/>
                <a:cs typeface="Times New Roman" pitchFamily="18" charset="0"/>
              </a:rPr>
              <a:t>不同的結果，可以看作一個變換！</a:t>
            </a:r>
          </a:p>
        </p:txBody>
      </p:sp>
      <p:sp>
        <p:nvSpPr>
          <p:cNvPr id="3" name="矩形 2">
            <a:extLst>
              <a:ext uri="{FF2B5EF4-FFF2-40B4-BE49-F238E27FC236}">
                <a16:creationId xmlns:a16="http://schemas.microsoft.com/office/drawing/2014/main" id="{4CAC3B13-2797-3545-ABF6-C358CFB5DF19}"/>
              </a:ext>
            </a:extLst>
          </p:cNvPr>
          <p:cNvSpPr/>
          <p:nvPr/>
        </p:nvSpPr>
        <p:spPr>
          <a:xfrm>
            <a:off x="873346" y="971089"/>
            <a:ext cx="6921960" cy="369332"/>
          </a:xfrm>
          <a:prstGeom prst="rect">
            <a:avLst/>
          </a:prstGeom>
        </p:spPr>
        <p:txBody>
          <a:bodyPr wrap="square">
            <a:spAutoFit/>
          </a:bodyPr>
          <a:lstStyle/>
          <a:p>
            <a:r>
              <a:rPr lang="zh-TW" altLang="en-US" dirty="0">
                <a:solidFill>
                  <a:srgbClr val="FF0000"/>
                </a:solidFill>
              </a:rPr>
              <a:t>因此靜止觀察者，與相對等速運動的觀察者是無法區分的，</a:t>
            </a:r>
            <a:endParaRPr lang="zh-TW" altLang="en-US" dirty="0"/>
          </a:p>
        </p:txBody>
      </p:sp>
      <p:pic>
        <p:nvPicPr>
          <p:cNvPr id="8" name="Picture 6" descr="3902">
            <a:extLst>
              <a:ext uri="{FF2B5EF4-FFF2-40B4-BE49-F238E27FC236}">
                <a16:creationId xmlns:a16="http://schemas.microsoft.com/office/drawing/2014/main" id="{DDB519ED-3E67-D447-AD2F-79C3FA60DD4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09"/>
          <a:stretch/>
        </p:blipFill>
        <p:spPr bwMode="auto">
          <a:xfrm>
            <a:off x="6663674" y="4501197"/>
            <a:ext cx="2247031" cy="17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EDF2E83-F50A-6747-B76C-EDB05205B7BC}"/>
              </a:ext>
            </a:extLst>
          </p:cNvPr>
          <p:cNvSpPr txBox="1"/>
          <p:nvPr/>
        </p:nvSpPr>
        <p:spPr>
          <a:xfrm>
            <a:off x="133356" y="1397972"/>
            <a:ext cx="9303252" cy="369332"/>
          </a:xfrm>
          <a:prstGeom prst="rect">
            <a:avLst/>
          </a:prstGeom>
          <a:noFill/>
        </p:spPr>
        <p:txBody>
          <a:bodyPr wrap="square" rtlCol="0">
            <a:spAutoFit/>
          </a:bodyPr>
          <a:lstStyle/>
          <a:p>
            <a:r>
              <a:rPr lang="en-TW" dirty="0">
                <a:latin typeface="Times New Roman" pitchFamily="18" charset="0"/>
                <a:cs typeface="Times New Roman" pitchFamily="18" charset="0"/>
              </a:rPr>
              <a:t>We can choose whatever observers as long as they move in constant speed relative to each other.</a:t>
            </a:r>
          </a:p>
        </p:txBody>
      </p:sp>
      <p:sp>
        <p:nvSpPr>
          <p:cNvPr id="10" name="TextBox 9">
            <a:extLst>
              <a:ext uri="{FF2B5EF4-FFF2-40B4-BE49-F238E27FC236}">
                <a16:creationId xmlns:a16="http://schemas.microsoft.com/office/drawing/2014/main" id="{A1EE4379-E7CB-BB4B-897D-E6E7A2DF2689}"/>
              </a:ext>
            </a:extLst>
          </p:cNvPr>
          <p:cNvSpPr txBox="1"/>
          <p:nvPr/>
        </p:nvSpPr>
        <p:spPr>
          <a:xfrm>
            <a:off x="120724" y="6177295"/>
            <a:ext cx="8789981" cy="646331"/>
          </a:xfrm>
          <a:prstGeom prst="rect">
            <a:avLst/>
          </a:prstGeom>
          <a:noFill/>
        </p:spPr>
        <p:txBody>
          <a:bodyPr wrap="square" rtlCol="0">
            <a:spAutoFit/>
          </a:bodyPr>
          <a:lstStyle/>
          <a:p>
            <a:r>
              <a:rPr lang="en-TW" dirty="0">
                <a:latin typeface="Times New Roman" pitchFamily="18" charset="0"/>
                <a:cs typeface="Times New Roman" pitchFamily="18" charset="0"/>
              </a:rPr>
              <a:t>The transformations of observables by different observers moving in constant speed relative to each other are called relativistic transformations.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14"/>
          <p:cNvSpPr txBox="1">
            <a:spLocks noChangeArrowheads="1"/>
          </p:cNvSpPr>
          <p:nvPr/>
        </p:nvSpPr>
        <p:spPr bwMode="auto">
          <a:xfrm>
            <a:off x="1392076" y="3883664"/>
            <a:ext cx="5940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dirty="0"/>
              <a:t>移動中的實驗者，他由實驗結果所歸納出來的物理定律，</a:t>
            </a:r>
          </a:p>
        </p:txBody>
      </p:sp>
      <p:pic>
        <p:nvPicPr>
          <p:cNvPr id="6" name="Picture 5" descr="http://www.aei.mpg.de/einsteinOnline/en/images/elementary/relbewegung1s.png"/>
          <p:cNvPicPr>
            <a:picLocks noChangeAspect="1" noChangeArrowheads="1"/>
          </p:cNvPicPr>
          <p:nvPr/>
        </p:nvPicPr>
        <p:blipFill>
          <a:blip r:embed="rId2">
            <a:extLst>
              <a:ext uri="{28A0092B-C50C-407E-A947-70E740481C1C}">
                <a14:useLocalDpi xmlns:a14="http://schemas.microsoft.com/office/drawing/2010/main" val="0"/>
              </a:ext>
            </a:extLst>
          </a:blip>
          <a:srcRect r="23708" b="47678"/>
          <a:stretch>
            <a:fillRect/>
          </a:stretch>
        </p:blipFill>
        <p:spPr bwMode="auto">
          <a:xfrm>
            <a:off x="1651266" y="1673658"/>
            <a:ext cx="218122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http://www.aei.mpg.de/einsteinOnline/en/images/elementary/relbewegung2s.png"/>
          <p:cNvPicPr>
            <a:picLocks noChangeAspect="1" noChangeArrowheads="1"/>
          </p:cNvPicPr>
          <p:nvPr/>
        </p:nvPicPr>
        <p:blipFill>
          <a:blip r:embed="rId3">
            <a:extLst>
              <a:ext uri="{28A0092B-C50C-407E-A947-70E740481C1C}">
                <a14:useLocalDpi xmlns:a14="http://schemas.microsoft.com/office/drawing/2010/main" val="0"/>
              </a:ext>
            </a:extLst>
          </a:blip>
          <a:srcRect r="45808" b="45499"/>
          <a:stretch>
            <a:fillRect/>
          </a:stretch>
        </p:blipFill>
        <p:spPr bwMode="auto">
          <a:xfrm>
            <a:off x="5324741" y="1637146"/>
            <a:ext cx="15478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401943" y="4396932"/>
            <a:ext cx="4801314" cy="369332"/>
          </a:xfrm>
          <a:prstGeom prst="rect">
            <a:avLst/>
          </a:prstGeom>
        </p:spPr>
        <p:txBody>
          <a:bodyPr wrap="none">
            <a:spAutoFit/>
          </a:bodyPr>
          <a:lstStyle/>
          <a:p>
            <a:r>
              <a:rPr lang="zh-TW" altLang="en-US" dirty="0"/>
              <a:t>與靜止的觀察者所歸納的物理定律一模一樣！</a:t>
            </a:r>
          </a:p>
        </p:txBody>
      </p:sp>
      <p:sp>
        <p:nvSpPr>
          <p:cNvPr id="9" name="Text Box 4"/>
          <p:cNvSpPr txBox="1">
            <a:spLocks noChangeArrowheads="1"/>
          </p:cNvSpPr>
          <p:nvPr/>
        </p:nvSpPr>
        <p:spPr bwMode="auto">
          <a:xfrm>
            <a:off x="3726223" y="1141004"/>
            <a:ext cx="1331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lang="zh-TW" altLang="en-US" sz="1800" dirty="0">
                <a:solidFill>
                  <a:srgbClr val="FF0000"/>
                </a:solidFill>
              </a:rPr>
              <a:t>相對性原則</a:t>
            </a:r>
          </a:p>
        </p:txBody>
      </p:sp>
      <p:sp>
        <p:nvSpPr>
          <p:cNvPr id="10" name="文字方塊 10"/>
          <p:cNvSpPr txBox="1">
            <a:spLocks noChangeArrowheads="1"/>
          </p:cNvSpPr>
          <p:nvPr/>
        </p:nvSpPr>
        <p:spPr bwMode="auto">
          <a:xfrm>
            <a:off x="1401943" y="4979183"/>
            <a:ext cx="5586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dirty="0"/>
              <a:t>在相對性變換下，</a:t>
            </a:r>
            <a:r>
              <a:rPr lang="zh-TW" altLang="en-US" sz="1800" dirty="0">
                <a:solidFill>
                  <a:srgbClr val="FF0000"/>
                </a:solidFill>
              </a:rPr>
              <a:t>物理定律</a:t>
            </a:r>
            <a:r>
              <a:rPr lang="zh-TW" altLang="en-US" sz="1800" dirty="0"/>
              <a:t>在形式上是</a:t>
            </a:r>
            <a:r>
              <a:rPr lang="zh-TW" altLang="en-US" sz="1800" dirty="0">
                <a:solidFill>
                  <a:srgbClr val="FF0000"/>
                </a:solidFill>
              </a:rPr>
              <a:t>不變</a:t>
            </a:r>
            <a:r>
              <a:rPr lang="zh-TW" altLang="en-US" sz="1800" dirty="0"/>
              <a:t>的！</a:t>
            </a:r>
          </a:p>
        </p:txBody>
      </p:sp>
      <p:sp>
        <p:nvSpPr>
          <p:cNvPr id="11" name="文字方塊 9">
            <a:extLst>
              <a:ext uri="{FF2B5EF4-FFF2-40B4-BE49-F238E27FC236}">
                <a16:creationId xmlns:a16="http://schemas.microsoft.com/office/drawing/2014/main" id="{602B42F6-0C51-9648-9042-020A555807FE}"/>
              </a:ext>
            </a:extLst>
          </p:cNvPr>
          <p:cNvSpPr txBox="1">
            <a:spLocks noChangeArrowheads="1"/>
          </p:cNvSpPr>
          <p:nvPr/>
        </p:nvSpPr>
        <p:spPr bwMode="auto">
          <a:xfrm>
            <a:off x="1401943" y="3335905"/>
            <a:ext cx="6540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dirty="0"/>
              <a:t>觀察者無法藉由科學實驗分辨自己是靜止的，還是在等速移動！</a:t>
            </a:r>
          </a:p>
        </p:txBody>
      </p:sp>
      <p:sp>
        <p:nvSpPr>
          <p:cNvPr id="2" name="TextBox 1">
            <a:extLst>
              <a:ext uri="{FF2B5EF4-FFF2-40B4-BE49-F238E27FC236}">
                <a16:creationId xmlns:a16="http://schemas.microsoft.com/office/drawing/2014/main" id="{832A9207-2F6A-BA47-85D9-41112D68F832}"/>
              </a:ext>
            </a:extLst>
          </p:cNvPr>
          <p:cNvSpPr txBox="1"/>
          <p:nvPr/>
        </p:nvSpPr>
        <p:spPr>
          <a:xfrm>
            <a:off x="1401943" y="5492451"/>
            <a:ext cx="6949577" cy="369332"/>
          </a:xfrm>
          <a:prstGeom prst="rect">
            <a:avLst/>
          </a:prstGeom>
          <a:noFill/>
        </p:spPr>
        <p:txBody>
          <a:bodyPr wrap="square" rtlCol="0">
            <a:spAutoFit/>
          </a:bodyPr>
          <a:lstStyle/>
          <a:p>
            <a:r>
              <a:rPr lang="en-TW" dirty="0">
                <a:latin typeface="Times New Roman" pitchFamily="18" charset="0"/>
                <a:cs typeface="Times New Roman" pitchFamily="18" charset="0"/>
              </a:rPr>
              <a:t>Physical law must remain idenicle under relativistic transfromation.</a:t>
            </a:r>
          </a:p>
        </p:txBody>
      </p:sp>
    </p:spTree>
    <p:extLst>
      <p:ext uri="{BB962C8B-B14F-4D97-AF65-F5344CB8AC3E}">
        <p14:creationId xmlns:p14="http://schemas.microsoft.com/office/powerpoint/2010/main" val="2178155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5"/>
          <p:cNvSpPr txBox="1">
            <a:spLocks noChangeArrowheads="1"/>
          </p:cNvSpPr>
          <p:nvPr/>
        </p:nvSpPr>
        <p:spPr bwMode="auto">
          <a:xfrm>
            <a:off x="2602545" y="5049970"/>
            <a:ext cx="46463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dirty="0">
                <a:latin typeface="Arial" pitchFamily="34" charset="0"/>
              </a:rPr>
              <a:t>馬克斯威爾方程式在相對性變換下形式不變。</a:t>
            </a:r>
          </a:p>
        </p:txBody>
      </p:sp>
      <p:sp>
        <p:nvSpPr>
          <p:cNvPr id="108548" name="向右箭號 18"/>
          <p:cNvSpPr>
            <a:spLocks noChangeArrowheads="1"/>
          </p:cNvSpPr>
          <p:nvPr/>
        </p:nvSpPr>
        <p:spPr bwMode="auto">
          <a:xfrm>
            <a:off x="4093680" y="4325277"/>
            <a:ext cx="876300" cy="182562"/>
          </a:xfrm>
          <a:prstGeom prst="rightArrow">
            <a:avLst>
              <a:gd name="adj1" fmla="val 50000"/>
              <a:gd name="adj2" fmla="val 50000"/>
            </a:avLst>
          </a:prstGeom>
          <a:solidFill>
            <a:schemeClr val="accent1"/>
          </a:solidFill>
          <a:ln w="9525">
            <a:solidFill>
              <a:schemeClr val="tx1"/>
            </a:solidFill>
            <a:round/>
            <a:headEnd/>
            <a:tailEnd/>
          </a:ln>
        </p:spPr>
        <p:txBody>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pic>
        <p:nvPicPr>
          <p:cNvPr id="9" name="Picture 45" descr="http://upload.wikimedia.org/wikibooks/en/3/32/Relstandard.gif"/>
          <p:cNvPicPr>
            <a:picLocks noChangeAspect="1" noChangeArrowheads="1"/>
          </p:cNvPicPr>
          <p:nvPr/>
        </p:nvPicPr>
        <p:blipFill rotWithShape="1">
          <a:blip r:embed="rId2">
            <a:extLst>
              <a:ext uri="{28A0092B-C50C-407E-A947-70E740481C1C}">
                <a14:useLocalDpi xmlns:a14="http://schemas.microsoft.com/office/drawing/2010/main" val="0"/>
              </a:ext>
            </a:extLst>
          </a:blip>
          <a:srcRect t="11057" r="2359" b="25065"/>
          <a:stretch/>
        </p:blipFill>
        <p:spPr bwMode="auto">
          <a:xfrm>
            <a:off x="2602545" y="1623086"/>
            <a:ext cx="3805559" cy="182572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F2D95FCB-DBFC-9E4A-BF02-94B1044F7A1D}"/>
                  </a:ext>
                </a:extLst>
              </p:cNvPr>
              <p:cNvSpPr txBox="1"/>
              <p:nvPr/>
            </p:nvSpPr>
            <p:spPr bwMode="auto">
              <a:xfrm>
                <a:off x="1162856" y="4007151"/>
                <a:ext cx="2606975" cy="818814"/>
              </a:xfrm>
              <a:prstGeom prst="rect">
                <a:avLst/>
              </a:prstGeom>
              <a:solidFill>
                <a:srgbClr val="FFFF00"/>
              </a:solidFill>
              <a:ln w="9525">
                <a:noFill/>
                <a:miter lim="800000"/>
                <a:headEnd/>
                <a:tailEnd/>
              </a:ln>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zh-TW" altLang="en-US" sz="1800" i="1" smtClean="0">
                              <a:latin typeface="Cambria Math" panose="02040503050406030204" pitchFamily="18" charset="0"/>
                            </a:rPr>
                          </m:ctrlPr>
                        </m:naryPr>
                        <m:sub/>
                        <m:sup/>
                        <m:e>
                          <m:acc>
                            <m:accPr>
                              <m:chr m:val="⃗"/>
                              <m:ctrlPr>
                                <a:rPr lang="en-US" altLang="zh-TW" sz="1800" i="1" smtClean="0">
                                  <a:latin typeface="Cambria Math" panose="02040503050406030204" pitchFamily="18" charset="0"/>
                                </a:rPr>
                              </m:ctrlPr>
                            </m:accPr>
                            <m:e>
                              <m:r>
                                <a:rPr lang="en-US" altLang="zh-TW" sz="1800" b="0" i="1" smtClean="0">
                                  <a:latin typeface="Cambria Math"/>
                                </a:rPr>
                                <m:t>𝐸</m:t>
                              </m:r>
                            </m:e>
                          </m:acc>
                          <m:d>
                            <m:dPr>
                              <m:ctrlPr>
                                <a:rPr lang="en-US" altLang="zh-TW" sz="1800" b="0" i="1" smtClean="0">
                                  <a:latin typeface="Cambria Math" panose="02040503050406030204" pitchFamily="18" charset="0"/>
                                </a:rPr>
                              </m:ctrlPr>
                            </m:dPr>
                            <m:e>
                              <m:r>
                                <a:rPr lang="en-US" altLang="zh-TW" sz="1800" b="0" i="1" smtClean="0">
                                  <a:latin typeface="Cambria Math" panose="02040503050406030204" pitchFamily="18" charset="0"/>
                                </a:rPr>
                                <m:t>𝑡</m:t>
                              </m:r>
                            </m:e>
                          </m:d>
                          <m:r>
                            <m:rPr>
                              <m:brk/>
                            </m:rPr>
                            <a:rPr lang="zh-TW" altLang="en-US" sz="1800" i="1" smtClean="0">
                              <a:latin typeface="Cambria Math"/>
                            </a:rPr>
                            <m:t>∙</m:t>
                          </m:r>
                          <m:r>
                            <a:rPr lang="en-US" altLang="zh-TW" sz="1800" b="0" i="1" smtClean="0">
                              <a:latin typeface="Cambria Math"/>
                            </a:rPr>
                            <m:t>𝑑</m:t>
                          </m:r>
                          <m:acc>
                            <m:accPr>
                              <m:chr m:val="⃗"/>
                              <m:ctrlPr>
                                <a:rPr lang="en-US" altLang="zh-TW" sz="1800" b="0" i="1" smtClean="0">
                                  <a:latin typeface="Cambria Math" panose="02040503050406030204" pitchFamily="18" charset="0"/>
                                </a:rPr>
                              </m:ctrlPr>
                            </m:accPr>
                            <m:e>
                              <m:r>
                                <a:rPr lang="en-US" altLang="zh-TW" sz="1800" b="0" i="1" smtClean="0">
                                  <a:latin typeface="Cambria Math"/>
                                </a:rPr>
                                <m:t>𝑙</m:t>
                              </m:r>
                            </m:e>
                          </m:acc>
                        </m:e>
                      </m:nary>
                      <m:r>
                        <a:rPr lang="en-US" altLang="zh-TW" sz="1800" i="1">
                          <a:latin typeface="Cambria Math"/>
                          <a:ea typeface="Cambria Math"/>
                        </a:rPr>
                        <m:t>~</m:t>
                      </m:r>
                      <m:r>
                        <a:rPr lang="en-US" altLang="zh-TW" sz="1800" b="0" i="1" smtClean="0">
                          <a:latin typeface="Cambria Math"/>
                          <a:ea typeface="Cambria Math"/>
                        </a:rPr>
                        <m:t>−</m:t>
                      </m:r>
                      <m:f>
                        <m:fPr>
                          <m:ctrlPr>
                            <a:rPr lang="en-US" altLang="zh-TW" sz="1800" i="1">
                              <a:latin typeface="Cambria Math" panose="02040503050406030204" pitchFamily="18" charset="0"/>
                              <a:ea typeface="Cambria Math"/>
                            </a:rPr>
                          </m:ctrlPr>
                        </m:fPr>
                        <m:num>
                          <m:r>
                            <a:rPr lang="en-US" altLang="zh-TW" sz="1800" i="1">
                              <a:latin typeface="Cambria Math"/>
                              <a:ea typeface="Cambria Math"/>
                            </a:rPr>
                            <m:t>𝑑</m:t>
                          </m:r>
                          <m:sSub>
                            <m:sSubPr>
                              <m:ctrlPr>
                                <a:rPr lang="en-US" altLang="zh-TW" sz="1800" i="1">
                                  <a:latin typeface="Cambria Math" panose="02040503050406030204" pitchFamily="18" charset="0"/>
                                  <a:ea typeface="Cambria Math"/>
                                </a:rPr>
                              </m:ctrlPr>
                            </m:sSubPr>
                            <m:e>
                              <m:r>
                                <m:rPr>
                                  <m:sty m:val="p"/>
                                </m:rPr>
                                <a:rPr lang="el-GR" altLang="zh-TW" sz="1800" i="1">
                                  <a:latin typeface="Cambria Math"/>
                                  <a:ea typeface="Cambria Math"/>
                                </a:rPr>
                                <m:t>Φ</m:t>
                              </m:r>
                            </m:e>
                            <m:sub>
                              <m:r>
                                <a:rPr lang="en-US" altLang="zh-TW" sz="1800" i="1">
                                  <a:latin typeface="Cambria Math"/>
                                  <a:ea typeface="Cambria Math"/>
                                </a:rPr>
                                <m:t>𝐵</m:t>
                              </m:r>
                            </m:sub>
                          </m:sSub>
                          <m:d>
                            <m:dPr>
                              <m:ctrlPr>
                                <a:rPr lang="en-US" altLang="zh-TW" i="1">
                                  <a:latin typeface="Cambria Math" panose="02040503050406030204" pitchFamily="18" charset="0"/>
                                </a:rPr>
                              </m:ctrlPr>
                            </m:dPr>
                            <m:e>
                              <m:r>
                                <a:rPr lang="en-US" altLang="zh-TW" i="1">
                                  <a:latin typeface="Cambria Math" panose="02040503050406030204" pitchFamily="18" charset="0"/>
                                </a:rPr>
                                <m:t>𝑡</m:t>
                              </m:r>
                            </m:e>
                          </m:d>
                        </m:num>
                        <m:den>
                          <m:r>
                            <a:rPr lang="en-US" altLang="zh-TW" sz="1800" i="1">
                              <a:latin typeface="Cambria Math"/>
                              <a:ea typeface="Cambria Math"/>
                            </a:rPr>
                            <m:t>𝑑𝑡</m:t>
                          </m:r>
                        </m:den>
                      </m:f>
                    </m:oMath>
                  </m:oMathPara>
                </a14:m>
                <a:endParaRPr lang="zh-TW" altLang="en-US" sz="1800" dirty="0"/>
              </a:p>
            </p:txBody>
          </p:sp>
        </mc:Choice>
        <mc:Fallback xmlns="">
          <p:sp>
            <p:nvSpPr>
              <p:cNvPr id="10" name="文字方塊 9">
                <a:extLst>
                  <a:ext uri="{FF2B5EF4-FFF2-40B4-BE49-F238E27FC236}">
                    <a16:creationId xmlns:a16="http://schemas.microsoft.com/office/drawing/2014/main" id="{F2D95FCB-DBFC-9E4A-BF02-94B1044F7A1D}"/>
                  </a:ext>
                </a:extLst>
              </p:cNvPr>
              <p:cNvSpPr txBox="1">
                <a:spLocks noRot="1" noChangeAspect="1" noMove="1" noResize="1" noEditPoints="1" noAdjustHandles="1" noChangeArrowheads="1" noChangeShapeType="1" noTextEdit="1"/>
              </p:cNvSpPr>
              <p:nvPr/>
            </p:nvSpPr>
            <p:spPr bwMode="auto">
              <a:xfrm>
                <a:off x="1162856" y="4007151"/>
                <a:ext cx="2606975" cy="818814"/>
              </a:xfrm>
              <a:prstGeom prst="rect">
                <a:avLst/>
              </a:prstGeom>
              <a:blipFill>
                <a:blip r:embed="rId3"/>
                <a:stretch>
                  <a:fillRect l="-31068" t="-132308" b="-189231"/>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3548ED62-8339-A741-9D20-FE44AC970FF8}"/>
                  </a:ext>
                </a:extLst>
              </p:cNvPr>
              <p:cNvSpPr txBox="1"/>
              <p:nvPr/>
            </p:nvSpPr>
            <p:spPr bwMode="auto">
              <a:xfrm>
                <a:off x="5155913" y="3957982"/>
                <a:ext cx="3495284" cy="818814"/>
              </a:xfrm>
              <a:prstGeom prst="rect">
                <a:avLst/>
              </a:prstGeom>
              <a:solidFill>
                <a:srgbClr val="FFFF00"/>
              </a:solidFill>
              <a:ln w="9525">
                <a:noFill/>
                <a:miter lim="800000"/>
                <a:headEnd/>
                <a:tailEnd/>
              </a:ln>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zh-TW" altLang="en-US" sz="1800" i="1" smtClean="0">
                              <a:latin typeface="Cambria Math" panose="02040503050406030204" pitchFamily="18" charset="0"/>
                            </a:rPr>
                          </m:ctrlPr>
                        </m:naryPr>
                        <m:sub/>
                        <m:sup/>
                        <m:e>
                          <m:acc>
                            <m:accPr>
                              <m:chr m:val="⃗"/>
                              <m:ctrlPr>
                                <a:rPr lang="en-US" altLang="zh-TW" sz="1800" i="1" smtClean="0">
                                  <a:latin typeface="Cambria Math" panose="02040503050406030204" pitchFamily="18" charset="0"/>
                                </a:rPr>
                              </m:ctrlPr>
                            </m:accPr>
                            <m:e>
                              <m:r>
                                <a:rPr lang="en-US" altLang="zh-TW" sz="1800" b="0" i="1" smtClean="0">
                                  <a:latin typeface="Cambria Math"/>
                                </a:rPr>
                                <m:t>𝐸</m:t>
                              </m:r>
                            </m:e>
                          </m:acc>
                          <m:r>
                            <a:rPr lang="en-US" altLang="zh-TW" sz="1800" b="0" i="1" smtClean="0">
                              <a:latin typeface="Cambria Math" panose="02040503050406030204" pitchFamily="18" charset="0"/>
                            </a:rPr>
                            <m:t>′</m:t>
                          </m:r>
                          <m:d>
                            <m:dPr>
                              <m:ctrlPr>
                                <a:rPr lang="en-US" altLang="zh-TW" sz="1800" b="0" i="1" smtClean="0">
                                  <a:latin typeface="Cambria Math" panose="02040503050406030204" pitchFamily="18" charset="0"/>
                                </a:rPr>
                              </m:ctrlPr>
                            </m:dPr>
                            <m:e>
                              <m:sSup>
                                <m:sSupPr>
                                  <m:ctrlPr>
                                    <a:rPr lang="en-US" altLang="zh-TW" sz="1800" b="0" i="1" smtClean="0">
                                      <a:latin typeface="Cambria Math" panose="02040503050406030204" pitchFamily="18" charset="0"/>
                                    </a:rPr>
                                  </m:ctrlPr>
                                </m:sSupPr>
                                <m:e>
                                  <m:r>
                                    <a:rPr lang="en-US" altLang="zh-TW" sz="1800" b="0" i="1" smtClean="0">
                                      <a:latin typeface="Cambria Math" panose="02040503050406030204" pitchFamily="18" charset="0"/>
                                    </a:rPr>
                                    <m:t>𝑡</m:t>
                                  </m:r>
                                </m:e>
                                <m:sup>
                                  <m:r>
                                    <a:rPr lang="en-US" altLang="zh-TW" sz="1800" b="0" i="1" smtClean="0">
                                      <a:latin typeface="Cambria Math" panose="02040503050406030204" pitchFamily="18" charset="0"/>
                                    </a:rPr>
                                    <m:t>′</m:t>
                                  </m:r>
                                </m:sup>
                              </m:sSup>
                            </m:e>
                          </m:d>
                          <m:r>
                            <m:rPr>
                              <m:brk/>
                            </m:rPr>
                            <a:rPr lang="zh-TW" altLang="en-US" sz="1800" i="1" smtClean="0">
                              <a:latin typeface="Cambria Math"/>
                            </a:rPr>
                            <m:t>∙</m:t>
                          </m:r>
                          <m:r>
                            <a:rPr lang="en-US" altLang="zh-TW" sz="1800" b="0" i="1" smtClean="0">
                              <a:latin typeface="Cambria Math"/>
                            </a:rPr>
                            <m:t>𝑑</m:t>
                          </m:r>
                          <m:acc>
                            <m:accPr>
                              <m:chr m:val="⃗"/>
                              <m:ctrlPr>
                                <a:rPr lang="en-US" altLang="zh-TW" sz="1800" b="0" i="1" smtClean="0">
                                  <a:latin typeface="Cambria Math" panose="02040503050406030204" pitchFamily="18" charset="0"/>
                                </a:rPr>
                              </m:ctrlPr>
                            </m:accPr>
                            <m:e>
                              <m:r>
                                <a:rPr lang="en-US" altLang="zh-TW" sz="1800" b="0" i="1" smtClean="0">
                                  <a:latin typeface="Cambria Math"/>
                                </a:rPr>
                                <m:t>𝑙</m:t>
                              </m:r>
                            </m:e>
                          </m:acc>
                          <m:r>
                            <a:rPr lang="en-US" altLang="zh-TW" sz="1800" b="0" i="1" smtClean="0">
                              <a:latin typeface="Cambria Math" panose="02040503050406030204" pitchFamily="18" charset="0"/>
                            </a:rPr>
                            <m:t>′</m:t>
                          </m:r>
                        </m:e>
                      </m:nary>
                      <m:r>
                        <a:rPr lang="en-US" altLang="zh-TW" sz="1800" i="1">
                          <a:latin typeface="Cambria Math"/>
                          <a:ea typeface="Cambria Math"/>
                        </a:rPr>
                        <m:t>~</m:t>
                      </m:r>
                      <m:r>
                        <a:rPr lang="en-US" altLang="zh-TW" sz="1800" b="0" i="1" smtClean="0">
                          <a:latin typeface="Cambria Math"/>
                          <a:ea typeface="Cambria Math"/>
                        </a:rPr>
                        <m:t>−</m:t>
                      </m:r>
                      <m:f>
                        <m:fPr>
                          <m:ctrlPr>
                            <a:rPr lang="en-US" altLang="zh-TW" sz="1800" i="1">
                              <a:latin typeface="Cambria Math" panose="02040503050406030204" pitchFamily="18" charset="0"/>
                              <a:ea typeface="Cambria Math"/>
                            </a:rPr>
                          </m:ctrlPr>
                        </m:fPr>
                        <m:num>
                          <m:r>
                            <a:rPr lang="en-US" altLang="zh-TW" sz="1800" i="1">
                              <a:latin typeface="Cambria Math"/>
                              <a:ea typeface="Cambria Math"/>
                            </a:rPr>
                            <m:t>𝑑</m:t>
                          </m:r>
                          <m:sSub>
                            <m:sSubPr>
                              <m:ctrlPr>
                                <a:rPr lang="en-US" altLang="zh-TW" sz="1800" i="1">
                                  <a:latin typeface="Cambria Math" panose="02040503050406030204" pitchFamily="18" charset="0"/>
                                  <a:ea typeface="Cambria Math"/>
                                </a:rPr>
                              </m:ctrlPr>
                            </m:sSubPr>
                            <m:e>
                              <m:r>
                                <m:rPr>
                                  <m:sty m:val="p"/>
                                </m:rPr>
                                <a:rPr lang="el-GR" altLang="zh-TW" sz="1800" i="1">
                                  <a:latin typeface="Cambria Math"/>
                                  <a:ea typeface="Cambria Math"/>
                                </a:rPr>
                                <m:t>Φ</m:t>
                              </m:r>
                            </m:e>
                            <m:sub>
                              <m:r>
                                <a:rPr lang="en-US" altLang="zh-TW" sz="1800" i="1">
                                  <a:latin typeface="Cambria Math"/>
                                  <a:ea typeface="Cambria Math"/>
                                </a:rPr>
                                <m:t>𝐵</m:t>
                              </m:r>
                              <m:r>
                                <a:rPr lang="en-US" altLang="zh-TW" sz="1800" b="0" i="1" smtClean="0">
                                  <a:latin typeface="Cambria Math" panose="02040503050406030204" pitchFamily="18" charset="0"/>
                                  <a:ea typeface="Cambria Math"/>
                                </a:rPr>
                                <m:t>′</m:t>
                              </m:r>
                            </m:sub>
                          </m:sSub>
                          <m:d>
                            <m:dPr>
                              <m:ctrlPr>
                                <a:rPr lang="en-US" altLang="zh-TW" i="1">
                                  <a:latin typeface="Cambria Math" panose="02040503050406030204" pitchFamily="18" charset="0"/>
                                </a:rPr>
                              </m:ctrlPr>
                            </m:dPr>
                            <m:e>
                              <m:r>
                                <a:rPr lang="en-US" altLang="zh-TW" i="1">
                                  <a:latin typeface="Cambria Math" panose="02040503050406030204" pitchFamily="18" charset="0"/>
                                </a:rPr>
                                <m:t>𝑡</m:t>
                              </m:r>
                              <m:r>
                                <a:rPr lang="en-US" altLang="zh-TW" b="0" i="1" smtClean="0">
                                  <a:latin typeface="Cambria Math" panose="02040503050406030204" pitchFamily="18" charset="0"/>
                                </a:rPr>
                                <m:t>′</m:t>
                              </m:r>
                            </m:e>
                          </m:d>
                        </m:num>
                        <m:den>
                          <m:r>
                            <a:rPr lang="en-US" altLang="zh-TW" sz="1800" i="1">
                              <a:latin typeface="Cambria Math"/>
                              <a:ea typeface="Cambria Math"/>
                            </a:rPr>
                            <m:t>𝑑𝑡</m:t>
                          </m:r>
                          <m:r>
                            <a:rPr lang="en-US" altLang="zh-TW" sz="1800" b="0" i="1" smtClean="0">
                              <a:latin typeface="Cambria Math" panose="02040503050406030204" pitchFamily="18" charset="0"/>
                              <a:ea typeface="Cambria Math"/>
                            </a:rPr>
                            <m:t>′</m:t>
                          </m:r>
                        </m:den>
                      </m:f>
                    </m:oMath>
                  </m:oMathPara>
                </a14:m>
                <a:endParaRPr lang="zh-TW" altLang="en-US" sz="1800" dirty="0"/>
              </a:p>
            </p:txBody>
          </p:sp>
        </mc:Choice>
        <mc:Fallback xmlns="">
          <p:sp>
            <p:nvSpPr>
              <p:cNvPr id="11" name="文字方塊 10">
                <a:extLst>
                  <a:ext uri="{FF2B5EF4-FFF2-40B4-BE49-F238E27FC236}">
                    <a16:creationId xmlns:a16="http://schemas.microsoft.com/office/drawing/2014/main" id="{3548ED62-8339-A741-9D20-FE44AC970FF8}"/>
                  </a:ext>
                </a:extLst>
              </p:cNvPr>
              <p:cNvSpPr txBox="1">
                <a:spLocks noRot="1" noChangeAspect="1" noMove="1" noResize="1" noEditPoints="1" noAdjustHandles="1" noChangeArrowheads="1" noChangeShapeType="1" noTextEdit="1"/>
              </p:cNvSpPr>
              <p:nvPr/>
            </p:nvSpPr>
            <p:spPr bwMode="auto">
              <a:xfrm>
                <a:off x="5155913" y="3957982"/>
                <a:ext cx="3495284" cy="818814"/>
              </a:xfrm>
              <a:prstGeom prst="rect">
                <a:avLst/>
              </a:prstGeom>
              <a:blipFill>
                <a:blip r:embed="rId4"/>
                <a:stretch>
                  <a:fillRect l="-14855" t="-134375" b="-192188"/>
                </a:stretch>
              </a:blipFill>
              <a:ln w="9525">
                <a:noFill/>
                <a:miter lim="800000"/>
                <a:headEnd/>
                <a:tailEnd/>
              </a:ln>
            </p:spPr>
            <p:txBody>
              <a:bodyPr/>
              <a:lstStyle/>
              <a:p>
                <a:r>
                  <a:rPr lang="zh-TW" altLang="en-US">
                    <a:noFill/>
                  </a:rPr>
                  <a:t> </a:t>
                </a:r>
              </a:p>
            </p:txBody>
          </p:sp>
        </mc:Fallback>
      </mc:AlternateContent>
      <p:sp>
        <p:nvSpPr>
          <p:cNvPr id="7" name="TextBox 6">
            <a:extLst>
              <a:ext uri="{FF2B5EF4-FFF2-40B4-BE49-F238E27FC236}">
                <a16:creationId xmlns:a16="http://schemas.microsoft.com/office/drawing/2014/main" id="{D738F96E-61A5-D048-AA08-BABBA9E7F825}"/>
              </a:ext>
            </a:extLst>
          </p:cNvPr>
          <p:cNvSpPr txBox="1"/>
          <p:nvPr/>
        </p:nvSpPr>
        <p:spPr>
          <a:xfrm>
            <a:off x="2310609" y="5507810"/>
            <a:ext cx="5504463" cy="369332"/>
          </a:xfrm>
          <a:prstGeom prst="rect">
            <a:avLst/>
          </a:prstGeom>
          <a:noFill/>
        </p:spPr>
        <p:txBody>
          <a:bodyPr wrap="square" rtlCol="0">
            <a:spAutoFit/>
          </a:bodyPr>
          <a:lstStyle/>
          <a:p>
            <a:r>
              <a:rPr lang="en-TW" dirty="0">
                <a:latin typeface="Times New Roman" pitchFamily="18" charset="0"/>
                <a:cs typeface="Times New Roman" pitchFamily="18" charset="0"/>
              </a:rPr>
              <a:t>How do observables by different observers transform?</a:t>
            </a:r>
          </a:p>
        </p:txBody>
      </p:sp>
    </p:spTree>
    <p:extLst>
      <p:ext uri="{BB962C8B-B14F-4D97-AF65-F5344CB8AC3E}">
        <p14:creationId xmlns:p14="http://schemas.microsoft.com/office/powerpoint/2010/main" val="4134183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Michael Faraday conducting an electrochemical experiment, steel engraving, 1845.&#10;[Credits : The Granger Collection, New Y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456" y="1523207"/>
            <a:ext cx="14573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8" descr="http://www.acclaimimages.com/_gallery/_images_n300/0515-0904-0722-5835_cartoon_rocket_ship_in_space_above_the_earth_and_m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06" y="1523207"/>
            <a:ext cx="25923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1749" name="文字方塊 7"/>
              <p:cNvSpPr txBox="1">
                <a:spLocks noChangeArrowheads="1"/>
              </p:cNvSpPr>
              <p:nvPr/>
            </p:nvSpPr>
            <p:spPr bwMode="auto">
              <a:xfrm>
                <a:off x="837809" y="5433260"/>
                <a:ext cx="7400081" cy="369332"/>
              </a:xfrm>
              <a:prstGeom prst="rect">
                <a:avLst/>
              </a:prstGeom>
              <a:noFill/>
              <a:ln w="9525">
                <a:noFill/>
                <a:miter lim="800000"/>
                <a:headEnd/>
                <a:tailEnd/>
              </a:ln>
            </p:spPr>
            <p:txBody>
              <a:bodyPr wrap="square">
                <a:spAutoFit/>
              </a:bodyPr>
              <a:lstStyle/>
              <a:p>
                <a:pPr>
                  <a:defRPr/>
                </a:pPr>
                <a:r>
                  <a:rPr lang="zh-TW" altLang="en-US" dirty="0">
                    <a:latin typeface="+mn-lt"/>
                  </a:rPr>
                  <a:t>因此光速與測量者的運動狀態無關，永遠是</a:t>
                </a:r>
                <a14:m>
                  <m:oMath xmlns:m="http://schemas.openxmlformats.org/officeDocument/2006/math">
                    <m:r>
                      <a:rPr lang="en-US" altLang="zh-TW" i="1" dirty="0" smtClean="0">
                        <a:latin typeface="Cambria Math"/>
                        <a:cs typeface="Times New Roman" panose="02020603050405020304" pitchFamily="18" charset="0"/>
                      </a:rPr>
                      <m:t>𝑐</m:t>
                    </m:r>
                  </m:oMath>
                </a14:m>
                <a:r>
                  <a:rPr lang="zh-TW" altLang="en-US" dirty="0">
                    <a:latin typeface="Times New Roman" panose="02020603050405020304" pitchFamily="18" charset="0"/>
                    <a:cs typeface="Times New Roman" panose="02020603050405020304" pitchFamily="18" charset="0"/>
                  </a:rPr>
                  <a:t>。</a:t>
                </a:r>
              </a:p>
            </p:txBody>
          </p:sp>
        </mc:Choice>
        <mc:Fallback xmlns="">
          <p:sp>
            <p:nvSpPr>
              <p:cNvPr id="31749" name="文字方塊 7"/>
              <p:cNvSpPr txBox="1">
                <a:spLocks noRot="1" noChangeAspect="1" noMove="1" noResize="1" noEditPoints="1" noAdjustHandles="1" noChangeArrowheads="1" noChangeShapeType="1" noTextEdit="1"/>
              </p:cNvSpPr>
              <p:nvPr/>
            </p:nvSpPr>
            <p:spPr bwMode="auto">
              <a:xfrm>
                <a:off x="837809" y="5433260"/>
                <a:ext cx="7400081" cy="369332"/>
              </a:xfrm>
              <a:prstGeom prst="rect">
                <a:avLst/>
              </a:prstGeom>
              <a:blipFill>
                <a:blip r:embed="rId4"/>
                <a:stretch>
                  <a:fillRect l="-685" t="-6667" b="-20000"/>
                </a:stretch>
              </a:blipFill>
              <a:ln w="9525">
                <a:noFill/>
                <a:miter lim="800000"/>
                <a:headEnd/>
                <a:tailEnd/>
              </a:ln>
            </p:spPr>
            <p:txBody>
              <a:bodyPr/>
              <a:lstStyle/>
              <a:p>
                <a:r>
                  <a:rPr lang="zh-TW" altLang="en-US">
                    <a:noFill/>
                  </a:rPr>
                  <a:t> </a:t>
                </a:r>
              </a:p>
            </p:txBody>
          </p:sp>
        </mc:Fallback>
      </mc:AlternateContent>
      <p:pic>
        <p:nvPicPr>
          <p:cNvPr id="83973" name="圖片 5" descr="eina15.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36506" y="1594644"/>
            <a:ext cx="175260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Speed_of_light_from_Earth_to_Moon"/>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526" y="406723"/>
            <a:ext cx="82311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tebulb"/>
          <p:cNvSpPr>
            <a:spLocks noEditPoints="1" noChangeArrowheads="1"/>
          </p:cNvSpPr>
          <p:nvPr/>
        </p:nvSpPr>
        <p:spPr bwMode="auto">
          <a:xfrm>
            <a:off x="755526" y="520516"/>
            <a:ext cx="386160" cy="512188"/>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TW" altLang="en-US"/>
          </a:p>
        </p:txBody>
      </p:sp>
      <mc:AlternateContent xmlns:mc="http://schemas.openxmlformats.org/markup-compatibility/2006" xmlns:a14="http://schemas.microsoft.com/office/drawing/2010/main">
        <mc:Choice Requires="a14">
          <p:sp>
            <p:nvSpPr>
              <p:cNvPr id="3" name="矩形 2"/>
              <p:cNvSpPr/>
              <p:nvPr/>
            </p:nvSpPr>
            <p:spPr>
              <a:xfrm>
                <a:off x="837811" y="4512940"/>
                <a:ext cx="7893647" cy="574901"/>
              </a:xfrm>
              <a:prstGeom prst="rect">
                <a:avLst/>
              </a:prstGeom>
            </p:spPr>
            <p:txBody>
              <a:bodyPr wrap="square">
                <a:spAutoFit/>
              </a:bodyPr>
              <a:lstStyle/>
              <a:p>
                <a:r>
                  <a:rPr lang="zh-TW" altLang="en-US" dirty="0"/>
                  <a:t>電磁方程式</a:t>
                </a:r>
                <a:r>
                  <a:rPr lang="zh-TW" altLang="zh-CN" dirty="0"/>
                  <a:t>預測電磁波在真空中是直線前進，而且是以一定速</a:t>
                </a:r>
                <a14:m>
                  <m:oMath xmlns:m="http://schemas.openxmlformats.org/officeDocument/2006/math">
                    <m:r>
                      <a:rPr lang="en-US" altLang="zh-CN" i="1">
                        <a:latin typeface="Cambria Math"/>
                      </a:rPr>
                      <m:t>𝑐</m:t>
                    </m:r>
                    <m:r>
                      <a:rPr lang="en-US" altLang="zh-CN">
                        <a:latin typeface="Cambria Math"/>
                      </a:rPr>
                      <m:t>=</m:t>
                    </m:r>
                    <m:f>
                      <m:fPr>
                        <m:ctrlPr>
                          <a:rPr lang="zh-CN" altLang="zh-CN" i="1">
                            <a:latin typeface="Cambria Math" panose="02040503050406030204" pitchFamily="18" charset="0"/>
                          </a:rPr>
                        </m:ctrlPr>
                      </m:fPr>
                      <m:num>
                        <m:r>
                          <a:rPr lang="en-US" altLang="zh-CN" i="1">
                            <a:latin typeface="Cambria Math"/>
                          </a:rPr>
                          <m:t>1</m:t>
                        </m:r>
                      </m:num>
                      <m:den>
                        <m:rad>
                          <m:radPr>
                            <m:degHide m:val="on"/>
                            <m:ctrlPr>
                              <a:rPr lang="zh-CN" altLang="zh-CN" i="1">
                                <a:latin typeface="Cambria Math" panose="02040503050406030204" pitchFamily="18" charset="0"/>
                              </a:rPr>
                            </m:ctrlPr>
                          </m:radPr>
                          <m:deg/>
                          <m:e>
                            <m:sSub>
                              <m:sSubPr>
                                <m:ctrlPr>
                                  <a:rPr lang="zh-CN" altLang="zh-CN" i="1">
                                    <a:latin typeface="Cambria Math" panose="02040503050406030204" pitchFamily="18" charset="0"/>
                                  </a:rPr>
                                </m:ctrlPr>
                              </m:sSubPr>
                              <m:e>
                                <m:r>
                                  <a:rPr lang="en-US" altLang="zh-CN" i="1">
                                    <a:latin typeface="Cambria Math"/>
                                  </a:rPr>
                                  <m:t>𝜇</m:t>
                                </m:r>
                              </m:e>
                              <m:sub>
                                <m:r>
                                  <a:rPr lang="en-US" altLang="zh-CN" i="1">
                                    <a:latin typeface="Cambria Math"/>
                                  </a:rPr>
                                  <m:t>0</m:t>
                                </m:r>
                              </m:sub>
                            </m:sSub>
                            <m:sSub>
                              <m:sSubPr>
                                <m:ctrlPr>
                                  <a:rPr lang="zh-CN" altLang="zh-CN" i="1">
                                    <a:latin typeface="Cambria Math" panose="02040503050406030204" pitchFamily="18" charset="0"/>
                                  </a:rPr>
                                </m:ctrlPr>
                              </m:sSubPr>
                              <m:e>
                                <m:r>
                                  <a:rPr lang="en-US" altLang="zh-CN" i="1">
                                    <a:latin typeface="Cambria Math"/>
                                  </a:rPr>
                                  <m:t>𝜖</m:t>
                                </m:r>
                              </m:e>
                              <m:sub>
                                <m:r>
                                  <a:rPr lang="en-US" altLang="zh-CN" i="1">
                                    <a:latin typeface="Cambria Math"/>
                                  </a:rPr>
                                  <m:t>0</m:t>
                                </m:r>
                              </m:sub>
                            </m:sSub>
                          </m:e>
                        </m:rad>
                      </m:den>
                    </m:f>
                  </m:oMath>
                </a14:m>
                <a:r>
                  <a:rPr lang="zh-TW" altLang="zh-CN" dirty="0"/>
                  <a:t>傳播</a:t>
                </a:r>
                <a:r>
                  <a:rPr lang="zh-TW" altLang="en-US" dirty="0"/>
                  <a:t>。</a:t>
                </a:r>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837811" y="4512940"/>
                <a:ext cx="7893647" cy="574901"/>
              </a:xfrm>
              <a:prstGeom prst="rect">
                <a:avLst/>
              </a:prstGeom>
              <a:blipFill>
                <a:blip r:embed="rId7"/>
                <a:stretch>
                  <a:fillRect l="-642" r="-3371"/>
                </a:stretch>
              </a:blipFill>
            </p:spPr>
            <p:txBody>
              <a:bodyPr/>
              <a:lstStyle/>
              <a:p>
                <a:r>
                  <a:rPr lang="zh-TW" altLang="en-US">
                    <a:noFill/>
                  </a:rPr>
                  <a:t> </a:t>
                </a:r>
              </a:p>
            </p:txBody>
          </p:sp>
        </mc:Fallback>
      </mc:AlternateContent>
      <p:sp>
        <p:nvSpPr>
          <p:cNvPr id="4" name="文字方塊 3"/>
          <p:cNvSpPr txBox="1"/>
          <p:nvPr/>
        </p:nvSpPr>
        <p:spPr>
          <a:xfrm>
            <a:off x="862121" y="4999800"/>
            <a:ext cx="5032147" cy="369332"/>
          </a:xfrm>
          <a:prstGeom prst="rect">
            <a:avLst/>
          </a:prstGeom>
          <a:noFill/>
        </p:spPr>
        <p:txBody>
          <a:bodyPr wrap="none" rtlCol="0">
            <a:spAutoFit/>
          </a:bodyPr>
          <a:lstStyle/>
          <a:p>
            <a:r>
              <a:rPr lang="zh-TW" altLang="zh-CN" dirty="0"/>
              <a:t>無法透過光學實驗，來判斷觀察者</a:t>
            </a:r>
            <a:r>
              <a:rPr lang="zh-TW" altLang="en-US" dirty="0"/>
              <a:t>的運動狀態。</a:t>
            </a:r>
            <a:endParaRPr lang="zh-CN" altLang="en-US" dirty="0"/>
          </a:p>
        </p:txBody>
      </p:sp>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800C9061-9B75-F44B-889C-74EF0B6C7EE7}"/>
                  </a:ext>
                </a:extLst>
              </p:cNvPr>
              <p:cNvSpPr/>
              <p:nvPr/>
            </p:nvSpPr>
            <p:spPr>
              <a:xfrm>
                <a:off x="3845241" y="5945124"/>
                <a:ext cx="939393" cy="369332"/>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b="0" i="1" smtClean="0">
                              <a:latin typeface="Cambria Math" panose="02040503050406030204" pitchFamily="18" charset="0"/>
                              <a:ea typeface="Cambria Math"/>
                            </a:rPr>
                          </m:ctrlPr>
                        </m:sSupPr>
                        <m:e>
                          <m:r>
                            <a:rPr lang="en-US" altLang="zh-TW" b="0" i="1" smtClean="0">
                              <a:latin typeface="Cambria Math"/>
                              <a:ea typeface="Cambria Math"/>
                            </a:rPr>
                            <m:t>𝑐</m:t>
                          </m:r>
                        </m:e>
                        <m:sup>
                          <m:r>
                            <a:rPr lang="en-US" altLang="zh-TW" b="0" i="1" smtClean="0">
                              <a:latin typeface="Cambria Math"/>
                              <a:ea typeface="Cambria Math"/>
                            </a:rPr>
                            <m:t>′</m:t>
                          </m:r>
                        </m:sup>
                      </m:sSup>
                      <m:r>
                        <a:rPr lang="en-US" altLang="zh-TW" b="0" i="1" smtClean="0">
                          <a:latin typeface="Cambria Math"/>
                          <a:ea typeface="Cambria Math"/>
                        </a:rPr>
                        <m:t>=</m:t>
                      </m:r>
                      <m:r>
                        <a:rPr lang="en-US" altLang="zh-TW" b="0" i="1" smtClean="0">
                          <a:latin typeface="Cambria Math"/>
                        </a:rPr>
                        <m:t>𝑐</m:t>
                      </m:r>
                    </m:oMath>
                  </m:oMathPara>
                </a14:m>
                <a:endParaRPr lang="zh-TW" altLang="zh-TW" dirty="0"/>
              </a:p>
            </p:txBody>
          </p:sp>
        </mc:Choice>
        <mc:Fallback xmlns="">
          <p:sp>
            <p:nvSpPr>
              <p:cNvPr id="12" name="矩形 11">
                <a:extLst>
                  <a:ext uri="{FF2B5EF4-FFF2-40B4-BE49-F238E27FC236}">
                    <a16:creationId xmlns:a16="http://schemas.microsoft.com/office/drawing/2014/main" id="{800C9061-9B75-F44B-889C-74EF0B6C7EE7}"/>
                  </a:ext>
                </a:extLst>
              </p:cNvPr>
              <p:cNvSpPr>
                <a:spLocks noRot="1" noChangeAspect="1" noMove="1" noResize="1" noEditPoints="1" noAdjustHandles="1" noChangeArrowheads="1" noChangeShapeType="1" noTextEdit="1"/>
              </p:cNvSpPr>
              <p:nvPr/>
            </p:nvSpPr>
            <p:spPr>
              <a:xfrm>
                <a:off x="3845241" y="5945124"/>
                <a:ext cx="939393" cy="369332"/>
              </a:xfrm>
              <a:prstGeom prst="rect">
                <a:avLst/>
              </a:prstGeom>
              <a:blipFill>
                <a:blip r:embed="rId8"/>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13367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5"/>
          <p:cNvSpPr txBox="1">
            <a:spLocks noChangeArrowheads="1"/>
          </p:cNvSpPr>
          <p:nvPr/>
        </p:nvSpPr>
        <p:spPr bwMode="auto">
          <a:xfrm>
            <a:off x="577278" y="2041949"/>
            <a:ext cx="7147074" cy="369332"/>
          </a:xfrm>
          <a:prstGeom prst="rect">
            <a:avLst/>
          </a:prstGeom>
          <a:noFill/>
          <a:ln w="9525" algn="ctr">
            <a:noFill/>
            <a:miter lim="800000"/>
            <a:headEnd/>
            <a:tailEnd/>
          </a:ln>
        </p:spPr>
        <p:txBody>
          <a:bodyPr wrap="square">
            <a:spAutoFit/>
          </a:bodyPr>
          <a:lstStyle/>
          <a:p>
            <a:pPr>
              <a:spcBef>
                <a:spcPct val="50000"/>
              </a:spcBef>
              <a:defRPr/>
            </a:pPr>
            <a:r>
              <a:rPr lang="zh-TW" altLang="en-US" dirty="0">
                <a:solidFill>
                  <a:srgbClr val="FF0000"/>
                </a:solidFill>
                <a:latin typeface="+mn-lt"/>
              </a:rPr>
              <a:t>兩個相對運動的觀察者所測量到的時間與空間滿足一個固定的關係：</a:t>
            </a:r>
            <a:endParaRPr lang="en-US" altLang="zh-TW" dirty="0">
              <a:solidFill>
                <a:srgbClr val="FF0000"/>
              </a:solidFill>
              <a:latin typeface="+mn-lt"/>
            </a:endParaRPr>
          </a:p>
        </p:txBody>
      </p:sp>
      <p:pic>
        <p:nvPicPr>
          <p:cNvPr id="136196" name="Picture 6" descr="390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09"/>
          <a:stretch/>
        </p:blipFill>
        <p:spPr bwMode="auto">
          <a:xfrm>
            <a:off x="2947318" y="3878575"/>
            <a:ext cx="2592524" cy="205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8" name="Picture 8" descr="180px-Einstein_en_Lorent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43" y="2682389"/>
            <a:ext cx="2229444" cy="32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9" name="文字方塊 6"/>
          <p:cNvSpPr txBox="1">
            <a:spLocks noChangeArrowheads="1"/>
          </p:cNvSpPr>
          <p:nvPr/>
        </p:nvSpPr>
        <p:spPr bwMode="auto">
          <a:xfrm>
            <a:off x="577278" y="1585897"/>
            <a:ext cx="3468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r>
              <a:rPr kumimoji="0" lang="zh-TW" altLang="en-US" sz="1800" dirty="0">
                <a:latin typeface="Arial" pitchFamily="34" charset="0"/>
              </a:rPr>
              <a:t>如果要求光速恆定：</a:t>
            </a:r>
          </a:p>
        </p:txBody>
      </p:sp>
      <p:pic>
        <p:nvPicPr>
          <p:cNvPr id="14" name="Picture 2" descr="3901"/>
          <p:cNvPicPr>
            <a:picLocks noChangeAspect="1" noChangeArrowheads="1"/>
          </p:cNvPicPr>
          <p:nvPr/>
        </p:nvPicPr>
        <p:blipFill>
          <a:blip r:embed="rId4" cstate="print">
            <a:extLst>
              <a:ext uri="{28A0092B-C50C-407E-A947-70E740481C1C}">
                <a14:useLocalDpi xmlns:a14="http://schemas.microsoft.com/office/drawing/2010/main" val="0"/>
              </a:ext>
            </a:extLst>
          </a:blip>
          <a:srcRect l="34380" b="15640"/>
          <a:stretch>
            <a:fillRect/>
          </a:stretch>
        </p:blipFill>
        <p:spPr bwMode="auto">
          <a:xfrm>
            <a:off x="2937693" y="2639241"/>
            <a:ext cx="2691433" cy="11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5" name="矩形 14"/>
              <p:cNvSpPr/>
              <p:nvPr/>
            </p:nvSpPr>
            <p:spPr>
              <a:xfrm>
                <a:off x="5668277" y="2639241"/>
                <a:ext cx="1555939" cy="937244"/>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i="1">
                          <a:latin typeface="Cambria Math"/>
                        </a:rPr>
                        <m:t>𝑥</m:t>
                      </m:r>
                      <m:r>
                        <a:rPr lang="en-US" altLang="zh-TW" i="1">
                          <a:latin typeface="Cambria Math"/>
                        </a:rPr>
                        <m:t>′=</m:t>
                      </m:r>
                      <m:f>
                        <m:fPr>
                          <m:ctrlPr>
                            <a:rPr lang="en-US" altLang="zh-TW" i="1" smtClean="0">
                              <a:latin typeface="Cambria Math" panose="02040503050406030204" pitchFamily="18" charset="0"/>
                            </a:rPr>
                          </m:ctrlPr>
                        </m:fPr>
                        <m:num>
                          <m:r>
                            <a:rPr lang="en-US" altLang="zh-TW" i="1">
                              <a:latin typeface="Cambria Math"/>
                            </a:rPr>
                            <m:t>𝑥</m:t>
                          </m:r>
                          <m:r>
                            <a:rPr lang="en-US" altLang="zh-TW" i="1">
                              <a:latin typeface="Cambria Math"/>
                            </a:rPr>
                            <m:t>−</m:t>
                          </m:r>
                          <m:r>
                            <a:rPr lang="en-US" altLang="zh-TW" i="1">
                              <a:latin typeface="Cambria Math"/>
                            </a:rPr>
                            <m:t>𝑣𝑡</m:t>
                          </m:r>
                        </m:num>
                        <m:den>
                          <m:rad>
                            <m:radPr>
                              <m:degHide m:val="on"/>
                              <m:ctrlPr>
                                <a:rPr lang="zh-TW" altLang="zh-TW" i="1">
                                  <a:latin typeface="Cambria Math" panose="02040503050406030204" pitchFamily="18" charset="0"/>
                                </a:rPr>
                              </m:ctrlPr>
                            </m:radPr>
                            <m:deg/>
                            <m:e>
                              <m:r>
                                <a:rPr lang="en-US" altLang="zh-TW" i="1">
                                  <a:latin typeface="Cambria Math"/>
                                </a:rPr>
                                <m:t>1−</m:t>
                              </m:r>
                              <m:f>
                                <m:fPr>
                                  <m:ctrlPr>
                                    <a:rPr lang="zh-TW" altLang="zh-TW" i="1">
                                      <a:latin typeface="Cambria Math" panose="02040503050406030204" pitchFamily="18" charset="0"/>
                                    </a:rPr>
                                  </m:ctrlPr>
                                </m:fPr>
                                <m:num>
                                  <m:sSup>
                                    <m:sSupPr>
                                      <m:ctrlPr>
                                        <a:rPr lang="zh-TW" altLang="zh-TW" i="1">
                                          <a:latin typeface="Cambria Math" panose="02040503050406030204" pitchFamily="18" charset="0"/>
                                        </a:rPr>
                                      </m:ctrlPr>
                                    </m:sSupPr>
                                    <m:e>
                                      <m:r>
                                        <a:rPr lang="en-US" altLang="zh-TW" i="1">
                                          <a:latin typeface="Cambria Math"/>
                                        </a:rPr>
                                        <m:t>𝑣</m:t>
                                      </m:r>
                                    </m:e>
                                    <m:sup>
                                      <m:r>
                                        <a:rPr lang="en-US" altLang="zh-TW" i="1">
                                          <a:latin typeface="Cambria Math"/>
                                        </a:rPr>
                                        <m:t>2</m:t>
                                      </m:r>
                                    </m:sup>
                                  </m:sSup>
                                </m:num>
                                <m:den>
                                  <m:sSup>
                                    <m:sSupPr>
                                      <m:ctrlPr>
                                        <a:rPr lang="zh-TW" altLang="zh-TW" i="1">
                                          <a:latin typeface="Cambria Math" panose="02040503050406030204" pitchFamily="18" charset="0"/>
                                        </a:rPr>
                                      </m:ctrlPr>
                                    </m:sSupPr>
                                    <m:e>
                                      <m:r>
                                        <a:rPr lang="en-US" altLang="zh-TW" i="1">
                                          <a:latin typeface="Cambria Math"/>
                                        </a:rPr>
                                        <m:t>𝑐</m:t>
                                      </m:r>
                                    </m:e>
                                    <m:sup>
                                      <m:r>
                                        <a:rPr lang="en-US" altLang="zh-TW" i="1">
                                          <a:latin typeface="Cambria Math"/>
                                        </a:rPr>
                                        <m:t>2</m:t>
                                      </m:r>
                                    </m:sup>
                                  </m:sSup>
                                </m:den>
                              </m:f>
                            </m:e>
                          </m:rad>
                        </m:den>
                      </m:f>
                    </m:oMath>
                  </m:oMathPara>
                </a14:m>
                <a:endParaRPr lang="zh-TW" altLang="zh-TW" dirty="0"/>
              </a:p>
            </p:txBody>
          </p:sp>
        </mc:Choice>
        <mc:Fallback xmlns="">
          <p:sp>
            <p:nvSpPr>
              <p:cNvPr id="15" name="矩形 14"/>
              <p:cNvSpPr>
                <a:spLocks noRot="1" noChangeAspect="1" noMove="1" noResize="1" noEditPoints="1" noAdjustHandles="1" noChangeArrowheads="1" noChangeShapeType="1" noTextEdit="1"/>
              </p:cNvSpPr>
              <p:nvPr/>
            </p:nvSpPr>
            <p:spPr>
              <a:xfrm>
                <a:off x="5668277" y="2639241"/>
                <a:ext cx="1555939" cy="937244"/>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5668277" y="3721754"/>
                <a:ext cx="1522218" cy="1109278"/>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𝑡</m:t>
                      </m:r>
                      <m:r>
                        <a:rPr lang="en-US" altLang="zh-TW" i="1">
                          <a:latin typeface="Cambria Math"/>
                        </a:rPr>
                        <m:t>′=</m:t>
                      </m:r>
                      <m:f>
                        <m:fPr>
                          <m:ctrlPr>
                            <a:rPr lang="en-US" altLang="zh-TW" i="1" smtClean="0">
                              <a:latin typeface="Cambria Math" panose="02040503050406030204" pitchFamily="18" charset="0"/>
                            </a:rPr>
                          </m:ctrlPr>
                        </m:fPr>
                        <m:num>
                          <m:r>
                            <a:rPr lang="en-US" altLang="zh-TW" b="0" i="1" smtClean="0">
                              <a:latin typeface="Cambria Math"/>
                            </a:rPr>
                            <m:t>𝑡</m:t>
                          </m:r>
                          <m:r>
                            <a:rPr lang="en-US" altLang="zh-TW" i="1">
                              <a:latin typeface="Cambria Math"/>
                            </a:rPr>
                            <m:t>−</m:t>
                          </m:r>
                          <m:f>
                            <m:fPr>
                              <m:ctrlPr>
                                <a:rPr lang="en-US" altLang="zh-TW" i="1" smtClean="0">
                                  <a:latin typeface="Cambria Math" panose="02040503050406030204" pitchFamily="18" charset="0"/>
                                </a:rPr>
                              </m:ctrlPr>
                            </m:fPr>
                            <m:num>
                              <m:r>
                                <a:rPr lang="en-US" altLang="zh-TW" b="0" i="1" smtClean="0">
                                  <a:latin typeface="Cambria Math"/>
                                </a:rPr>
                                <m:t>𝑣</m:t>
                              </m:r>
                            </m:num>
                            <m:den>
                              <m:sSup>
                                <m:sSupPr>
                                  <m:ctrlPr>
                                    <a:rPr lang="en-US" altLang="zh-TW" i="1" smtClean="0">
                                      <a:latin typeface="Cambria Math" panose="02040503050406030204" pitchFamily="18" charset="0"/>
                                    </a:rPr>
                                  </m:ctrlPr>
                                </m:sSupPr>
                                <m:e>
                                  <m:r>
                                    <a:rPr lang="en-US" altLang="zh-TW" b="0" i="1" smtClean="0">
                                      <a:latin typeface="Cambria Math"/>
                                    </a:rPr>
                                    <m:t>𝑐</m:t>
                                  </m:r>
                                </m:e>
                                <m:sup>
                                  <m:r>
                                    <a:rPr lang="en-US" altLang="zh-TW" b="0" i="1" smtClean="0">
                                      <a:latin typeface="Cambria Math"/>
                                    </a:rPr>
                                    <m:t>2</m:t>
                                  </m:r>
                                </m:sup>
                              </m:sSup>
                            </m:den>
                          </m:f>
                          <m:r>
                            <a:rPr lang="en-US" altLang="zh-TW" b="0" i="1" smtClean="0">
                              <a:latin typeface="Cambria Math"/>
                            </a:rPr>
                            <m:t>𝑥</m:t>
                          </m:r>
                        </m:num>
                        <m:den>
                          <m:rad>
                            <m:radPr>
                              <m:degHide m:val="on"/>
                              <m:ctrlPr>
                                <a:rPr lang="zh-TW" altLang="zh-TW" i="1">
                                  <a:latin typeface="Cambria Math" panose="02040503050406030204" pitchFamily="18" charset="0"/>
                                </a:rPr>
                              </m:ctrlPr>
                            </m:radPr>
                            <m:deg/>
                            <m:e>
                              <m:r>
                                <a:rPr lang="en-US" altLang="zh-TW" i="1">
                                  <a:latin typeface="Cambria Math"/>
                                </a:rPr>
                                <m:t>1−</m:t>
                              </m:r>
                              <m:f>
                                <m:fPr>
                                  <m:ctrlPr>
                                    <a:rPr lang="zh-TW" altLang="zh-TW" i="1">
                                      <a:latin typeface="Cambria Math" panose="02040503050406030204" pitchFamily="18" charset="0"/>
                                    </a:rPr>
                                  </m:ctrlPr>
                                </m:fPr>
                                <m:num>
                                  <m:sSup>
                                    <m:sSupPr>
                                      <m:ctrlPr>
                                        <a:rPr lang="zh-TW" altLang="zh-TW" i="1">
                                          <a:latin typeface="Cambria Math" panose="02040503050406030204" pitchFamily="18" charset="0"/>
                                        </a:rPr>
                                      </m:ctrlPr>
                                    </m:sSupPr>
                                    <m:e>
                                      <m:r>
                                        <a:rPr lang="en-US" altLang="zh-TW" i="1">
                                          <a:latin typeface="Cambria Math"/>
                                        </a:rPr>
                                        <m:t>𝑣</m:t>
                                      </m:r>
                                    </m:e>
                                    <m:sup>
                                      <m:r>
                                        <a:rPr lang="en-US" altLang="zh-TW" i="1">
                                          <a:latin typeface="Cambria Math"/>
                                        </a:rPr>
                                        <m:t>2</m:t>
                                      </m:r>
                                    </m:sup>
                                  </m:sSup>
                                </m:num>
                                <m:den>
                                  <m:sSup>
                                    <m:sSupPr>
                                      <m:ctrlPr>
                                        <a:rPr lang="zh-TW" altLang="zh-TW" i="1">
                                          <a:latin typeface="Cambria Math" panose="02040503050406030204" pitchFamily="18" charset="0"/>
                                        </a:rPr>
                                      </m:ctrlPr>
                                    </m:sSupPr>
                                    <m:e>
                                      <m:r>
                                        <a:rPr lang="en-US" altLang="zh-TW" i="1">
                                          <a:latin typeface="Cambria Math"/>
                                        </a:rPr>
                                        <m:t>𝑐</m:t>
                                      </m:r>
                                    </m:e>
                                    <m:sup>
                                      <m:r>
                                        <a:rPr lang="en-US" altLang="zh-TW" i="1">
                                          <a:latin typeface="Cambria Math"/>
                                        </a:rPr>
                                        <m:t>2</m:t>
                                      </m:r>
                                    </m:sup>
                                  </m:sSup>
                                </m:den>
                              </m:f>
                            </m:e>
                          </m:rad>
                        </m:den>
                      </m:f>
                    </m:oMath>
                  </m:oMathPara>
                </a14:m>
                <a:endParaRPr lang="zh-TW" altLang="zh-TW" dirty="0"/>
              </a:p>
            </p:txBody>
          </p:sp>
        </mc:Choice>
        <mc:Fallback xmlns="">
          <p:sp>
            <p:nvSpPr>
              <p:cNvPr id="16" name="矩形 15"/>
              <p:cNvSpPr>
                <a:spLocks noRot="1" noChangeAspect="1" noMove="1" noResize="1" noEditPoints="1" noAdjustHandles="1" noChangeArrowheads="1" noChangeShapeType="1" noTextEdit="1"/>
              </p:cNvSpPr>
              <p:nvPr/>
            </p:nvSpPr>
            <p:spPr>
              <a:xfrm>
                <a:off x="5668277" y="3721754"/>
                <a:ext cx="1522218" cy="1109278"/>
              </a:xfrm>
              <a:prstGeom prst="rect">
                <a:avLst/>
              </a:prstGeom>
              <a:blipFill>
                <a:blip r:embed="rId6"/>
                <a:stretch>
                  <a:fillRect/>
                </a:stretch>
              </a:blipFill>
            </p:spPr>
            <p:txBody>
              <a:bodyPr/>
              <a:lstStyle/>
              <a:p>
                <a:r>
                  <a:rPr lang="zh-TW" altLang="en-US">
                    <a:noFill/>
                  </a:rPr>
                  <a:t> </a:t>
                </a:r>
              </a:p>
            </p:txBody>
          </p:sp>
        </mc:Fallback>
      </mc:AlternateContent>
      <p:sp>
        <p:nvSpPr>
          <p:cNvPr id="3" name="文字方塊 2"/>
          <p:cNvSpPr txBox="1"/>
          <p:nvPr/>
        </p:nvSpPr>
        <p:spPr>
          <a:xfrm>
            <a:off x="5629126" y="5019447"/>
            <a:ext cx="2304256" cy="369332"/>
          </a:xfrm>
          <a:prstGeom prst="rect">
            <a:avLst/>
          </a:prstGeom>
          <a:noFill/>
        </p:spPr>
        <p:txBody>
          <a:bodyPr wrap="square" rtlCol="0">
            <a:spAutoFit/>
          </a:bodyPr>
          <a:lstStyle/>
          <a:p>
            <a:r>
              <a:rPr lang="zh-TW" altLang="en-US" dirty="0"/>
              <a:t>羅倫茲變換</a:t>
            </a:r>
            <a:endParaRPr lang="en-US" altLang="zh-TW" dirty="0"/>
          </a:p>
        </p:txBody>
      </p:sp>
      <p:sp>
        <p:nvSpPr>
          <p:cNvPr id="5" name="矩形 4"/>
          <p:cNvSpPr/>
          <p:nvPr/>
        </p:nvSpPr>
        <p:spPr>
          <a:xfrm>
            <a:off x="5629126" y="5432743"/>
            <a:ext cx="2384499" cy="369332"/>
          </a:xfrm>
          <a:prstGeom prst="rect">
            <a:avLst/>
          </a:prstGeom>
        </p:spPr>
        <p:txBody>
          <a:bodyPr wrap="none">
            <a:spAutoFit/>
          </a:bodyPr>
          <a:lstStyle/>
          <a:p>
            <a:r>
              <a:rPr lang="en-US" altLang="zh-TW" dirty="0">
                <a:latin typeface="Times New Roman" panose="02020603050405020304" pitchFamily="18" charset="0"/>
                <a:cs typeface="Times New Roman" panose="02020603050405020304" pitchFamily="18" charset="0"/>
              </a:rPr>
              <a:t>Lorentz Transformation</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矩形 17"/>
              <p:cNvSpPr/>
              <p:nvPr/>
            </p:nvSpPr>
            <p:spPr>
              <a:xfrm>
                <a:off x="7244752" y="2646484"/>
                <a:ext cx="1689965" cy="369332"/>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i="1">
                          <a:latin typeface="Cambria Math"/>
                        </a:rPr>
                        <m:t>𝑥</m:t>
                      </m:r>
                      <m:r>
                        <a:rPr lang="en-US" altLang="zh-TW" i="1">
                          <a:latin typeface="Cambria Math"/>
                        </a:rPr>
                        <m:t>′=</m:t>
                      </m:r>
                      <m:r>
                        <a:rPr lang="zh-TW" altLang="en-US" i="1" smtClean="0">
                          <a:latin typeface="Cambria Math"/>
                        </a:rPr>
                        <m:t>𝛾</m:t>
                      </m:r>
                      <m:d>
                        <m:dPr>
                          <m:ctrlPr>
                            <a:rPr lang="en-US" altLang="zh-TW" i="1" smtClean="0">
                              <a:latin typeface="Cambria Math" panose="02040503050406030204" pitchFamily="18" charset="0"/>
                            </a:rPr>
                          </m:ctrlPr>
                        </m:dPr>
                        <m:e>
                          <m:r>
                            <a:rPr lang="en-US" altLang="zh-TW" i="1">
                              <a:latin typeface="Cambria Math"/>
                            </a:rPr>
                            <m:t>𝑥</m:t>
                          </m:r>
                          <m:r>
                            <a:rPr lang="en-US" altLang="zh-TW" i="1">
                              <a:latin typeface="Cambria Math"/>
                            </a:rPr>
                            <m:t>−</m:t>
                          </m:r>
                          <m:r>
                            <a:rPr lang="en-US" altLang="zh-TW" i="1">
                              <a:latin typeface="Cambria Math"/>
                            </a:rPr>
                            <m:t>𝑣𝑡</m:t>
                          </m:r>
                        </m:e>
                      </m:d>
                    </m:oMath>
                  </m:oMathPara>
                </a14:m>
                <a:endParaRPr lang="zh-TW" altLang="zh-TW" dirty="0"/>
              </a:p>
            </p:txBody>
          </p:sp>
        </mc:Choice>
        <mc:Fallback xmlns="">
          <p:sp>
            <p:nvSpPr>
              <p:cNvPr id="18" name="矩形 17"/>
              <p:cNvSpPr>
                <a:spLocks noRot="1" noChangeAspect="1" noMove="1" noResize="1" noEditPoints="1" noAdjustHandles="1" noChangeArrowheads="1" noChangeShapeType="1" noTextEdit="1"/>
              </p:cNvSpPr>
              <p:nvPr/>
            </p:nvSpPr>
            <p:spPr>
              <a:xfrm>
                <a:off x="7244752" y="2646484"/>
                <a:ext cx="1689965" cy="369332"/>
              </a:xfrm>
              <a:prstGeom prst="rect">
                <a:avLst/>
              </a:prstGeom>
              <a:blipFill>
                <a:blip r:embed="rId7"/>
                <a:stretch>
                  <a:fillRect b="-10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矩形 18"/>
              <p:cNvSpPr/>
              <p:nvPr/>
            </p:nvSpPr>
            <p:spPr>
              <a:xfrm>
                <a:off x="7259560" y="3103612"/>
                <a:ext cx="1791744" cy="582147"/>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𝑡</m:t>
                      </m:r>
                      <m:r>
                        <a:rPr lang="en-US" altLang="zh-TW" i="1">
                          <a:latin typeface="Cambria Math"/>
                        </a:rPr>
                        <m:t>′=</m:t>
                      </m:r>
                      <m:r>
                        <a:rPr lang="zh-TW" altLang="en-US" i="1">
                          <a:latin typeface="Cambria Math"/>
                        </a:rPr>
                        <m:t>𝛾</m:t>
                      </m:r>
                      <m:d>
                        <m:dPr>
                          <m:ctrlPr>
                            <a:rPr lang="en-US" altLang="zh-TW" i="1" smtClean="0">
                              <a:latin typeface="Cambria Math" panose="02040503050406030204" pitchFamily="18" charset="0"/>
                            </a:rPr>
                          </m:ctrlPr>
                        </m:dPr>
                        <m:e>
                          <m:r>
                            <a:rPr lang="en-US" altLang="zh-TW" i="1">
                              <a:latin typeface="Cambria Math"/>
                            </a:rPr>
                            <m:t>𝑡</m:t>
                          </m:r>
                          <m:r>
                            <a:rPr lang="en-US" altLang="zh-TW" i="1">
                              <a:latin typeface="Cambria Math"/>
                            </a:rPr>
                            <m:t>−</m:t>
                          </m:r>
                          <m:f>
                            <m:fPr>
                              <m:ctrlPr>
                                <a:rPr lang="en-US" altLang="zh-TW" i="1">
                                  <a:latin typeface="Cambria Math" panose="02040503050406030204" pitchFamily="18" charset="0"/>
                                </a:rPr>
                              </m:ctrlPr>
                            </m:fPr>
                            <m:num>
                              <m:r>
                                <a:rPr lang="en-US" altLang="zh-TW" i="1">
                                  <a:latin typeface="Cambria Math"/>
                                </a:rPr>
                                <m:t>𝑣</m:t>
                              </m:r>
                            </m:num>
                            <m:den>
                              <m:sSup>
                                <m:sSupPr>
                                  <m:ctrlPr>
                                    <a:rPr lang="en-US" altLang="zh-TW" i="1">
                                      <a:latin typeface="Cambria Math" panose="02040503050406030204" pitchFamily="18" charset="0"/>
                                    </a:rPr>
                                  </m:ctrlPr>
                                </m:sSupPr>
                                <m:e>
                                  <m:r>
                                    <a:rPr lang="en-US" altLang="zh-TW" i="1">
                                      <a:latin typeface="Cambria Math"/>
                                    </a:rPr>
                                    <m:t>𝑐</m:t>
                                  </m:r>
                                </m:e>
                                <m:sup>
                                  <m:r>
                                    <a:rPr lang="en-US" altLang="zh-TW" i="1">
                                      <a:latin typeface="Cambria Math"/>
                                    </a:rPr>
                                    <m:t>2</m:t>
                                  </m:r>
                                </m:sup>
                              </m:sSup>
                            </m:den>
                          </m:f>
                          <m:r>
                            <a:rPr lang="en-US" altLang="zh-TW" i="1">
                              <a:latin typeface="Cambria Math"/>
                            </a:rPr>
                            <m:t>𝑥</m:t>
                          </m:r>
                        </m:e>
                      </m:d>
                    </m:oMath>
                  </m:oMathPara>
                </a14:m>
                <a:endParaRPr lang="zh-TW" altLang="zh-TW" dirty="0"/>
              </a:p>
            </p:txBody>
          </p:sp>
        </mc:Choice>
        <mc:Fallback xmlns="">
          <p:sp>
            <p:nvSpPr>
              <p:cNvPr id="19" name="矩形 18"/>
              <p:cNvSpPr>
                <a:spLocks noRot="1" noChangeAspect="1" noMove="1" noResize="1" noEditPoints="1" noAdjustHandles="1" noChangeArrowheads="1" noChangeShapeType="1" noTextEdit="1"/>
              </p:cNvSpPr>
              <p:nvPr/>
            </p:nvSpPr>
            <p:spPr>
              <a:xfrm>
                <a:off x="7259560" y="3103612"/>
                <a:ext cx="1791744" cy="582147"/>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矩形 19"/>
              <p:cNvSpPr/>
              <p:nvPr/>
            </p:nvSpPr>
            <p:spPr>
              <a:xfrm>
                <a:off x="7295102" y="3870895"/>
                <a:ext cx="1501244" cy="957313"/>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a:rPr>
                        <m:t>𝛾</m:t>
                      </m:r>
                      <m:r>
                        <a:rPr lang="en-US" altLang="zh-TW" b="0" i="1" smtClean="0">
                          <a:latin typeface="Cambria Math"/>
                        </a:rPr>
                        <m:t>=</m:t>
                      </m:r>
                      <m:f>
                        <m:fPr>
                          <m:ctrlPr>
                            <a:rPr lang="en-US" altLang="zh-TW" i="1" smtClean="0">
                              <a:latin typeface="Cambria Math" panose="02040503050406030204" pitchFamily="18" charset="0"/>
                            </a:rPr>
                          </m:ctrlPr>
                        </m:fPr>
                        <m:num>
                          <m:r>
                            <a:rPr lang="en-US" altLang="zh-TW" b="0" i="1" smtClean="0">
                              <a:latin typeface="Cambria Math"/>
                            </a:rPr>
                            <m:t>1</m:t>
                          </m:r>
                        </m:num>
                        <m:den>
                          <m:rad>
                            <m:radPr>
                              <m:degHide m:val="on"/>
                              <m:ctrlPr>
                                <a:rPr lang="zh-TW" altLang="zh-TW" i="1">
                                  <a:latin typeface="Cambria Math" panose="02040503050406030204" pitchFamily="18" charset="0"/>
                                </a:rPr>
                              </m:ctrlPr>
                            </m:radPr>
                            <m:deg/>
                            <m:e>
                              <m:r>
                                <a:rPr lang="en-US" altLang="zh-TW" i="1">
                                  <a:latin typeface="Cambria Math"/>
                                </a:rPr>
                                <m:t>1−</m:t>
                              </m:r>
                              <m:f>
                                <m:fPr>
                                  <m:ctrlPr>
                                    <a:rPr lang="zh-TW" altLang="zh-TW" i="1">
                                      <a:latin typeface="Cambria Math" panose="02040503050406030204" pitchFamily="18" charset="0"/>
                                    </a:rPr>
                                  </m:ctrlPr>
                                </m:fPr>
                                <m:num>
                                  <m:sSup>
                                    <m:sSupPr>
                                      <m:ctrlPr>
                                        <a:rPr lang="zh-TW" altLang="zh-TW" i="1">
                                          <a:latin typeface="Cambria Math" panose="02040503050406030204" pitchFamily="18" charset="0"/>
                                        </a:rPr>
                                      </m:ctrlPr>
                                    </m:sSupPr>
                                    <m:e>
                                      <m:r>
                                        <a:rPr lang="en-US" altLang="zh-TW" i="1">
                                          <a:latin typeface="Cambria Math"/>
                                        </a:rPr>
                                        <m:t>𝑣</m:t>
                                      </m:r>
                                    </m:e>
                                    <m:sup>
                                      <m:r>
                                        <a:rPr lang="en-US" altLang="zh-TW" i="1">
                                          <a:latin typeface="Cambria Math"/>
                                        </a:rPr>
                                        <m:t>2</m:t>
                                      </m:r>
                                    </m:sup>
                                  </m:sSup>
                                </m:num>
                                <m:den>
                                  <m:sSup>
                                    <m:sSupPr>
                                      <m:ctrlPr>
                                        <a:rPr lang="zh-TW" altLang="zh-TW" i="1">
                                          <a:latin typeface="Cambria Math" panose="02040503050406030204" pitchFamily="18" charset="0"/>
                                        </a:rPr>
                                      </m:ctrlPr>
                                    </m:sSupPr>
                                    <m:e>
                                      <m:r>
                                        <a:rPr lang="en-US" altLang="zh-TW" i="1">
                                          <a:latin typeface="Cambria Math"/>
                                        </a:rPr>
                                        <m:t>𝑐</m:t>
                                      </m:r>
                                    </m:e>
                                    <m:sup>
                                      <m:r>
                                        <a:rPr lang="en-US" altLang="zh-TW" i="1">
                                          <a:latin typeface="Cambria Math"/>
                                        </a:rPr>
                                        <m:t>2</m:t>
                                      </m:r>
                                    </m:sup>
                                  </m:sSup>
                                </m:den>
                              </m:f>
                            </m:e>
                          </m:rad>
                        </m:den>
                      </m:f>
                    </m:oMath>
                  </m:oMathPara>
                </a14:m>
                <a:endParaRPr lang="zh-TW" altLang="zh-TW" dirty="0"/>
              </a:p>
            </p:txBody>
          </p:sp>
        </mc:Choice>
        <mc:Fallback xmlns="">
          <p:sp>
            <p:nvSpPr>
              <p:cNvPr id="20" name="矩形 19"/>
              <p:cNvSpPr>
                <a:spLocks noRot="1" noChangeAspect="1" noMove="1" noResize="1" noEditPoints="1" noAdjustHandles="1" noChangeArrowheads="1" noChangeShapeType="1" noTextEdit="1"/>
              </p:cNvSpPr>
              <p:nvPr/>
            </p:nvSpPr>
            <p:spPr>
              <a:xfrm>
                <a:off x="7295102" y="3870895"/>
                <a:ext cx="1501244" cy="957313"/>
              </a:xfrm>
              <a:prstGeom prst="rect">
                <a:avLst/>
              </a:prstGeom>
              <a:blipFill>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id="{D1A5C35D-98EF-0C42-B96F-80D4AAD296F5}"/>
                  </a:ext>
                </a:extLst>
              </p:cNvPr>
              <p:cNvSpPr/>
              <p:nvPr/>
            </p:nvSpPr>
            <p:spPr>
              <a:xfrm>
                <a:off x="670043" y="731476"/>
                <a:ext cx="2277275" cy="633763"/>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b="0" i="1" smtClean="0">
                              <a:latin typeface="Cambria Math" panose="02040503050406030204" pitchFamily="18" charset="0"/>
                              <a:ea typeface="Cambria Math"/>
                            </a:rPr>
                          </m:ctrlPr>
                        </m:sSupPr>
                        <m:e>
                          <m:r>
                            <a:rPr lang="en-US" altLang="zh-TW" b="0" i="1" smtClean="0">
                              <a:latin typeface="Cambria Math"/>
                              <a:ea typeface="Cambria Math"/>
                            </a:rPr>
                            <m:t>𝑐</m:t>
                          </m:r>
                        </m:e>
                        <m:sup>
                          <m:r>
                            <a:rPr lang="en-US" altLang="zh-TW" b="0" i="1" smtClean="0">
                              <a:latin typeface="Cambria Math"/>
                              <a:ea typeface="Cambria Math"/>
                            </a:rPr>
                            <m:t>′</m:t>
                          </m:r>
                        </m:sup>
                      </m:sSup>
                      <m:r>
                        <a:rPr lang="en-US" altLang="zh-TW" b="0" i="1" smtClean="0">
                          <a:latin typeface="Cambria Math" panose="02040503050406030204" pitchFamily="18" charset="0"/>
                          <a:ea typeface="Cambria Math"/>
                        </a:rPr>
                        <m:t>=</m:t>
                      </m:r>
                      <m:f>
                        <m:fPr>
                          <m:ctrlPr>
                            <a:rPr lang="zh-TW" altLang="zh-TW" i="1" dirty="0" smtClean="0">
                              <a:latin typeface="Cambria Math" panose="02040503050406030204" pitchFamily="18" charset="0"/>
                            </a:rPr>
                          </m:ctrlPr>
                        </m:fPr>
                        <m:num>
                          <m:r>
                            <a:rPr lang="en-US" altLang="zh-TW" b="0" i="1" dirty="0" smtClean="0">
                              <a:latin typeface="Cambria Math" panose="02040503050406030204" pitchFamily="18" charset="0"/>
                            </a:rPr>
                            <m:t>𝑑𝑥</m:t>
                          </m:r>
                          <m:r>
                            <a:rPr lang="en-US" altLang="zh-TW" b="0" i="1" dirty="0" smtClean="0">
                              <a:latin typeface="Cambria Math" panose="02040503050406030204" pitchFamily="18" charset="0"/>
                            </a:rPr>
                            <m:t>′</m:t>
                          </m:r>
                        </m:num>
                        <m:den>
                          <m:r>
                            <a:rPr lang="en-US" altLang="zh-TW" b="0" i="1" dirty="0" smtClean="0">
                              <a:latin typeface="Cambria Math" panose="02040503050406030204" pitchFamily="18" charset="0"/>
                            </a:rPr>
                            <m:t>𝑑𝑡</m:t>
                          </m:r>
                          <m:r>
                            <a:rPr lang="en-US" altLang="zh-TW" b="0" i="1" dirty="0" smtClean="0">
                              <a:latin typeface="Cambria Math" panose="02040503050406030204" pitchFamily="18" charset="0"/>
                            </a:rPr>
                            <m:t>′</m:t>
                          </m:r>
                        </m:den>
                      </m:f>
                      <m:r>
                        <a:rPr lang="en-US" altLang="zh-TW" b="0" i="1" dirty="0" smtClean="0">
                          <a:latin typeface="Cambria Math" panose="02040503050406030204" pitchFamily="18" charset="0"/>
                        </a:rPr>
                        <m:t>=</m:t>
                      </m:r>
                      <m:f>
                        <m:fPr>
                          <m:ctrlPr>
                            <a:rPr lang="en-US" altLang="zh-TW" i="1" dirty="0" smtClean="0">
                              <a:latin typeface="Cambria Math" panose="02040503050406030204" pitchFamily="18" charset="0"/>
                            </a:rPr>
                          </m:ctrlPr>
                        </m:fPr>
                        <m:num>
                          <m:r>
                            <a:rPr lang="en-US" altLang="zh-TW" b="0" i="1" dirty="0" smtClean="0">
                              <a:latin typeface="Cambria Math" panose="02040503050406030204" pitchFamily="18" charset="0"/>
                            </a:rPr>
                            <m:t>𝑑𝑥</m:t>
                          </m:r>
                        </m:num>
                        <m:den>
                          <m:r>
                            <a:rPr lang="en-US" altLang="zh-TW" b="0" i="1" dirty="0" smtClean="0">
                              <a:latin typeface="Cambria Math" panose="02040503050406030204" pitchFamily="18" charset="0"/>
                            </a:rPr>
                            <m:t>𝑑𝑡</m:t>
                          </m:r>
                        </m:den>
                      </m:f>
                      <m:r>
                        <a:rPr lang="en-US" altLang="zh-TW" b="0" i="1" smtClean="0">
                          <a:latin typeface="Cambria Math"/>
                          <a:ea typeface="Cambria Math"/>
                        </a:rPr>
                        <m:t>=</m:t>
                      </m:r>
                      <m:r>
                        <a:rPr lang="en-US" altLang="zh-TW" b="0" i="1" smtClean="0">
                          <a:latin typeface="Cambria Math"/>
                        </a:rPr>
                        <m:t>𝑐</m:t>
                      </m:r>
                    </m:oMath>
                  </m:oMathPara>
                </a14:m>
                <a:endParaRPr lang="zh-TW" altLang="zh-TW" dirty="0"/>
              </a:p>
            </p:txBody>
          </p:sp>
        </mc:Choice>
        <mc:Fallback xmlns="">
          <p:sp>
            <p:nvSpPr>
              <p:cNvPr id="21" name="矩形 20">
                <a:extLst>
                  <a:ext uri="{FF2B5EF4-FFF2-40B4-BE49-F238E27FC236}">
                    <a16:creationId xmlns:a16="http://schemas.microsoft.com/office/drawing/2014/main" id="{D1A5C35D-98EF-0C42-B96F-80D4AAD296F5}"/>
                  </a:ext>
                </a:extLst>
              </p:cNvPr>
              <p:cNvSpPr>
                <a:spLocks noRot="1" noChangeAspect="1" noMove="1" noResize="1" noEditPoints="1" noAdjustHandles="1" noChangeArrowheads="1" noChangeShapeType="1" noTextEdit="1"/>
              </p:cNvSpPr>
              <p:nvPr/>
            </p:nvSpPr>
            <p:spPr>
              <a:xfrm>
                <a:off x="670043" y="731476"/>
                <a:ext cx="2277275" cy="633763"/>
              </a:xfrm>
              <a:prstGeom prst="rect">
                <a:avLst/>
              </a:prstGeom>
              <a:blipFill>
                <a:blip r:embed="rId10"/>
                <a:stretch>
                  <a:fillRect b="-6000"/>
                </a:stretch>
              </a:blipFill>
            </p:spPr>
            <p:txBody>
              <a:bodyPr/>
              <a:lstStyle/>
              <a:p>
                <a:r>
                  <a:rPr lang="zh-TW" altLang="en-US">
                    <a:noFill/>
                  </a:rPr>
                  <a:t> </a:t>
                </a:r>
              </a:p>
            </p:txBody>
          </p:sp>
        </mc:Fallback>
      </mc:AlternateContent>
      <p:sp>
        <p:nvSpPr>
          <p:cNvPr id="6" name="文字方塊 5">
            <a:extLst>
              <a:ext uri="{FF2B5EF4-FFF2-40B4-BE49-F238E27FC236}">
                <a16:creationId xmlns:a16="http://schemas.microsoft.com/office/drawing/2014/main" id="{E88125A0-0E05-6948-B41C-996A10C5EE58}"/>
              </a:ext>
            </a:extLst>
          </p:cNvPr>
          <p:cNvSpPr txBox="1"/>
          <p:nvPr/>
        </p:nvSpPr>
        <p:spPr>
          <a:xfrm>
            <a:off x="2947318" y="879094"/>
            <a:ext cx="4793347" cy="369332"/>
          </a:xfrm>
          <a:prstGeom prst="rect">
            <a:avLst/>
          </a:prstGeom>
          <a:noFill/>
        </p:spPr>
        <p:txBody>
          <a:bodyPr wrap="square" rtlCol="0">
            <a:spAutoFit/>
          </a:bodyPr>
          <a:lstStyle/>
          <a:p>
            <a:r>
              <a:rPr lang="zh-CN" altLang="en-US" dirty="0">
                <a:latin typeface="Times New Roman" pitchFamily="18" charset="0"/>
                <a:cs typeface="Times New Roman" pitchFamily="18" charset="0"/>
              </a:rPr>
              <a:t>這個結果對時間與空間的轉換有很大的約束：</a:t>
            </a:r>
            <a:endParaRPr kumimoji="1" lang="zh-TW"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7925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up)">
                                      <p:cBhvr>
                                        <p:cTn id="8" dur="500"/>
                                        <p:tgtEl>
                                          <p:spTgt spid="1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p:tgtEl>
                                          <p:spTgt spid="19"/>
                                        </p:tgtEl>
                                        <p:attrNameLst>
                                          <p:attrName>ppt_y</p:attrName>
                                        </p:attrNameLst>
                                      </p:cBhvr>
                                      <p:tavLst>
                                        <p:tav tm="0">
                                          <p:val>
                                            <p:strVal val="#ppt_y+#ppt_h*1.125000"/>
                                          </p:val>
                                        </p:tav>
                                        <p:tav tm="100000">
                                          <p:val>
                                            <p:strVal val="#ppt_y"/>
                                          </p:val>
                                        </p:tav>
                                      </p:tavLst>
                                    </p:anim>
                                    <p:animEffect transition="in" filter="wipe(up)">
                                      <p:cBhvr>
                                        <p:cTn id="12" dur="500"/>
                                        <p:tgtEl>
                                          <p:spTgt spid="19"/>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p:tgtEl>
                                          <p:spTgt spid="20"/>
                                        </p:tgtEl>
                                        <p:attrNameLst>
                                          <p:attrName>ppt_y</p:attrName>
                                        </p:attrNameLst>
                                      </p:cBhvr>
                                      <p:tavLst>
                                        <p:tav tm="0">
                                          <p:val>
                                            <p:strVal val="#ppt_y+#ppt_h*1.125000"/>
                                          </p:val>
                                        </p:tav>
                                        <p:tav tm="100000">
                                          <p:val>
                                            <p:strVal val="#ppt_y"/>
                                          </p:val>
                                        </p:tav>
                                      </p:tavLst>
                                    </p:anim>
                                    <p:animEffect transition="in" filter="wipe(up)">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2" descr="http://upload.wikimedia.org/wikipedia/commons/thumb/c/c5/De_Raum_zeit_Minkowski_Bild.jpg/225px-De_Raum_zeit_Minkowski_Bil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638" y="3141663"/>
            <a:ext cx="23304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矩形 2"/>
          <p:cNvSpPr>
            <a:spLocks noChangeArrowheads="1"/>
          </p:cNvSpPr>
          <p:nvPr/>
        </p:nvSpPr>
        <p:spPr bwMode="auto">
          <a:xfrm>
            <a:off x="6480175" y="6273800"/>
            <a:ext cx="2152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en-US" altLang="zh-TW" sz="1800">
                <a:latin typeface="Times New Roman" pitchFamily="18" charset="0"/>
                <a:cs typeface="Times New Roman" pitchFamily="18" charset="0"/>
              </a:rPr>
              <a:t>Hermann Minkowski</a:t>
            </a:r>
            <a:endParaRPr lang="zh-TW" altLang="en-US" sz="1800">
              <a:latin typeface="Times New Roman" pitchFamily="18" charset="0"/>
              <a:cs typeface="Times New Roman" pitchFamily="18" charset="0"/>
            </a:endParaRPr>
          </a:p>
        </p:txBody>
      </p:sp>
      <p:sp>
        <p:nvSpPr>
          <p:cNvPr id="1030" name="Text Box 4"/>
          <p:cNvSpPr txBox="1">
            <a:spLocks noChangeArrowheads="1"/>
          </p:cNvSpPr>
          <p:nvPr/>
        </p:nvSpPr>
        <p:spPr bwMode="auto">
          <a:xfrm>
            <a:off x="3222060" y="5084763"/>
            <a:ext cx="14398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dirty="0">
                <a:solidFill>
                  <a:srgbClr val="FF0000"/>
                </a:solidFill>
                <a:latin typeface="Times New Roman" pitchFamily="18" charset="0"/>
              </a:rPr>
              <a:t>4-vector</a:t>
            </a:r>
          </a:p>
        </p:txBody>
      </p:sp>
      <p:sp>
        <p:nvSpPr>
          <p:cNvPr id="1032" name="文字方塊 7"/>
          <p:cNvSpPr txBox="1">
            <a:spLocks noChangeArrowheads="1"/>
          </p:cNvSpPr>
          <p:nvPr/>
        </p:nvSpPr>
        <p:spPr bwMode="auto">
          <a:xfrm>
            <a:off x="1439863" y="2960688"/>
            <a:ext cx="327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時間與空間不能分開來討論</a:t>
            </a:r>
          </a:p>
        </p:txBody>
      </p:sp>
      <p:sp>
        <p:nvSpPr>
          <p:cNvPr id="1033" name="文字方塊 8"/>
          <p:cNvSpPr txBox="1">
            <a:spLocks noChangeArrowheads="1"/>
          </p:cNvSpPr>
          <p:nvPr/>
        </p:nvSpPr>
        <p:spPr bwMode="auto">
          <a:xfrm>
            <a:off x="1439863" y="2457450"/>
            <a:ext cx="6948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變換後的時間不只與變換前的時間有關，也跟空間有關</a:t>
            </a:r>
          </a:p>
        </p:txBody>
      </p:sp>
      <p:sp>
        <p:nvSpPr>
          <p:cNvPr id="1034" name="文字方塊 9"/>
          <p:cNvSpPr txBox="1">
            <a:spLocks noChangeArrowheads="1"/>
          </p:cNvSpPr>
          <p:nvPr/>
        </p:nvSpPr>
        <p:spPr bwMode="auto">
          <a:xfrm>
            <a:off x="1439863" y="3890454"/>
            <a:ext cx="414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為了討論方便，應該把時空一起記載！</a:t>
            </a:r>
          </a:p>
        </p:txBody>
      </p:sp>
      <p:sp>
        <p:nvSpPr>
          <p:cNvPr id="1035" name="文字方塊 10"/>
          <p:cNvSpPr txBox="1">
            <a:spLocks noChangeArrowheads="1"/>
          </p:cNvSpPr>
          <p:nvPr/>
        </p:nvSpPr>
        <p:spPr bwMode="auto">
          <a:xfrm>
            <a:off x="1439863" y="5084763"/>
            <a:ext cx="200939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四個分量的物件</a:t>
            </a:r>
          </a:p>
        </p:txBody>
      </p:sp>
      <p:sp>
        <p:nvSpPr>
          <p:cNvPr id="91147" name="文字方塊 11"/>
          <p:cNvSpPr txBox="1">
            <a:spLocks noChangeArrowheads="1"/>
          </p:cNvSpPr>
          <p:nvPr/>
        </p:nvSpPr>
        <p:spPr bwMode="auto">
          <a:xfrm>
            <a:off x="3644456" y="475502"/>
            <a:ext cx="201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羅倫茲變換</a:t>
            </a:r>
          </a:p>
        </p:txBody>
      </p:sp>
      <mc:AlternateContent xmlns:mc="http://schemas.openxmlformats.org/markup-compatibility/2006" xmlns:a14="http://schemas.microsoft.com/office/drawing/2010/main">
        <mc:Choice Requires="a14">
          <p:sp>
            <p:nvSpPr>
              <p:cNvPr id="2" name="文字方塊 1"/>
              <p:cNvSpPr txBox="1"/>
              <p:nvPr/>
            </p:nvSpPr>
            <p:spPr>
              <a:xfrm>
                <a:off x="5922499" y="963638"/>
                <a:ext cx="1634001" cy="981166"/>
              </a:xfrm>
              <a:prstGeom prst="rect">
                <a:avLst/>
              </a:prstGeom>
              <a:solidFill>
                <a:srgbClr val="FFFDAB"/>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a:cs typeface="Times New Roman" pitchFamily="18" charset="0"/>
                        </a:rPr>
                        <m:t>𝛾</m:t>
                      </m:r>
                      <m:r>
                        <a:rPr lang="en-US" altLang="zh-TW" b="0" i="1" smtClean="0">
                          <a:latin typeface="Cambria Math"/>
                          <a:cs typeface="Times New Roman" pitchFamily="18" charset="0"/>
                        </a:rPr>
                        <m:t>=</m:t>
                      </m:r>
                      <m:f>
                        <m:fPr>
                          <m:ctrlPr>
                            <a:rPr lang="en-US" altLang="zh-TW" b="0" i="1" smtClean="0">
                              <a:latin typeface="Cambria Math" panose="02040503050406030204" pitchFamily="18" charset="0"/>
                              <a:cs typeface="Times New Roman" pitchFamily="18" charset="0"/>
                            </a:rPr>
                          </m:ctrlPr>
                        </m:fPr>
                        <m:num>
                          <m:r>
                            <a:rPr lang="en-US" altLang="zh-TW" b="0" i="1" smtClean="0">
                              <a:latin typeface="Cambria Math"/>
                              <a:cs typeface="Times New Roman" pitchFamily="18" charset="0"/>
                            </a:rPr>
                            <m:t>1</m:t>
                          </m:r>
                        </m:num>
                        <m:den>
                          <m:rad>
                            <m:radPr>
                              <m:degHide m:val="on"/>
                              <m:ctrlPr>
                                <a:rPr lang="en-US" altLang="zh-TW" b="0" i="1" smtClean="0">
                                  <a:latin typeface="Cambria Math" panose="02040503050406030204" pitchFamily="18" charset="0"/>
                                  <a:cs typeface="Times New Roman" pitchFamily="18" charset="0"/>
                                </a:rPr>
                              </m:ctrlPr>
                            </m:radPr>
                            <m:deg/>
                            <m:e>
                              <m:r>
                                <a:rPr lang="en-US" altLang="zh-TW" b="0" i="1" smtClean="0">
                                  <a:latin typeface="Cambria Math"/>
                                  <a:cs typeface="Times New Roman" pitchFamily="18" charset="0"/>
                                </a:rPr>
                                <m:t>1−</m:t>
                              </m:r>
                              <m:f>
                                <m:fPr>
                                  <m:ctrlPr>
                                    <a:rPr lang="en-US" altLang="zh-TW" b="0" i="1" smtClean="0">
                                      <a:latin typeface="Cambria Math" panose="02040503050406030204" pitchFamily="18" charset="0"/>
                                      <a:cs typeface="Times New Roman" pitchFamily="18" charset="0"/>
                                    </a:rPr>
                                  </m:ctrlPr>
                                </m:fPr>
                                <m:num>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𝑣</m:t>
                                      </m:r>
                                    </m:e>
                                    <m:sup>
                                      <m:r>
                                        <a:rPr lang="en-US" altLang="zh-TW" b="0" i="1" smtClean="0">
                                          <a:latin typeface="Cambria Math"/>
                                          <a:cs typeface="Times New Roman" pitchFamily="18" charset="0"/>
                                        </a:rPr>
                                        <m:t>2</m:t>
                                      </m:r>
                                    </m:sup>
                                  </m:sSup>
                                </m:num>
                                <m:den>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𝑐</m:t>
                                      </m:r>
                                    </m:e>
                                    <m:sup>
                                      <m:r>
                                        <a:rPr lang="en-US" altLang="zh-TW" b="0" i="1" smtClean="0">
                                          <a:latin typeface="Cambria Math"/>
                                          <a:cs typeface="Times New Roman" pitchFamily="18" charset="0"/>
                                        </a:rPr>
                                        <m:t>2</m:t>
                                      </m:r>
                                    </m:sup>
                                  </m:sSup>
                                </m:den>
                              </m:f>
                            </m:e>
                          </m:rad>
                        </m:den>
                      </m:f>
                    </m:oMath>
                  </m:oMathPara>
                </a14:m>
                <a:endParaRPr lang="zh-TW" altLang="en-US" dirty="0">
                  <a:latin typeface="Times New Roman" pitchFamily="18" charset="0"/>
                  <a:cs typeface="Times New Roman" pitchFamily="18" charset="0"/>
                </a:endParaRPr>
              </a:p>
            </p:txBody>
          </p:sp>
        </mc:Choice>
        <mc:Fallback xmlns="">
          <p:sp>
            <p:nvSpPr>
              <p:cNvPr id="2" name="文字方塊 1"/>
              <p:cNvSpPr txBox="1">
                <a:spLocks noRot="1" noChangeAspect="1" noMove="1" noResize="1" noEditPoints="1" noAdjustHandles="1" noChangeArrowheads="1" noChangeShapeType="1" noTextEdit="1"/>
              </p:cNvSpPr>
              <p:nvPr/>
            </p:nvSpPr>
            <p:spPr>
              <a:xfrm>
                <a:off x="5922499" y="963638"/>
                <a:ext cx="1634001" cy="981166"/>
              </a:xfrm>
              <a:prstGeom prst="rect">
                <a:avLst/>
              </a:prstGeom>
              <a:blipFill rotWithShape="1">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6931DB49-15ED-FA4E-8B9C-9EA30DDB7007}"/>
                  </a:ext>
                </a:extLst>
              </p:cNvPr>
              <p:cNvSpPr/>
              <p:nvPr/>
            </p:nvSpPr>
            <p:spPr>
              <a:xfrm>
                <a:off x="3702089" y="988703"/>
                <a:ext cx="1689965" cy="369332"/>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i="1">
                          <a:latin typeface="Cambria Math"/>
                        </a:rPr>
                        <m:t>𝑥</m:t>
                      </m:r>
                      <m:r>
                        <a:rPr lang="en-US" altLang="zh-TW" i="1">
                          <a:latin typeface="Cambria Math"/>
                        </a:rPr>
                        <m:t>′=</m:t>
                      </m:r>
                      <m:r>
                        <a:rPr lang="zh-TW" altLang="en-US" i="1" smtClean="0">
                          <a:latin typeface="Cambria Math"/>
                        </a:rPr>
                        <m:t>𝛾</m:t>
                      </m:r>
                      <m:d>
                        <m:dPr>
                          <m:ctrlPr>
                            <a:rPr lang="en-US" altLang="zh-TW" i="1" smtClean="0">
                              <a:latin typeface="Cambria Math" panose="02040503050406030204" pitchFamily="18" charset="0"/>
                            </a:rPr>
                          </m:ctrlPr>
                        </m:dPr>
                        <m:e>
                          <m:r>
                            <a:rPr lang="en-US" altLang="zh-TW" i="1">
                              <a:latin typeface="Cambria Math"/>
                            </a:rPr>
                            <m:t>𝑥</m:t>
                          </m:r>
                          <m:r>
                            <a:rPr lang="en-US" altLang="zh-TW" i="1">
                              <a:latin typeface="Cambria Math"/>
                            </a:rPr>
                            <m:t>−</m:t>
                          </m:r>
                          <m:r>
                            <a:rPr lang="en-US" altLang="zh-TW" i="1">
                              <a:latin typeface="Cambria Math"/>
                            </a:rPr>
                            <m:t>𝑣𝑡</m:t>
                          </m:r>
                        </m:e>
                      </m:d>
                    </m:oMath>
                  </m:oMathPara>
                </a14:m>
                <a:endParaRPr lang="zh-TW" altLang="zh-TW" dirty="0"/>
              </a:p>
            </p:txBody>
          </p:sp>
        </mc:Choice>
        <mc:Fallback xmlns="">
          <p:sp>
            <p:nvSpPr>
              <p:cNvPr id="13" name="矩形 12">
                <a:extLst>
                  <a:ext uri="{FF2B5EF4-FFF2-40B4-BE49-F238E27FC236}">
                    <a16:creationId xmlns:a16="http://schemas.microsoft.com/office/drawing/2014/main" id="{6931DB49-15ED-FA4E-8B9C-9EA30DDB7007}"/>
                  </a:ext>
                </a:extLst>
              </p:cNvPr>
              <p:cNvSpPr>
                <a:spLocks noRot="1" noChangeAspect="1" noMove="1" noResize="1" noEditPoints="1" noAdjustHandles="1" noChangeArrowheads="1" noChangeShapeType="1" noTextEdit="1"/>
              </p:cNvSpPr>
              <p:nvPr/>
            </p:nvSpPr>
            <p:spPr>
              <a:xfrm>
                <a:off x="3702089" y="988703"/>
                <a:ext cx="1689965" cy="369332"/>
              </a:xfrm>
              <a:prstGeom prst="rect">
                <a:avLst/>
              </a:prstGeom>
              <a:blipFill>
                <a:blip r:embed="rId10"/>
                <a:stretch>
                  <a:fillRect b="-10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21174C8B-2734-384C-B64D-BE14C22D27A6}"/>
                  </a:ext>
                </a:extLst>
              </p:cNvPr>
              <p:cNvSpPr/>
              <p:nvPr/>
            </p:nvSpPr>
            <p:spPr>
              <a:xfrm>
                <a:off x="3716897" y="1445831"/>
                <a:ext cx="1791744" cy="582147"/>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𝑡</m:t>
                      </m:r>
                      <m:r>
                        <a:rPr lang="en-US" altLang="zh-TW" i="1">
                          <a:latin typeface="Cambria Math"/>
                        </a:rPr>
                        <m:t>′=</m:t>
                      </m:r>
                      <m:r>
                        <a:rPr lang="zh-TW" altLang="en-US" i="1">
                          <a:latin typeface="Cambria Math"/>
                        </a:rPr>
                        <m:t>𝛾</m:t>
                      </m:r>
                      <m:d>
                        <m:dPr>
                          <m:ctrlPr>
                            <a:rPr lang="en-US" altLang="zh-TW" i="1" smtClean="0">
                              <a:latin typeface="Cambria Math" panose="02040503050406030204" pitchFamily="18" charset="0"/>
                            </a:rPr>
                          </m:ctrlPr>
                        </m:dPr>
                        <m:e>
                          <m:r>
                            <a:rPr lang="en-US" altLang="zh-TW" i="1">
                              <a:latin typeface="Cambria Math"/>
                            </a:rPr>
                            <m:t>𝑡</m:t>
                          </m:r>
                          <m:r>
                            <a:rPr lang="en-US" altLang="zh-TW" i="1">
                              <a:latin typeface="Cambria Math"/>
                            </a:rPr>
                            <m:t>−</m:t>
                          </m:r>
                          <m:f>
                            <m:fPr>
                              <m:ctrlPr>
                                <a:rPr lang="en-US" altLang="zh-TW" i="1">
                                  <a:latin typeface="Cambria Math" panose="02040503050406030204" pitchFamily="18" charset="0"/>
                                </a:rPr>
                              </m:ctrlPr>
                            </m:fPr>
                            <m:num>
                              <m:r>
                                <a:rPr lang="en-US" altLang="zh-TW" i="1">
                                  <a:latin typeface="Cambria Math"/>
                                </a:rPr>
                                <m:t>𝑣</m:t>
                              </m:r>
                            </m:num>
                            <m:den>
                              <m:sSup>
                                <m:sSupPr>
                                  <m:ctrlPr>
                                    <a:rPr lang="en-US" altLang="zh-TW" i="1">
                                      <a:latin typeface="Cambria Math" panose="02040503050406030204" pitchFamily="18" charset="0"/>
                                    </a:rPr>
                                  </m:ctrlPr>
                                </m:sSupPr>
                                <m:e>
                                  <m:r>
                                    <a:rPr lang="en-US" altLang="zh-TW" i="1">
                                      <a:latin typeface="Cambria Math"/>
                                    </a:rPr>
                                    <m:t>𝑐</m:t>
                                  </m:r>
                                </m:e>
                                <m:sup>
                                  <m:r>
                                    <a:rPr lang="en-US" altLang="zh-TW" i="1">
                                      <a:latin typeface="Cambria Math"/>
                                    </a:rPr>
                                    <m:t>2</m:t>
                                  </m:r>
                                </m:sup>
                              </m:sSup>
                            </m:den>
                          </m:f>
                          <m:r>
                            <a:rPr lang="en-US" altLang="zh-TW" i="1">
                              <a:latin typeface="Cambria Math"/>
                            </a:rPr>
                            <m:t>𝑥</m:t>
                          </m:r>
                        </m:e>
                      </m:d>
                    </m:oMath>
                  </m:oMathPara>
                </a14:m>
                <a:endParaRPr lang="zh-TW" altLang="zh-TW" dirty="0"/>
              </a:p>
            </p:txBody>
          </p:sp>
        </mc:Choice>
        <mc:Fallback xmlns="">
          <p:sp>
            <p:nvSpPr>
              <p:cNvPr id="14" name="矩形 13">
                <a:extLst>
                  <a:ext uri="{FF2B5EF4-FFF2-40B4-BE49-F238E27FC236}">
                    <a16:creationId xmlns:a16="http://schemas.microsoft.com/office/drawing/2014/main" id="{21174C8B-2734-384C-B64D-BE14C22D27A6}"/>
                  </a:ext>
                </a:extLst>
              </p:cNvPr>
              <p:cNvSpPr>
                <a:spLocks noRot="1" noChangeAspect="1" noMove="1" noResize="1" noEditPoints="1" noAdjustHandles="1" noChangeArrowheads="1" noChangeShapeType="1" noTextEdit="1"/>
              </p:cNvSpPr>
              <p:nvPr/>
            </p:nvSpPr>
            <p:spPr>
              <a:xfrm>
                <a:off x="3716897" y="1445831"/>
                <a:ext cx="1791744" cy="582147"/>
              </a:xfrm>
              <a:prstGeom prst="rect">
                <a:avLst/>
              </a:prstGeom>
              <a:blipFill>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id="{336342C6-4427-B04D-BA9B-3ECF696AC12E}"/>
                  </a:ext>
                </a:extLst>
              </p:cNvPr>
              <p:cNvSpPr/>
              <p:nvPr/>
            </p:nvSpPr>
            <p:spPr>
              <a:xfrm>
                <a:off x="1439863" y="4495046"/>
                <a:ext cx="4841667" cy="369332"/>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altLang="zh-TW" i="1" smtClean="0">
                              <a:latin typeface="Cambria Math" panose="02040503050406030204" pitchFamily="18" charset="0"/>
                            </a:rPr>
                          </m:ctrlPr>
                        </m:dPr>
                        <m:e>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0</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1</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2</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3</m:t>
                              </m:r>
                            </m:sup>
                          </m:sSup>
                        </m:e>
                      </m:d>
                      <m:r>
                        <a:rPr lang="en-US" altLang="zh-TW" i="1" smtClean="0">
                          <a:latin typeface="Cambria Math" panose="02040503050406030204" pitchFamily="18" charset="0"/>
                          <a:ea typeface="Cambria Math" panose="02040503050406030204" pitchFamily="18" charset="0"/>
                        </a:rPr>
                        <m:t>≡</m:t>
                      </m:r>
                      <m:d>
                        <m:dPr>
                          <m:ctrlPr>
                            <a:rPr lang="en-US" altLang="zh-TW" i="1" smtClean="0">
                              <a:latin typeface="Cambria Math" panose="02040503050406030204" pitchFamily="18" charset="0"/>
                              <a:ea typeface="Cambria Math" panose="02040503050406030204" pitchFamily="18" charset="0"/>
                            </a:rPr>
                          </m:ctrlPr>
                        </m:dPr>
                        <m:e>
                          <m:r>
                            <a:rPr lang="en-US" altLang="zh-TW" b="0" i="1" smtClean="0">
                              <a:latin typeface="Cambria Math" panose="02040503050406030204" pitchFamily="18" charset="0"/>
                              <a:ea typeface="Cambria Math" panose="02040503050406030204" pitchFamily="18" charset="0"/>
                            </a:rPr>
                            <m:t>𝑐𝑡</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𝑥</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𝑦</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𝑧</m:t>
                          </m:r>
                        </m:e>
                      </m:d>
                      <m:r>
                        <a:rPr lang="en-US" altLang="zh-TW" i="1" smtClean="0">
                          <a:latin typeface="Cambria Math" panose="02040503050406030204" pitchFamily="18" charset="0"/>
                          <a:ea typeface="Cambria Math" panose="02040503050406030204" pitchFamily="18" charset="0"/>
                        </a:rPr>
                        <m:t>≡</m:t>
                      </m:r>
                      <m:sSup>
                        <m:sSupPr>
                          <m:ctrlPr>
                            <a:rPr lang="en-US" altLang="zh-TW" i="1" smtClean="0">
                              <a:latin typeface="Cambria Math" panose="02040503050406030204" pitchFamily="18" charset="0"/>
                              <a:ea typeface="Cambria Math" panose="02040503050406030204" pitchFamily="18" charset="0"/>
                            </a:rPr>
                          </m:ctrlPr>
                        </m:sSupPr>
                        <m:e>
                          <m:r>
                            <a:rPr lang="en-US" altLang="zh-TW" b="0" i="1" smtClean="0">
                              <a:latin typeface="Cambria Math" panose="02040503050406030204" pitchFamily="18" charset="0"/>
                              <a:ea typeface="Cambria Math" panose="02040503050406030204" pitchFamily="18" charset="0"/>
                            </a:rPr>
                            <m:t>𝑥</m:t>
                          </m:r>
                        </m:e>
                        <m:sup>
                          <m:r>
                            <a:rPr lang="en-US" altLang="zh-TW" i="1" smtClean="0">
                              <a:latin typeface="Cambria Math" panose="02040503050406030204" pitchFamily="18" charset="0"/>
                              <a:ea typeface="Cambria Math" panose="02040503050406030204" pitchFamily="18" charset="0"/>
                            </a:rPr>
                            <m:t>𝜇</m:t>
                          </m:r>
                        </m:sup>
                      </m:sSup>
                      <m:r>
                        <a:rPr lang="en-US" altLang="zh-TW" b="0" i="0" smtClean="0">
                          <a:latin typeface="Cambria Math" panose="02040503050406030204" pitchFamily="18" charset="0"/>
                          <a:ea typeface="Cambria Math" panose="02040503050406030204" pitchFamily="18" charset="0"/>
                        </a:rPr>
                        <m:t>, </m:t>
                      </m:r>
                      <m:r>
                        <a:rPr lang="el-GR" altLang="zh-TW" b="0" i="1" smtClean="0">
                          <a:latin typeface="Cambria Math" panose="02040503050406030204" pitchFamily="18" charset="0"/>
                          <a:ea typeface="Cambria Math" panose="02040503050406030204" pitchFamily="18" charset="0"/>
                        </a:rPr>
                        <m:t>𝜇</m:t>
                      </m:r>
                      <m:r>
                        <a:rPr lang="en-US" altLang="zh-TW" b="0" i="1" smtClean="0">
                          <a:latin typeface="Cambria Math" panose="02040503050406030204" pitchFamily="18" charset="0"/>
                          <a:ea typeface="Cambria Math" panose="02040503050406030204" pitchFamily="18" charset="0"/>
                        </a:rPr>
                        <m:t>=0,1,2,3</m:t>
                      </m:r>
                    </m:oMath>
                  </m:oMathPara>
                </a14:m>
                <a:endParaRPr lang="zh-TW" altLang="zh-TW" i="1" dirty="0"/>
              </a:p>
            </p:txBody>
          </p:sp>
        </mc:Choice>
        <mc:Fallback xmlns="">
          <p:sp>
            <p:nvSpPr>
              <p:cNvPr id="15" name="矩形 14">
                <a:extLst>
                  <a:ext uri="{FF2B5EF4-FFF2-40B4-BE49-F238E27FC236}">
                    <a16:creationId xmlns:a16="http://schemas.microsoft.com/office/drawing/2014/main" id="{336342C6-4427-B04D-BA9B-3ECF696AC12E}"/>
                  </a:ext>
                </a:extLst>
              </p:cNvPr>
              <p:cNvSpPr>
                <a:spLocks noRot="1" noChangeAspect="1" noMove="1" noResize="1" noEditPoints="1" noAdjustHandles="1" noChangeArrowheads="1" noChangeShapeType="1" noTextEdit="1"/>
              </p:cNvSpPr>
              <p:nvPr/>
            </p:nvSpPr>
            <p:spPr>
              <a:xfrm>
                <a:off x="1439863" y="4495046"/>
                <a:ext cx="4841667" cy="369332"/>
              </a:xfrm>
              <a:prstGeom prst="rect">
                <a:avLst/>
              </a:prstGeom>
              <a:blipFill>
                <a:blip r:embed="rId12"/>
                <a:stretch>
                  <a:fillRect b="-1000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99325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additive="base">
                                        <p:cTn id="7" dur="500" fill="hold"/>
                                        <p:tgtEl>
                                          <p:spTgt spid="1033"/>
                                        </p:tgtEl>
                                        <p:attrNameLst>
                                          <p:attrName>ppt_x</p:attrName>
                                        </p:attrNameLst>
                                      </p:cBhvr>
                                      <p:tavLst>
                                        <p:tav tm="0">
                                          <p:val>
                                            <p:strVal val="#ppt_x"/>
                                          </p:val>
                                        </p:tav>
                                        <p:tav tm="100000">
                                          <p:val>
                                            <p:strVal val="#ppt_x"/>
                                          </p:val>
                                        </p:tav>
                                      </p:tavLst>
                                    </p:anim>
                                    <p:anim calcmode="lin" valueType="num">
                                      <p:cBhvr additive="base">
                                        <p:cTn id="8" dur="500" fill="hold"/>
                                        <p:tgtEl>
                                          <p:spTgt spid="10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additive="base">
                                        <p:cTn id="11" dur="500" fill="hold"/>
                                        <p:tgtEl>
                                          <p:spTgt spid="1032"/>
                                        </p:tgtEl>
                                        <p:attrNameLst>
                                          <p:attrName>ppt_x</p:attrName>
                                        </p:attrNameLst>
                                      </p:cBhvr>
                                      <p:tavLst>
                                        <p:tav tm="0">
                                          <p:val>
                                            <p:strVal val="#ppt_x"/>
                                          </p:val>
                                        </p:tav>
                                        <p:tav tm="100000">
                                          <p:val>
                                            <p:strVal val="#ppt_x"/>
                                          </p:val>
                                        </p:tav>
                                      </p:tavLst>
                                    </p:anim>
                                    <p:anim calcmode="lin" valueType="num">
                                      <p:cBhvr additive="base">
                                        <p:cTn id="12"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34"/>
                                        </p:tgtEl>
                                        <p:attrNameLst>
                                          <p:attrName>style.visibility</p:attrName>
                                        </p:attrNameLst>
                                      </p:cBhvr>
                                      <p:to>
                                        <p:strVal val="visible"/>
                                      </p:to>
                                    </p:set>
                                    <p:anim calcmode="lin" valueType="num">
                                      <p:cBhvr additive="base">
                                        <p:cTn id="17" dur="500" fill="hold"/>
                                        <p:tgtEl>
                                          <p:spTgt spid="1034"/>
                                        </p:tgtEl>
                                        <p:attrNameLst>
                                          <p:attrName>ppt_x</p:attrName>
                                        </p:attrNameLst>
                                      </p:cBhvr>
                                      <p:tavLst>
                                        <p:tav tm="0">
                                          <p:val>
                                            <p:strVal val="#ppt_x"/>
                                          </p:val>
                                        </p:tav>
                                        <p:tav tm="100000">
                                          <p:val>
                                            <p:strVal val="#ppt_x"/>
                                          </p:val>
                                        </p:tav>
                                      </p:tavLst>
                                    </p:anim>
                                    <p:anim calcmode="lin" valueType="num">
                                      <p:cBhvr additive="base">
                                        <p:cTn id="18" dur="500" fill="hold"/>
                                        <p:tgtEl>
                                          <p:spTgt spid="103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additive="base">
                                        <p:cTn id="21" dur="500" fill="hold"/>
                                        <p:tgtEl>
                                          <p:spTgt spid="1028"/>
                                        </p:tgtEl>
                                        <p:attrNameLst>
                                          <p:attrName>ppt_x</p:attrName>
                                        </p:attrNameLst>
                                      </p:cBhvr>
                                      <p:tavLst>
                                        <p:tav tm="0">
                                          <p:val>
                                            <p:strVal val="#ppt_x"/>
                                          </p:val>
                                        </p:tav>
                                        <p:tav tm="100000">
                                          <p:val>
                                            <p:strVal val="#ppt_x"/>
                                          </p:val>
                                        </p:tav>
                                      </p:tavLst>
                                    </p:anim>
                                    <p:anim calcmode="lin" valueType="num">
                                      <p:cBhvr additive="base">
                                        <p:cTn id="22" dur="500" fill="hold"/>
                                        <p:tgtEl>
                                          <p:spTgt spid="102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additive="base">
                                        <p:cTn id="25" dur="500" fill="hold"/>
                                        <p:tgtEl>
                                          <p:spTgt spid="1029"/>
                                        </p:tgtEl>
                                        <p:attrNameLst>
                                          <p:attrName>ppt_x</p:attrName>
                                        </p:attrNameLst>
                                      </p:cBhvr>
                                      <p:tavLst>
                                        <p:tav tm="0">
                                          <p:val>
                                            <p:strVal val="#ppt_x"/>
                                          </p:val>
                                        </p:tav>
                                        <p:tav tm="100000">
                                          <p:val>
                                            <p:strVal val="#ppt_x"/>
                                          </p:val>
                                        </p:tav>
                                      </p:tavLst>
                                    </p:anim>
                                    <p:anim calcmode="lin" valueType="num">
                                      <p:cBhvr additive="base">
                                        <p:cTn id="26" dur="500" fill="hold"/>
                                        <p:tgtEl>
                                          <p:spTgt spid="102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30"/>
                                        </p:tgtEl>
                                        <p:attrNameLst>
                                          <p:attrName>style.visibility</p:attrName>
                                        </p:attrNameLst>
                                      </p:cBhvr>
                                      <p:to>
                                        <p:strVal val="visible"/>
                                      </p:to>
                                    </p:set>
                                    <p:anim calcmode="lin" valueType="num">
                                      <p:cBhvr additive="base">
                                        <p:cTn id="29" dur="500" fill="hold"/>
                                        <p:tgtEl>
                                          <p:spTgt spid="1030"/>
                                        </p:tgtEl>
                                        <p:attrNameLst>
                                          <p:attrName>ppt_x</p:attrName>
                                        </p:attrNameLst>
                                      </p:cBhvr>
                                      <p:tavLst>
                                        <p:tav tm="0">
                                          <p:val>
                                            <p:strVal val="#ppt_x"/>
                                          </p:val>
                                        </p:tav>
                                        <p:tav tm="100000">
                                          <p:val>
                                            <p:strVal val="#ppt_x"/>
                                          </p:val>
                                        </p:tav>
                                      </p:tavLst>
                                    </p:anim>
                                    <p:anim calcmode="lin" valueType="num">
                                      <p:cBhvr additive="base">
                                        <p:cTn id="30" dur="500" fill="hold"/>
                                        <p:tgtEl>
                                          <p:spTgt spid="103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35"/>
                                        </p:tgtEl>
                                        <p:attrNameLst>
                                          <p:attrName>style.visibility</p:attrName>
                                        </p:attrNameLst>
                                      </p:cBhvr>
                                      <p:to>
                                        <p:strVal val="visible"/>
                                      </p:to>
                                    </p:set>
                                    <p:anim calcmode="lin" valueType="num">
                                      <p:cBhvr additive="base">
                                        <p:cTn id="33" dur="500" fill="hold"/>
                                        <p:tgtEl>
                                          <p:spTgt spid="1035"/>
                                        </p:tgtEl>
                                        <p:attrNameLst>
                                          <p:attrName>ppt_x</p:attrName>
                                        </p:attrNameLst>
                                      </p:cBhvr>
                                      <p:tavLst>
                                        <p:tav tm="0">
                                          <p:val>
                                            <p:strVal val="#ppt_x"/>
                                          </p:val>
                                        </p:tav>
                                        <p:tav tm="100000">
                                          <p:val>
                                            <p:strVal val="#ppt_x"/>
                                          </p:val>
                                        </p:tav>
                                      </p:tavLst>
                                    </p:anim>
                                    <p:anim calcmode="lin" valueType="num">
                                      <p:cBhvr additive="base">
                                        <p:cTn id="34" dur="500" fill="hold"/>
                                        <p:tgtEl>
                                          <p:spTgt spid="103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P spid="1030" grpId="0"/>
      <p:bldP spid="1032" grpId="0"/>
      <p:bldP spid="1033" grpId="0"/>
      <p:bldP spid="1034" grpId="0"/>
      <p:bldP spid="1035"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924944"/>
            <a:ext cx="414171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614" y="2924944"/>
            <a:ext cx="484449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矩形 3"/>
              <p:cNvSpPr/>
              <p:nvPr/>
            </p:nvSpPr>
            <p:spPr>
              <a:xfrm>
                <a:off x="6876256" y="1325601"/>
                <a:ext cx="1368152" cy="996363"/>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sz="1600" b="0" i="1" smtClean="0">
                          <a:latin typeface="Cambria Math"/>
                        </a:rPr>
                        <m:t>𝑡</m:t>
                      </m:r>
                      <m:r>
                        <a:rPr lang="en-US" altLang="zh-TW" sz="1600" i="1">
                          <a:latin typeface="Cambria Math"/>
                        </a:rPr>
                        <m:t>′=</m:t>
                      </m:r>
                      <m:f>
                        <m:fPr>
                          <m:ctrlPr>
                            <a:rPr lang="en-US" altLang="zh-TW" sz="1600" i="1" smtClean="0">
                              <a:latin typeface="Cambria Math" panose="02040503050406030204" pitchFamily="18" charset="0"/>
                            </a:rPr>
                          </m:ctrlPr>
                        </m:fPr>
                        <m:num>
                          <m:r>
                            <a:rPr lang="en-US" altLang="zh-TW" sz="1600" b="0" i="1" smtClean="0">
                              <a:latin typeface="Cambria Math"/>
                            </a:rPr>
                            <m:t>𝑡</m:t>
                          </m:r>
                          <m:r>
                            <a:rPr lang="en-US" altLang="zh-TW" sz="1600" i="1">
                              <a:latin typeface="Cambria Math"/>
                            </a:rPr>
                            <m:t>−</m:t>
                          </m:r>
                          <m:f>
                            <m:fPr>
                              <m:ctrlPr>
                                <a:rPr lang="en-US" altLang="zh-TW" sz="1600" i="1" smtClean="0">
                                  <a:latin typeface="Cambria Math" panose="02040503050406030204" pitchFamily="18" charset="0"/>
                                </a:rPr>
                              </m:ctrlPr>
                            </m:fPr>
                            <m:num>
                              <m:r>
                                <a:rPr lang="en-US" altLang="zh-TW" sz="1600" b="0" i="1" smtClean="0">
                                  <a:latin typeface="Cambria Math"/>
                                </a:rPr>
                                <m:t>𝑣</m:t>
                              </m:r>
                            </m:num>
                            <m:den>
                              <m:sSup>
                                <m:sSupPr>
                                  <m:ctrlPr>
                                    <a:rPr lang="en-US" altLang="zh-TW" sz="1600" i="1" smtClean="0">
                                      <a:latin typeface="Cambria Math" panose="02040503050406030204" pitchFamily="18" charset="0"/>
                                    </a:rPr>
                                  </m:ctrlPr>
                                </m:sSupPr>
                                <m:e>
                                  <m:r>
                                    <a:rPr lang="en-US" altLang="zh-TW" sz="1600" b="0" i="1" smtClean="0">
                                      <a:latin typeface="Cambria Math"/>
                                    </a:rPr>
                                    <m:t>𝑐</m:t>
                                  </m:r>
                                </m:e>
                                <m:sup>
                                  <m:r>
                                    <a:rPr lang="en-US" altLang="zh-TW" sz="1600" b="0" i="1" smtClean="0">
                                      <a:latin typeface="Cambria Math"/>
                                    </a:rPr>
                                    <m:t>2</m:t>
                                  </m:r>
                                </m:sup>
                              </m:sSup>
                            </m:den>
                          </m:f>
                          <m:r>
                            <a:rPr lang="en-US" altLang="zh-TW" sz="1600" b="0" i="1" smtClean="0">
                              <a:latin typeface="Cambria Math"/>
                            </a:rPr>
                            <m:t>𝑥</m:t>
                          </m:r>
                        </m:num>
                        <m:den>
                          <m:rad>
                            <m:radPr>
                              <m:degHide m:val="on"/>
                              <m:ctrlPr>
                                <a:rPr lang="zh-TW" altLang="zh-TW" sz="1600" i="1">
                                  <a:latin typeface="Cambria Math" panose="02040503050406030204" pitchFamily="18" charset="0"/>
                                </a:rPr>
                              </m:ctrlPr>
                            </m:radPr>
                            <m:deg/>
                            <m:e>
                              <m:r>
                                <a:rPr lang="en-US" altLang="zh-TW" sz="1600" i="1">
                                  <a:latin typeface="Cambria Math"/>
                                </a:rPr>
                                <m:t>1−</m:t>
                              </m:r>
                              <m:f>
                                <m:fPr>
                                  <m:ctrlPr>
                                    <a:rPr lang="zh-TW" altLang="zh-TW" sz="1600" i="1">
                                      <a:latin typeface="Cambria Math" panose="02040503050406030204" pitchFamily="18" charset="0"/>
                                    </a:rPr>
                                  </m:ctrlPr>
                                </m:fPr>
                                <m:num>
                                  <m:sSup>
                                    <m:sSupPr>
                                      <m:ctrlPr>
                                        <a:rPr lang="zh-TW" altLang="zh-TW" sz="1600" i="1">
                                          <a:latin typeface="Cambria Math" panose="02040503050406030204" pitchFamily="18" charset="0"/>
                                        </a:rPr>
                                      </m:ctrlPr>
                                    </m:sSupPr>
                                    <m:e>
                                      <m:r>
                                        <a:rPr lang="en-US" altLang="zh-TW" sz="1600" i="1">
                                          <a:latin typeface="Cambria Math"/>
                                        </a:rPr>
                                        <m:t>𝑣</m:t>
                                      </m:r>
                                    </m:e>
                                    <m:sup>
                                      <m:r>
                                        <a:rPr lang="en-US" altLang="zh-TW" sz="1600" i="1">
                                          <a:latin typeface="Cambria Math"/>
                                        </a:rPr>
                                        <m:t>2</m:t>
                                      </m:r>
                                    </m:sup>
                                  </m:sSup>
                                </m:num>
                                <m:den>
                                  <m:sSup>
                                    <m:sSupPr>
                                      <m:ctrlPr>
                                        <a:rPr lang="zh-TW" altLang="zh-TW" sz="1600" i="1">
                                          <a:latin typeface="Cambria Math" panose="02040503050406030204" pitchFamily="18" charset="0"/>
                                        </a:rPr>
                                      </m:ctrlPr>
                                    </m:sSupPr>
                                    <m:e>
                                      <m:r>
                                        <a:rPr lang="en-US" altLang="zh-TW" sz="1600" i="1">
                                          <a:latin typeface="Cambria Math"/>
                                        </a:rPr>
                                        <m:t>𝑐</m:t>
                                      </m:r>
                                    </m:e>
                                    <m:sup>
                                      <m:r>
                                        <a:rPr lang="en-US" altLang="zh-TW" sz="1600" i="1">
                                          <a:latin typeface="Cambria Math"/>
                                        </a:rPr>
                                        <m:t>2</m:t>
                                      </m:r>
                                    </m:sup>
                                  </m:sSup>
                                </m:den>
                              </m:f>
                            </m:e>
                          </m:rad>
                        </m:den>
                      </m:f>
                    </m:oMath>
                  </m:oMathPara>
                </a14:m>
                <a:endParaRPr lang="zh-TW" altLang="zh-TW" sz="1600" dirty="0"/>
              </a:p>
            </p:txBody>
          </p:sp>
        </mc:Choice>
        <mc:Fallback xmlns="">
          <p:sp>
            <p:nvSpPr>
              <p:cNvPr id="4" name="矩形 3"/>
              <p:cNvSpPr>
                <a:spLocks noRot="1" noChangeAspect="1" noMove="1" noResize="1" noEditPoints="1" noAdjustHandles="1" noChangeArrowheads="1" noChangeShapeType="1" noTextEdit="1"/>
              </p:cNvSpPr>
              <p:nvPr/>
            </p:nvSpPr>
            <p:spPr>
              <a:xfrm>
                <a:off x="6876256" y="1325601"/>
                <a:ext cx="1368152" cy="996363"/>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 name="文字方塊 1"/>
              <p:cNvSpPr txBox="1"/>
              <p:nvPr/>
            </p:nvSpPr>
            <p:spPr>
              <a:xfrm>
                <a:off x="3969548" y="2357408"/>
                <a:ext cx="5040560" cy="369332"/>
              </a:xfrm>
              <a:prstGeom prst="rect">
                <a:avLst/>
              </a:prstGeom>
              <a:noFill/>
            </p:spPr>
            <p:txBody>
              <a:bodyPr wrap="square" rtlCol="0">
                <a:spAutoFit/>
              </a:bodyPr>
              <a:lstStyle/>
              <a:p>
                <a:r>
                  <a:rPr lang="zh-TW" altLang="en-US" dirty="0"/>
                  <a:t>對火箭等時即等</a:t>
                </a:r>
                <a14:m>
                  <m:oMath xmlns:m="http://schemas.openxmlformats.org/officeDocument/2006/math">
                    <m:r>
                      <a:rPr lang="en-US" altLang="zh-TW" i="1">
                        <a:latin typeface="Cambria Math"/>
                      </a:rPr>
                      <m:t>𝑡</m:t>
                    </m:r>
                    <m:r>
                      <a:rPr lang="en-US" altLang="zh-TW" i="1">
                        <a:latin typeface="Cambria Math"/>
                      </a:rPr>
                      <m:t>′</m:t>
                    </m:r>
                  </m:oMath>
                </a14:m>
                <a:r>
                  <a:rPr lang="zh-TW" altLang="en-US" dirty="0"/>
                  <a:t>的時空在</a:t>
                </a:r>
                <a14:m>
                  <m:oMath xmlns:m="http://schemas.openxmlformats.org/officeDocument/2006/math">
                    <m:r>
                      <a:rPr lang="en-US" altLang="zh-TW" i="1">
                        <a:latin typeface="Cambria Math"/>
                      </a:rPr>
                      <m:t>𝑡</m:t>
                    </m:r>
                    <m:r>
                      <a:rPr lang="en-US" altLang="zh-TW" i="1">
                        <a:latin typeface="Cambria Math"/>
                      </a:rPr>
                      <m:t>−</m:t>
                    </m:r>
                    <m:r>
                      <a:rPr lang="en-US" altLang="zh-TW" b="0" i="1" smtClean="0">
                        <a:latin typeface="Cambria Math"/>
                      </a:rPr>
                      <m:t>𝑥</m:t>
                    </m:r>
                    <m:r>
                      <a:rPr lang="zh-TW" altLang="en-US" i="1">
                        <a:latin typeface="Cambria Math"/>
                      </a:rPr>
                      <m:t>圖上</m:t>
                    </m:r>
                  </m:oMath>
                </a14:m>
                <a:r>
                  <a:rPr lang="zh-TW" altLang="en-US" dirty="0"/>
                  <a:t>是一條斜線。</a:t>
                </a:r>
              </a:p>
            </p:txBody>
          </p:sp>
        </mc:Choice>
        <mc:Fallback xmlns="">
          <p:sp>
            <p:nvSpPr>
              <p:cNvPr id="2" name="文字方塊 1"/>
              <p:cNvSpPr txBox="1">
                <a:spLocks noRot="1" noChangeAspect="1" noMove="1" noResize="1" noEditPoints="1" noAdjustHandles="1" noChangeArrowheads="1" noChangeShapeType="1" noTextEdit="1"/>
              </p:cNvSpPr>
              <p:nvPr/>
            </p:nvSpPr>
            <p:spPr>
              <a:xfrm>
                <a:off x="3969548" y="2357408"/>
                <a:ext cx="5040560" cy="369332"/>
              </a:xfrm>
              <a:prstGeom prst="rect">
                <a:avLst/>
              </a:prstGeom>
              <a:blipFill rotWithShape="1">
                <a:blip r:embed="rId5"/>
                <a:stretch>
                  <a:fillRect l="-967" t="-6667" r="-5562" b="-2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p:cNvSpPr txBox="1"/>
              <p:nvPr/>
            </p:nvSpPr>
            <p:spPr>
              <a:xfrm>
                <a:off x="179512" y="1823783"/>
                <a:ext cx="5256584" cy="369332"/>
              </a:xfrm>
              <a:prstGeom prst="rect">
                <a:avLst/>
              </a:prstGeom>
              <a:noFill/>
            </p:spPr>
            <p:txBody>
              <a:bodyPr wrap="square" rtlCol="0">
                <a:spAutoFit/>
              </a:bodyPr>
              <a:lstStyle/>
              <a:p>
                <a:r>
                  <a:rPr lang="zh-TW" altLang="en-US" dirty="0"/>
                  <a:t>對地面等時即等</a:t>
                </a:r>
                <a14:m>
                  <m:oMath xmlns:m="http://schemas.openxmlformats.org/officeDocument/2006/math">
                    <m:r>
                      <a:rPr lang="en-US" altLang="zh-TW" i="1">
                        <a:latin typeface="Cambria Math"/>
                      </a:rPr>
                      <m:t>𝑡</m:t>
                    </m:r>
                  </m:oMath>
                </a14:m>
                <a:r>
                  <a:rPr lang="zh-TW" altLang="en-US" dirty="0"/>
                  <a:t>的時空在</a:t>
                </a:r>
                <a14:m>
                  <m:oMath xmlns:m="http://schemas.openxmlformats.org/officeDocument/2006/math">
                    <m:r>
                      <a:rPr lang="en-US" altLang="zh-TW" i="1">
                        <a:latin typeface="Cambria Math"/>
                      </a:rPr>
                      <m:t>𝑡</m:t>
                    </m:r>
                    <m:r>
                      <a:rPr lang="en-US" altLang="zh-TW" i="1">
                        <a:latin typeface="Cambria Math"/>
                      </a:rPr>
                      <m:t>−</m:t>
                    </m:r>
                    <m:r>
                      <a:rPr lang="en-US" altLang="zh-TW" b="0" i="1" smtClean="0">
                        <a:latin typeface="Cambria Math"/>
                      </a:rPr>
                      <m:t>𝑥</m:t>
                    </m:r>
                    <m:r>
                      <a:rPr lang="zh-TW" altLang="en-US" i="1">
                        <a:latin typeface="Cambria Math"/>
                      </a:rPr>
                      <m:t>圖上</m:t>
                    </m:r>
                  </m:oMath>
                </a14:m>
                <a:r>
                  <a:rPr lang="zh-TW" altLang="en-US" dirty="0"/>
                  <a:t>自然是水平線。</a:t>
                </a:r>
              </a:p>
            </p:txBody>
          </p:sp>
        </mc:Choice>
        <mc:Fallback xmlns="">
          <p:sp>
            <p:nvSpPr>
              <p:cNvPr id="6" name="文字方塊 5"/>
              <p:cNvSpPr txBox="1">
                <a:spLocks noRot="1" noChangeAspect="1" noMove="1" noResize="1" noEditPoints="1" noAdjustHandles="1" noChangeArrowheads="1" noChangeShapeType="1" noTextEdit="1"/>
              </p:cNvSpPr>
              <p:nvPr/>
            </p:nvSpPr>
            <p:spPr>
              <a:xfrm>
                <a:off x="179512" y="1823783"/>
                <a:ext cx="5256584" cy="369332"/>
              </a:xfrm>
              <a:prstGeom prst="rect">
                <a:avLst/>
              </a:prstGeom>
              <a:blipFill rotWithShape="1">
                <a:blip r:embed="rId6"/>
                <a:stretch>
                  <a:fillRect l="-927" t="-6557" r="-5214" b="-26230"/>
                </a:stretch>
              </a:blipFill>
            </p:spPr>
            <p:txBody>
              <a:bodyPr/>
              <a:lstStyle/>
              <a:p>
                <a:r>
                  <a:rPr lang="zh-TW" altLang="en-US">
                    <a:noFill/>
                  </a:rPr>
                  <a:t> </a:t>
                </a:r>
              </a:p>
            </p:txBody>
          </p:sp>
        </mc:Fallback>
      </mc:AlternateContent>
      <p:sp>
        <p:nvSpPr>
          <p:cNvPr id="3" name="文字方塊 2"/>
          <p:cNvSpPr txBox="1"/>
          <p:nvPr/>
        </p:nvSpPr>
        <p:spPr>
          <a:xfrm>
            <a:off x="179512" y="1340768"/>
            <a:ext cx="2376264" cy="369332"/>
          </a:xfrm>
          <a:prstGeom prst="rect">
            <a:avLst/>
          </a:prstGeom>
          <a:noFill/>
        </p:spPr>
        <p:txBody>
          <a:bodyPr wrap="square" rtlCol="0">
            <a:spAutoFit/>
          </a:bodyPr>
          <a:lstStyle/>
          <a:p>
            <a:r>
              <a:rPr lang="zh-TW" altLang="en-US" dirty="0">
                <a:solidFill>
                  <a:srgbClr val="FF0000"/>
                </a:solidFill>
              </a:rPr>
              <a:t>同時或等時是相對的！</a:t>
            </a:r>
          </a:p>
        </p:txBody>
      </p:sp>
      <p:sp>
        <p:nvSpPr>
          <p:cNvPr id="5" name="TextBox 4">
            <a:extLst>
              <a:ext uri="{FF2B5EF4-FFF2-40B4-BE49-F238E27FC236}">
                <a16:creationId xmlns:a16="http://schemas.microsoft.com/office/drawing/2014/main" id="{5C4800C8-8B5B-8440-A60C-D051049233B7}"/>
              </a:ext>
            </a:extLst>
          </p:cNvPr>
          <p:cNvSpPr txBox="1"/>
          <p:nvPr/>
        </p:nvSpPr>
        <p:spPr>
          <a:xfrm>
            <a:off x="1345532" y="584660"/>
            <a:ext cx="6452936" cy="369332"/>
          </a:xfrm>
          <a:prstGeom prst="rect">
            <a:avLst/>
          </a:prstGeom>
          <a:noFill/>
        </p:spPr>
        <p:txBody>
          <a:bodyPr wrap="square" rtlCol="0">
            <a:spAutoFit/>
          </a:bodyPr>
          <a:lstStyle/>
          <a:p>
            <a:r>
              <a:rPr lang="en-TW" dirty="0">
                <a:latin typeface="Times New Roman" pitchFamily="18" charset="0"/>
                <a:cs typeface="Times New Roman" pitchFamily="18" charset="0"/>
              </a:rPr>
              <a:t>Geometric representation of Lorentz Transfromation on spacetime.</a:t>
            </a:r>
          </a:p>
        </p:txBody>
      </p:sp>
      <p:sp>
        <p:nvSpPr>
          <p:cNvPr id="7" name="TextBox 6">
            <a:extLst>
              <a:ext uri="{FF2B5EF4-FFF2-40B4-BE49-F238E27FC236}">
                <a16:creationId xmlns:a16="http://schemas.microsoft.com/office/drawing/2014/main" id="{EAFDFA1C-E17F-014A-A06B-6A76E1E4D2C6}"/>
              </a:ext>
            </a:extLst>
          </p:cNvPr>
          <p:cNvSpPr txBox="1"/>
          <p:nvPr/>
        </p:nvSpPr>
        <p:spPr>
          <a:xfrm>
            <a:off x="1343996" y="933619"/>
            <a:ext cx="6452936" cy="369332"/>
          </a:xfrm>
          <a:prstGeom prst="rect">
            <a:avLst/>
          </a:prstGeom>
          <a:noFill/>
        </p:spPr>
        <p:txBody>
          <a:bodyPr wrap="square" rtlCol="0">
            <a:spAutoFit/>
          </a:bodyPr>
          <a:lstStyle/>
          <a:p>
            <a:r>
              <a:rPr lang="en-TW" dirty="0">
                <a:latin typeface="Times New Roman" pitchFamily="18" charset="0"/>
                <a:cs typeface="Times New Roman" pitchFamily="18" charset="0"/>
              </a:rPr>
              <a:t>It is very similar to the rotation transformation as choices of axes.</a:t>
            </a:r>
          </a:p>
        </p:txBody>
      </p:sp>
    </p:spTree>
    <p:extLst>
      <p:ext uri="{BB962C8B-B14F-4D97-AF65-F5344CB8AC3E}">
        <p14:creationId xmlns:p14="http://schemas.microsoft.com/office/powerpoint/2010/main" val="3676980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文字方塊 3"/>
          <p:cNvSpPr txBox="1">
            <a:spLocks noChangeArrowheads="1"/>
          </p:cNvSpPr>
          <p:nvPr/>
        </p:nvSpPr>
        <p:spPr bwMode="auto">
          <a:xfrm>
            <a:off x="976840" y="1533321"/>
            <a:ext cx="5437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使用新的符號，羅倫茲變換可以寫成：</a:t>
            </a:r>
          </a:p>
        </p:txBody>
      </p:sp>
      <mc:AlternateContent xmlns:mc="http://schemas.openxmlformats.org/markup-compatibility/2006" xmlns:a14="http://schemas.microsoft.com/office/drawing/2010/main">
        <mc:Choice Requires="a14">
          <p:sp>
            <p:nvSpPr>
              <p:cNvPr id="6" name="文字方塊 5"/>
              <p:cNvSpPr txBox="1"/>
              <p:nvPr/>
            </p:nvSpPr>
            <p:spPr>
              <a:xfrm>
                <a:off x="6210513" y="3344568"/>
                <a:ext cx="821956" cy="567207"/>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a:cs typeface="Times New Roman" pitchFamily="18" charset="0"/>
                        </a:rPr>
                        <m:t>𝛽</m:t>
                      </m:r>
                      <m:r>
                        <a:rPr lang="zh-TW" altLang="en-US" i="1" smtClean="0">
                          <a:latin typeface="Cambria Math"/>
                          <a:cs typeface="Times New Roman" pitchFamily="18" charset="0"/>
                        </a:rPr>
                        <m:t>≡</m:t>
                      </m:r>
                      <m:f>
                        <m:fPr>
                          <m:ctrlPr>
                            <a:rPr lang="en-US" altLang="zh-TW" i="1" smtClean="0">
                              <a:latin typeface="Cambria Math" panose="02040503050406030204" pitchFamily="18" charset="0"/>
                              <a:cs typeface="Times New Roman" pitchFamily="18" charset="0"/>
                            </a:rPr>
                          </m:ctrlPr>
                        </m:fPr>
                        <m:num>
                          <m:r>
                            <a:rPr lang="en-US" altLang="zh-TW" b="0" i="1" smtClean="0">
                              <a:latin typeface="Cambria Math"/>
                              <a:cs typeface="Times New Roman" pitchFamily="18" charset="0"/>
                            </a:rPr>
                            <m:t>𝑣</m:t>
                          </m:r>
                        </m:num>
                        <m:den>
                          <m:r>
                            <a:rPr lang="en-US" altLang="zh-TW" b="0" i="1" smtClean="0">
                              <a:latin typeface="Cambria Math"/>
                              <a:cs typeface="Times New Roman" pitchFamily="18" charset="0"/>
                            </a:rPr>
                            <m:t>𝑐</m:t>
                          </m:r>
                        </m:den>
                      </m:f>
                    </m:oMath>
                  </m:oMathPara>
                </a14:m>
                <a:endParaRPr lang="zh-TW" altLang="en-US" dirty="0">
                  <a:latin typeface="Times New Roman" pitchFamily="18" charset="0"/>
                  <a:cs typeface="Times New Roman" pitchFamily="18" charset="0"/>
                </a:endParaRPr>
              </a:p>
            </p:txBody>
          </p:sp>
        </mc:Choice>
        <mc:Fallback xmlns="">
          <p:sp>
            <p:nvSpPr>
              <p:cNvPr id="6" name="文字方塊 5"/>
              <p:cNvSpPr txBox="1">
                <a:spLocks noRot="1" noChangeAspect="1" noMove="1" noResize="1" noEditPoints="1" noAdjustHandles="1" noChangeArrowheads="1" noChangeShapeType="1" noTextEdit="1"/>
              </p:cNvSpPr>
              <p:nvPr/>
            </p:nvSpPr>
            <p:spPr>
              <a:xfrm>
                <a:off x="6210513" y="3344568"/>
                <a:ext cx="821956" cy="567207"/>
              </a:xfrm>
              <a:prstGeom prst="rect">
                <a:avLst/>
              </a:prstGeom>
              <a:blipFill>
                <a:blip r:embed="rId2"/>
                <a:stretch>
                  <a:fillRect/>
                </a:stretch>
              </a:blipFill>
            </p:spPr>
            <p:txBody>
              <a:bodyPr/>
              <a:lstStyle/>
              <a:p>
                <a:r>
                  <a:rPr lang="en-TW">
                    <a:noFill/>
                  </a:rPr>
                  <a:t> </a:t>
                </a:r>
              </a:p>
            </p:txBody>
          </p:sp>
        </mc:Fallback>
      </mc:AlternateContent>
      <p:sp>
        <p:nvSpPr>
          <p:cNvPr id="7" name="向右箭號 6"/>
          <p:cNvSpPr/>
          <p:nvPr/>
        </p:nvSpPr>
        <p:spPr>
          <a:xfrm>
            <a:off x="3021365" y="2377116"/>
            <a:ext cx="402847" cy="268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02824FC5-AD11-404A-9616-0A7D5127CDF1}"/>
                  </a:ext>
                </a:extLst>
              </p:cNvPr>
              <p:cNvSpPr/>
              <p:nvPr/>
            </p:nvSpPr>
            <p:spPr>
              <a:xfrm>
                <a:off x="1046080" y="510884"/>
                <a:ext cx="1437197" cy="369332"/>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ea typeface="Cambria Math" panose="02040503050406030204" pitchFamily="18" charset="0"/>
                            </a:rPr>
                          </m:ctrlPr>
                        </m:sSupPr>
                        <m:e>
                          <m:r>
                            <a:rPr lang="en-US" altLang="zh-TW" b="0" i="1" smtClean="0">
                              <a:latin typeface="Cambria Math" panose="02040503050406030204" pitchFamily="18" charset="0"/>
                              <a:ea typeface="Cambria Math" panose="02040503050406030204" pitchFamily="18" charset="0"/>
                            </a:rPr>
                            <m:t>𝑥</m:t>
                          </m:r>
                        </m:e>
                        <m:sup>
                          <m:r>
                            <a:rPr lang="en-US" altLang="zh-TW" i="1" smtClean="0">
                              <a:latin typeface="Cambria Math" panose="02040503050406030204" pitchFamily="18" charset="0"/>
                              <a:ea typeface="Cambria Math" panose="02040503050406030204" pitchFamily="18" charset="0"/>
                            </a:rPr>
                            <m:t>𝜇</m:t>
                          </m:r>
                        </m:sup>
                      </m:sSup>
                      <m:r>
                        <a:rPr lang="en-US" altLang="zh-TW" i="1" smtClean="0">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𝑥</m:t>
                          </m:r>
                        </m:e>
                        <m:sup>
                          <m:r>
                            <a:rPr lang="en-US" altLang="zh-TW" i="1">
                              <a:latin typeface="Cambria Math" panose="02040503050406030204" pitchFamily="18" charset="0"/>
                              <a:ea typeface="Cambria Math" panose="02040503050406030204" pitchFamily="18" charset="0"/>
                            </a:rPr>
                            <m:t>𝜇</m:t>
                          </m:r>
                          <m:r>
                            <a:rPr lang="en-US" altLang="zh-TW" b="0" i="1" smtClean="0">
                              <a:latin typeface="Cambria Math" panose="02040503050406030204" pitchFamily="18" charset="0"/>
                              <a:ea typeface="Cambria Math" panose="02040503050406030204" pitchFamily="18" charset="0"/>
                            </a:rPr>
                            <m:t>′</m:t>
                          </m:r>
                        </m:sup>
                      </m:sSup>
                    </m:oMath>
                  </m:oMathPara>
                </a14:m>
                <a:endParaRPr lang="zh-TW" altLang="zh-TW" i="1" dirty="0"/>
              </a:p>
            </p:txBody>
          </p:sp>
        </mc:Choice>
        <mc:Fallback xmlns="">
          <p:sp>
            <p:nvSpPr>
              <p:cNvPr id="14" name="矩形 13">
                <a:extLst>
                  <a:ext uri="{FF2B5EF4-FFF2-40B4-BE49-F238E27FC236}">
                    <a16:creationId xmlns:a16="http://schemas.microsoft.com/office/drawing/2014/main" id="{02824FC5-AD11-404A-9616-0A7D5127CDF1}"/>
                  </a:ext>
                </a:extLst>
              </p:cNvPr>
              <p:cNvSpPr>
                <a:spLocks noRot="1" noChangeAspect="1" noMove="1" noResize="1" noEditPoints="1" noAdjustHandles="1" noChangeArrowheads="1" noChangeShapeType="1" noTextEdit="1"/>
              </p:cNvSpPr>
              <p:nvPr/>
            </p:nvSpPr>
            <p:spPr>
              <a:xfrm>
                <a:off x="1046080" y="510884"/>
                <a:ext cx="1437197" cy="369332"/>
              </a:xfrm>
              <a:prstGeom prst="rect">
                <a:avLst/>
              </a:prstGeom>
              <a:blipFill>
                <a:blip r:embed="rId3"/>
                <a:stretch>
                  <a:fillRect/>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id="{3B4DF62D-1FD8-EB40-829A-55C43E4DB929}"/>
                  </a:ext>
                </a:extLst>
              </p:cNvPr>
              <p:cNvSpPr/>
              <p:nvPr/>
            </p:nvSpPr>
            <p:spPr>
              <a:xfrm>
                <a:off x="1059112" y="1060850"/>
                <a:ext cx="3778895" cy="369332"/>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altLang="zh-TW" i="1" smtClean="0">
                              <a:latin typeface="Cambria Math" panose="02040503050406030204" pitchFamily="18" charset="0"/>
                            </a:rPr>
                          </m:ctrlPr>
                        </m:dPr>
                        <m:e>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0</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1</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2</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3</m:t>
                              </m:r>
                            </m:sup>
                          </m:sSup>
                        </m:e>
                      </m:d>
                      <m:r>
                        <a:rPr lang="en-US" altLang="zh-TW" i="1" smtClean="0">
                          <a:latin typeface="Cambria Math" panose="02040503050406030204" pitchFamily="18" charset="0"/>
                          <a:ea typeface="Cambria Math" panose="02040503050406030204" pitchFamily="18" charset="0"/>
                        </a:rPr>
                        <m:t>→</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r>
                                <a:rPr lang="en-US" altLang="zh-TW" b="0" i="1" smtClean="0">
                                  <a:latin typeface="Cambria Math" panose="02040503050406030204" pitchFamily="18" charset="0"/>
                                </a:rPr>
                                <m:t>′</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r>
                                <a:rPr lang="en-US" altLang="zh-TW" b="0" i="1" smtClean="0">
                                  <a:latin typeface="Cambria Math" panose="02040503050406030204" pitchFamily="18" charset="0"/>
                                </a:rPr>
                                <m:t>′</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2</m:t>
                              </m:r>
                              <m:r>
                                <a:rPr lang="en-US" altLang="zh-TW" b="0" i="1" smtClean="0">
                                  <a:latin typeface="Cambria Math" panose="02040503050406030204" pitchFamily="18" charset="0"/>
                                </a:rPr>
                                <m:t>′</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3</m:t>
                              </m:r>
                              <m:r>
                                <a:rPr lang="en-US" altLang="zh-TW" b="0" i="1" smtClean="0">
                                  <a:latin typeface="Cambria Math" panose="02040503050406030204" pitchFamily="18" charset="0"/>
                                </a:rPr>
                                <m:t>′</m:t>
                              </m:r>
                            </m:sup>
                          </m:sSup>
                        </m:e>
                      </m:d>
                    </m:oMath>
                  </m:oMathPara>
                </a14:m>
                <a:endParaRPr lang="zh-TW" altLang="zh-TW" i="1" dirty="0"/>
              </a:p>
            </p:txBody>
          </p:sp>
        </mc:Choice>
        <mc:Fallback xmlns="">
          <p:sp>
            <p:nvSpPr>
              <p:cNvPr id="15" name="矩形 14">
                <a:extLst>
                  <a:ext uri="{FF2B5EF4-FFF2-40B4-BE49-F238E27FC236}">
                    <a16:creationId xmlns:a16="http://schemas.microsoft.com/office/drawing/2014/main" id="{3B4DF62D-1FD8-EB40-829A-55C43E4DB929}"/>
                  </a:ext>
                </a:extLst>
              </p:cNvPr>
              <p:cNvSpPr>
                <a:spLocks noRot="1" noChangeAspect="1" noMove="1" noResize="1" noEditPoints="1" noAdjustHandles="1" noChangeArrowheads="1" noChangeShapeType="1" noTextEdit="1"/>
              </p:cNvSpPr>
              <p:nvPr/>
            </p:nvSpPr>
            <p:spPr>
              <a:xfrm>
                <a:off x="1059112" y="1060850"/>
                <a:ext cx="3778895" cy="369332"/>
              </a:xfrm>
              <a:prstGeom prst="rect">
                <a:avLst/>
              </a:prstGeom>
              <a:blipFill>
                <a:blip r:embed="rId4"/>
                <a:stretch>
                  <a:fillRect/>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2DC066AC-7D9D-9B4C-A460-BD941CC69AA2}"/>
                  </a:ext>
                </a:extLst>
              </p:cNvPr>
              <p:cNvSpPr/>
              <p:nvPr/>
            </p:nvSpPr>
            <p:spPr>
              <a:xfrm>
                <a:off x="3540799" y="1978909"/>
                <a:ext cx="2108442" cy="567207"/>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r>
                        <a:rPr lang="en-US" altLang="zh-TW" i="1">
                          <a:latin typeface="Cambria Math"/>
                        </a:rPr>
                        <m:t>=</m:t>
                      </m:r>
                      <m:r>
                        <a:rPr lang="zh-TW" altLang="en-US" i="1" smtClean="0">
                          <a:latin typeface="Cambria Math"/>
                        </a:rPr>
                        <m:t>𝛾</m:t>
                      </m:r>
                      <m:d>
                        <m:dPr>
                          <m:ctrlPr>
                            <a:rPr lang="en-US" altLang="zh-TW" i="1" smtClean="0">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r>
                            <a:rPr lang="en-US" altLang="zh-TW" i="1">
                              <a:latin typeface="Cambria Math"/>
                            </a:rPr>
                            <m:t>−</m:t>
                          </m:r>
                          <m:f>
                            <m:fPr>
                              <m:ctrlPr>
                                <a:rPr lang="en-US" altLang="zh-TW" i="1" smtClean="0">
                                  <a:latin typeface="Cambria Math" panose="02040503050406030204" pitchFamily="18" charset="0"/>
                                </a:rPr>
                              </m:ctrlPr>
                            </m:fPr>
                            <m:num>
                              <m:r>
                                <a:rPr lang="en-US" altLang="zh-TW" b="0" i="1" smtClean="0">
                                  <a:latin typeface="Cambria Math" panose="02040503050406030204" pitchFamily="18" charset="0"/>
                                </a:rPr>
                                <m:t>𝑣</m:t>
                              </m:r>
                            </m:num>
                            <m:den>
                              <m:r>
                                <a:rPr lang="en-US" altLang="zh-TW" b="0" i="1" smtClean="0">
                                  <a:latin typeface="Cambria Math" panose="02040503050406030204" pitchFamily="18" charset="0"/>
                                </a:rPr>
                                <m:t>𝑐</m:t>
                              </m:r>
                            </m:den>
                          </m:f>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sup>
                          </m:sSup>
                        </m:e>
                      </m:d>
                    </m:oMath>
                  </m:oMathPara>
                </a14:m>
                <a:endParaRPr lang="zh-TW" altLang="zh-TW" dirty="0"/>
              </a:p>
            </p:txBody>
          </p:sp>
        </mc:Choice>
        <mc:Fallback xmlns="">
          <p:sp>
            <p:nvSpPr>
              <p:cNvPr id="16" name="矩形 15">
                <a:extLst>
                  <a:ext uri="{FF2B5EF4-FFF2-40B4-BE49-F238E27FC236}">
                    <a16:creationId xmlns:a16="http://schemas.microsoft.com/office/drawing/2014/main" id="{2DC066AC-7D9D-9B4C-A460-BD941CC69AA2}"/>
                  </a:ext>
                </a:extLst>
              </p:cNvPr>
              <p:cNvSpPr>
                <a:spLocks noRot="1" noChangeAspect="1" noMove="1" noResize="1" noEditPoints="1" noAdjustHandles="1" noChangeArrowheads="1" noChangeShapeType="1" noTextEdit="1"/>
              </p:cNvSpPr>
              <p:nvPr/>
            </p:nvSpPr>
            <p:spPr>
              <a:xfrm>
                <a:off x="3540799" y="1978909"/>
                <a:ext cx="2108442" cy="567207"/>
              </a:xfrm>
              <a:prstGeom prst="rect">
                <a:avLst/>
              </a:prstGeom>
              <a:blipFill>
                <a:blip r:embed="rId5"/>
                <a:stretch>
                  <a:fillRect b="-2222"/>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id="{97A2AEA5-9005-5341-A48C-8D7BFD7818DF}"/>
                  </a:ext>
                </a:extLst>
              </p:cNvPr>
              <p:cNvSpPr/>
              <p:nvPr/>
            </p:nvSpPr>
            <p:spPr>
              <a:xfrm>
                <a:off x="3540799" y="2634792"/>
                <a:ext cx="2146211" cy="565348"/>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sup>
                      </m:sSup>
                      <m:r>
                        <a:rPr lang="en-US" altLang="zh-TW" i="1">
                          <a:latin typeface="Cambria Math"/>
                        </a:rPr>
                        <m:t>=</m:t>
                      </m:r>
                      <m:r>
                        <a:rPr lang="zh-TW" altLang="en-US" i="1">
                          <a:latin typeface="Cambria Math"/>
                        </a:rPr>
                        <m:t>𝛾</m:t>
                      </m:r>
                      <m:d>
                        <m:dPr>
                          <m:ctrlPr>
                            <a:rPr lang="en-US" altLang="zh-TW" i="1" smtClean="0">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sup>
                          </m:sSup>
                          <m:r>
                            <a:rPr lang="en-US" altLang="zh-TW" i="1">
                              <a:latin typeface="Cambria Math"/>
                            </a:rPr>
                            <m:t>−</m:t>
                          </m:r>
                          <m:f>
                            <m:fPr>
                              <m:ctrlPr>
                                <a:rPr lang="en-US" altLang="zh-TW" i="1">
                                  <a:latin typeface="Cambria Math" panose="02040503050406030204" pitchFamily="18" charset="0"/>
                                </a:rPr>
                              </m:ctrlPr>
                            </m:fPr>
                            <m:num>
                              <m:r>
                                <a:rPr lang="en-US" altLang="zh-TW" i="1">
                                  <a:latin typeface="Cambria Math"/>
                                </a:rPr>
                                <m:t>𝑣</m:t>
                              </m:r>
                            </m:num>
                            <m:den>
                              <m:r>
                                <a:rPr lang="en-US" altLang="zh-TW" b="0" i="1" smtClean="0">
                                  <a:latin typeface="Cambria Math" panose="02040503050406030204" pitchFamily="18" charset="0"/>
                                </a:rPr>
                                <m:t>𝑐</m:t>
                              </m:r>
                            </m:den>
                          </m:f>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e>
                      </m:d>
                    </m:oMath>
                  </m:oMathPara>
                </a14:m>
                <a:endParaRPr lang="zh-TW" altLang="zh-TW" dirty="0"/>
              </a:p>
            </p:txBody>
          </p:sp>
        </mc:Choice>
        <mc:Fallback xmlns="">
          <p:sp>
            <p:nvSpPr>
              <p:cNvPr id="17" name="矩形 16">
                <a:extLst>
                  <a:ext uri="{FF2B5EF4-FFF2-40B4-BE49-F238E27FC236}">
                    <a16:creationId xmlns:a16="http://schemas.microsoft.com/office/drawing/2014/main" id="{97A2AEA5-9005-5341-A48C-8D7BFD7818DF}"/>
                  </a:ext>
                </a:extLst>
              </p:cNvPr>
              <p:cNvSpPr>
                <a:spLocks noRot="1" noChangeAspect="1" noMove="1" noResize="1" noEditPoints="1" noAdjustHandles="1" noChangeArrowheads="1" noChangeShapeType="1" noTextEdit="1"/>
              </p:cNvSpPr>
              <p:nvPr/>
            </p:nvSpPr>
            <p:spPr>
              <a:xfrm>
                <a:off x="3540799" y="2634792"/>
                <a:ext cx="2146211" cy="565348"/>
              </a:xfrm>
              <a:prstGeom prst="rect">
                <a:avLst/>
              </a:prstGeom>
              <a:blipFill>
                <a:blip r:embed="rId6"/>
                <a:stretch>
                  <a:fillRect/>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B2E2E329-9893-5241-8ED9-58740A1B096F}"/>
                  </a:ext>
                </a:extLst>
              </p:cNvPr>
              <p:cNvSpPr/>
              <p:nvPr/>
            </p:nvSpPr>
            <p:spPr>
              <a:xfrm>
                <a:off x="1078147" y="2060776"/>
                <a:ext cx="1689965" cy="369332"/>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i="1">
                          <a:latin typeface="Cambria Math"/>
                        </a:rPr>
                        <m:t>𝑥</m:t>
                      </m:r>
                      <m:r>
                        <a:rPr lang="en-US" altLang="zh-TW" i="1">
                          <a:latin typeface="Cambria Math"/>
                        </a:rPr>
                        <m:t>′=</m:t>
                      </m:r>
                      <m:r>
                        <a:rPr lang="zh-TW" altLang="en-US" i="1" smtClean="0">
                          <a:latin typeface="Cambria Math"/>
                        </a:rPr>
                        <m:t>𝛾</m:t>
                      </m:r>
                      <m:d>
                        <m:dPr>
                          <m:ctrlPr>
                            <a:rPr lang="en-US" altLang="zh-TW" i="1" smtClean="0">
                              <a:latin typeface="Cambria Math" panose="02040503050406030204" pitchFamily="18" charset="0"/>
                            </a:rPr>
                          </m:ctrlPr>
                        </m:dPr>
                        <m:e>
                          <m:r>
                            <a:rPr lang="en-US" altLang="zh-TW" i="1">
                              <a:latin typeface="Cambria Math"/>
                            </a:rPr>
                            <m:t>𝑥</m:t>
                          </m:r>
                          <m:r>
                            <a:rPr lang="en-US" altLang="zh-TW" i="1">
                              <a:latin typeface="Cambria Math"/>
                            </a:rPr>
                            <m:t>−</m:t>
                          </m:r>
                          <m:r>
                            <a:rPr lang="en-US" altLang="zh-TW" i="1">
                              <a:latin typeface="Cambria Math"/>
                            </a:rPr>
                            <m:t>𝑣𝑡</m:t>
                          </m:r>
                        </m:e>
                      </m:d>
                    </m:oMath>
                  </m:oMathPara>
                </a14:m>
                <a:endParaRPr lang="zh-TW" altLang="zh-TW" dirty="0"/>
              </a:p>
            </p:txBody>
          </p:sp>
        </mc:Choice>
        <mc:Fallback xmlns="">
          <p:sp>
            <p:nvSpPr>
              <p:cNvPr id="18" name="矩形 17">
                <a:extLst>
                  <a:ext uri="{FF2B5EF4-FFF2-40B4-BE49-F238E27FC236}">
                    <a16:creationId xmlns:a16="http://schemas.microsoft.com/office/drawing/2014/main" id="{B2E2E329-9893-5241-8ED9-58740A1B096F}"/>
                  </a:ext>
                </a:extLst>
              </p:cNvPr>
              <p:cNvSpPr>
                <a:spLocks noRot="1" noChangeAspect="1" noMove="1" noResize="1" noEditPoints="1" noAdjustHandles="1" noChangeArrowheads="1" noChangeShapeType="1" noTextEdit="1"/>
              </p:cNvSpPr>
              <p:nvPr/>
            </p:nvSpPr>
            <p:spPr>
              <a:xfrm>
                <a:off x="1078147" y="2060776"/>
                <a:ext cx="1689965" cy="369332"/>
              </a:xfrm>
              <a:prstGeom prst="rect">
                <a:avLst/>
              </a:prstGeom>
              <a:blipFill>
                <a:blip r:embed="rId7"/>
                <a:stretch>
                  <a:fillRect b="-10000"/>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0282BFB8-4C49-5042-8FD1-F170CD95A603}"/>
                  </a:ext>
                </a:extLst>
              </p:cNvPr>
              <p:cNvSpPr/>
              <p:nvPr/>
            </p:nvSpPr>
            <p:spPr>
              <a:xfrm>
                <a:off x="1092955" y="2517904"/>
                <a:ext cx="1791744" cy="582147"/>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𝑡</m:t>
                      </m:r>
                      <m:r>
                        <a:rPr lang="en-US" altLang="zh-TW" i="1">
                          <a:latin typeface="Cambria Math"/>
                        </a:rPr>
                        <m:t>′=</m:t>
                      </m:r>
                      <m:r>
                        <a:rPr lang="zh-TW" altLang="en-US" i="1">
                          <a:latin typeface="Cambria Math"/>
                        </a:rPr>
                        <m:t>𝛾</m:t>
                      </m:r>
                      <m:d>
                        <m:dPr>
                          <m:ctrlPr>
                            <a:rPr lang="en-US" altLang="zh-TW" i="1" smtClean="0">
                              <a:latin typeface="Cambria Math" panose="02040503050406030204" pitchFamily="18" charset="0"/>
                            </a:rPr>
                          </m:ctrlPr>
                        </m:dPr>
                        <m:e>
                          <m:r>
                            <a:rPr lang="en-US" altLang="zh-TW" i="1">
                              <a:latin typeface="Cambria Math"/>
                            </a:rPr>
                            <m:t>𝑡</m:t>
                          </m:r>
                          <m:r>
                            <a:rPr lang="en-US" altLang="zh-TW" i="1">
                              <a:latin typeface="Cambria Math"/>
                            </a:rPr>
                            <m:t>−</m:t>
                          </m:r>
                          <m:f>
                            <m:fPr>
                              <m:ctrlPr>
                                <a:rPr lang="en-US" altLang="zh-TW" i="1">
                                  <a:latin typeface="Cambria Math" panose="02040503050406030204" pitchFamily="18" charset="0"/>
                                </a:rPr>
                              </m:ctrlPr>
                            </m:fPr>
                            <m:num>
                              <m:r>
                                <a:rPr lang="en-US" altLang="zh-TW" i="1">
                                  <a:latin typeface="Cambria Math"/>
                                </a:rPr>
                                <m:t>𝑣</m:t>
                              </m:r>
                            </m:num>
                            <m:den>
                              <m:sSup>
                                <m:sSupPr>
                                  <m:ctrlPr>
                                    <a:rPr lang="en-US" altLang="zh-TW" i="1">
                                      <a:latin typeface="Cambria Math" panose="02040503050406030204" pitchFamily="18" charset="0"/>
                                    </a:rPr>
                                  </m:ctrlPr>
                                </m:sSupPr>
                                <m:e>
                                  <m:r>
                                    <a:rPr lang="en-US" altLang="zh-TW" i="1">
                                      <a:latin typeface="Cambria Math"/>
                                    </a:rPr>
                                    <m:t>𝑐</m:t>
                                  </m:r>
                                </m:e>
                                <m:sup>
                                  <m:r>
                                    <a:rPr lang="en-US" altLang="zh-TW" i="1">
                                      <a:latin typeface="Cambria Math"/>
                                    </a:rPr>
                                    <m:t>2</m:t>
                                  </m:r>
                                </m:sup>
                              </m:sSup>
                            </m:den>
                          </m:f>
                          <m:r>
                            <a:rPr lang="en-US" altLang="zh-TW" i="1">
                              <a:latin typeface="Cambria Math"/>
                            </a:rPr>
                            <m:t>𝑥</m:t>
                          </m:r>
                        </m:e>
                      </m:d>
                    </m:oMath>
                  </m:oMathPara>
                </a14:m>
                <a:endParaRPr lang="zh-TW" altLang="zh-TW" dirty="0"/>
              </a:p>
            </p:txBody>
          </p:sp>
        </mc:Choice>
        <mc:Fallback xmlns="">
          <p:sp>
            <p:nvSpPr>
              <p:cNvPr id="19" name="矩形 18">
                <a:extLst>
                  <a:ext uri="{FF2B5EF4-FFF2-40B4-BE49-F238E27FC236}">
                    <a16:creationId xmlns:a16="http://schemas.microsoft.com/office/drawing/2014/main" id="{0282BFB8-4C49-5042-8FD1-F170CD95A603}"/>
                  </a:ext>
                </a:extLst>
              </p:cNvPr>
              <p:cNvSpPr>
                <a:spLocks noRot="1" noChangeAspect="1" noMove="1" noResize="1" noEditPoints="1" noAdjustHandles="1" noChangeArrowheads="1" noChangeShapeType="1" noTextEdit="1"/>
              </p:cNvSpPr>
              <p:nvPr/>
            </p:nvSpPr>
            <p:spPr>
              <a:xfrm>
                <a:off x="1092955" y="2517904"/>
                <a:ext cx="1791744" cy="582147"/>
              </a:xfrm>
              <a:prstGeom prst="rect">
                <a:avLst/>
              </a:prstGeom>
              <a:blipFill>
                <a:blip r:embed="rId8"/>
                <a:stretch>
                  <a:fillRect/>
                </a:stretch>
              </a:blipFill>
            </p:spPr>
            <p:txBody>
              <a:bodyPr/>
              <a:lstStyle/>
              <a:p>
                <a:r>
                  <a:rPr lang="en-TW">
                    <a:noFill/>
                  </a:rPr>
                  <a:t> </a:t>
                </a:r>
              </a:p>
            </p:txBody>
          </p:sp>
        </mc:Fallback>
      </mc:AlternateContent>
      <p:sp>
        <p:nvSpPr>
          <p:cNvPr id="20" name="向右箭號 19">
            <a:extLst>
              <a:ext uri="{FF2B5EF4-FFF2-40B4-BE49-F238E27FC236}">
                <a16:creationId xmlns:a16="http://schemas.microsoft.com/office/drawing/2014/main" id="{9E1D3E56-B9B7-2546-BE12-9B945742D243}"/>
              </a:ext>
            </a:extLst>
          </p:cNvPr>
          <p:cNvSpPr/>
          <p:nvPr/>
        </p:nvSpPr>
        <p:spPr>
          <a:xfrm>
            <a:off x="5722058" y="2383621"/>
            <a:ext cx="402847" cy="268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id="{A049F719-ACE0-EE45-9C08-11969EB647EE}"/>
                  </a:ext>
                </a:extLst>
              </p:cNvPr>
              <p:cNvSpPr/>
              <p:nvPr/>
            </p:nvSpPr>
            <p:spPr>
              <a:xfrm>
                <a:off x="6194610" y="2115298"/>
                <a:ext cx="2108442" cy="369332"/>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r>
                        <a:rPr lang="en-US" altLang="zh-TW" i="1">
                          <a:latin typeface="Cambria Math"/>
                        </a:rPr>
                        <m:t>=</m:t>
                      </m:r>
                      <m:r>
                        <a:rPr lang="zh-TW" altLang="en-US" i="1" smtClean="0">
                          <a:latin typeface="Cambria Math"/>
                        </a:rPr>
                        <m:t>𝛾</m:t>
                      </m:r>
                      <m:d>
                        <m:dPr>
                          <m:ctrlPr>
                            <a:rPr lang="en-US" altLang="zh-TW" i="1" smtClean="0">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r>
                            <a:rPr lang="en-US" altLang="zh-TW" i="1">
                              <a:latin typeface="Cambria Math"/>
                            </a:rPr>
                            <m:t>−</m:t>
                          </m:r>
                          <m:r>
                            <a:rPr lang="zh-TW" altLang="en-US" i="1">
                              <a:latin typeface="Cambria Math"/>
                              <a:cs typeface="Times New Roman"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sup>
                          </m:sSup>
                        </m:e>
                      </m:d>
                    </m:oMath>
                  </m:oMathPara>
                </a14:m>
                <a:endParaRPr lang="zh-TW" altLang="zh-TW" dirty="0"/>
              </a:p>
            </p:txBody>
          </p:sp>
        </mc:Choice>
        <mc:Fallback xmlns="">
          <p:sp>
            <p:nvSpPr>
              <p:cNvPr id="21" name="矩形 20">
                <a:extLst>
                  <a:ext uri="{FF2B5EF4-FFF2-40B4-BE49-F238E27FC236}">
                    <a16:creationId xmlns:a16="http://schemas.microsoft.com/office/drawing/2014/main" id="{A049F719-ACE0-EE45-9C08-11969EB647EE}"/>
                  </a:ext>
                </a:extLst>
              </p:cNvPr>
              <p:cNvSpPr>
                <a:spLocks noRot="1" noChangeAspect="1" noMove="1" noResize="1" noEditPoints="1" noAdjustHandles="1" noChangeArrowheads="1" noChangeShapeType="1" noTextEdit="1"/>
              </p:cNvSpPr>
              <p:nvPr/>
            </p:nvSpPr>
            <p:spPr>
              <a:xfrm>
                <a:off x="6194610" y="2115298"/>
                <a:ext cx="2108442" cy="369332"/>
              </a:xfrm>
              <a:prstGeom prst="rect">
                <a:avLst/>
              </a:prstGeom>
              <a:blipFill>
                <a:blip r:embed="rId9"/>
                <a:stretch>
                  <a:fillRect b="-20000"/>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B50DBB2F-583B-0C4D-AAD8-5FE2BA6E9423}"/>
                  </a:ext>
                </a:extLst>
              </p:cNvPr>
              <p:cNvSpPr/>
              <p:nvPr/>
            </p:nvSpPr>
            <p:spPr>
              <a:xfrm>
                <a:off x="6214301" y="2624311"/>
                <a:ext cx="2208450" cy="369332"/>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sup>
                      </m:sSup>
                      <m:r>
                        <a:rPr lang="en-US" altLang="zh-TW" i="1">
                          <a:latin typeface="Cambria Math"/>
                        </a:rPr>
                        <m:t>=</m:t>
                      </m:r>
                      <m:r>
                        <a:rPr lang="zh-TW" altLang="en-US" i="1">
                          <a:latin typeface="Cambria Math"/>
                        </a:rPr>
                        <m:t>𝛾</m:t>
                      </m:r>
                      <m:d>
                        <m:dPr>
                          <m:ctrlPr>
                            <a:rPr lang="en-US" altLang="zh-TW" i="1" smtClean="0">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i="1">
                                  <a:latin typeface="Cambria Math"/>
                                </a:rPr>
                                <m:t>−</m:t>
                              </m:r>
                              <m:r>
                                <a:rPr lang="zh-TW" altLang="en-US" i="1">
                                  <a:latin typeface="Cambria Math"/>
                                  <a:cs typeface="Times New Roman"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r>
                                <a:rPr lang="en-US" altLang="zh-TW" b="0" i="1" smtClean="0">
                                  <a:latin typeface="Cambria Math" panose="02040503050406030204" pitchFamily="18" charset="0"/>
                                </a:rPr>
                                <m:t>+</m:t>
                              </m:r>
                              <m:r>
                                <a:rPr lang="en-US" altLang="zh-TW" i="1">
                                  <a:latin typeface="Cambria Math" panose="02040503050406030204" pitchFamily="18" charset="0"/>
                                </a:rPr>
                                <m:t>𝑥</m:t>
                              </m:r>
                            </m:e>
                            <m:sup>
                              <m:r>
                                <a:rPr lang="en-US" altLang="zh-TW" i="1">
                                  <a:latin typeface="Cambria Math" panose="02040503050406030204" pitchFamily="18" charset="0"/>
                                </a:rPr>
                                <m:t>0</m:t>
                              </m:r>
                            </m:sup>
                          </m:sSup>
                        </m:e>
                      </m:d>
                    </m:oMath>
                  </m:oMathPara>
                </a14:m>
                <a:endParaRPr lang="zh-TW" altLang="zh-TW" dirty="0"/>
              </a:p>
            </p:txBody>
          </p:sp>
        </mc:Choice>
        <mc:Fallback xmlns="">
          <p:sp>
            <p:nvSpPr>
              <p:cNvPr id="22" name="矩形 21">
                <a:extLst>
                  <a:ext uri="{FF2B5EF4-FFF2-40B4-BE49-F238E27FC236}">
                    <a16:creationId xmlns:a16="http://schemas.microsoft.com/office/drawing/2014/main" id="{B50DBB2F-583B-0C4D-AAD8-5FE2BA6E9423}"/>
                  </a:ext>
                </a:extLst>
              </p:cNvPr>
              <p:cNvSpPr>
                <a:spLocks noRot="1" noChangeAspect="1" noMove="1" noResize="1" noEditPoints="1" noAdjustHandles="1" noChangeArrowheads="1" noChangeShapeType="1" noTextEdit="1"/>
              </p:cNvSpPr>
              <p:nvPr/>
            </p:nvSpPr>
            <p:spPr>
              <a:xfrm>
                <a:off x="6214301" y="2624311"/>
                <a:ext cx="2208450" cy="369332"/>
              </a:xfrm>
              <a:prstGeom prst="rect">
                <a:avLst/>
              </a:prstGeom>
              <a:blipFill>
                <a:blip r:embed="rId10"/>
                <a:stretch>
                  <a:fillRect b="-16667"/>
                </a:stretch>
              </a:blipFill>
            </p:spPr>
            <p:txBody>
              <a:bodyPr/>
              <a:lstStyle/>
              <a:p>
                <a:r>
                  <a:rPr lang="en-TW">
                    <a:noFill/>
                  </a:rPr>
                  <a:t> </a:t>
                </a:r>
              </a:p>
            </p:txBody>
          </p:sp>
        </mc:Fallback>
      </mc:AlternateContent>
      <p:pic>
        <p:nvPicPr>
          <p:cNvPr id="2" name="Picture 4" descr="旋轉01">
            <a:extLst>
              <a:ext uri="{FF2B5EF4-FFF2-40B4-BE49-F238E27FC236}">
                <a16:creationId xmlns:a16="http://schemas.microsoft.com/office/drawing/2014/main" id="{2C3C8251-2E31-DF21-8657-A85767AD438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8952" y="3757950"/>
            <a:ext cx="31686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0">
            <a:extLst>
              <a:ext uri="{FF2B5EF4-FFF2-40B4-BE49-F238E27FC236}">
                <a16:creationId xmlns:a16="http://schemas.microsoft.com/office/drawing/2014/main" id="{D6F0B3E4-B151-B500-BCFA-D421CC1ED66F}"/>
              </a:ext>
            </a:extLst>
          </p:cNvPr>
          <p:cNvSpPr txBox="1">
            <a:spLocks noChangeArrowheads="1"/>
          </p:cNvSpPr>
          <p:nvPr/>
        </p:nvSpPr>
        <p:spPr bwMode="auto">
          <a:xfrm>
            <a:off x="4214730" y="4771714"/>
            <a:ext cx="48135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dirty="0">
                <a:solidFill>
                  <a:srgbClr val="FF0000"/>
                </a:solidFill>
                <a:latin typeface="Arial" pitchFamily="34" charset="0"/>
              </a:rPr>
              <a:t>此變換式與座標軸旋轉變換的關係式非常類似</a:t>
            </a:r>
          </a:p>
        </p:txBody>
      </p:sp>
      <mc:AlternateContent xmlns:mc="http://schemas.openxmlformats.org/markup-compatibility/2006" xmlns:a14="http://schemas.microsoft.com/office/drawing/2010/main">
        <mc:Choice Requires="a14">
          <p:sp>
            <p:nvSpPr>
              <p:cNvPr id="8" name="文字方塊 26">
                <a:extLst>
                  <a:ext uri="{FF2B5EF4-FFF2-40B4-BE49-F238E27FC236}">
                    <a16:creationId xmlns:a16="http://schemas.microsoft.com/office/drawing/2014/main" id="{56A16210-A0AF-10EA-0386-DA29FC179807}"/>
                  </a:ext>
                </a:extLst>
              </p:cNvPr>
              <p:cNvSpPr txBox="1"/>
              <p:nvPr/>
            </p:nvSpPr>
            <p:spPr>
              <a:xfrm>
                <a:off x="4254887" y="5223152"/>
                <a:ext cx="2219967" cy="276999"/>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𝑥</m:t>
                          </m:r>
                        </m:e>
                        <m:sup>
                          <m:r>
                            <a:rPr kumimoji="1" lang="en-US" altLang="zh-TW" b="0" i="1" smtClean="0">
                              <a:latin typeface="Cambria Math" panose="02040503050406030204" pitchFamily="18" charset="0"/>
                              <a:cs typeface="Times New Roman" pitchFamily="18" charset="0"/>
                            </a:rPr>
                            <m:t>′</m:t>
                          </m:r>
                        </m:sup>
                      </m:sSup>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𝑥</m:t>
                      </m:r>
                      <m:func>
                        <m:funcPr>
                          <m:ctrlPr>
                            <a:rPr kumimoji="1" lang="en-US" altLang="zh-TW" b="0" i="1" smtClean="0">
                              <a:latin typeface="Cambria Math" panose="02040503050406030204" pitchFamily="18" charset="0"/>
                              <a:cs typeface="Times New Roman" pitchFamily="18" charset="0"/>
                            </a:rPr>
                          </m:ctrlPr>
                        </m:funcPr>
                        <m:fName>
                          <m:r>
                            <m:rPr>
                              <m:sty m:val="p"/>
                            </m:rPr>
                            <a:rPr kumimoji="1" lang="en-US" altLang="zh-TW" b="0" i="0" smtClean="0">
                              <a:latin typeface="Cambria Math" panose="02040503050406030204" pitchFamily="18" charset="0"/>
                              <a:cs typeface="Times New Roman" pitchFamily="18" charset="0"/>
                            </a:rPr>
                            <m:t>cos</m:t>
                          </m:r>
                        </m:fName>
                        <m:e>
                          <m:r>
                            <a:rPr kumimoji="1" lang="en-US" altLang="zh-TW" b="0" i="1" smtClean="0">
                              <a:latin typeface="Cambria Math" panose="02040503050406030204" pitchFamily="18" charset="0"/>
                              <a:ea typeface="Cambria Math" panose="02040503050406030204" pitchFamily="18" charset="0"/>
                              <a:cs typeface="Times New Roman" pitchFamily="18" charset="0"/>
                            </a:rPr>
                            <m:t>𝜃</m:t>
                          </m:r>
                        </m:e>
                      </m:func>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𝑦</m:t>
                      </m:r>
                      <m:func>
                        <m:funcPr>
                          <m:ctrlPr>
                            <a:rPr kumimoji="1" lang="en-US" altLang="zh-TW" b="0" i="1" smtClean="0">
                              <a:latin typeface="Cambria Math" panose="02040503050406030204" pitchFamily="18" charset="0"/>
                              <a:cs typeface="Times New Roman" pitchFamily="18" charset="0"/>
                            </a:rPr>
                          </m:ctrlPr>
                        </m:funcPr>
                        <m:fName>
                          <m:r>
                            <m:rPr>
                              <m:sty m:val="p"/>
                            </m:rPr>
                            <a:rPr kumimoji="1" lang="en-US" altLang="zh-TW" b="0" i="0" smtClean="0">
                              <a:latin typeface="Cambria Math" panose="02040503050406030204" pitchFamily="18" charset="0"/>
                              <a:cs typeface="Times New Roman" pitchFamily="18" charset="0"/>
                            </a:rPr>
                            <m:t>sin</m:t>
                          </m:r>
                        </m:fName>
                        <m:e>
                          <m:r>
                            <a:rPr kumimoji="1" lang="en-US" altLang="zh-TW" b="0" i="1" smtClean="0">
                              <a:latin typeface="Cambria Math" panose="02040503050406030204" pitchFamily="18" charset="0"/>
                              <a:ea typeface="Cambria Math" panose="02040503050406030204" pitchFamily="18" charset="0"/>
                              <a:cs typeface="Times New Roman" pitchFamily="18" charset="0"/>
                            </a:rPr>
                            <m:t>𝜃</m:t>
                          </m:r>
                        </m:e>
                      </m:func>
                    </m:oMath>
                  </m:oMathPara>
                </a14:m>
                <a:endParaRPr kumimoji="1" lang="zh-TW" altLang="en-US" dirty="0">
                  <a:latin typeface="Times New Roman" pitchFamily="18" charset="0"/>
                  <a:cs typeface="Times New Roman" pitchFamily="18" charset="0"/>
                </a:endParaRPr>
              </a:p>
            </p:txBody>
          </p:sp>
        </mc:Choice>
        <mc:Fallback xmlns="">
          <p:sp>
            <p:nvSpPr>
              <p:cNvPr id="8" name="文字方塊 26">
                <a:extLst>
                  <a:ext uri="{FF2B5EF4-FFF2-40B4-BE49-F238E27FC236}">
                    <a16:creationId xmlns:a16="http://schemas.microsoft.com/office/drawing/2014/main" id="{56A16210-A0AF-10EA-0386-DA29FC179807}"/>
                  </a:ext>
                </a:extLst>
              </p:cNvPr>
              <p:cNvSpPr txBox="1">
                <a:spLocks noRot="1" noChangeAspect="1" noMove="1" noResize="1" noEditPoints="1" noAdjustHandles="1" noChangeArrowheads="1" noChangeShapeType="1" noTextEdit="1"/>
              </p:cNvSpPr>
              <p:nvPr/>
            </p:nvSpPr>
            <p:spPr>
              <a:xfrm>
                <a:off x="4254887" y="5223152"/>
                <a:ext cx="2219967" cy="276999"/>
              </a:xfrm>
              <a:prstGeom prst="rect">
                <a:avLst/>
              </a:prstGeom>
              <a:blipFill>
                <a:blip r:embed="rId12"/>
                <a:stretch>
                  <a:fillRect b="-31818"/>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9" name="文字方塊 27">
                <a:extLst>
                  <a:ext uri="{FF2B5EF4-FFF2-40B4-BE49-F238E27FC236}">
                    <a16:creationId xmlns:a16="http://schemas.microsoft.com/office/drawing/2014/main" id="{79FC53BA-BDF1-BAA1-5FAC-4EFAE0B4E514}"/>
                  </a:ext>
                </a:extLst>
              </p:cNvPr>
              <p:cNvSpPr txBox="1"/>
              <p:nvPr/>
            </p:nvSpPr>
            <p:spPr>
              <a:xfrm>
                <a:off x="4264015" y="5586737"/>
                <a:ext cx="2150012" cy="276999"/>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𝑦</m:t>
                          </m:r>
                        </m:e>
                        <m:sup>
                          <m:r>
                            <a:rPr kumimoji="1" lang="en-US" altLang="zh-TW" b="0" i="1" smtClean="0">
                              <a:latin typeface="Cambria Math" panose="02040503050406030204" pitchFamily="18" charset="0"/>
                              <a:cs typeface="Times New Roman" pitchFamily="18" charset="0"/>
                            </a:rPr>
                            <m:t>′</m:t>
                          </m:r>
                        </m:sup>
                      </m:sSup>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𝑥</m:t>
                      </m:r>
                      <m:func>
                        <m:funcPr>
                          <m:ctrlPr>
                            <a:rPr lang="en-US" altLang="zh-TW" i="1">
                              <a:latin typeface="Cambria Math" panose="02040503050406030204" pitchFamily="18" charset="0"/>
                              <a:cs typeface="Times New Roman" pitchFamily="18" charset="0"/>
                            </a:rPr>
                          </m:ctrlPr>
                        </m:funcPr>
                        <m:fName>
                          <m:r>
                            <m:rPr>
                              <m:sty m:val="p"/>
                            </m:rPr>
                            <a:rPr lang="en-US" altLang="zh-TW">
                              <a:latin typeface="Cambria Math" panose="02040503050406030204" pitchFamily="18" charset="0"/>
                              <a:cs typeface="Times New Roman" pitchFamily="18" charset="0"/>
                            </a:rPr>
                            <m:t>sin</m:t>
                          </m:r>
                        </m:fName>
                        <m:e>
                          <m:r>
                            <a:rPr lang="en-US" altLang="zh-TW" i="1">
                              <a:latin typeface="Cambria Math" panose="02040503050406030204" pitchFamily="18" charset="0"/>
                              <a:ea typeface="Cambria Math" panose="02040503050406030204" pitchFamily="18" charset="0"/>
                              <a:cs typeface="Times New Roman" pitchFamily="18" charset="0"/>
                            </a:rPr>
                            <m:t>𝜃</m:t>
                          </m:r>
                        </m:e>
                      </m:func>
                      <m:r>
                        <a:rPr lang="en-US" altLang="zh-TW" b="0" i="1" smtClean="0">
                          <a:latin typeface="Cambria Math" panose="02040503050406030204" pitchFamily="18" charset="0"/>
                          <a:ea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𝑦</m:t>
                      </m:r>
                      <m:func>
                        <m:funcPr>
                          <m:ctrlPr>
                            <a:rPr lang="en-US" altLang="zh-TW" i="1">
                              <a:latin typeface="Cambria Math" panose="02040503050406030204" pitchFamily="18" charset="0"/>
                              <a:cs typeface="Times New Roman" pitchFamily="18" charset="0"/>
                            </a:rPr>
                          </m:ctrlPr>
                        </m:funcPr>
                        <m:fName>
                          <m:r>
                            <m:rPr>
                              <m:sty m:val="p"/>
                            </m:rPr>
                            <a:rPr lang="en-US" altLang="zh-TW">
                              <a:latin typeface="Cambria Math" panose="02040503050406030204" pitchFamily="18" charset="0"/>
                              <a:cs typeface="Times New Roman" pitchFamily="18" charset="0"/>
                            </a:rPr>
                            <m:t>cos</m:t>
                          </m:r>
                        </m:fName>
                        <m:e>
                          <m:r>
                            <a:rPr lang="en-US" altLang="zh-TW" i="1">
                              <a:latin typeface="Cambria Math" panose="02040503050406030204" pitchFamily="18" charset="0"/>
                              <a:ea typeface="Cambria Math" panose="02040503050406030204" pitchFamily="18" charset="0"/>
                              <a:cs typeface="Times New Roman" pitchFamily="18" charset="0"/>
                            </a:rPr>
                            <m:t>𝜃</m:t>
                          </m:r>
                        </m:e>
                      </m:func>
                    </m:oMath>
                  </m:oMathPara>
                </a14:m>
                <a:endParaRPr kumimoji="1" lang="zh-TW" altLang="en-US" dirty="0">
                  <a:latin typeface="Times New Roman" pitchFamily="18" charset="0"/>
                  <a:cs typeface="Times New Roman" pitchFamily="18" charset="0"/>
                </a:endParaRPr>
              </a:p>
            </p:txBody>
          </p:sp>
        </mc:Choice>
        <mc:Fallback xmlns="">
          <p:sp>
            <p:nvSpPr>
              <p:cNvPr id="9" name="文字方塊 27">
                <a:extLst>
                  <a:ext uri="{FF2B5EF4-FFF2-40B4-BE49-F238E27FC236}">
                    <a16:creationId xmlns:a16="http://schemas.microsoft.com/office/drawing/2014/main" id="{79FC53BA-BDF1-BAA1-5FAC-4EFAE0B4E514}"/>
                  </a:ext>
                </a:extLst>
              </p:cNvPr>
              <p:cNvSpPr txBox="1">
                <a:spLocks noRot="1" noChangeAspect="1" noMove="1" noResize="1" noEditPoints="1" noAdjustHandles="1" noChangeArrowheads="1" noChangeShapeType="1" noTextEdit="1"/>
              </p:cNvSpPr>
              <p:nvPr/>
            </p:nvSpPr>
            <p:spPr>
              <a:xfrm>
                <a:off x="4264015" y="5586737"/>
                <a:ext cx="2150012" cy="276999"/>
              </a:xfrm>
              <a:prstGeom prst="rect">
                <a:avLst/>
              </a:prstGeom>
              <a:blipFill>
                <a:blip r:embed="rId13"/>
                <a:stretch>
                  <a:fillRect l="-1765" r="-1765" b="-26087"/>
                </a:stretch>
              </a:blipFill>
            </p:spPr>
            <p:txBody>
              <a:bodyPr/>
              <a:lstStyle/>
              <a:p>
                <a:r>
                  <a:rPr lang="en-TW">
                    <a:noFill/>
                  </a:rPr>
                  <a:t> </a:t>
                </a:r>
              </a:p>
            </p:txBody>
          </p:sp>
        </mc:Fallback>
      </mc:AlternateContent>
    </p:spTree>
    <p:extLst>
      <p:ext uri="{BB962C8B-B14F-4D97-AF65-F5344CB8AC3E}">
        <p14:creationId xmlns:p14="http://schemas.microsoft.com/office/powerpoint/2010/main" val="370696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1"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6" grpId="0" animBg="1"/>
      <p:bldP spid="17" grpId="0" animBg="1"/>
      <p:bldP spid="20" grpId="1" animBg="1"/>
      <p:bldP spid="21" grpId="0" animBg="1"/>
      <p:bldP spid="22" grpId="0" animBg="1"/>
      <p:bldP spid="4" grpId="0"/>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3D509D-9DFA-57D3-4814-427EF897E0CA}"/>
              </a:ext>
            </a:extLst>
          </p:cNvPr>
          <p:cNvPicPr>
            <a:picLocks noChangeAspect="1"/>
          </p:cNvPicPr>
          <p:nvPr/>
        </p:nvPicPr>
        <p:blipFill>
          <a:blip r:embed="rId2"/>
          <a:stretch>
            <a:fillRect/>
          </a:stretch>
        </p:blipFill>
        <p:spPr>
          <a:xfrm>
            <a:off x="1390650" y="1676400"/>
            <a:ext cx="6362700" cy="3505200"/>
          </a:xfrm>
          <a:prstGeom prst="rect">
            <a:avLst/>
          </a:prstGeom>
        </p:spPr>
      </p:pic>
    </p:spTree>
    <p:extLst>
      <p:ext uri="{BB962C8B-B14F-4D97-AF65-F5344CB8AC3E}">
        <p14:creationId xmlns:p14="http://schemas.microsoft.com/office/powerpoint/2010/main" val="3207163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318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994" b="11408"/>
          <a:stretch/>
        </p:blipFill>
        <p:spPr bwMode="auto">
          <a:xfrm>
            <a:off x="1150252" y="4284333"/>
            <a:ext cx="3791927" cy="73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52" y="5115605"/>
            <a:ext cx="3548940" cy="147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文字方塊 3"/>
          <p:cNvSpPr txBox="1">
            <a:spLocks noChangeArrowheads="1"/>
          </p:cNvSpPr>
          <p:nvPr/>
        </p:nvSpPr>
        <p:spPr bwMode="auto">
          <a:xfrm>
            <a:off x="1081012" y="1510172"/>
            <a:ext cx="5437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使用新的符號，羅倫茲變換可以寫成：</a:t>
            </a:r>
          </a:p>
        </p:txBody>
      </p:sp>
      <p:sp>
        <p:nvSpPr>
          <p:cNvPr id="93191" name="文字方塊 7"/>
          <p:cNvSpPr txBox="1">
            <a:spLocks noChangeArrowheads="1"/>
          </p:cNvSpPr>
          <p:nvPr/>
        </p:nvSpPr>
        <p:spPr bwMode="auto">
          <a:xfrm>
            <a:off x="1081010" y="3837713"/>
            <a:ext cx="67852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Times New Roman" pitchFamily="18" charset="0"/>
                <a:cs typeface="Times New Roman" pitchFamily="18" charset="0"/>
              </a:rPr>
              <a:t>變換後的分量是變換前分量的線性組合，因此可以以矩陣來表示：</a:t>
            </a:r>
            <a:endParaRPr kumimoji="0" lang="en-US" altLang="zh-TW" sz="18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6" name="文字方塊 5"/>
              <p:cNvSpPr txBox="1"/>
              <p:nvPr/>
            </p:nvSpPr>
            <p:spPr>
              <a:xfrm>
                <a:off x="6298782" y="3270506"/>
                <a:ext cx="821956" cy="567207"/>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a:cs typeface="Times New Roman" pitchFamily="18" charset="0"/>
                        </a:rPr>
                        <m:t>𝛽</m:t>
                      </m:r>
                      <m:r>
                        <a:rPr lang="zh-TW" altLang="en-US" i="1" smtClean="0">
                          <a:latin typeface="Cambria Math"/>
                          <a:cs typeface="Times New Roman" pitchFamily="18" charset="0"/>
                        </a:rPr>
                        <m:t>≡</m:t>
                      </m:r>
                      <m:f>
                        <m:fPr>
                          <m:ctrlPr>
                            <a:rPr lang="en-US" altLang="zh-TW" i="1" smtClean="0">
                              <a:latin typeface="Cambria Math" panose="02040503050406030204" pitchFamily="18" charset="0"/>
                              <a:cs typeface="Times New Roman" pitchFamily="18" charset="0"/>
                            </a:rPr>
                          </m:ctrlPr>
                        </m:fPr>
                        <m:num>
                          <m:r>
                            <a:rPr lang="en-US" altLang="zh-TW" b="0" i="1" smtClean="0">
                              <a:latin typeface="Cambria Math"/>
                              <a:cs typeface="Times New Roman" pitchFamily="18" charset="0"/>
                            </a:rPr>
                            <m:t>𝑣</m:t>
                          </m:r>
                        </m:num>
                        <m:den>
                          <m:r>
                            <a:rPr lang="en-US" altLang="zh-TW" b="0" i="1" smtClean="0">
                              <a:latin typeface="Cambria Math"/>
                              <a:cs typeface="Times New Roman" pitchFamily="18" charset="0"/>
                            </a:rPr>
                            <m:t>𝑐</m:t>
                          </m:r>
                        </m:den>
                      </m:f>
                    </m:oMath>
                  </m:oMathPara>
                </a14:m>
                <a:endParaRPr lang="zh-TW" altLang="en-US" dirty="0">
                  <a:latin typeface="Times New Roman" pitchFamily="18" charset="0"/>
                  <a:cs typeface="Times New Roman" pitchFamily="18" charset="0"/>
                </a:endParaRPr>
              </a:p>
            </p:txBody>
          </p:sp>
        </mc:Choice>
        <mc:Fallback xmlns="">
          <p:sp>
            <p:nvSpPr>
              <p:cNvPr id="6" name="文字方塊 5"/>
              <p:cNvSpPr txBox="1">
                <a:spLocks noRot="1" noChangeAspect="1" noMove="1" noResize="1" noEditPoints="1" noAdjustHandles="1" noChangeArrowheads="1" noChangeShapeType="1" noTextEdit="1"/>
              </p:cNvSpPr>
              <p:nvPr/>
            </p:nvSpPr>
            <p:spPr>
              <a:xfrm>
                <a:off x="6298782" y="3270506"/>
                <a:ext cx="821956" cy="567207"/>
              </a:xfrm>
              <a:prstGeom prst="rect">
                <a:avLst/>
              </a:prstGeom>
              <a:blipFill>
                <a:blip r:embed="rId4"/>
                <a:stretch>
                  <a:fillRect/>
                </a:stretch>
              </a:blipFill>
            </p:spPr>
            <p:txBody>
              <a:bodyPr/>
              <a:lstStyle/>
              <a:p>
                <a:r>
                  <a:rPr lang="en-TW">
                    <a:noFill/>
                  </a:rPr>
                  <a:t> </a:t>
                </a:r>
              </a:p>
            </p:txBody>
          </p:sp>
        </mc:Fallback>
      </mc:AlternateContent>
      <p:sp>
        <p:nvSpPr>
          <p:cNvPr id="7" name="向右箭號 6"/>
          <p:cNvSpPr/>
          <p:nvPr/>
        </p:nvSpPr>
        <p:spPr>
          <a:xfrm>
            <a:off x="3125537" y="2353967"/>
            <a:ext cx="402847" cy="268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02824FC5-AD11-404A-9616-0A7D5127CDF1}"/>
                  </a:ext>
                </a:extLst>
              </p:cNvPr>
              <p:cNvSpPr/>
              <p:nvPr/>
            </p:nvSpPr>
            <p:spPr>
              <a:xfrm>
                <a:off x="1150252" y="487735"/>
                <a:ext cx="1437197" cy="369332"/>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ea typeface="Cambria Math" panose="02040503050406030204" pitchFamily="18" charset="0"/>
                            </a:rPr>
                          </m:ctrlPr>
                        </m:sSupPr>
                        <m:e>
                          <m:r>
                            <a:rPr lang="en-US" altLang="zh-TW" b="0" i="1" smtClean="0">
                              <a:latin typeface="Cambria Math" panose="02040503050406030204" pitchFamily="18" charset="0"/>
                              <a:ea typeface="Cambria Math" panose="02040503050406030204" pitchFamily="18" charset="0"/>
                            </a:rPr>
                            <m:t>𝑥</m:t>
                          </m:r>
                        </m:e>
                        <m:sup>
                          <m:r>
                            <a:rPr lang="en-US" altLang="zh-TW" i="1" smtClean="0">
                              <a:latin typeface="Cambria Math" panose="02040503050406030204" pitchFamily="18" charset="0"/>
                              <a:ea typeface="Cambria Math" panose="02040503050406030204" pitchFamily="18" charset="0"/>
                            </a:rPr>
                            <m:t>𝜇</m:t>
                          </m:r>
                        </m:sup>
                      </m:sSup>
                      <m:r>
                        <a:rPr lang="en-US" altLang="zh-TW" i="1" smtClean="0">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𝑥</m:t>
                          </m:r>
                        </m:e>
                        <m:sup>
                          <m:r>
                            <a:rPr lang="en-US" altLang="zh-TW" i="1">
                              <a:latin typeface="Cambria Math" panose="02040503050406030204" pitchFamily="18" charset="0"/>
                              <a:ea typeface="Cambria Math" panose="02040503050406030204" pitchFamily="18" charset="0"/>
                            </a:rPr>
                            <m:t>𝜇</m:t>
                          </m:r>
                          <m:r>
                            <a:rPr lang="en-US" altLang="zh-TW" b="0" i="1" smtClean="0">
                              <a:latin typeface="Cambria Math" panose="02040503050406030204" pitchFamily="18" charset="0"/>
                              <a:ea typeface="Cambria Math" panose="02040503050406030204" pitchFamily="18" charset="0"/>
                            </a:rPr>
                            <m:t>′</m:t>
                          </m:r>
                        </m:sup>
                      </m:sSup>
                    </m:oMath>
                  </m:oMathPara>
                </a14:m>
                <a:endParaRPr lang="zh-TW" altLang="zh-TW" i="1" dirty="0"/>
              </a:p>
            </p:txBody>
          </p:sp>
        </mc:Choice>
        <mc:Fallback xmlns="">
          <p:sp>
            <p:nvSpPr>
              <p:cNvPr id="14" name="矩形 13">
                <a:extLst>
                  <a:ext uri="{FF2B5EF4-FFF2-40B4-BE49-F238E27FC236}">
                    <a16:creationId xmlns:a16="http://schemas.microsoft.com/office/drawing/2014/main" id="{02824FC5-AD11-404A-9616-0A7D5127CDF1}"/>
                  </a:ext>
                </a:extLst>
              </p:cNvPr>
              <p:cNvSpPr>
                <a:spLocks noRot="1" noChangeAspect="1" noMove="1" noResize="1" noEditPoints="1" noAdjustHandles="1" noChangeArrowheads="1" noChangeShapeType="1" noTextEdit="1"/>
              </p:cNvSpPr>
              <p:nvPr/>
            </p:nvSpPr>
            <p:spPr>
              <a:xfrm>
                <a:off x="1150252" y="487735"/>
                <a:ext cx="1437197" cy="369332"/>
              </a:xfrm>
              <a:prstGeom prst="rect">
                <a:avLst/>
              </a:prstGeom>
              <a:blipFill>
                <a:blip r:embed="rId5"/>
                <a:stretch>
                  <a:fillRect/>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id="{3B4DF62D-1FD8-EB40-829A-55C43E4DB929}"/>
                  </a:ext>
                </a:extLst>
              </p:cNvPr>
              <p:cNvSpPr/>
              <p:nvPr/>
            </p:nvSpPr>
            <p:spPr>
              <a:xfrm>
                <a:off x="1163284" y="1037701"/>
                <a:ext cx="3778895" cy="369332"/>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altLang="zh-TW" i="1" smtClean="0">
                              <a:latin typeface="Cambria Math" panose="02040503050406030204" pitchFamily="18" charset="0"/>
                            </a:rPr>
                          </m:ctrlPr>
                        </m:dPr>
                        <m:e>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0</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1</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2</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3</m:t>
                              </m:r>
                            </m:sup>
                          </m:sSup>
                        </m:e>
                      </m:d>
                      <m:r>
                        <a:rPr lang="en-US" altLang="zh-TW" i="1" smtClean="0">
                          <a:latin typeface="Cambria Math" panose="02040503050406030204" pitchFamily="18" charset="0"/>
                          <a:ea typeface="Cambria Math" panose="02040503050406030204" pitchFamily="18" charset="0"/>
                        </a:rPr>
                        <m:t>→</m:t>
                      </m:r>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r>
                                <a:rPr lang="en-US" altLang="zh-TW" b="0" i="1" smtClean="0">
                                  <a:latin typeface="Cambria Math" panose="02040503050406030204" pitchFamily="18" charset="0"/>
                                </a:rPr>
                                <m:t>′</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r>
                                <a:rPr lang="en-US" altLang="zh-TW" b="0" i="1" smtClean="0">
                                  <a:latin typeface="Cambria Math" panose="02040503050406030204" pitchFamily="18" charset="0"/>
                                </a:rPr>
                                <m:t>′</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2</m:t>
                              </m:r>
                              <m:r>
                                <a:rPr lang="en-US" altLang="zh-TW" b="0" i="1" smtClean="0">
                                  <a:latin typeface="Cambria Math" panose="02040503050406030204" pitchFamily="18" charset="0"/>
                                </a:rPr>
                                <m:t>′</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3</m:t>
                              </m:r>
                              <m:r>
                                <a:rPr lang="en-US" altLang="zh-TW" b="0" i="1" smtClean="0">
                                  <a:latin typeface="Cambria Math" panose="02040503050406030204" pitchFamily="18" charset="0"/>
                                </a:rPr>
                                <m:t>′</m:t>
                              </m:r>
                            </m:sup>
                          </m:sSup>
                        </m:e>
                      </m:d>
                    </m:oMath>
                  </m:oMathPara>
                </a14:m>
                <a:endParaRPr lang="zh-TW" altLang="zh-TW" i="1" dirty="0"/>
              </a:p>
            </p:txBody>
          </p:sp>
        </mc:Choice>
        <mc:Fallback xmlns="">
          <p:sp>
            <p:nvSpPr>
              <p:cNvPr id="15" name="矩形 14">
                <a:extLst>
                  <a:ext uri="{FF2B5EF4-FFF2-40B4-BE49-F238E27FC236}">
                    <a16:creationId xmlns:a16="http://schemas.microsoft.com/office/drawing/2014/main" id="{3B4DF62D-1FD8-EB40-829A-55C43E4DB929}"/>
                  </a:ext>
                </a:extLst>
              </p:cNvPr>
              <p:cNvSpPr>
                <a:spLocks noRot="1" noChangeAspect="1" noMove="1" noResize="1" noEditPoints="1" noAdjustHandles="1" noChangeArrowheads="1" noChangeShapeType="1" noTextEdit="1"/>
              </p:cNvSpPr>
              <p:nvPr/>
            </p:nvSpPr>
            <p:spPr>
              <a:xfrm>
                <a:off x="1163284" y="1037701"/>
                <a:ext cx="3778895" cy="369332"/>
              </a:xfrm>
              <a:prstGeom prst="rect">
                <a:avLst/>
              </a:prstGeom>
              <a:blipFill>
                <a:blip r:embed="rId6"/>
                <a:stretch>
                  <a:fillRect/>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2DC066AC-7D9D-9B4C-A460-BD941CC69AA2}"/>
                  </a:ext>
                </a:extLst>
              </p:cNvPr>
              <p:cNvSpPr/>
              <p:nvPr/>
            </p:nvSpPr>
            <p:spPr>
              <a:xfrm>
                <a:off x="3644971" y="1955760"/>
                <a:ext cx="2108442" cy="567207"/>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r>
                        <a:rPr lang="en-US" altLang="zh-TW" i="1">
                          <a:latin typeface="Cambria Math"/>
                        </a:rPr>
                        <m:t>=</m:t>
                      </m:r>
                      <m:r>
                        <a:rPr lang="zh-TW" altLang="en-US" i="1" smtClean="0">
                          <a:latin typeface="Cambria Math"/>
                        </a:rPr>
                        <m:t>𝛾</m:t>
                      </m:r>
                      <m:d>
                        <m:dPr>
                          <m:ctrlPr>
                            <a:rPr lang="en-US" altLang="zh-TW" i="1" smtClean="0">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r>
                            <a:rPr lang="en-US" altLang="zh-TW" i="1">
                              <a:latin typeface="Cambria Math"/>
                            </a:rPr>
                            <m:t>−</m:t>
                          </m:r>
                          <m:f>
                            <m:fPr>
                              <m:ctrlPr>
                                <a:rPr lang="en-US" altLang="zh-TW" i="1" smtClean="0">
                                  <a:latin typeface="Cambria Math" panose="02040503050406030204" pitchFamily="18" charset="0"/>
                                </a:rPr>
                              </m:ctrlPr>
                            </m:fPr>
                            <m:num>
                              <m:r>
                                <a:rPr lang="en-US" altLang="zh-TW" b="0" i="1" smtClean="0">
                                  <a:latin typeface="Cambria Math" panose="02040503050406030204" pitchFamily="18" charset="0"/>
                                </a:rPr>
                                <m:t>𝑣</m:t>
                              </m:r>
                            </m:num>
                            <m:den>
                              <m:r>
                                <a:rPr lang="en-US" altLang="zh-TW" b="0" i="1" smtClean="0">
                                  <a:latin typeface="Cambria Math" panose="02040503050406030204" pitchFamily="18" charset="0"/>
                                </a:rPr>
                                <m:t>𝑐</m:t>
                              </m:r>
                            </m:den>
                          </m:f>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sup>
                          </m:sSup>
                        </m:e>
                      </m:d>
                    </m:oMath>
                  </m:oMathPara>
                </a14:m>
                <a:endParaRPr lang="zh-TW" altLang="zh-TW" dirty="0"/>
              </a:p>
            </p:txBody>
          </p:sp>
        </mc:Choice>
        <mc:Fallback xmlns="">
          <p:sp>
            <p:nvSpPr>
              <p:cNvPr id="16" name="矩形 15">
                <a:extLst>
                  <a:ext uri="{FF2B5EF4-FFF2-40B4-BE49-F238E27FC236}">
                    <a16:creationId xmlns:a16="http://schemas.microsoft.com/office/drawing/2014/main" id="{2DC066AC-7D9D-9B4C-A460-BD941CC69AA2}"/>
                  </a:ext>
                </a:extLst>
              </p:cNvPr>
              <p:cNvSpPr>
                <a:spLocks noRot="1" noChangeAspect="1" noMove="1" noResize="1" noEditPoints="1" noAdjustHandles="1" noChangeArrowheads="1" noChangeShapeType="1" noTextEdit="1"/>
              </p:cNvSpPr>
              <p:nvPr/>
            </p:nvSpPr>
            <p:spPr>
              <a:xfrm>
                <a:off x="3644971" y="1955760"/>
                <a:ext cx="2108442" cy="567207"/>
              </a:xfrm>
              <a:prstGeom prst="rect">
                <a:avLst/>
              </a:prstGeom>
              <a:blipFill>
                <a:blip r:embed="rId7"/>
                <a:stretch>
                  <a:fillRect b="-2222"/>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id="{97A2AEA5-9005-5341-A48C-8D7BFD7818DF}"/>
                  </a:ext>
                </a:extLst>
              </p:cNvPr>
              <p:cNvSpPr/>
              <p:nvPr/>
            </p:nvSpPr>
            <p:spPr>
              <a:xfrm>
                <a:off x="3644971" y="2611643"/>
                <a:ext cx="2146211" cy="565348"/>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sup>
                      </m:sSup>
                      <m:r>
                        <a:rPr lang="en-US" altLang="zh-TW" i="1">
                          <a:latin typeface="Cambria Math"/>
                        </a:rPr>
                        <m:t>=</m:t>
                      </m:r>
                      <m:r>
                        <a:rPr lang="zh-TW" altLang="en-US" i="1">
                          <a:latin typeface="Cambria Math"/>
                        </a:rPr>
                        <m:t>𝛾</m:t>
                      </m:r>
                      <m:d>
                        <m:dPr>
                          <m:ctrlPr>
                            <a:rPr lang="en-US" altLang="zh-TW" i="1" smtClean="0">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sup>
                          </m:sSup>
                          <m:r>
                            <a:rPr lang="en-US" altLang="zh-TW" i="1">
                              <a:latin typeface="Cambria Math"/>
                            </a:rPr>
                            <m:t>−</m:t>
                          </m:r>
                          <m:f>
                            <m:fPr>
                              <m:ctrlPr>
                                <a:rPr lang="en-US" altLang="zh-TW" i="1">
                                  <a:latin typeface="Cambria Math" panose="02040503050406030204" pitchFamily="18" charset="0"/>
                                </a:rPr>
                              </m:ctrlPr>
                            </m:fPr>
                            <m:num>
                              <m:r>
                                <a:rPr lang="en-US" altLang="zh-TW" i="1">
                                  <a:latin typeface="Cambria Math"/>
                                </a:rPr>
                                <m:t>𝑣</m:t>
                              </m:r>
                            </m:num>
                            <m:den>
                              <m:r>
                                <a:rPr lang="en-US" altLang="zh-TW" b="0" i="1" smtClean="0">
                                  <a:latin typeface="Cambria Math" panose="02040503050406030204" pitchFamily="18" charset="0"/>
                                </a:rPr>
                                <m:t>𝑐</m:t>
                              </m:r>
                            </m:den>
                          </m:f>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e>
                      </m:d>
                    </m:oMath>
                  </m:oMathPara>
                </a14:m>
                <a:endParaRPr lang="zh-TW" altLang="zh-TW" dirty="0"/>
              </a:p>
            </p:txBody>
          </p:sp>
        </mc:Choice>
        <mc:Fallback xmlns="">
          <p:sp>
            <p:nvSpPr>
              <p:cNvPr id="17" name="矩形 16">
                <a:extLst>
                  <a:ext uri="{FF2B5EF4-FFF2-40B4-BE49-F238E27FC236}">
                    <a16:creationId xmlns:a16="http://schemas.microsoft.com/office/drawing/2014/main" id="{97A2AEA5-9005-5341-A48C-8D7BFD7818DF}"/>
                  </a:ext>
                </a:extLst>
              </p:cNvPr>
              <p:cNvSpPr>
                <a:spLocks noRot="1" noChangeAspect="1" noMove="1" noResize="1" noEditPoints="1" noAdjustHandles="1" noChangeArrowheads="1" noChangeShapeType="1" noTextEdit="1"/>
              </p:cNvSpPr>
              <p:nvPr/>
            </p:nvSpPr>
            <p:spPr>
              <a:xfrm>
                <a:off x="3644971" y="2611643"/>
                <a:ext cx="2146211" cy="565348"/>
              </a:xfrm>
              <a:prstGeom prst="rect">
                <a:avLst/>
              </a:prstGeom>
              <a:blipFill>
                <a:blip r:embed="rId8"/>
                <a:stretch>
                  <a:fillRect b="-2174"/>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B2E2E329-9893-5241-8ED9-58740A1B096F}"/>
                  </a:ext>
                </a:extLst>
              </p:cNvPr>
              <p:cNvSpPr/>
              <p:nvPr/>
            </p:nvSpPr>
            <p:spPr>
              <a:xfrm>
                <a:off x="1182319" y="2037627"/>
                <a:ext cx="1689965" cy="369332"/>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i="1">
                          <a:latin typeface="Cambria Math"/>
                        </a:rPr>
                        <m:t>𝑥</m:t>
                      </m:r>
                      <m:r>
                        <a:rPr lang="en-US" altLang="zh-TW" i="1">
                          <a:latin typeface="Cambria Math"/>
                        </a:rPr>
                        <m:t>′=</m:t>
                      </m:r>
                      <m:r>
                        <a:rPr lang="zh-TW" altLang="en-US" i="1" smtClean="0">
                          <a:latin typeface="Cambria Math"/>
                        </a:rPr>
                        <m:t>𝛾</m:t>
                      </m:r>
                      <m:d>
                        <m:dPr>
                          <m:ctrlPr>
                            <a:rPr lang="en-US" altLang="zh-TW" i="1" smtClean="0">
                              <a:latin typeface="Cambria Math" panose="02040503050406030204" pitchFamily="18" charset="0"/>
                            </a:rPr>
                          </m:ctrlPr>
                        </m:dPr>
                        <m:e>
                          <m:r>
                            <a:rPr lang="en-US" altLang="zh-TW" i="1">
                              <a:latin typeface="Cambria Math"/>
                            </a:rPr>
                            <m:t>𝑥</m:t>
                          </m:r>
                          <m:r>
                            <a:rPr lang="en-US" altLang="zh-TW" i="1">
                              <a:latin typeface="Cambria Math"/>
                            </a:rPr>
                            <m:t>−</m:t>
                          </m:r>
                          <m:r>
                            <a:rPr lang="en-US" altLang="zh-TW" i="1">
                              <a:latin typeface="Cambria Math"/>
                            </a:rPr>
                            <m:t>𝑣𝑡</m:t>
                          </m:r>
                        </m:e>
                      </m:d>
                    </m:oMath>
                  </m:oMathPara>
                </a14:m>
                <a:endParaRPr lang="zh-TW" altLang="zh-TW" dirty="0"/>
              </a:p>
            </p:txBody>
          </p:sp>
        </mc:Choice>
        <mc:Fallback xmlns="">
          <p:sp>
            <p:nvSpPr>
              <p:cNvPr id="18" name="矩形 17">
                <a:extLst>
                  <a:ext uri="{FF2B5EF4-FFF2-40B4-BE49-F238E27FC236}">
                    <a16:creationId xmlns:a16="http://schemas.microsoft.com/office/drawing/2014/main" id="{B2E2E329-9893-5241-8ED9-58740A1B096F}"/>
                  </a:ext>
                </a:extLst>
              </p:cNvPr>
              <p:cNvSpPr>
                <a:spLocks noRot="1" noChangeAspect="1" noMove="1" noResize="1" noEditPoints="1" noAdjustHandles="1" noChangeArrowheads="1" noChangeShapeType="1" noTextEdit="1"/>
              </p:cNvSpPr>
              <p:nvPr/>
            </p:nvSpPr>
            <p:spPr>
              <a:xfrm>
                <a:off x="1182319" y="2037627"/>
                <a:ext cx="1689965" cy="369332"/>
              </a:xfrm>
              <a:prstGeom prst="rect">
                <a:avLst/>
              </a:prstGeom>
              <a:blipFill>
                <a:blip r:embed="rId9"/>
                <a:stretch>
                  <a:fillRect b="-10000"/>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0282BFB8-4C49-5042-8FD1-F170CD95A603}"/>
                  </a:ext>
                </a:extLst>
              </p:cNvPr>
              <p:cNvSpPr/>
              <p:nvPr/>
            </p:nvSpPr>
            <p:spPr>
              <a:xfrm>
                <a:off x="1197127" y="2494755"/>
                <a:ext cx="1791744" cy="582147"/>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𝑡</m:t>
                      </m:r>
                      <m:r>
                        <a:rPr lang="en-US" altLang="zh-TW" i="1">
                          <a:latin typeface="Cambria Math"/>
                        </a:rPr>
                        <m:t>′=</m:t>
                      </m:r>
                      <m:r>
                        <a:rPr lang="zh-TW" altLang="en-US" i="1">
                          <a:latin typeface="Cambria Math"/>
                        </a:rPr>
                        <m:t>𝛾</m:t>
                      </m:r>
                      <m:d>
                        <m:dPr>
                          <m:ctrlPr>
                            <a:rPr lang="en-US" altLang="zh-TW" i="1" smtClean="0">
                              <a:latin typeface="Cambria Math" panose="02040503050406030204" pitchFamily="18" charset="0"/>
                            </a:rPr>
                          </m:ctrlPr>
                        </m:dPr>
                        <m:e>
                          <m:r>
                            <a:rPr lang="en-US" altLang="zh-TW" i="1">
                              <a:latin typeface="Cambria Math"/>
                            </a:rPr>
                            <m:t>𝑡</m:t>
                          </m:r>
                          <m:r>
                            <a:rPr lang="en-US" altLang="zh-TW" i="1">
                              <a:latin typeface="Cambria Math"/>
                            </a:rPr>
                            <m:t>−</m:t>
                          </m:r>
                          <m:f>
                            <m:fPr>
                              <m:ctrlPr>
                                <a:rPr lang="en-US" altLang="zh-TW" i="1">
                                  <a:latin typeface="Cambria Math" panose="02040503050406030204" pitchFamily="18" charset="0"/>
                                </a:rPr>
                              </m:ctrlPr>
                            </m:fPr>
                            <m:num>
                              <m:r>
                                <a:rPr lang="en-US" altLang="zh-TW" i="1">
                                  <a:latin typeface="Cambria Math"/>
                                </a:rPr>
                                <m:t>𝑣</m:t>
                              </m:r>
                            </m:num>
                            <m:den>
                              <m:sSup>
                                <m:sSupPr>
                                  <m:ctrlPr>
                                    <a:rPr lang="en-US" altLang="zh-TW" i="1">
                                      <a:latin typeface="Cambria Math" panose="02040503050406030204" pitchFamily="18" charset="0"/>
                                    </a:rPr>
                                  </m:ctrlPr>
                                </m:sSupPr>
                                <m:e>
                                  <m:r>
                                    <a:rPr lang="en-US" altLang="zh-TW" i="1">
                                      <a:latin typeface="Cambria Math"/>
                                    </a:rPr>
                                    <m:t>𝑐</m:t>
                                  </m:r>
                                </m:e>
                                <m:sup>
                                  <m:r>
                                    <a:rPr lang="en-US" altLang="zh-TW" i="1">
                                      <a:latin typeface="Cambria Math"/>
                                    </a:rPr>
                                    <m:t>2</m:t>
                                  </m:r>
                                </m:sup>
                              </m:sSup>
                            </m:den>
                          </m:f>
                          <m:r>
                            <a:rPr lang="en-US" altLang="zh-TW" i="1">
                              <a:latin typeface="Cambria Math"/>
                            </a:rPr>
                            <m:t>𝑥</m:t>
                          </m:r>
                        </m:e>
                      </m:d>
                    </m:oMath>
                  </m:oMathPara>
                </a14:m>
                <a:endParaRPr lang="zh-TW" altLang="zh-TW" dirty="0"/>
              </a:p>
            </p:txBody>
          </p:sp>
        </mc:Choice>
        <mc:Fallback xmlns="">
          <p:sp>
            <p:nvSpPr>
              <p:cNvPr id="19" name="矩形 18">
                <a:extLst>
                  <a:ext uri="{FF2B5EF4-FFF2-40B4-BE49-F238E27FC236}">
                    <a16:creationId xmlns:a16="http://schemas.microsoft.com/office/drawing/2014/main" id="{0282BFB8-4C49-5042-8FD1-F170CD95A603}"/>
                  </a:ext>
                </a:extLst>
              </p:cNvPr>
              <p:cNvSpPr>
                <a:spLocks noRot="1" noChangeAspect="1" noMove="1" noResize="1" noEditPoints="1" noAdjustHandles="1" noChangeArrowheads="1" noChangeShapeType="1" noTextEdit="1"/>
              </p:cNvSpPr>
              <p:nvPr/>
            </p:nvSpPr>
            <p:spPr>
              <a:xfrm>
                <a:off x="1197127" y="2494755"/>
                <a:ext cx="1791744" cy="582147"/>
              </a:xfrm>
              <a:prstGeom prst="rect">
                <a:avLst/>
              </a:prstGeom>
              <a:blipFill>
                <a:blip r:embed="rId10"/>
                <a:stretch>
                  <a:fillRect/>
                </a:stretch>
              </a:blipFill>
            </p:spPr>
            <p:txBody>
              <a:bodyPr/>
              <a:lstStyle/>
              <a:p>
                <a:r>
                  <a:rPr lang="en-TW">
                    <a:noFill/>
                  </a:rPr>
                  <a:t> </a:t>
                </a:r>
              </a:p>
            </p:txBody>
          </p:sp>
        </mc:Fallback>
      </mc:AlternateContent>
      <p:sp>
        <p:nvSpPr>
          <p:cNvPr id="20" name="向右箭號 19">
            <a:extLst>
              <a:ext uri="{FF2B5EF4-FFF2-40B4-BE49-F238E27FC236}">
                <a16:creationId xmlns:a16="http://schemas.microsoft.com/office/drawing/2014/main" id="{9E1D3E56-B9B7-2546-BE12-9B945742D243}"/>
              </a:ext>
            </a:extLst>
          </p:cNvPr>
          <p:cNvSpPr/>
          <p:nvPr/>
        </p:nvSpPr>
        <p:spPr>
          <a:xfrm>
            <a:off x="5826230" y="2360472"/>
            <a:ext cx="402847" cy="268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id="{A049F719-ACE0-EE45-9C08-11969EB647EE}"/>
                  </a:ext>
                </a:extLst>
              </p:cNvPr>
              <p:cNvSpPr/>
              <p:nvPr/>
            </p:nvSpPr>
            <p:spPr>
              <a:xfrm>
                <a:off x="6298782" y="2092149"/>
                <a:ext cx="2108442" cy="369332"/>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r>
                        <a:rPr lang="en-US" altLang="zh-TW" i="1">
                          <a:latin typeface="Cambria Math"/>
                        </a:rPr>
                        <m:t>=</m:t>
                      </m:r>
                      <m:r>
                        <a:rPr lang="zh-TW" altLang="en-US" i="1" smtClean="0">
                          <a:latin typeface="Cambria Math"/>
                        </a:rPr>
                        <m:t>𝛾</m:t>
                      </m:r>
                      <m:d>
                        <m:dPr>
                          <m:ctrlPr>
                            <a:rPr lang="en-US" altLang="zh-TW" i="1" smtClean="0">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r>
                            <a:rPr lang="en-US" altLang="zh-TW" i="1">
                              <a:latin typeface="Cambria Math"/>
                            </a:rPr>
                            <m:t>−</m:t>
                          </m:r>
                          <m:r>
                            <a:rPr lang="zh-TW" altLang="en-US" i="1">
                              <a:latin typeface="Cambria Math"/>
                              <a:cs typeface="Times New Roman"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sup>
                          </m:sSup>
                        </m:e>
                      </m:d>
                    </m:oMath>
                  </m:oMathPara>
                </a14:m>
                <a:endParaRPr lang="zh-TW" altLang="zh-TW" dirty="0"/>
              </a:p>
            </p:txBody>
          </p:sp>
        </mc:Choice>
        <mc:Fallback xmlns="">
          <p:sp>
            <p:nvSpPr>
              <p:cNvPr id="21" name="矩形 20">
                <a:extLst>
                  <a:ext uri="{FF2B5EF4-FFF2-40B4-BE49-F238E27FC236}">
                    <a16:creationId xmlns:a16="http://schemas.microsoft.com/office/drawing/2014/main" id="{A049F719-ACE0-EE45-9C08-11969EB647EE}"/>
                  </a:ext>
                </a:extLst>
              </p:cNvPr>
              <p:cNvSpPr>
                <a:spLocks noRot="1" noChangeAspect="1" noMove="1" noResize="1" noEditPoints="1" noAdjustHandles="1" noChangeArrowheads="1" noChangeShapeType="1" noTextEdit="1"/>
              </p:cNvSpPr>
              <p:nvPr/>
            </p:nvSpPr>
            <p:spPr>
              <a:xfrm>
                <a:off x="6298782" y="2092149"/>
                <a:ext cx="2108442" cy="369332"/>
              </a:xfrm>
              <a:prstGeom prst="rect">
                <a:avLst/>
              </a:prstGeom>
              <a:blipFill>
                <a:blip r:embed="rId11"/>
                <a:stretch>
                  <a:fillRect b="-20000"/>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B50DBB2F-583B-0C4D-AAD8-5FE2BA6E9423}"/>
                  </a:ext>
                </a:extLst>
              </p:cNvPr>
              <p:cNvSpPr/>
              <p:nvPr/>
            </p:nvSpPr>
            <p:spPr>
              <a:xfrm>
                <a:off x="6318473" y="2601162"/>
                <a:ext cx="2208450" cy="369332"/>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sup>
                      </m:sSup>
                      <m:r>
                        <a:rPr lang="en-US" altLang="zh-TW" i="1">
                          <a:latin typeface="Cambria Math"/>
                        </a:rPr>
                        <m:t>=</m:t>
                      </m:r>
                      <m:r>
                        <a:rPr lang="zh-TW" altLang="en-US" i="1">
                          <a:latin typeface="Cambria Math"/>
                        </a:rPr>
                        <m:t>𝛾</m:t>
                      </m:r>
                      <m:d>
                        <m:dPr>
                          <m:ctrlPr>
                            <a:rPr lang="en-US" altLang="zh-TW" i="1" smtClean="0">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i="1">
                                  <a:latin typeface="Cambria Math"/>
                                </a:rPr>
                                <m:t>−</m:t>
                              </m:r>
                              <m:r>
                                <a:rPr lang="zh-TW" altLang="en-US" i="1">
                                  <a:latin typeface="Cambria Math"/>
                                  <a:cs typeface="Times New Roman"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r>
                                <a:rPr lang="en-US" altLang="zh-TW" b="0" i="1" smtClean="0">
                                  <a:latin typeface="Cambria Math" panose="02040503050406030204" pitchFamily="18" charset="0"/>
                                </a:rPr>
                                <m:t>+</m:t>
                              </m:r>
                              <m:r>
                                <a:rPr lang="en-US" altLang="zh-TW" i="1">
                                  <a:latin typeface="Cambria Math" panose="02040503050406030204" pitchFamily="18" charset="0"/>
                                </a:rPr>
                                <m:t>𝑥</m:t>
                              </m:r>
                            </m:e>
                            <m:sup>
                              <m:r>
                                <a:rPr lang="en-US" altLang="zh-TW" i="1">
                                  <a:latin typeface="Cambria Math" panose="02040503050406030204" pitchFamily="18" charset="0"/>
                                </a:rPr>
                                <m:t>0</m:t>
                              </m:r>
                            </m:sup>
                          </m:sSup>
                        </m:e>
                      </m:d>
                    </m:oMath>
                  </m:oMathPara>
                </a14:m>
                <a:endParaRPr lang="zh-TW" altLang="zh-TW" dirty="0"/>
              </a:p>
            </p:txBody>
          </p:sp>
        </mc:Choice>
        <mc:Fallback xmlns="">
          <p:sp>
            <p:nvSpPr>
              <p:cNvPr id="22" name="矩形 21">
                <a:extLst>
                  <a:ext uri="{FF2B5EF4-FFF2-40B4-BE49-F238E27FC236}">
                    <a16:creationId xmlns:a16="http://schemas.microsoft.com/office/drawing/2014/main" id="{B50DBB2F-583B-0C4D-AAD8-5FE2BA6E9423}"/>
                  </a:ext>
                </a:extLst>
              </p:cNvPr>
              <p:cNvSpPr>
                <a:spLocks noRot="1" noChangeAspect="1" noMove="1" noResize="1" noEditPoints="1" noAdjustHandles="1" noChangeArrowheads="1" noChangeShapeType="1" noTextEdit="1"/>
              </p:cNvSpPr>
              <p:nvPr/>
            </p:nvSpPr>
            <p:spPr>
              <a:xfrm>
                <a:off x="6318473" y="2601162"/>
                <a:ext cx="2208450" cy="369332"/>
              </a:xfrm>
              <a:prstGeom prst="rect">
                <a:avLst/>
              </a:prstGeom>
              <a:blipFill>
                <a:blip r:embed="rId12"/>
                <a:stretch>
                  <a:fillRect b="-20000"/>
                </a:stretch>
              </a:blipFill>
            </p:spPr>
            <p:txBody>
              <a:bodyPr/>
              <a:lstStyle/>
              <a:p>
                <a:r>
                  <a:rPr lang="en-TW">
                    <a:noFill/>
                  </a:rPr>
                  <a:t> </a:t>
                </a:r>
              </a:p>
            </p:txBody>
          </p:sp>
        </mc:Fallback>
      </mc:AlternateContent>
    </p:spTree>
    <p:extLst>
      <p:ext uri="{BB962C8B-B14F-4D97-AF65-F5344CB8AC3E}">
        <p14:creationId xmlns:p14="http://schemas.microsoft.com/office/powerpoint/2010/main" val="158909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3185"/>
                                        </p:tgtEl>
                                        <p:attrNameLst>
                                          <p:attrName>style.visibility</p:attrName>
                                        </p:attrNameLst>
                                      </p:cBhvr>
                                      <p:to>
                                        <p:strVal val="visible"/>
                                      </p:to>
                                    </p:set>
                                    <p:anim calcmode="lin" valueType="num">
                                      <p:cBhvr additive="base">
                                        <p:cTn id="39" dur="500" fill="hold"/>
                                        <p:tgtEl>
                                          <p:spTgt spid="93185"/>
                                        </p:tgtEl>
                                        <p:attrNameLst>
                                          <p:attrName>ppt_x</p:attrName>
                                        </p:attrNameLst>
                                      </p:cBhvr>
                                      <p:tavLst>
                                        <p:tav tm="0">
                                          <p:val>
                                            <p:strVal val="#ppt_x"/>
                                          </p:val>
                                        </p:tav>
                                        <p:tav tm="100000">
                                          <p:val>
                                            <p:strVal val="#ppt_x"/>
                                          </p:val>
                                        </p:tav>
                                      </p:tavLst>
                                    </p:anim>
                                    <p:anim calcmode="lin" valueType="num">
                                      <p:cBhvr additive="base">
                                        <p:cTn id="40" dur="500" fill="hold"/>
                                        <p:tgtEl>
                                          <p:spTgt spid="9318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3186"/>
                                        </p:tgtEl>
                                        <p:attrNameLst>
                                          <p:attrName>style.visibility</p:attrName>
                                        </p:attrNameLst>
                                      </p:cBhvr>
                                      <p:to>
                                        <p:strVal val="visible"/>
                                      </p:to>
                                    </p:set>
                                    <p:anim calcmode="lin" valueType="num">
                                      <p:cBhvr additive="base">
                                        <p:cTn id="43" dur="500" fill="hold"/>
                                        <p:tgtEl>
                                          <p:spTgt spid="93186"/>
                                        </p:tgtEl>
                                        <p:attrNameLst>
                                          <p:attrName>ppt_x</p:attrName>
                                        </p:attrNameLst>
                                      </p:cBhvr>
                                      <p:tavLst>
                                        <p:tav tm="0">
                                          <p:val>
                                            <p:strVal val="#ppt_x"/>
                                          </p:val>
                                        </p:tav>
                                        <p:tav tm="100000">
                                          <p:val>
                                            <p:strVal val="#ppt_x"/>
                                          </p:val>
                                        </p:tav>
                                      </p:tavLst>
                                    </p:anim>
                                    <p:anim calcmode="lin" valueType="num">
                                      <p:cBhvr additive="base">
                                        <p:cTn id="44" dur="500" fill="hold"/>
                                        <p:tgtEl>
                                          <p:spTgt spid="9318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3191"/>
                                        </p:tgtEl>
                                        <p:attrNameLst>
                                          <p:attrName>style.visibility</p:attrName>
                                        </p:attrNameLst>
                                      </p:cBhvr>
                                      <p:to>
                                        <p:strVal val="visible"/>
                                      </p:to>
                                    </p:set>
                                    <p:anim calcmode="lin" valueType="num">
                                      <p:cBhvr additive="base">
                                        <p:cTn id="47" dur="500" fill="hold"/>
                                        <p:tgtEl>
                                          <p:spTgt spid="93191"/>
                                        </p:tgtEl>
                                        <p:attrNameLst>
                                          <p:attrName>ppt_x</p:attrName>
                                        </p:attrNameLst>
                                      </p:cBhvr>
                                      <p:tavLst>
                                        <p:tav tm="0">
                                          <p:val>
                                            <p:strVal val="#ppt_x"/>
                                          </p:val>
                                        </p:tav>
                                        <p:tav tm="100000">
                                          <p:val>
                                            <p:strVal val="#ppt_x"/>
                                          </p:val>
                                        </p:tav>
                                      </p:tavLst>
                                    </p:anim>
                                    <p:anim calcmode="lin" valueType="num">
                                      <p:cBhvr additive="base">
                                        <p:cTn id="48" dur="500" fill="hold"/>
                                        <p:tgtEl>
                                          <p:spTgt spid="931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1" grpId="0"/>
      <p:bldP spid="6" grpId="0" animBg="1"/>
      <p:bldP spid="7" grpId="0" animBg="1"/>
      <p:bldP spid="16" grpId="0" animBg="1"/>
      <p:bldP spid="17" grpId="0" animBg="1"/>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318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994" b="11408"/>
          <a:stretch/>
        </p:blipFill>
        <p:spPr bwMode="auto">
          <a:xfrm>
            <a:off x="1806086" y="1131139"/>
            <a:ext cx="3791927" cy="73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文字方塊 4"/>
          <p:cNvSpPr txBox="1">
            <a:spLocks noChangeArrowheads="1"/>
          </p:cNvSpPr>
          <p:nvPr/>
        </p:nvSpPr>
        <p:spPr bwMode="auto">
          <a:xfrm>
            <a:off x="5850731" y="5239594"/>
            <a:ext cx="2700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這使我們聯想到旋轉！</a:t>
            </a:r>
          </a:p>
        </p:txBody>
      </p:sp>
      <p:pic>
        <p:nvPicPr>
          <p:cNvPr id="75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962" y="4115510"/>
            <a:ext cx="3934467" cy="149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文字方塊 7"/>
          <p:cNvSpPr txBox="1">
            <a:spLocks noChangeArrowheads="1"/>
          </p:cNvSpPr>
          <p:nvPr/>
        </p:nvSpPr>
        <p:spPr bwMode="auto">
          <a:xfrm>
            <a:off x="1763713" y="1957254"/>
            <a:ext cx="6538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Times New Roman" pitchFamily="18" charset="0"/>
                <a:cs typeface="Times New Roman" pitchFamily="18" charset="0"/>
              </a:rPr>
              <a:t>這個符號可以簡化：</a:t>
            </a:r>
            <a:r>
              <a:rPr kumimoji="0" lang="en-US" altLang="zh-TW" sz="1800" dirty="0">
                <a:latin typeface="Times New Roman" pitchFamily="18" charset="0"/>
                <a:cs typeface="Times New Roman" pitchFamily="18" charset="0"/>
              </a:rPr>
              <a:t>Einstein</a:t>
            </a:r>
            <a:r>
              <a:rPr kumimoji="0" lang="zh-TW" altLang="en-US" sz="1800" dirty="0">
                <a:latin typeface="Times New Roman" pitchFamily="18" charset="0"/>
                <a:cs typeface="Times New Roman" pitchFamily="18" charset="0"/>
              </a:rPr>
              <a:t>建議只要重複即表示求和！</a:t>
            </a:r>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l="4478" t="-3552"/>
          <a:stretch>
            <a:fillRect/>
          </a:stretch>
        </p:blipFill>
        <p:spPr bwMode="auto">
          <a:xfrm>
            <a:off x="1763713" y="2385392"/>
            <a:ext cx="17637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536" y="3048334"/>
            <a:ext cx="82804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p:nvPr/>
        </p:nvSpPr>
        <p:spPr>
          <a:xfrm>
            <a:off x="893680" y="5769306"/>
            <a:ext cx="6985000" cy="369888"/>
          </a:xfrm>
          <a:prstGeom prst="rect">
            <a:avLst/>
          </a:prstGeom>
          <a:noFill/>
        </p:spPr>
        <p:txBody>
          <a:bodyPr>
            <a:spAutoFit/>
          </a:bodyPr>
          <a:lstStyle/>
          <a:p>
            <a:pPr>
              <a:defRPr/>
            </a:pPr>
            <a:r>
              <a:rPr lang="en-US" altLang="zh-TW" dirty="0">
                <a:latin typeface="Times New Roman" panose="02020603050405020304" pitchFamily="18" charset="0"/>
                <a:cs typeface="Times New Roman" panose="02020603050405020304" pitchFamily="18" charset="0"/>
              </a:rPr>
              <a:t>4 Vector</a:t>
            </a:r>
            <a:r>
              <a:rPr lang="zh-TW" altLang="en-US" dirty="0">
                <a:latin typeface="Times New Roman" panose="02020603050405020304" pitchFamily="18" charset="0"/>
                <a:cs typeface="Times New Roman" panose="02020603050405020304" pitchFamily="18" charset="0"/>
              </a:rPr>
              <a:t> </a:t>
            </a:r>
            <a:r>
              <a:rPr lang="zh-TW" altLang="en-US" dirty="0">
                <a:latin typeface="Tahoma" charset="0"/>
              </a:rPr>
              <a:t>在羅倫茲變換下，分量會轉換為原來分量的線性組合</a:t>
            </a:r>
          </a:p>
        </p:txBody>
      </p:sp>
    </p:spTree>
    <p:extLst>
      <p:ext uri="{BB962C8B-B14F-4D97-AF65-F5344CB8AC3E}">
        <p14:creationId xmlns:p14="http://schemas.microsoft.com/office/powerpoint/2010/main" val="424310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additive="base">
                                        <p:cTn id="7" dur="500" fill="hold"/>
                                        <p:tgtEl>
                                          <p:spTgt spid="75780"/>
                                        </p:tgtEl>
                                        <p:attrNameLst>
                                          <p:attrName>ppt_x</p:attrName>
                                        </p:attrNameLst>
                                      </p:cBhvr>
                                      <p:tavLst>
                                        <p:tav tm="0">
                                          <p:val>
                                            <p:strVal val="#ppt_x"/>
                                          </p:val>
                                        </p:tav>
                                        <p:tav tm="100000">
                                          <p:val>
                                            <p:strVal val="#ppt_x"/>
                                          </p:val>
                                        </p:tav>
                                      </p:tavLst>
                                    </p:anim>
                                    <p:anim calcmode="lin" valueType="num">
                                      <p:cBhvr additive="base">
                                        <p:cTn id="8" dur="500" fill="hold"/>
                                        <p:tgtEl>
                                          <p:spTgt spid="7578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3188"/>
                                        </p:tgtEl>
                                        <p:attrNameLst>
                                          <p:attrName>style.visibility</p:attrName>
                                        </p:attrNameLst>
                                      </p:cBhvr>
                                      <p:to>
                                        <p:strVal val="visible"/>
                                      </p:to>
                                    </p:set>
                                    <p:anim calcmode="lin" valueType="num">
                                      <p:cBhvr additive="base">
                                        <p:cTn id="11" dur="500" fill="hold"/>
                                        <p:tgtEl>
                                          <p:spTgt spid="93188"/>
                                        </p:tgtEl>
                                        <p:attrNameLst>
                                          <p:attrName>ppt_x</p:attrName>
                                        </p:attrNameLst>
                                      </p:cBhvr>
                                      <p:tavLst>
                                        <p:tav tm="0">
                                          <p:val>
                                            <p:strVal val="#ppt_x"/>
                                          </p:val>
                                        </p:tav>
                                        <p:tav tm="100000">
                                          <p:val>
                                            <p:strVal val="#ppt_x"/>
                                          </p:val>
                                        </p:tav>
                                      </p:tavLst>
                                    </p:anim>
                                    <p:anim calcmode="lin" valueType="num">
                                      <p:cBhvr additive="base">
                                        <p:cTn id="12" dur="500" fill="hold"/>
                                        <p:tgtEl>
                                          <p:spTgt spid="9318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4" descr="旋轉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12" y="965695"/>
            <a:ext cx="31686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Rectangle 7"/>
          <p:cNvSpPr>
            <a:spLocks noChangeArrowheads="1"/>
          </p:cNvSpPr>
          <p:nvPr/>
        </p:nvSpPr>
        <p:spPr bwMode="auto">
          <a:xfrm>
            <a:off x="-115747" y="313265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94212" name="Rectangle 9"/>
          <p:cNvSpPr>
            <a:spLocks noChangeArrowheads="1"/>
          </p:cNvSpPr>
          <p:nvPr/>
        </p:nvSpPr>
        <p:spPr bwMode="auto">
          <a:xfrm>
            <a:off x="-115747" y="2908817"/>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94213" name="Rectangle 11"/>
          <p:cNvSpPr>
            <a:spLocks noChangeArrowheads="1"/>
          </p:cNvSpPr>
          <p:nvPr/>
        </p:nvSpPr>
        <p:spPr bwMode="auto">
          <a:xfrm>
            <a:off x="-115747" y="3118367"/>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94216" name="Rectangle 14"/>
          <p:cNvSpPr>
            <a:spLocks noChangeArrowheads="1"/>
          </p:cNvSpPr>
          <p:nvPr/>
        </p:nvSpPr>
        <p:spPr bwMode="auto">
          <a:xfrm>
            <a:off x="-115747" y="3118367"/>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94217" name="Rectangle 16"/>
          <p:cNvSpPr>
            <a:spLocks noChangeArrowheads="1"/>
          </p:cNvSpPr>
          <p:nvPr/>
        </p:nvSpPr>
        <p:spPr bwMode="auto">
          <a:xfrm>
            <a:off x="-115747" y="313265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45070" name="Text Box 17"/>
          <p:cNvSpPr txBox="1">
            <a:spLocks noChangeArrowheads="1"/>
          </p:cNvSpPr>
          <p:nvPr/>
        </p:nvSpPr>
        <p:spPr bwMode="auto">
          <a:xfrm>
            <a:off x="225569" y="3208978"/>
            <a:ext cx="1116012" cy="366713"/>
          </a:xfrm>
          <a:prstGeom prst="rect">
            <a:avLst/>
          </a:prstGeom>
          <a:noFill/>
          <a:ln w="9525" algn="ctr">
            <a:noFill/>
            <a:miter lim="800000"/>
            <a:headEnd/>
            <a:tailEnd/>
          </a:ln>
        </p:spPr>
        <p:txBody>
          <a:bodyPr>
            <a:spAutoFit/>
          </a:bodyPr>
          <a:lstStyle/>
          <a:p>
            <a:pPr>
              <a:spcBef>
                <a:spcPct val="50000"/>
              </a:spcBef>
              <a:defRPr/>
            </a:pPr>
            <a:r>
              <a:rPr lang="en-US" altLang="zh-TW" dirty="0">
                <a:latin typeface="Cambria Math" panose="02040503050406030204" pitchFamily="18" charset="0"/>
                <a:ea typeface="Cambria Math" panose="02040503050406030204" pitchFamily="18" charset="0"/>
              </a:rPr>
              <a:t>vector</a:t>
            </a:r>
          </a:p>
        </p:txBody>
      </p:sp>
      <p:sp>
        <p:nvSpPr>
          <p:cNvPr id="45071" name="Text Box 18"/>
          <p:cNvSpPr txBox="1">
            <a:spLocks noChangeArrowheads="1"/>
          </p:cNvSpPr>
          <p:nvPr/>
        </p:nvSpPr>
        <p:spPr bwMode="auto">
          <a:xfrm>
            <a:off x="3959369" y="3208979"/>
            <a:ext cx="1116012" cy="366713"/>
          </a:xfrm>
          <a:prstGeom prst="rect">
            <a:avLst/>
          </a:prstGeom>
          <a:noFill/>
          <a:ln w="9525" algn="ctr">
            <a:noFill/>
            <a:miter lim="800000"/>
            <a:headEnd/>
            <a:tailEnd/>
          </a:ln>
        </p:spPr>
        <p:txBody>
          <a:bodyPr>
            <a:spAutoFit/>
          </a:bodyPr>
          <a:lstStyle/>
          <a:p>
            <a:pPr>
              <a:spcBef>
                <a:spcPct val="50000"/>
              </a:spcBef>
              <a:defRPr/>
            </a:pPr>
            <a:r>
              <a:rPr lang="en-US" altLang="zh-TW" dirty="0">
                <a:latin typeface="Cambria Math" panose="02040503050406030204" pitchFamily="18" charset="0"/>
                <a:ea typeface="Cambria Math" panose="02040503050406030204" pitchFamily="18" charset="0"/>
              </a:rPr>
              <a:t>4-vector</a:t>
            </a:r>
          </a:p>
        </p:txBody>
      </p:sp>
      <p:sp>
        <p:nvSpPr>
          <p:cNvPr id="94220" name="Text Box 20"/>
          <p:cNvSpPr txBox="1">
            <a:spLocks noChangeArrowheads="1"/>
          </p:cNvSpPr>
          <p:nvPr/>
        </p:nvSpPr>
        <p:spPr bwMode="auto">
          <a:xfrm>
            <a:off x="1493536" y="515652"/>
            <a:ext cx="2087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dirty="0">
                <a:solidFill>
                  <a:srgbClr val="FF0000"/>
                </a:solidFill>
                <a:latin typeface="Arial" pitchFamily="34" charset="0"/>
              </a:rPr>
              <a:t>座標軸旋轉變換</a:t>
            </a:r>
          </a:p>
        </p:txBody>
      </p:sp>
      <p:sp>
        <p:nvSpPr>
          <p:cNvPr id="94221" name="Text Box 21"/>
          <p:cNvSpPr txBox="1">
            <a:spLocks noChangeArrowheads="1"/>
          </p:cNvSpPr>
          <p:nvPr/>
        </p:nvSpPr>
        <p:spPr bwMode="auto">
          <a:xfrm>
            <a:off x="4893680" y="50800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solidFill>
                  <a:srgbClr val="FF0000"/>
                </a:solidFill>
                <a:latin typeface="Arial" pitchFamily="34" charset="0"/>
              </a:rPr>
              <a:t>羅倫茲變換</a:t>
            </a:r>
          </a:p>
        </p:txBody>
      </p:sp>
      <p:sp>
        <p:nvSpPr>
          <p:cNvPr id="21" name="文字方塊 20"/>
          <p:cNvSpPr txBox="1"/>
          <p:nvPr/>
        </p:nvSpPr>
        <p:spPr>
          <a:xfrm>
            <a:off x="894305" y="4831206"/>
            <a:ext cx="6985000" cy="369888"/>
          </a:xfrm>
          <a:prstGeom prst="rect">
            <a:avLst/>
          </a:prstGeom>
          <a:noFill/>
        </p:spPr>
        <p:txBody>
          <a:bodyPr>
            <a:spAutoFit/>
          </a:bodyPr>
          <a:lstStyle/>
          <a:p>
            <a:pPr>
              <a:defRPr/>
            </a:pPr>
            <a:r>
              <a:rPr lang="en-US" altLang="zh-TW" dirty="0">
                <a:latin typeface="Times New Roman" panose="02020603050405020304" pitchFamily="18" charset="0"/>
                <a:cs typeface="Times New Roman" panose="02020603050405020304" pitchFamily="18" charset="0"/>
              </a:rPr>
              <a:t>4 Vector</a:t>
            </a:r>
            <a:r>
              <a:rPr lang="zh-TW" altLang="en-US" dirty="0">
                <a:latin typeface="Times New Roman" panose="02020603050405020304" pitchFamily="18" charset="0"/>
                <a:cs typeface="Times New Roman" panose="02020603050405020304" pitchFamily="18" charset="0"/>
              </a:rPr>
              <a:t> </a:t>
            </a:r>
            <a:r>
              <a:rPr lang="zh-TW" altLang="en-US" dirty="0">
                <a:latin typeface="Tahoma" charset="0"/>
              </a:rPr>
              <a:t>在羅倫茲變換下，分量會轉換為原來分量的線性組合</a:t>
            </a:r>
          </a:p>
        </p:txBody>
      </p:sp>
      <p:sp>
        <p:nvSpPr>
          <p:cNvPr id="2069" name="文字方塊 21"/>
          <p:cNvSpPr txBox="1">
            <a:spLocks noChangeArrowheads="1"/>
          </p:cNvSpPr>
          <p:nvPr/>
        </p:nvSpPr>
        <p:spPr bwMode="auto">
          <a:xfrm>
            <a:off x="893627" y="5283586"/>
            <a:ext cx="4967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這與向量在旋轉變換後，分量的變化很像！</a:t>
            </a:r>
          </a:p>
        </p:txBody>
      </p:sp>
      <p:sp>
        <p:nvSpPr>
          <p:cNvPr id="94228" name="文字方塊 27"/>
          <p:cNvSpPr txBox="1">
            <a:spLocks noChangeArrowheads="1"/>
          </p:cNvSpPr>
          <p:nvPr/>
        </p:nvSpPr>
        <p:spPr bwMode="auto">
          <a:xfrm>
            <a:off x="893627" y="5875418"/>
            <a:ext cx="5113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solidFill>
                  <a:srgbClr val="FF0000"/>
                </a:solidFill>
                <a:latin typeface="Times New Roman" pitchFamily="18" charset="0"/>
                <a:cs typeface="Times New Roman" pitchFamily="18" charset="0"/>
              </a:rPr>
              <a:t>羅倫茲變換可以看成一個時空座標軸的改變。</a:t>
            </a:r>
          </a:p>
        </p:txBody>
      </p:sp>
      <p:pic>
        <p:nvPicPr>
          <p:cNvPr id="22" name="Picture 45" descr="http://upload.wikimedia.org/wikibooks/en/3/32/Relstandard.gif"/>
          <p:cNvPicPr>
            <a:picLocks noChangeAspect="1" noChangeArrowheads="1"/>
          </p:cNvPicPr>
          <p:nvPr/>
        </p:nvPicPr>
        <p:blipFill rotWithShape="1">
          <a:blip r:embed="rId3">
            <a:extLst>
              <a:ext uri="{28A0092B-C50C-407E-A947-70E740481C1C}">
                <a14:useLocalDpi xmlns:a14="http://schemas.microsoft.com/office/drawing/2010/main" val="0"/>
              </a:ext>
            </a:extLst>
          </a:blip>
          <a:srcRect t="11057" r="2359" b="25065"/>
          <a:stretch/>
        </p:blipFill>
        <p:spPr bwMode="auto">
          <a:xfrm>
            <a:off x="4148158" y="994269"/>
            <a:ext cx="4367885" cy="20955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3" name="矩形 22">
                <a:extLst>
                  <a:ext uri="{FF2B5EF4-FFF2-40B4-BE49-F238E27FC236}">
                    <a16:creationId xmlns:a16="http://schemas.microsoft.com/office/drawing/2014/main" id="{0A997946-7EE9-674C-8BE7-37B26769358A}"/>
                  </a:ext>
                </a:extLst>
              </p:cNvPr>
              <p:cNvSpPr/>
              <p:nvPr/>
            </p:nvSpPr>
            <p:spPr>
              <a:xfrm>
                <a:off x="4247016" y="3786518"/>
                <a:ext cx="4572001" cy="369332"/>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r>
                        <a:rPr lang="en-US" altLang="zh-TW" i="1">
                          <a:latin typeface="Cambria Math"/>
                        </a:rPr>
                        <m:t>=</m:t>
                      </m:r>
                      <m:r>
                        <a:rPr lang="zh-TW" altLang="en-US" i="1" smtClean="0">
                          <a:latin typeface="Cambria Math"/>
                        </a:rPr>
                        <m:t>𝛾</m:t>
                      </m:r>
                      <m:d>
                        <m:dPr>
                          <m:ctrlPr>
                            <a:rPr lang="en-US" altLang="zh-TW" i="1" smtClean="0">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r>
                            <a:rPr lang="en-US" altLang="zh-TW" i="1">
                              <a:latin typeface="Cambria Math"/>
                            </a:rPr>
                            <m:t>−</m:t>
                          </m:r>
                          <m:r>
                            <a:rPr lang="zh-TW" altLang="en-US" i="1">
                              <a:latin typeface="Cambria Math"/>
                              <a:cs typeface="Times New Roman"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sup>
                          </m:sSup>
                        </m:e>
                      </m:d>
                      <m:r>
                        <a:rPr lang="en-US" altLang="zh-TW" b="0" i="0" smtClean="0">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func>
                        <m:funcPr>
                          <m:ctrlPr>
                            <a:rPr lang="en-US" altLang="zh-TW" i="1" smtClean="0">
                              <a:latin typeface="Cambria Math" panose="02040503050406030204" pitchFamily="18" charset="0"/>
                            </a:rPr>
                          </m:ctrlPr>
                        </m:funcPr>
                        <m:fName>
                          <m:r>
                            <m:rPr>
                              <m:sty m:val="p"/>
                            </m:rPr>
                            <a:rPr lang="en-US" altLang="zh-TW" i="0" smtClean="0">
                              <a:latin typeface="Cambria Math" panose="02040503050406030204" pitchFamily="18" charset="0"/>
                            </a:rPr>
                            <m:t>cosh</m:t>
                          </m:r>
                        </m:fName>
                        <m:e>
                          <m:r>
                            <a:rPr lang="en-US" altLang="zh-TW" i="1" smtClean="0">
                              <a:latin typeface="Cambria Math" panose="02040503050406030204" pitchFamily="18" charset="0"/>
                              <a:ea typeface="Cambria Math" panose="02040503050406030204" pitchFamily="18" charset="0"/>
                            </a:rPr>
                            <m:t>𝜃</m:t>
                          </m:r>
                        </m:e>
                      </m:func>
                      <m:r>
                        <a:rPr lang="en-US" altLang="zh-TW" b="0" i="1" smtClean="0">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sup>
                      </m:sSup>
                      <m:func>
                        <m:funcPr>
                          <m:ctrlPr>
                            <a:rPr lang="en-US" altLang="zh-TW" i="1" smtClean="0">
                              <a:latin typeface="Cambria Math" panose="02040503050406030204" pitchFamily="18" charset="0"/>
                            </a:rPr>
                          </m:ctrlPr>
                        </m:funcPr>
                        <m:fName>
                          <m:r>
                            <m:rPr>
                              <m:sty m:val="p"/>
                            </m:rPr>
                            <a:rPr lang="en-US" altLang="zh-TW" i="0" smtClean="0">
                              <a:latin typeface="Cambria Math" panose="02040503050406030204" pitchFamily="18" charset="0"/>
                            </a:rPr>
                            <m:t>sinh</m:t>
                          </m:r>
                        </m:fName>
                        <m:e>
                          <m:r>
                            <a:rPr lang="en-US" altLang="zh-TW" i="1" smtClean="0">
                              <a:latin typeface="Cambria Math" panose="02040503050406030204" pitchFamily="18" charset="0"/>
                              <a:ea typeface="Cambria Math" panose="02040503050406030204" pitchFamily="18" charset="0"/>
                            </a:rPr>
                            <m:t>𝜃</m:t>
                          </m:r>
                        </m:e>
                      </m:func>
                    </m:oMath>
                  </m:oMathPara>
                </a14:m>
                <a:endParaRPr lang="zh-TW" altLang="zh-TW" dirty="0"/>
              </a:p>
            </p:txBody>
          </p:sp>
        </mc:Choice>
        <mc:Fallback xmlns="">
          <p:sp>
            <p:nvSpPr>
              <p:cNvPr id="23" name="矩形 22">
                <a:extLst>
                  <a:ext uri="{FF2B5EF4-FFF2-40B4-BE49-F238E27FC236}">
                    <a16:creationId xmlns:a16="http://schemas.microsoft.com/office/drawing/2014/main" id="{0A997946-7EE9-674C-8BE7-37B26769358A}"/>
                  </a:ext>
                </a:extLst>
              </p:cNvPr>
              <p:cNvSpPr>
                <a:spLocks noRot="1" noChangeAspect="1" noMove="1" noResize="1" noEditPoints="1" noAdjustHandles="1" noChangeArrowheads="1" noChangeShapeType="1" noTextEdit="1"/>
              </p:cNvSpPr>
              <p:nvPr/>
            </p:nvSpPr>
            <p:spPr>
              <a:xfrm>
                <a:off x="4247016" y="3786518"/>
                <a:ext cx="4572001" cy="369332"/>
              </a:xfrm>
              <a:prstGeom prst="rect">
                <a:avLst/>
              </a:prstGeom>
              <a:blipFill>
                <a:blip r:embed="rId4"/>
                <a:stretch>
                  <a:fillRect b="-16667"/>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4" name="矩形 23">
                <a:extLst>
                  <a:ext uri="{FF2B5EF4-FFF2-40B4-BE49-F238E27FC236}">
                    <a16:creationId xmlns:a16="http://schemas.microsoft.com/office/drawing/2014/main" id="{F862816D-029C-E144-A87F-851AAA236C8F}"/>
                  </a:ext>
                </a:extLst>
              </p:cNvPr>
              <p:cNvSpPr/>
              <p:nvPr/>
            </p:nvSpPr>
            <p:spPr>
              <a:xfrm>
                <a:off x="4051139" y="4238342"/>
                <a:ext cx="4785369" cy="369332"/>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sup>
                      </m:sSup>
                      <m:r>
                        <a:rPr lang="en-US" altLang="zh-TW" i="1">
                          <a:latin typeface="Cambria Math"/>
                        </a:rPr>
                        <m:t>=</m:t>
                      </m:r>
                      <m:r>
                        <a:rPr lang="zh-TW" altLang="en-US" i="1">
                          <a:latin typeface="Cambria Math"/>
                        </a:rPr>
                        <m:t>𝛾</m:t>
                      </m:r>
                      <m:d>
                        <m:dPr>
                          <m:ctrlPr>
                            <a:rPr lang="en-US" altLang="zh-TW" i="1" smtClean="0">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i="1">
                                  <a:latin typeface="Cambria Math"/>
                                </a:rPr>
                                <m:t>−</m:t>
                              </m:r>
                              <m:r>
                                <a:rPr lang="zh-TW" altLang="en-US" i="1">
                                  <a:latin typeface="Cambria Math"/>
                                  <a:cs typeface="Times New Roman"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r>
                                <a:rPr lang="en-US" altLang="zh-TW" b="0" i="1" smtClean="0">
                                  <a:latin typeface="Cambria Math" panose="02040503050406030204" pitchFamily="18" charset="0"/>
                                </a:rPr>
                                <m:t>+</m:t>
                              </m:r>
                              <m:r>
                                <a:rPr lang="en-US" altLang="zh-TW" i="1">
                                  <a:latin typeface="Cambria Math" panose="02040503050406030204" pitchFamily="18" charset="0"/>
                                </a:rPr>
                                <m:t>𝑥</m:t>
                              </m:r>
                            </m:e>
                            <m:sup>
                              <m:r>
                                <a:rPr lang="en-US" altLang="zh-TW" i="1">
                                  <a:latin typeface="Cambria Math" panose="02040503050406030204" pitchFamily="18" charset="0"/>
                                </a:rPr>
                                <m:t>0</m:t>
                              </m:r>
                            </m:sup>
                          </m:sSup>
                        </m:e>
                      </m:d>
                      <m:r>
                        <a:rPr lang="en-US" altLang="zh-TW" b="0" i="1" smtClean="0">
                          <a:latin typeface="Cambria Math" panose="02040503050406030204" pitchFamily="18" charset="0"/>
                        </a:rPr>
                        <m:t>=</m:t>
                      </m:r>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func>
                        <m:funcPr>
                          <m:ctrlPr>
                            <a:rPr lang="en-US" altLang="zh-TW" i="1">
                              <a:latin typeface="Cambria Math" panose="02040503050406030204" pitchFamily="18" charset="0"/>
                            </a:rPr>
                          </m:ctrlPr>
                        </m:funcPr>
                        <m:fName>
                          <m:r>
                            <m:rPr>
                              <m:sty m:val="p"/>
                            </m:rPr>
                            <a:rPr lang="en-US" altLang="zh-TW">
                              <a:latin typeface="Cambria Math" panose="02040503050406030204" pitchFamily="18" charset="0"/>
                            </a:rPr>
                            <m:t>sinh</m:t>
                          </m:r>
                        </m:fName>
                        <m:e>
                          <m:r>
                            <a:rPr lang="en-US" altLang="zh-TW" i="1">
                              <a:latin typeface="Cambria Math" panose="02040503050406030204" pitchFamily="18" charset="0"/>
                              <a:ea typeface="Cambria Math" panose="02040503050406030204" pitchFamily="18" charset="0"/>
                            </a:rPr>
                            <m:t>𝜃</m:t>
                          </m:r>
                        </m:e>
                      </m:func>
                      <m:r>
                        <a:rPr lang="en-US" altLang="zh-TW" b="0" i="1" smtClean="0">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b="0" i="1" smtClean="0">
                              <a:latin typeface="Cambria Math" panose="02040503050406030204" pitchFamily="18" charset="0"/>
                            </a:rPr>
                            <m:t>0</m:t>
                          </m:r>
                        </m:sup>
                      </m:sSup>
                      <m:func>
                        <m:funcPr>
                          <m:ctrlPr>
                            <a:rPr lang="en-US" altLang="zh-TW" i="1">
                              <a:latin typeface="Cambria Math" panose="02040503050406030204" pitchFamily="18" charset="0"/>
                            </a:rPr>
                          </m:ctrlPr>
                        </m:funcPr>
                        <m:fName>
                          <m:r>
                            <m:rPr>
                              <m:sty m:val="p"/>
                            </m:rPr>
                            <a:rPr lang="en-US" altLang="zh-TW">
                              <a:latin typeface="Cambria Math" panose="02040503050406030204" pitchFamily="18" charset="0"/>
                            </a:rPr>
                            <m:t>cosh</m:t>
                          </m:r>
                        </m:fName>
                        <m:e>
                          <m:r>
                            <a:rPr lang="en-US" altLang="zh-TW" i="1">
                              <a:latin typeface="Cambria Math" panose="02040503050406030204" pitchFamily="18" charset="0"/>
                              <a:ea typeface="Cambria Math" panose="02040503050406030204" pitchFamily="18" charset="0"/>
                            </a:rPr>
                            <m:t>𝜃</m:t>
                          </m:r>
                        </m:e>
                      </m:func>
                    </m:oMath>
                  </m:oMathPara>
                </a14:m>
                <a:endParaRPr lang="zh-TW" altLang="zh-TW" dirty="0"/>
              </a:p>
            </p:txBody>
          </p:sp>
        </mc:Choice>
        <mc:Fallback xmlns="">
          <p:sp>
            <p:nvSpPr>
              <p:cNvPr id="24" name="矩形 23">
                <a:extLst>
                  <a:ext uri="{FF2B5EF4-FFF2-40B4-BE49-F238E27FC236}">
                    <a16:creationId xmlns:a16="http://schemas.microsoft.com/office/drawing/2014/main" id="{F862816D-029C-E144-A87F-851AAA236C8F}"/>
                  </a:ext>
                </a:extLst>
              </p:cNvPr>
              <p:cNvSpPr>
                <a:spLocks noRot="1" noChangeAspect="1" noMove="1" noResize="1" noEditPoints="1" noAdjustHandles="1" noChangeArrowheads="1" noChangeShapeType="1" noTextEdit="1"/>
              </p:cNvSpPr>
              <p:nvPr/>
            </p:nvSpPr>
            <p:spPr>
              <a:xfrm>
                <a:off x="4051139" y="4238342"/>
                <a:ext cx="4785369" cy="369332"/>
              </a:xfrm>
              <a:prstGeom prst="rect">
                <a:avLst/>
              </a:prstGeom>
              <a:blipFill>
                <a:blip r:embed="rId5"/>
                <a:stretch>
                  <a:fillRect b="-20000"/>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5" name="矩形 24">
                <a:extLst>
                  <a:ext uri="{FF2B5EF4-FFF2-40B4-BE49-F238E27FC236}">
                    <a16:creationId xmlns:a16="http://schemas.microsoft.com/office/drawing/2014/main" id="{12044DBF-D666-534A-8C69-7B86AD178978}"/>
                  </a:ext>
                </a:extLst>
              </p:cNvPr>
              <p:cNvSpPr/>
              <p:nvPr/>
            </p:nvSpPr>
            <p:spPr>
              <a:xfrm>
                <a:off x="5068483" y="3215543"/>
                <a:ext cx="3642220" cy="369332"/>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𝑥</m:t>
                          </m:r>
                        </m:e>
                        <m:sup>
                          <m:r>
                            <a:rPr lang="en-US" altLang="zh-TW" i="1">
                              <a:latin typeface="Cambria Math" panose="02040503050406030204" pitchFamily="18" charset="0"/>
                              <a:ea typeface="Cambria Math" panose="02040503050406030204" pitchFamily="18" charset="0"/>
                            </a:rPr>
                            <m:t>𝜇</m:t>
                          </m:r>
                        </m:sup>
                      </m:sSup>
                      <m:r>
                        <a:rPr lang="en-US" altLang="zh-TW" b="0" i="1" smtClean="0">
                          <a:latin typeface="Cambria Math" panose="02040503050406030204" pitchFamily="18" charset="0"/>
                          <a:ea typeface="Cambria Math" panose="02040503050406030204" pitchFamily="18" charset="0"/>
                        </a:rPr>
                        <m:t>=</m:t>
                      </m:r>
                      <m:d>
                        <m:dPr>
                          <m:ctrlPr>
                            <a:rPr lang="en-US" altLang="zh-TW" i="1" smtClean="0">
                              <a:latin typeface="Cambria Math" panose="02040503050406030204" pitchFamily="18" charset="0"/>
                            </a:rPr>
                          </m:ctrlPr>
                        </m:dPr>
                        <m:e>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0</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1</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2</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3</m:t>
                              </m:r>
                            </m:sup>
                          </m:sSup>
                        </m:e>
                      </m:d>
                      <m:r>
                        <a:rPr lang="en-US" altLang="zh-TW" i="1" smtClean="0">
                          <a:latin typeface="Cambria Math" panose="02040503050406030204" pitchFamily="18" charset="0"/>
                          <a:ea typeface="Cambria Math" panose="02040503050406030204" pitchFamily="18" charset="0"/>
                        </a:rPr>
                        <m:t>≡</m:t>
                      </m:r>
                      <m:d>
                        <m:dPr>
                          <m:ctrlPr>
                            <a:rPr lang="en-US" altLang="zh-TW" i="1" smtClean="0">
                              <a:latin typeface="Cambria Math" panose="02040503050406030204" pitchFamily="18" charset="0"/>
                              <a:ea typeface="Cambria Math" panose="02040503050406030204" pitchFamily="18" charset="0"/>
                            </a:rPr>
                          </m:ctrlPr>
                        </m:dPr>
                        <m:e>
                          <m:r>
                            <a:rPr lang="en-US" altLang="zh-TW" b="0" i="1" smtClean="0">
                              <a:latin typeface="Cambria Math" panose="02040503050406030204" pitchFamily="18" charset="0"/>
                              <a:ea typeface="Cambria Math" panose="02040503050406030204" pitchFamily="18" charset="0"/>
                            </a:rPr>
                            <m:t>𝑐𝑡</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𝑥</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𝑦</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𝑧</m:t>
                          </m:r>
                        </m:e>
                      </m:d>
                    </m:oMath>
                  </m:oMathPara>
                </a14:m>
                <a:endParaRPr lang="zh-TW" altLang="zh-TW" i="1" dirty="0"/>
              </a:p>
            </p:txBody>
          </p:sp>
        </mc:Choice>
        <mc:Fallback xmlns="">
          <p:sp>
            <p:nvSpPr>
              <p:cNvPr id="25" name="矩形 24">
                <a:extLst>
                  <a:ext uri="{FF2B5EF4-FFF2-40B4-BE49-F238E27FC236}">
                    <a16:creationId xmlns:a16="http://schemas.microsoft.com/office/drawing/2014/main" id="{12044DBF-D666-534A-8C69-7B86AD178978}"/>
                  </a:ext>
                </a:extLst>
              </p:cNvPr>
              <p:cNvSpPr>
                <a:spLocks noRot="1" noChangeAspect="1" noMove="1" noResize="1" noEditPoints="1" noAdjustHandles="1" noChangeArrowheads="1" noChangeShapeType="1" noTextEdit="1"/>
              </p:cNvSpPr>
              <p:nvPr/>
            </p:nvSpPr>
            <p:spPr>
              <a:xfrm>
                <a:off x="5068483" y="3215543"/>
                <a:ext cx="3642220" cy="369332"/>
              </a:xfrm>
              <a:prstGeom prst="rect">
                <a:avLst/>
              </a:prstGeom>
              <a:blipFill>
                <a:blip r:embed="rId6"/>
                <a:stretch>
                  <a:fillRect b="-9677"/>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6" name="矩形 25">
                <a:extLst>
                  <a:ext uri="{FF2B5EF4-FFF2-40B4-BE49-F238E27FC236}">
                    <a16:creationId xmlns:a16="http://schemas.microsoft.com/office/drawing/2014/main" id="{22CBDF3A-CA17-314B-A28E-FD3FEDD01A84}"/>
                  </a:ext>
                </a:extLst>
              </p:cNvPr>
              <p:cNvSpPr/>
              <p:nvPr/>
            </p:nvSpPr>
            <p:spPr>
              <a:xfrm>
                <a:off x="992908" y="3184777"/>
                <a:ext cx="2915573" cy="392993"/>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𝑥</m:t>
                          </m:r>
                        </m:e>
                        <m:sup>
                          <m:r>
                            <a:rPr lang="en-US" altLang="zh-TW" b="0" i="1" smtClean="0">
                              <a:latin typeface="Cambria Math" panose="02040503050406030204" pitchFamily="18" charset="0"/>
                              <a:ea typeface="Cambria Math" panose="02040503050406030204" pitchFamily="18" charset="0"/>
                            </a:rPr>
                            <m:t>𝑖</m:t>
                          </m:r>
                        </m:sup>
                      </m:sSup>
                      <m:r>
                        <a:rPr lang="en-US" altLang="zh-TW" b="0" i="1" smtClean="0">
                          <a:latin typeface="Cambria Math" panose="02040503050406030204" pitchFamily="18" charset="0"/>
                          <a:ea typeface="Cambria Math" panose="02040503050406030204" pitchFamily="18" charset="0"/>
                        </a:rPr>
                        <m:t>=</m:t>
                      </m:r>
                      <m:d>
                        <m:dPr>
                          <m:ctrlPr>
                            <a:rPr lang="en-US" altLang="zh-TW" i="1" smtClean="0">
                              <a:latin typeface="Cambria Math" panose="02040503050406030204" pitchFamily="18" charset="0"/>
                            </a:rPr>
                          </m:ctrlPr>
                        </m:dPr>
                        <m:e>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1</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2</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3</m:t>
                              </m:r>
                            </m:sup>
                          </m:sSup>
                        </m:e>
                      </m:d>
                      <m:r>
                        <a:rPr lang="en-US" altLang="zh-TW" i="1" smtClean="0">
                          <a:latin typeface="Cambria Math" panose="02040503050406030204" pitchFamily="18" charset="0"/>
                          <a:ea typeface="Cambria Math" panose="02040503050406030204" pitchFamily="18" charset="0"/>
                        </a:rPr>
                        <m:t>≡</m:t>
                      </m:r>
                      <m:d>
                        <m:dPr>
                          <m:ctrlPr>
                            <a:rPr lang="en-US" altLang="zh-TW" i="1" smtClean="0">
                              <a:latin typeface="Cambria Math" panose="02040503050406030204" pitchFamily="18" charset="0"/>
                              <a:ea typeface="Cambria Math" panose="02040503050406030204" pitchFamily="18" charset="0"/>
                            </a:rPr>
                          </m:ctrlPr>
                        </m:dPr>
                        <m:e>
                          <m:r>
                            <a:rPr lang="en-US" altLang="zh-TW" b="0" i="1" smtClean="0">
                              <a:latin typeface="Cambria Math" panose="02040503050406030204" pitchFamily="18" charset="0"/>
                              <a:ea typeface="Cambria Math" panose="02040503050406030204" pitchFamily="18" charset="0"/>
                            </a:rPr>
                            <m:t>𝑥</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𝑦</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𝑧</m:t>
                          </m:r>
                        </m:e>
                      </m:d>
                    </m:oMath>
                  </m:oMathPara>
                </a14:m>
                <a:endParaRPr lang="zh-TW" altLang="zh-TW" i="1" dirty="0"/>
              </a:p>
            </p:txBody>
          </p:sp>
        </mc:Choice>
        <mc:Fallback xmlns="">
          <p:sp>
            <p:nvSpPr>
              <p:cNvPr id="26" name="矩形 25">
                <a:extLst>
                  <a:ext uri="{FF2B5EF4-FFF2-40B4-BE49-F238E27FC236}">
                    <a16:creationId xmlns:a16="http://schemas.microsoft.com/office/drawing/2014/main" id="{22CBDF3A-CA17-314B-A28E-FD3FEDD01A84}"/>
                  </a:ext>
                </a:extLst>
              </p:cNvPr>
              <p:cNvSpPr>
                <a:spLocks noRot="1" noChangeAspect="1" noMove="1" noResize="1" noEditPoints="1" noAdjustHandles="1" noChangeArrowheads="1" noChangeShapeType="1" noTextEdit="1"/>
              </p:cNvSpPr>
              <p:nvPr/>
            </p:nvSpPr>
            <p:spPr>
              <a:xfrm>
                <a:off x="992908" y="3184777"/>
                <a:ext cx="2915573" cy="392993"/>
              </a:xfrm>
              <a:prstGeom prst="rect">
                <a:avLst/>
              </a:prstGeom>
              <a:blipFill>
                <a:blip r:embed="rId7"/>
                <a:stretch>
                  <a:fillRect b="-6250"/>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7" name="文字方塊 26">
                <a:extLst>
                  <a:ext uri="{FF2B5EF4-FFF2-40B4-BE49-F238E27FC236}">
                    <a16:creationId xmlns:a16="http://schemas.microsoft.com/office/drawing/2014/main" id="{78B9A590-47A5-4C47-84C1-2EB04CE91C25}"/>
                  </a:ext>
                </a:extLst>
              </p:cNvPr>
              <p:cNvSpPr txBox="1"/>
              <p:nvPr/>
            </p:nvSpPr>
            <p:spPr>
              <a:xfrm>
                <a:off x="992908" y="3833368"/>
                <a:ext cx="2219967" cy="276999"/>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𝑥</m:t>
                          </m:r>
                        </m:e>
                        <m:sup>
                          <m:r>
                            <a:rPr kumimoji="1" lang="en-US" altLang="zh-TW" b="0" i="1" smtClean="0">
                              <a:latin typeface="Cambria Math" panose="02040503050406030204" pitchFamily="18" charset="0"/>
                              <a:cs typeface="Times New Roman" pitchFamily="18" charset="0"/>
                            </a:rPr>
                            <m:t>′</m:t>
                          </m:r>
                        </m:sup>
                      </m:sSup>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𝑥</m:t>
                      </m:r>
                      <m:func>
                        <m:funcPr>
                          <m:ctrlPr>
                            <a:rPr kumimoji="1" lang="en-US" altLang="zh-TW" b="0" i="1" smtClean="0">
                              <a:latin typeface="Cambria Math" panose="02040503050406030204" pitchFamily="18" charset="0"/>
                              <a:cs typeface="Times New Roman" pitchFamily="18" charset="0"/>
                            </a:rPr>
                          </m:ctrlPr>
                        </m:funcPr>
                        <m:fName>
                          <m:r>
                            <m:rPr>
                              <m:sty m:val="p"/>
                            </m:rPr>
                            <a:rPr kumimoji="1" lang="en-US" altLang="zh-TW" b="0" i="0" smtClean="0">
                              <a:latin typeface="Cambria Math" panose="02040503050406030204" pitchFamily="18" charset="0"/>
                              <a:cs typeface="Times New Roman" pitchFamily="18" charset="0"/>
                            </a:rPr>
                            <m:t>cos</m:t>
                          </m:r>
                        </m:fName>
                        <m:e>
                          <m:r>
                            <a:rPr kumimoji="1" lang="en-US" altLang="zh-TW" b="0" i="1" smtClean="0">
                              <a:latin typeface="Cambria Math" panose="02040503050406030204" pitchFamily="18" charset="0"/>
                              <a:ea typeface="Cambria Math" panose="02040503050406030204" pitchFamily="18" charset="0"/>
                              <a:cs typeface="Times New Roman" pitchFamily="18" charset="0"/>
                            </a:rPr>
                            <m:t>𝜃</m:t>
                          </m:r>
                        </m:e>
                      </m:func>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𝑦</m:t>
                      </m:r>
                      <m:func>
                        <m:funcPr>
                          <m:ctrlPr>
                            <a:rPr kumimoji="1" lang="en-US" altLang="zh-TW" b="0" i="1" smtClean="0">
                              <a:latin typeface="Cambria Math" panose="02040503050406030204" pitchFamily="18" charset="0"/>
                              <a:cs typeface="Times New Roman" pitchFamily="18" charset="0"/>
                            </a:rPr>
                          </m:ctrlPr>
                        </m:funcPr>
                        <m:fName>
                          <m:r>
                            <m:rPr>
                              <m:sty m:val="p"/>
                            </m:rPr>
                            <a:rPr kumimoji="1" lang="en-US" altLang="zh-TW" b="0" i="0" smtClean="0">
                              <a:latin typeface="Cambria Math" panose="02040503050406030204" pitchFamily="18" charset="0"/>
                              <a:cs typeface="Times New Roman" pitchFamily="18" charset="0"/>
                            </a:rPr>
                            <m:t>sin</m:t>
                          </m:r>
                        </m:fName>
                        <m:e>
                          <m:r>
                            <a:rPr kumimoji="1" lang="en-US" altLang="zh-TW" b="0" i="1" smtClean="0">
                              <a:latin typeface="Cambria Math" panose="02040503050406030204" pitchFamily="18" charset="0"/>
                              <a:ea typeface="Cambria Math" panose="02040503050406030204" pitchFamily="18" charset="0"/>
                              <a:cs typeface="Times New Roman" pitchFamily="18" charset="0"/>
                            </a:rPr>
                            <m:t>𝜃</m:t>
                          </m:r>
                        </m:e>
                      </m:func>
                    </m:oMath>
                  </m:oMathPara>
                </a14:m>
                <a:endParaRPr kumimoji="1" lang="zh-TW" altLang="en-US" dirty="0">
                  <a:latin typeface="Times New Roman" pitchFamily="18" charset="0"/>
                  <a:cs typeface="Times New Roman" pitchFamily="18" charset="0"/>
                </a:endParaRPr>
              </a:p>
            </p:txBody>
          </p:sp>
        </mc:Choice>
        <mc:Fallback xmlns="">
          <p:sp>
            <p:nvSpPr>
              <p:cNvPr id="27" name="文字方塊 26">
                <a:extLst>
                  <a:ext uri="{FF2B5EF4-FFF2-40B4-BE49-F238E27FC236}">
                    <a16:creationId xmlns:a16="http://schemas.microsoft.com/office/drawing/2014/main" id="{78B9A590-47A5-4C47-84C1-2EB04CE91C25}"/>
                  </a:ext>
                </a:extLst>
              </p:cNvPr>
              <p:cNvSpPr txBox="1">
                <a:spLocks noRot="1" noChangeAspect="1" noMove="1" noResize="1" noEditPoints="1" noAdjustHandles="1" noChangeArrowheads="1" noChangeShapeType="1" noTextEdit="1"/>
              </p:cNvSpPr>
              <p:nvPr/>
            </p:nvSpPr>
            <p:spPr>
              <a:xfrm>
                <a:off x="992908" y="3833368"/>
                <a:ext cx="2219967" cy="276999"/>
              </a:xfrm>
              <a:prstGeom prst="rect">
                <a:avLst/>
              </a:prstGeom>
              <a:blipFill>
                <a:blip r:embed="rId8"/>
                <a:stretch>
                  <a:fillRect b="-26087"/>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8" name="文字方塊 27">
                <a:extLst>
                  <a:ext uri="{FF2B5EF4-FFF2-40B4-BE49-F238E27FC236}">
                    <a16:creationId xmlns:a16="http://schemas.microsoft.com/office/drawing/2014/main" id="{BEA5D7A8-10E6-374A-9637-18F7C54DD9DE}"/>
                  </a:ext>
                </a:extLst>
              </p:cNvPr>
              <p:cNvSpPr txBox="1"/>
              <p:nvPr/>
            </p:nvSpPr>
            <p:spPr>
              <a:xfrm>
                <a:off x="981916" y="4303755"/>
                <a:ext cx="2150012" cy="276999"/>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𝑦</m:t>
                          </m:r>
                        </m:e>
                        <m:sup>
                          <m:r>
                            <a:rPr kumimoji="1" lang="en-US" altLang="zh-TW" b="0" i="1" smtClean="0">
                              <a:latin typeface="Cambria Math" panose="02040503050406030204" pitchFamily="18" charset="0"/>
                              <a:cs typeface="Times New Roman" pitchFamily="18" charset="0"/>
                            </a:rPr>
                            <m:t>′</m:t>
                          </m:r>
                        </m:sup>
                      </m:sSup>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𝑥</m:t>
                      </m:r>
                      <m:func>
                        <m:funcPr>
                          <m:ctrlPr>
                            <a:rPr lang="en-US" altLang="zh-TW" i="1">
                              <a:latin typeface="Cambria Math" panose="02040503050406030204" pitchFamily="18" charset="0"/>
                              <a:cs typeface="Times New Roman" pitchFamily="18" charset="0"/>
                            </a:rPr>
                          </m:ctrlPr>
                        </m:funcPr>
                        <m:fName>
                          <m:r>
                            <m:rPr>
                              <m:sty m:val="p"/>
                            </m:rPr>
                            <a:rPr lang="en-US" altLang="zh-TW">
                              <a:latin typeface="Cambria Math" panose="02040503050406030204" pitchFamily="18" charset="0"/>
                              <a:cs typeface="Times New Roman" pitchFamily="18" charset="0"/>
                            </a:rPr>
                            <m:t>sin</m:t>
                          </m:r>
                        </m:fName>
                        <m:e>
                          <m:r>
                            <a:rPr lang="en-US" altLang="zh-TW" i="1">
                              <a:latin typeface="Cambria Math" panose="02040503050406030204" pitchFamily="18" charset="0"/>
                              <a:ea typeface="Cambria Math" panose="02040503050406030204" pitchFamily="18" charset="0"/>
                              <a:cs typeface="Times New Roman" pitchFamily="18" charset="0"/>
                            </a:rPr>
                            <m:t>𝜃</m:t>
                          </m:r>
                        </m:e>
                      </m:func>
                      <m:r>
                        <a:rPr lang="en-US" altLang="zh-TW" b="0" i="1" smtClean="0">
                          <a:latin typeface="Cambria Math" panose="02040503050406030204" pitchFamily="18" charset="0"/>
                          <a:ea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𝑦</m:t>
                      </m:r>
                      <m:func>
                        <m:funcPr>
                          <m:ctrlPr>
                            <a:rPr lang="en-US" altLang="zh-TW" i="1">
                              <a:latin typeface="Cambria Math" panose="02040503050406030204" pitchFamily="18" charset="0"/>
                              <a:cs typeface="Times New Roman" pitchFamily="18" charset="0"/>
                            </a:rPr>
                          </m:ctrlPr>
                        </m:funcPr>
                        <m:fName>
                          <m:r>
                            <m:rPr>
                              <m:sty m:val="p"/>
                            </m:rPr>
                            <a:rPr lang="en-US" altLang="zh-TW">
                              <a:latin typeface="Cambria Math" panose="02040503050406030204" pitchFamily="18" charset="0"/>
                              <a:cs typeface="Times New Roman" pitchFamily="18" charset="0"/>
                            </a:rPr>
                            <m:t>cos</m:t>
                          </m:r>
                        </m:fName>
                        <m:e>
                          <m:r>
                            <a:rPr lang="en-US" altLang="zh-TW" i="1">
                              <a:latin typeface="Cambria Math" panose="02040503050406030204" pitchFamily="18" charset="0"/>
                              <a:ea typeface="Cambria Math" panose="02040503050406030204" pitchFamily="18" charset="0"/>
                              <a:cs typeface="Times New Roman" pitchFamily="18" charset="0"/>
                            </a:rPr>
                            <m:t>𝜃</m:t>
                          </m:r>
                        </m:e>
                      </m:func>
                    </m:oMath>
                  </m:oMathPara>
                </a14:m>
                <a:endParaRPr kumimoji="1" lang="zh-TW" altLang="en-US" dirty="0">
                  <a:latin typeface="Times New Roman" pitchFamily="18" charset="0"/>
                  <a:cs typeface="Times New Roman" pitchFamily="18" charset="0"/>
                </a:endParaRPr>
              </a:p>
            </p:txBody>
          </p:sp>
        </mc:Choice>
        <mc:Fallback xmlns="">
          <p:sp>
            <p:nvSpPr>
              <p:cNvPr id="28" name="文字方塊 27">
                <a:extLst>
                  <a:ext uri="{FF2B5EF4-FFF2-40B4-BE49-F238E27FC236}">
                    <a16:creationId xmlns:a16="http://schemas.microsoft.com/office/drawing/2014/main" id="{BEA5D7A8-10E6-374A-9637-18F7C54DD9DE}"/>
                  </a:ext>
                </a:extLst>
              </p:cNvPr>
              <p:cNvSpPr txBox="1">
                <a:spLocks noRot="1" noChangeAspect="1" noMove="1" noResize="1" noEditPoints="1" noAdjustHandles="1" noChangeArrowheads="1" noChangeShapeType="1" noTextEdit="1"/>
              </p:cNvSpPr>
              <p:nvPr/>
            </p:nvSpPr>
            <p:spPr>
              <a:xfrm>
                <a:off x="981916" y="4303755"/>
                <a:ext cx="2150012" cy="276999"/>
              </a:xfrm>
              <a:prstGeom prst="rect">
                <a:avLst/>
              </a:prstGeom>
              <a:blipFill>
                <a:blip r:embed="rId9"/>
                <a:stretch>
                  <a:fillRect l="-2353" r="-1765" b="-26087"/>
                </a:stretch>
              </a:blipFill>
            </p:spPr>
            <p:txBody>
              <a:bodyPr/>
              <a:lstStyle/>
              <a:p>
                <a:r>
                  <a:rPr lang="en-TW">
                    <a:noFill/>
                  </a:rPr>
                  <a:t> </a:t>
                </a:r>
              </a:p>
            </p:txBody>
          </p:sp>
        </mc:Fallback>
      </mc:AlternateContent>
    </p:spTree>
    <p:extLst>
      <p:ext uri="{BB962C8B-B14F-4D97-AF65-F5344CB8AC3E}">
        <p14:creationId xmlns:p14="http://schemas.microsoft.com/office/powerpoint/2010/main" val="189439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69"/>
                                        </p:tgtEl>
                                        <p:attrNameLst>
                                          <p:attrName>style.visibility</p:attrName>
                                        </p:attrNameLst>
                                      </p:cBhvr>
                                      <p:to>
                                        <p:strVal val="visible"/>
                                      </p:to>
                                    </p:set>
                                    <p:anim calcmode="lin" valueType="num">
                                      <p:cBhvr additive="base">
                                        <p:cTn id="11" dur="500" fill="hold"/>
                                        <p:tgtEl>
                                          <p:spTgt spid="2069"/>
                                        </p:tgtEl>
                                        <p:attrNameLst>
                                          <p:attrName>ppt_x</p:attrName>
                                        </p:attrNameLst>
                                      </p:cBhvr>
                                      <p:tavLst>
                                        <p:tav tm="0">
                                          <p:val>
                                            <p:strVal val="#ppt_x"/>
                                          </p:val>
                                        </p:tav>
                                        <p:tav tm="100000">
                                          <p:val>
                                            <p:strVal val="#ppt_x"/>
                                          </p:val>
                                        </p:tav>
                                      </p:tavLst>
                                    </p:anim>
                                    <p:anim calcmode="lin" valueType="num">
                                      <p:cBhvr additive="base">
                                        <p:cTn id="12" dur="500" fill="hold"/>
                                        <p:tgtEl>
                                          <p:spTgt spid="206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228"/>
                                        </p:tgtEl>
                                        <p:attrNameLst>
                                          <p:attrName>style.visibility</p:attrName>
                                        </p:attrNameLst>
                                      </p:cBhvr>
                                      <p:to>
                                        <p:strVal val="visible"/>
                                      </p:to>
                                    </p:set>
                                    <p:anim calcmode="lin" valueType="num">
                                      <p:cBhvr additive="base">
                                        <p:cTn id="15" dur="500" fill="hold"/>
                                        <p:tgtEl>
                                          <p:spTgt spid="94228"/>
                                        </p:tgtEl>
                                        <p:attrNameLst>
                                          <p:attrName>ppt_x</p:attrName>
                                        </p:attrNameLst>
                                      </p:cBhvr>
                                      <p:tavLst>
                                        <p:tav tm="0">
                                          <p:val>
                                            <p:strVal val="#ppt_x"/>
                                          </p:val>
                                        </p:tav>
                                        <p:tav tm="100000">
                                          <p:val>
                                            <p:strVal val="#ppt_x"/>
                                          </p:val>
                                        </p:tav>
                                      </p:tavLst>
                                    </p:anim>
                                    <p:anim calcmode="lin" valueType="num">
                                      <p:cBhvr additive="base">
                                        <p:cTn id="16" dur="500" fill="hold"/>
                                        <p:tgtEl>
                                          <p:spTgt spid="94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69" grpId="0"/>
      <p:bldP spid="942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12"/>
          <p:cNvSpPr txBox="1">
            <a:spLocks noChangeArrowheads="1"/>
          </p:cNvSpPr>
          <p:nvPr/>
        </p:nvSpPr>
        <p:spPr bwMode="auto">
          <a:xfrm>
            <a:off x="803632" y="1621924"/>
            <a:ext cx="6696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在羅倫茲變換下，與時空以相同方式變換的四量組稱為 </a:t>
            </a:r>
            <a:r>
              <a:rPr kumimoji="0" lang="en-US" altLang="zh-TW" sz="1800" dirty="0">
                <a:solidFill>
                  <a:srgbClr val="FF0000"/>
                </a:solidFill>
                <a:latin typeface="Cambria Math" panose="02040503050406030204" pitchFamily="18" charset="0"/>
                <a:ea typeface="Cambria Math" panose="02040503050406030204" pitchFamily="18" charset="0"/>
                <a:cs typeface="Times New Roman" pitchFamily="18" charset="0"/>
              </a:rPr>
              <a:t>4 vector</a:t>
            </a:r>
            <a:endParaRPr kumimoji="0" lang="zh-TW" altLang="en-US" sz="1800" dirty="0">
              <a:solidFill>
                <a:srgbClr val="FF0000"/>
              </a:solidFill>
              <a:latin typeface="Cambria Math" panose="02040503050406030204" pitchFamily="18" charset="0"/>
              <a:cs typeface="Times New Roman" pitchFamily="18" charset="0"/>
            </a:endParaRPr>
          </a:p>
        </p:txBody>
      </p:sp>
      <p:sp>
        <p:nvSpPr>
          <p:cNvPr id="9" name="文字方塊 12"/>
          <p:cNvSpPr txBox="1">
            <a:spLocks noChangeArrowheads="1"/>
          </p:cNvSpPr>
          <p:nvPr/>
        </p:nvSpPr>
        <p:spPr bwMode="auto">
          <a:xfrm>
            <a:off x="803633" y="1092349"/>
            <a:ext cx="73256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在旋轉的變換下，所有與位置以相同方式變換的物理量都稱為向量！</a:t>
            </a:r>
          </a:p>
        </p:txBody>
      </p:sp>
      <mc:AlternateContent xmlns:mc="http://schemas.openxmlformats.org/markup-compatibility/2006" xmlns:a14="http://schemas.microsoft.com/office/drawing/2010/main">
        <mc:Choice Requires="a14">
          <p:sp>
            <p:nvSpPr>
              <p:cNvPr id="3" name="文字方塊 2"/>
              <p:cNvSpPr txBox="1"/>
              <p:nvPr/>
            </p:nvSpPr>
            <p:spPr>
              <a:xfrm>
                <a:off x="6767987" y="2728904"/>
                <a:ext cx="1361270" cy="385427"/>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𝑥</m:t>
                          </m:r>
                        </m:e>
                        <m:sup>
                          <m:r>
                            <a:rPr lang="zh-TW" altLang="en-US" i="1" smtClean="0">
                              <a:latin typeface="Cambria Math"/>
                              <a:cs typeface="Times New Roman" pitchFamily="18" charset="0"/>
                            </a:rPr>
                            <m:t>𝜇</m:t>
                          </m:r>
                          <m:r>
                            <a:rPr lang="en-US" altLang="zh-TW" b="0" i="1" smtClean="0">
                              <a:latin typeface="Cambria Math"/>
                              <a:cs typeface="Times New Roman" pitchFamily="18" charset="0"/>
                            </a:rPr>
                            <m:t>′</m:t>
                          </m:r>
                        </m:sup>
                      </m:sSup>
                      <m:r>
                        <a:rPr lang="en-US" altLang="zh-TW" b="0" i="1" smtClean="0">
                          <a:latin typeface="Cambria Math"/>
                          <a:cs typeface="Times New Roman" pitchFamily="18" charset="0"/>
                        </a:rPr>
                        <m:t>=</m:t>
                      </m:r>
                      <m:sSup>
                        <m:sSupPr>
                          <m:ctrlPr>
                            <a:rPr lang="en-US" altLang="zh-TW" i="1">
                              <a:latin typeface="Cambria Math" panose="02040503050406030204" pitchFamily="18" charset="0"/>
                              <a:cs typeface="Times New Roman" pitchFamily="18" charset="0"/>
                            </a:rPr>
                          </m:ctrlPr>
                        </m:sSupPr>
                        <m:e>
                          <m:sSubSup>
                            <m:sSubSupPr>
                              <m:ctrlPr>
                                <a:rPr lang="zh-TW" altLang="en-US" i="1">
                                  <a:latin typeface="Cambria Math" panose="02040503050406030204" pitchFamily="18" charset="0"/>
                                </a:rPr>
                              </m:ctrlPr>
                            </m:sSubSupPr>
                            <m:e>
                              <m:r>
                                <m:rPr>
                                  <m:sty m:val="p"/>
                                </m:rPr>
                                <a:rPr lang="el-GR" altLang="zh-TW" i="1" smtClean="0">
                                  <a:latin typeface="Cambria Math"/>
                                  <a:ea typeface="Cambria Math"/>
                                </a:rPr>
                                <m:t>Λ</m:t>
                              </m:r>
                            </m:e>
                            <m:sub>
                              <m:r>
                                <a:rPr lang="zh-TW" altLang="en-US" i="1" smtClean="0">
                                  <a:latin typeface="Cambria Math"/>
                                </a:rPr>
                                <m:t>𝜈</m:t>
                              </m:r>
                            </m:sub>
                            <m:sup>
                              <m:r>
                                <a:rPr lang="zh-TW" altLang="en-US" i="1" smtClean="0">
                                  <a:latin typeface="Cambria Math"/>
                                  <a:ea typeface="Cambria Math" panose="02040503050406030204" pitchFamily="18" charset="0"/>
                                </a:rPr>
                                <m:t>𝜇</m:t>
                              </m:r>
                            </m:sup>
                          </m:sSubSup>
                          <m:r>
                            <a:rPr lang="en-US" altLang="zh-TW" i="1">
                              <a:latin typeface="Cambria Math"/>
                              <a:cs typeface="Times New Roman" pitchFamily="18" charset="0"/>
                            </a:rPr>
                            <m:t>𝑥</m:t>
                          </m:r>
                        </m:e>
                        <m:sup>
                          <m:r>
                            <a:rPr lang="zh-TW" altLang="en-US" i="1" smtClean="0">
                              <a:latin typeface="Cambria Math"/>
                              <a:cs typeface="Times New Roman" pitchFamily="18" charset="0"/>
                            </a:rPr>
                            <m:t>𝜈</m:t>
                          </m:r>
                        </m:sup>
                      </m:sSup>
                    </m:oMath>
                  </m:oMathPara>
                </a14:m>
                <a:endParaRPr lang="zh-TW" altLang="en-US" dirty="0">
                  <a:latin typeface="Times New Roman" pitchFamily="18" charset="0"/>
                  <a:cs typeface="Times New Roman" pitchFamily="18" charset="0"/>
                </a:endParaRPr>
              </a:p>
            </p:txBody>
          </p:sp>
        </mc:Choice>
        <mc:Fallback xmlns="">
          <p:sp>
            <p:nvSpPr>
              <p:cNvPr id="3" name="文字方塊 2"/>
              <p:cNvSpPr txBox="1">
                <a:spLocks noRot="1" noChangeAspect="1" noMove="1" noResize="1" noEditPoints="1" noAdjustHandles="1" noChangeArrowheads="1" noChangeShapeType="1" noTextEdit="1"/>
              </p:cNvSpPr>
              <p:nvPr/>
            </p:nvSpPr>
            <p:spPr>
              <a:xfrm>
                <a:off x="6767987" y="2728904"/>
                <a:ext cx="1361270" cy="385427"/>
              </a:xfrm>
              <a:prstGeom prst="rect">
                <a:avLst/>
              </a:prstGeom>
              <a:blipFill>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2790399" y="2728904"/>
                <a:ext cx="1359090" cy="385427"/>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𝑎</m:t>
                          </m:r>
                        </m:e>
                        <m:sup>
                          <m:r>
                            <a:rPr lang="zh-TW" altLang="en-US" i="1" smtClean="0">
                              <a:latin typeface="Cambria Math"/>
                              <a:cs typeface="Times New Roman" pitchFamily="18" charset="0"/>
                            </a:rPr>
                            <m:t>𝜇</m:t>
                          </m:r>
                          <m:r>
                            <a:rPr lang="en-US" altLang="zh-TW" b="0" i="1" smtClean="0">
                              <a:latin typeface="Cambria Math"/>
                              <a:cs typeface="Times New Roman" pitchFamily="18" charset="0"/>
                            </a:rPr>
                            <m:t>′</m:t>
                          </m:r>
                        </m:sup>
                      </m:sSup>
                      <m:r>
                        <a:rPr lang="en-US" altLang="zh-TW" b="0" i="1" smtClean="0">
                          <a:latin typeface="Cambria Math"/>
                          <a:cs typeface="Times New Roman" pitchFamily="18" charset="0"/>
                        </a:rPr>
                        <m:t>=</m:t>
                      </m:r>
                      <m:sSup>
                        <m:sSupPr>
                          <m:ctrlPr>
                            <a:rPr lang="en-US" altLang="zh-TW" i="1">
                              <a:latin typeface="Cambria Math" panose="02040503050406030204" pitchFamily="18" charset="0"/>
                              <a:cs typeface="Times New Roman" pitchFamily="18" charset="0"/>
                            </a:rPr>
                          </m:ctrlPr>
                        </m:sSupPr>
                        <m:e>
                          <m:sSubSup>
                            <m:sSubSupPr>
                              <m:ctrlPr>
                                <a:rPr lang="zh-TW" altLang="en-US" i="1">
                                  <a:latin typeface="Cambria Math" panose="02040503050406030204" pitchFamily="18" charset="0"/>
                                </a:rPr>
                              </m:ctrlPr>
                            </m:sSubSupPr>
                            <m:e>
                              <m:r>
                                <m:rPr>
                                  <m:sty m:val="p"/>
                                </m:rPr>
                                <a:rPr lang="el-GR" altLang="zh-TW" i="1" smtClean="0">
                                  <a:latin typeface="Cambria Math"/>
                                  <a:ea typeface="Cambria Math"/>
                                </a:rPr>
                                <m:t>Λ</m:t>
                              </m:r>
                            </m:e>
                            <m:sub>
                              <m:r>
                                <a:rPr lang="zh-TW" altLang="en-US" i="1" smtClean="0">
                                  <a:latin typeface="Cambria Math"/>
                                </a:rPr>
                                <m:t>𝜈</m:t>
                              </m:r>
                            </m:sub>
                            <m:sup>
                              <m:r>
                                <a:rPr lang="zh-TW" altLang="en-US" i="1" smtClean="0">
                                  <a:latin typeface="Cambria Math"/>
                                  <a:ea typeface="Cambria Math" panose="02040503050406030204" pitchFamily="18" charset="0"/>
                                </a:rPr>
                                <m:t>𝜇</m:t>
                              </m:r>
                            </m:sup>
                          </m:sSubSup>
                          <m:r>
                            <a:rPr lang="en-US" altLang="zh-TW" b="0" i="1" smtClean="0">
                              <a:latin typeface="Cambria Math"/>
                              <a:cs typeface="Times New Roman" pitchFamily="18" charset="0"/>
                            </a:rPr>
                            <m:t>𝑎</m:t>
                          </m:r>
                        </m:e>
                        <m:sup>
                          <m:r>
                            <a:rPr lang="zh-TW" altLang="en-US" i="1" smtClean="0">
                              <a:latin typeface="Cambria Math"/>
                              <a:cs typeface="Times New Roman" pitchFamily="18" charset="0"/>
                            </a:rPr>
                            <m:t>𝜈</m:t>
                          </m:r>
                        </m:sup>
                      </m:sSup>
                    </m:oMath>
                  </m:oMathPara>
                </a14:m>
                <a:endParaRPr lang="zh-TW" altLang="en-US" dirty="0">
                  <a:latin typeface="Times New Roman" pitchFamily="18" charset="0"/>
                  <a:cs typeface="Times New Roman" pitchFamily="18" charset="0"/>
                </a:endParaRPr>
              </a:p>
            </p:txBody>
          </p:sp>
        </mc:Choice>
        <mc:Fallback xmlns="">
          <p:sp>
            <p:nvSpPr>
              <p:cNvPr id="14" name="文字方塊 13"/>
              <p:cNvSpPr txBox="1">
                <a:spLocks noRot="1" noChangeAspect="1" noMove="1" noResize="1" noEditPoints="1" noAdjustHandles="1" noChangeArrowheads="1" noChangeShapeType="1" noTextEdit="1"/>
              </p:cNvSpPr>
              <p:nvPr/>
            </p:nvSpPr>
            <p:spPr>
              <a:xfrm>
                <a:off x="2790399" y="2728904"/>
                <a:ext cx="1359090" cy="385427"/>
              </a:xfrm>
              <a:prstGeom prst="rect">
                <a:avLst/>
              </a:prstGeom>
              <a:blipFill>
                <a:blip r:embed="rId3"/>
                <a:stretch>
                  <a:fillRect/>
                </a:stretch>
              </a:blipFill>
            </p:spPr>
            <p:txBody>
              <a:bodyPr/>
              <a:lstStyle/>
              <a:p>
                <a:r>
                  <a:rPr lang="zh-TW" altLang="en-US">
                    <a:noFill/>
                  </a:rPr>
                  <a:t> </a:t>
                </a:r>
              </a:p>
            </p:txBody>
          </p:sp>
        </mc:Fallback>
      </mc:AlternateContent>
      <p:sp>
        <p:nvSpPr>
          <p:cNvPr id="11" name="文字方塊 10"/>
          <p:cNvSpPr txBox="1"/>
          <p:nvPr/>
        </p:nvSpPr>
        <p:spPr>
          <a:xfrm>
            <a:off x="883003" y="3468399"/>
            <a:ext cx="4325815"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例如作沿 </a:t>
            </a:r>
            <a:r>
              <a:rPr lang="en-US" altLang="zh-TW" dirty="0">
                <a:latin typeface="Times New Roman" pitchFamily="18" charset="0"/>
                <a:cs typeface="Times New Roman" pitchFamily="18" charset="0"/>
              </a:rPr>
              <a:t>z</a:t>
            </a:r>
            <a:r>
              <a:rPr lang="zh-TW" altLang="en-US" dirty="0">
                <a:latin typeface="Times New Roman" pitchFamily="18" charset="0"/>
                <a:cs typeface="Times New Roman" pitchFamily="18" charset="0"/>
              </a:rPr>
              <a:t>方向的 </a:t>
            </a:r>
            <a:r>
              <a:rPr lang="en-US" altLang="zh-TW" dirty="0">
                <a:latin typeface="Times New Roman" pitchFamily="18" charset="0"/>
                <a:cs typeface="Times New Roman" pitchFamily="18" charset="0"/>
              </a:rPr>
              <a:t>Boost</a:t>
            </a:r>
            <a:r>
              <a:rPr lang="zh-TW" altLang="en-US" dirty="0">
                <a:latin typeface="Times New Roman" pitchFamily="18" charset="0"/>
                <a:cs typeface="Times New Roman" pitchFamily="18" charset="0"/>
              </a:rPr>
              <a:t>後</a:t>
            </a:r>
            <a:r>
              <a:rPr lang="en-US" altLang="zh-TW" dirty="0">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605EACDE-E874-744F-B0EB-3BC1434386E9}"/>
                  </a:ext>
                </a:extLst>
              </p:cNvPr>
              <p:cNvSpPr/>
              <p:nvPr/>
            </p:nvSpPr>
            <p:spPr>
              <a:xfrm>
                <a:off x="2790399" y="4191799"/>
                <a:ext cx="2108442" cy="369332"/>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𝑎</m:t>
                          </m:r>
                        </m:e>
                        <m:sup>
                          <m:r>
                            <a:rPr lang="en-US" altLang="zh-TW" i="1">
                              <a:latin typeface="Cambria Math" panose="02040503050406030204" pitchFamily="18" charset="0"/>
                            </a:rPr>
                            <m:t>1′</m:t>
                          </m:r>
                        </m:sup>
                      </m:sSup>
                      <m:r>
                        <a:rPr lang="en-US" altLang="zh-TW" i="1">
                          <a:latin typeface="Cambria Math"/>
                        </a:rPr>
                        <m:t>=</m:t>
                      </m:r>
                      <m:r>
                        <a:rPr lang="zh-TW" altLang="en-US" i="1" smtClean="0">
                          <a:latin typeface="Cambria Math"/>
                        </a:rPr>
                        <m:t>𝛾</m:t>
                      </m:r>
                      <m:d>
                        <m:dPr>
                          <m:ctrlPr>
                            <a:rPr lang="en-US" altLang="zh-TW" i="1" smtClean="0">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𝑎</m:t>
                              </m:r>
                            </m:e>
                            <m:sup>
                              <m:r>
                                <a:rPr lang="en-US" altLang="zh-TW" i="1">
                                  <a:latin typeface="Cambria Math" panose="02040503050406030204" pitchFamily="18" charset="0"/>
                                </a:rPr>
                                <m:t>1</m:t>
                              </m:r>
                            </m:sup>
                          </m:sSup>
                          <m:r>
                            <a:rPr lang="en-US" altLang="zh-TW" i="1">
                              <a:latin typeface="Cambria Math"/>
                            </a:rPr>
                            <m:t>−</m:t>
                          </m:r>
                          <m:r>
                            <a:rPr lang="zh-TW" altLang="en-US" i="1">
                              <a:latin typeface="Cambria Math"/>
                              <a:cs typeface="Times New Roman" pitchFamily="18" charset="0"/>
                            </a:rPr>
                            <m:t>𝛽</m:t>
                          </m:r>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𝑎</m:t>
                              </m:r>
                            </m:e>
                            <m:sup>
                              <m:r>
                                <a:rPr lang="en-US" altLang="zh-TW" i="1">
                                  <a:latin typeface="Cambria Math" panose="02040503050406030204" pitchFamily="18" charset="0"/>
                                </a:rPr>
                                <m:t>0</m:t>
                              </m:r>
                            </m:sup>
                          </m:sSup>
                        </m:e>
                      </m:d>
                    </m:oMath>
                  </m:oMathPara>
                </a14:m>
                <a:endParaRPr lang="zh-TW" altLang="zh-TW" dirty="0"/>
              </a:p>
            </p:txBody>
          </p:sp>
        </mc:Choice>
        <mc:Fallback xmlns="">
          <p:sp>
            <p:nvSpPr>
              <p:cNvPr id="10" name="矩形 9">
                <a:extLst>
                  <a:ext uri="{FF2B5EF4-FFF2-40B4-BE49-F238E27FC236}">
                    <a16:creationId xmlns:a16="http://schemas.microsoft.com/office/drawing/2014/main" id="{605EACDE-E874-744F-B0EB-3BC1434386E9}"/>
                  </a:ext>
                </a:extLst>
              </p:cNvPr>
              <p:cNvSpPr>
                <a:spLocks noRot="1" noChangeAspect="1" noMove="1" noResize="1" noEditPoints="1" noAdjustHandles="1" noChangeArrowheads="1" noChangeShapeType="1" noTextEdit="1"/>
              </p:cNvSpPr>
              <p:nvPr/>
            </p:nvSpPr>
            <p:spPr>
              <a:xfrm>
                <a:off x="2790399" y="4191799"/>
                <a:ext cx="2108442" cy="369332"/>
              </a:xfrm>
              <a:prstGeom prst="rect">
                <a:avLst/>
              </a:prstGeom>
              <a:blipFill>
                <a:blip r:embed="rId4"/>
                <a:stretch>
                  <a:fillRect b="-16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8F3428D2-332D-3441-9849-580E7712893F}"/>
                  </a:ext>
                </a:extLst>
              </p:cNvPr>
              <p:cNvSpPr/>
              <p:nvPr/>
            </p:nvSpPr>
            <p:spPr>
              <a:xfrm>
                <a:off x="2790399" y="4631455"/>
                <a:ext cx="2146211" cy="369332"/>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𝑎</m:t>
                          </m:r>
                        </m:e>
                        <m:sup>
                          <m:r>
                            <a:rPr lang="en-US" altLang="zh-TW" i="1">
                              <a:latin typeface="Cambria Math" panose="02040503050406030204" pitchFamily="18" charset="0"/>
                            </a:rPr>
                            <m:t>0′</m:t>
                          </m:r>
                        </m:sup>
                      </m:sSup>
                      <m:r>
                        <a:rPr lang="en-US" altLang="zh-TW" i="1">
                          <a:latin typeface="Cambria Math"/>
                        </a:rPr>
                        <m:t>=</m:t>
                      </m:r>
                      <m:r>
                        <a:rPr lang="zh-TW" altLang="en-US" i="1">
                          <a:latin typeface="Cambria Math"/>
                        </a:rPr>
                        <m:t>𝛾</m:t>
                      </m:r>
                      <m:d>
                        <m:dPr>
                          <m:ctrlPr>
                            <a:rPr lang="en-US" altLang="zh-TW" i="1" smtClean="0">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𝑎</m:t>
                              </m:r>
                            </m:e>
                            <m:sup>
                              <m:r>
                                <a:rPr lang="en-US" altLang="zh-TW" i="1">
                                  <a:latin typeface="Cambria Math" panose="02040503050406030204" pitchFamily="18" charset="0"/>
                                </a:rPr>
                                <m:t>0</m:t>
                              </m:r>
                            </m:sup>
                          </m:sSup>
                          <m:r>
                            <a:rPr lang="en-US" altLang="zh-TW" i="1">
                              <a:latin typeface="Cambria Math"/>
                            </a:rPr>
                            <m:t>−</m:t>
                          </m:r>
                          <m:r>
                            <a:rPr lang="zh-TW" altLang="en-US" i="1">
                              <a:latin typeface="Cambria Math"/>
                              <a:cs typeface="Times New Roman" pitchFamily="18" charset="0"/>
                            </a:rPr>
                            <m:t>𝛽</m:t>
                          </m:r>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𝑎</m:t>
                              </m:r>
                            </m:e>
                            <m:sup>
                              <m:r>
                                <a:rPr lang="en-US" altLang="zh-TW" i="1">
                                  <a:latin typeface="Cambria Math" panose="02040503050406030204" pitchFamily="18" charset="0"/>
                                </a:rPr>
                                <m:t>1</m:t>
                              </m:r>
                            </m:sup>
                          </m:sSup>
                        </m:e>
                      </m:d>
                    </m:oMath>
                  </m:oMathPara>
                </a14:m>
                <a:endParaRPr lang="zh-TW" altLang="zh-TW" dirty="0"/>
              </a:p>
            </p:txBody>
          </p:sp>
        </mc:Choice>
        <mc:Fallback xmlns="">
          <p:sp>
            <p:nvSpPr>
              <p:cNvPr id="12" name="矩形 11">
                <a:extLst>
                  <a:ext uri="{FF2B5EF4-FFF2-40B4-BE49-F238E27FC236}">
                    <a16:creationId xmlns:a16="http://schemas.microsoft.com/office/drawing/2014/main" id="{8F3428D2-332D-3441-9849-580E7712893F}"/>
                  </a:ext>
                </a:extLst>
              </p:cNvPr>
              <p:cNvSpPr>
                <a:spLocks noRot="1" noChangeAspect="1" noMove="1" noResize="1" noEditPoints="1" noAdjustHandles="1" noChangeArrowheads="1" noChangeShapeType="1" noTextEdit="1"/>
              </p:cNvSpPr>
              <p:nvPr/>
            </p:nvSpPr>
            <p:spPr>
              <a:xfrm>
                <a:off x="2790399" y="4631455"/>
                <a:ext cx="2146211" cy="369332"/>
              </a:xfrm>
              <a:prstGeom prst="rect">
                <a:avLst/>
              </a:prstGeom>
              <a:blipFill>
                <a:blip r:embed="rId5"/>
                <a:stretch>
                  <a:fillRect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52077E01-2BE4-804E-AC9C-C543DFE79AD2}"/>
                  </a:ext>
                </a:extLst>
              </p:cNvPr>
              <p:cNvSpPr/>
              <p:nvPr/>
            </p:nvSpPr>
            <p:spPr>
              <a:xfrm>
                <a:off x="2790399" y="2133229"/>
                <a:ext cx="2432584" cy="369332"/>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ea typeface="Cambria Math" panose="02040503050406030204" pitchFamily="18" charset="0"/>
                            </a:rPr>
                          </m:ctrlPr>
                        </m:sSupPr>
                        <m:e>
                          <m:r>
                            <a:rPr lang="en-US" altLang="zh-TW" b="0" i="1" smtClean="0">
                              <a:latin typeface="Cambria Math" panose="02040503050406030204" pitchFamily="18" charset="0"/>
                              <a:ea typeface="Cambria Math" panose="02040503050406030204" pitchFamily="18" charset="0"/>
                            </a:rPr>
                            <m:t>𝑎</m:t>
                          </m:r>
                        </m:e>
                        <m:sup>
                          <m:r>
                            <a:rPr lang="en-US" altLang="zh-TW" i="1">
                              <a:latin typeface="Cambria Math" panose="02040503050406030204" pitchFamily="18" charset="0"/>
                              <a:ea typeface="Cambria Math" panose="02040503050406030204" pitchFamily="18" charset="0"/>
                            </a:rPr>
                            <m:t>𝜇</m:t>
                          </m:r>
                        </m:sup>
                      </m:sSup>
                      <m:r>
                        <a:rPr lang="en-US" altLang="zh-TW" b="0" i="1" smtClean="0">
                          <a:latin typeface="Cambria Math" panose="02040503050406030204" pitchFamily="18" charset="0"/>
                          <a:ea typeface="Cambria Math" panose="02040503050406030204" pitchFamily="18" charset="0"/>
                        </a:rPr>
                        <m:t>=</m:t>
                      </m:r>
                      <m:d>
                        <m:dPr>
                          <m:ctrlPr>
                            <a:rPr lang="en-US" altLang="zh-TW" i="1" smtClean="0">
                              <a:latin typeface="Cambria Math" panose="02040503050406030204" pitchFamily="18" charset="0"/>
                            </a:rPr>
                          </m:ctrlPr>
                        </m:dPr>
                        <m:e>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𝑎</m:t>
                              </m:r>
                            </m:e>
                            <m:sup>
                              <m:r>
                                <a:rPr lang="en-US" altLang="zh-TW" b="0" i="1" smtClean="0">
                                  <a:latin typeface="Cambria Math" panose="02040503050406030204" pitchFamily="18" charset="0"/>
                                </a:rPr>
                                <m:t>0</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𝑎</m:t>
                              </m:r>
                            </m:e>
                            <m:sup>
                              <m:r>
                                <a:rPr lang="en-US" altLang="zh-TW" b="0" i="1" smtClean="0">
                                  <a:latin typeface="Cambria Math" panose="02040503050406030204" pitchFamily="18" charset="0"/>
                                </a:rPr>
                                <m:t>1</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𝑎</m:t>
                              </m:r>
                            </m:e>
                            <m:sup>
                              <m:r>
                                <a:rPr lang="en-US" altLang="zh-TW" b="0" i="1" smtClean="0">
                                  <a:latin typeface="Cambria Math" panose="02040503050406030204" pitchFamily="18" charset="0"/>
                                </a:rPr>
                                <m:t>2</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𝑎</m:t>
                              </m:r>
                            </m:e>
                            <m:sup>
                              <m:r>
                                <a:rPr lang="en-US" altLang="zh-TW" b="0" i="1" smtClean="0">
                                  <a:latin typeface="Cambria Math" panose="02040503050406030204" pitchFamily="18" charset="0"/>
                                </a:rPr>
                                <m:t>3</m:t>
                              </m:r>
                            </m:sup>
                          </m:sSup>
                        </m:e>
                      </m:d>
                    </m:oMath>
                  </m:oMathPara>
                </a14:m>
                <a:endParaRPr lang="zh-TW" altLang="zh-TW" i="1" dirty="0"/>
              </a:p>
            </p:txBody>
          </p:sp>
        </mc:Choice>
        <mc:Fallback xmlns="">
          <p:sp>
            <p:nvSpPr>
              <p:cNvPr id="13" name="矩形 12">
                <a:extLst>
                  <a:ext uri="{FF2B5EF4-FFF2-40B4-BE49-F238E27FC236}">
                    <a16:creationId xmlns:a16="http://schemas.microsoft.com/office/drawing/2014/main" id="{52077E01-2BE4-804E-AC9C-C543DFE79AD2}"/>
                  </a:ext>
                </a:extLst>
              </p:cNvPr>
              <p:cNvSpPr>
                <a:spLocks noRot="1" noChangeAspect="1" noMove="1" noResize="1" noEditPoints="1" noAdjustHandles="1" noChangeArrowheads="1" noChangeShapeType="1" noTextEdit="1"/>
              </p:cNvSpPr>
              <p:nvPr/>
            </p:nvSpPr>
            <p:spPr>
              <a:xfrm>
                <a:off x="2790399" y="2133229"/>
                <a:ext cx="2432584" cy="369332"/>
              </a:xfrm>
              <a:prstGeom prst="rect">
                <a:avLst/>
              </a:prstGeom>
              <a:blipFill>
                <a:blip r:embed="rId6"/>
                <a:stretch>
                  <a:fillRect/>
                </a:stretch>
              </a:blipFill>
            </p:spPr>
            <p:txBody>
              <a:bodyPr/>
              <a:lstStyle/>
              <a:p>
                <a:r>
                  <a:rPr lang="zh-TW" altLang="en-US">
                    <a:noFill/>
                  </a:rPr>
                  <a:t> </a:t>
                </a:r>
              </a:p>
            </p:txBody>
          </p:sp>
        </mc:Fallback>
      </mc:AlternateContent>
      <p:sp>
        <p:nvSpPr>
          <p:cNvPr id="2" name="TextBox 1">
            <a:extLst>
              <a:ext uri="{FF2B5EF4-FFF2-40B4-BE49-F238E27FC236}">
                <a16:creationId xmlns:a16="http://schemas.microsoft.com/office/drawing/2014/main" id="{A7B12E1D-A3BF-794B-AFD8-10695B1B01A3}"/>
              </a:ext>
            </a:extLst>
          </p:cNvPr>
          <p:cNvSpPr txBox="1"/>
          <p:nvPr/>
        </p:nvSpPr>
        <p:spPr>
          <a:xfrm>
            <a:off x="883003" y="5354855"/>
            <a:ext cx="7656576" cy="923330"/>
          </a:xfrm>
          <a:prstGeom prst="rect">
            <a:avLst/>
          </a:prstGeom>
          <a:noFill/>
        </p:spPr>
        <p:txBody>
          <a:bodyPr wrap="square" rtlCol="0">
            <a:spAutoFit/>
          </a:bodyPr>
          <a:lstStyle/>
          <a:p>
            <a:r>
              <a:rPr lang="en-TW" dirty="0">
                <a:latin typeface="Times New Roman" pitchFamily="18" charset="0"/>
                <a:cs typeface="Times New Roman" pitchFamily="18" charset="0"/>
              </a:rPr>
              <a:t>If all set of 3 observables which transform in t</a:t>
            </a:r>
            <a:r>
              <a:rPr lang="en-GB" dirty="0">
                <a:latin typeface="Times New Roman" pitchFamily="18" charset="0"/>
                <a:cs typeface="Times New Roman" pitchFamily="18" charset="0"/>
              </a:rPr>
              <a:t>he</a:t>
            </a:r>
            <a:r>
              <a:rPr lang="en-TW" dirty="0">
                <a:latin typeface="Times New Roman" pitchFamily="18" charset="0"/>
                <a:cs typeface="Times New Roman" pitchFamily="18" charset="0"/>
              </a:rPr>
              <a:t> same way as position under rotation are called vectors, all sets of 4 observables which transform in t</a:t>
            </a:r>
            <a:r>
              <a:rPr lang="en-GB" dirty="0">
                <a:latin typeface="Times New Roman" pitchFamily="18" charset="0"/>
                <a:cs typeface="Times New Roman" pitchFamily="18" charset="0"/>
              </a:rPr>
              <a:t>he</a:t>
            </a:r>
            <a:r>
              <a:rPr lang="en-TW" dirty="0">
                <a:latin typeface="Times New Roman" pitchFamily="18" charset="0"/>
                <a:cs typeface="Times New Roman" pitchFamily="18" charset="0"/>
              </a:rPr>
              <a:t> same way as spacetime position under Lorentz Transformations are called 4-vectors, </a:t>
            </a:r>
          </a:p>
        </p:txBody>
      </p:sp>
    </p:spTree>
    <p:extLst>
      <p:ext uri="{BB962C8B-B14F-4D97-AF65-F5344CB8AC3E}">
        <p14:creationId xmlns:p14="http://schemas.microsoft.com/office/powerpoint/2010/main" val="3723209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96259" name="Rectangle 9"/>
          <p:cNvSpPr>
            <a:spLocks noChangeArrowheads="1"/>
          </p:cNvSpPr>
          <p:nvPr/>
        </p:nvSpPr>
        <p:spPr bwMode="auto">
          <a:xfrm>
            <a:off x="5656011" y="609141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96260" name="Rectangle 11"/>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96261" name="Rectangle 14"/>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96262" name="Rectangle 16"/>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96263" name="Text Box 20"/>
          <p:cNvSpPr txBox="1">
            <a:spLocks noChangeArrowheads="1"/>
          </p:cNvSpPr>
          <p:nvPr/>
        </p:nvSpPr>
        <p:spPr bwMode="auto">
          <a:xfrm>
            <a:off x="1837131" y="758191"/>
            <a:ext cx="2087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dirty="0">
                <a:latin typeface="Arial" pitchFamily="34" charset="0"/>
              </a:rPr>
              <a:t>旋轉變換</a:t>
            </a:r>
          </a:p>
        </p:txBody>
      </p:sp>
      <p:sp>
        <p:nvSpPr>
          <p:cNvPr id="96264" name="Text Box 21"/>
          <p:cNvSpPr txBox="1">
            <a:spLocks noChangeArrowheads="1"/>
          </p:cNvSpPr>
          <p:nvPr/>
        </p:nvSpPr>
        <p:spPr bwMode="auto">
          <a:xfrm>
            <a:off x="5656011" y="754949"/>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羅倫茲變換</a:t>
            </a:r>
          </a:p>
        </p:txBody>
      </p:sp>
      <p:sp>
        <p:nvSpPr>
          <p:cNvPr id="31" name="文字方塊 22"/>
          <p:cNvSpPr txBox="1">
            <a:spLocks noChangeArrowheads="1"/>
          </p:cNvSpPr>
          <p:nvPr/>
        </p:nvSpPr>
        <p:spPr bwMode="auto">
          <a:xfrm>
            <a:off x="1135389" y="2121271"/>
            <a:ext cx="3671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a:latin typeface="Arial" pitchFamily="34" charset="0"/>
              </a:rPr>
              <a:t>向量長度在旋轉軸旋轉下不變</a:t>
            </a:r>
          </a:p>
        </p:txBody>
      </p:sp>
      <p:sp>
        <p:nvSpPr>
          <p:cNvPr id="32" name="文字方塊 23"/>
          <p:cNvSpPr txBox="1">
            <a:spLocks noChangeArrowheads="1"/>
          </p:cNvSpPr>
          <p:nvPr/>
        </p:nvSpPr>
        <p:spPr bwMode="auto">
          <a:xfrm>
            <a:off x="4471988" y="2121425"/>
            <a:ext cx="4672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a:latin typeface="Arial" pitchFamily="34" charset="0"/>
              </a:rPr>
              <a:t>類似的分量組合在羅倫茲轉換下也是不變的。</a:t>
            </a:r>
          </a:p>
        </p:txBody>
      </p:sp>
      <p:sp>
        <p:nvSpPr>
          <p:cNvPr id="96274" name="文字方塊 1"/>
          <p:cNvSpPr txBox="1">
            <a:spLocks noChangeArrowheads="1"/>
          </p:cNvSpPr>
          <p:nvPr/>
        </p:nvSpPr>
        <p:spPr bwMode="auto">
          <a:xfrm>
            <a:off x="3137615" y="4513789"/>
            <a:ext cx="4094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dirty="0">
                <a:solidFill>
                  <a:srgbClr val="FF0000"/>
                </a:solidFill>
                <a:latin typeface="Times New Roman" pitchFamily="18" charset="0"/>
                <a:cs typeface="Times New Roman" pitchFamily="18" charset="0"/>
              </a:rPr>
              <a:t>這是一個羅倫茲不變量（純量）！</a:t>
            </a:r>
          </a:p>
        </p:txBody>
      </p:sp>
      <p:sp>
        <p:nvSpPr>
          <p:cNvPr id="35" name="Text Box 20"/>
          <p:cNvSpPr txBox="1">
            <a:spLocks noChangeArrowheads="1"/>
          </p:cNvSpPr>
          <p:nvPr/>
        </p:nvSpPr>
        <p:spPr bwMode="auto">
          <a:xfrm>
            <a:off x="1137042" y="381853"/>
            <a:ext cx="56773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dirty="0">
                <a:latin typeface="Arial" pitchFamily="34" charset="0"/>
              </a:rPr>
              <a:t>旋轉變換與羅倫茲變換的相似處還不只如此！</a:t>
            </a:r>
          </a:p>
        </p:txBody>
      </p:sp>
      <mc:AlternateContent xmlns:mc="http://schemas.openxmlformats.org/markup-compatibility/2006" xmlns:a14="http://schemas.microsoft.com/office/drawing/2010/main">
        <mc:Choice Requires="a14">
          <p:sp>
            <p:nvSpPr>
              <p:cNvPr id="20" name="矩形 19">
                <a:extLst>
                  <a:ext uri="{FF2B5EF4-FFF2-40B4-BE49-F238E27FC236}">
                    <a16:creationId xmlns:a16="http://schemas.microsoft.com/office/drawing/2014/main" id="{948319FA-F5E9-4242-A4D4-7BF8540B7A82}"/>
                  </a:ext>
                </a:extLst>
              </p:cNvPr>
              <p:cNvSpPr/>
              <p:nvPr/>
            </p:nvSpPr>
            <p:spPr>
              <a:xfrm>
                <a:off x="5396373" y="1235584"/>
                <a:ext cx="2108442" cy="369332"/>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r>
                        <a:rPr lang="en-US" altLang="zh-TW" i="1">
                          <a:latin typeface="Cambria Math"/>
                        </a:rPr>
                        <m:t>=</m:t>
                      </m:r>
                      <m:r>
                        <a:rPr lang="zh-TW" altLang="en-US" i="1" smtClean="0">
                          <a:latin typeface="Cambria Math"/>
                        </a:rPr>
                        <m:t>𝛾</m:t>
                      </m:r>
                      <m:d>
                        <m:dPr>
                          <m:ctrlPr>
                            <a:rPr lang="en-US" altLang="zh-TW" i="1" smtClean="0">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r>
                            <a:rPr lang="en-US" altLang="zh-TW" i="1">
                              <a:latin typeface="Cambria Math"/>
                            </a:rPr>
                            <m:t>−</m:t>
                          </m:r>
                          <m:r>
                            <a:rPr lang="zh-TW" altLang="en-US" i="1">
                              <a:latin typeface="Cambria Math"/>
                              <a:cs typeface="Times New Roman"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sup>
                          </m:sSup>
                        </m:e>
                      </m:d>
                    </m:oMath>
                  </m:oMathPara>
                </a14:m>
                <a:endParaRPr lang="zh-TW" altLang="zh-TW" dirty="0"/>
              </a:p>
            </p:txBody>
          </p:sp>
        </mc:Choice>
        <mc:Fallback xmlns="">
          <p:sp>
            <p:nvSpPr>
              <p:cNvPr id="20" name="矩形 19">
                <a:extLst>
                  <a:ext uri="{FF2B5EF4-FFF2-40B4-BE49-F238E27FC236}">
                    <a16:creationId xmlns:a16="http://schemas.microsoft.com/office/drawing/2014/main" id="{948319FA-F5E9-4242-A4D4-7BF8540B7A82}"/>
                  </a:ext>
                </a:extLst>
              </p:cNvPr>
              <p:cNvSpPr>
                <a:spLocks noRot="1" noChangeAspect="1" noMove="1" noResize="1" noEditPoints="1" noAdjustHandles="1" noChangeArrowheads="1" noChangeShapeType="1" noTextEdit="1"/>
              </p:cNvSpPr>
              <p:nvPr/>
            </p:nvSpPr>
            <p:spPr>
              <a:xfrm>
                <a:off x="5396373" y="1235584"/>
                <a:ext cx="2108442" cy="369332"/>
              </a:xfrm>
              <a:prstGeom prst="rect">
                <a:avLst/>
              </a:prstGeom>
              <a:blipFill>
                <a:blip r:embed="rId2"/>
                <a:stretch>
                  <a:fillRect b="-16667"/>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id="{2675CE79-7742-F04E-9FF6-51C1B1CF4BA1}"/>
                  </a:ext>
                </a:extLst>
              </p:cNvPr>
              <p:cNvSpPr/>
              <p:nvPr/>
            </p:nvSpPr>
            <p:spPr>
              <a:xfrm>
                <a:off x="5396373" y="1675240"/>
                <a:ext cx="2266068" cy="369332"/>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sup>
                      </m:sSup>
                      <m:r>
                        <a:rPr lang="en-US" altLang="zh-TW" i="1">
                          <a:latin typeface="Cambria Math"/>
                        </a:rPr>
                        <m:t>=</m:t>
                      </m:r>
                      <m:r>
                        <a:rPr lang="zh-TW" altLang="en-US" i="1">
                          <a:latin typeface="Cambria Math"/>
                        </a:rPr>
                        <m:t>𝛾</m:t>
                      </m:r>
                      <m:d>
                        <m:dPr>
                          <m:ctrlPr>
                            <a:rPr lang="en-US" altLang="zh-TW" i="1" smtClean="0">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i="1">
                                  <a:latin typeface="Cambria Math"/>
                                </a:rPr>
                                <m:t>−</m:t>
                              </m:r>
                              <m:r>
                                <a:rPr lang="zh-TW" altLang="en-US" i="1">
                                  <a:latin typeface="Cambria Math"/>
                                  <a:cs typeface="Times New Roman"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r>
                                <a:rPr lang="en-US" altLang="zh-TW" b="0" i="1" smtClean="0">
                                  <a:latin typeface="Cambria Math" panose="02040503050406030204" pitchFamily="18" charset="0"/>
                                </a:rPr>
                                <m:t>+</m:t>
                              </m:r>
                              <m:r>
                                <a:rPr lang="en-US" altLang="zh-TW" i="1">
                                  <a:latin typeface="Cambria Math" panose="02040503050406030204" pitchFamily="18" charset="0"/>
                                </a:rPr>
                                <m:t>𝑥</m:t>
                              </m:r>
                            </m:e>
                            <m:sup>
                              <m:r>
                                <a:rPr lang="en-US" altLang="zh-TW" i="1">
                                  <a:latin typeface="Cambria Math" panose="02040503050406030204" pitchFamily="18" charset="0"/>
                                </a:rPr>
                                <m:t>0</m:t>
                              </m:r>
                            </m:sup>
                          </m:sSup>
                        </m:e>
                      </m:d>
                    </m:oMath>
                  </m:oMathPara>
                </a14:m>
                <a:endParaRPr lang="zh-TW" altLang="zh-TW" dirty="0"/>
              </a:p>
            </p:txBody>
          </p:sp>
        </mc:Choice>
        <mc:Fallback xmlns="">
          <p:sp>
            <p:nvSpPr>
              <p:cNvPr id="21" name="矩形 20">
                <a:extLst>
                  <a:ext uri="{FF2B5EF4-FFF2-40B4-BE49-F238E27FC236}">
                    <a16:creationId xmlns:a16="http://schemas.microsoft.com/office/drawing/2014/main" id="{2675CE79-7742-F04E-9FF6-51C1B1CF4BA1}"/>
                  </a:ext>
                </a:extLst>
              </p:cNvPr>
              <p:cNvSpPr>
                <a:spLocks noRot="1" noChangeAspect="1" noMove="1" noResize="1" noEditPoints="1" noAdjustHandles="1" noChangeArrowheads="1" noChangeShapeType="1" noTextEdit="1"/>
              </p:cNvSpPr>
              <p:nvPr/>
            </p:nvSpPr>
            <p:spPr>
              <a:xfrm>
                <a:off x="5396373" y="1675240"/>
                <a:ext cx="2266068" cy="369332"/>
              </a:xfrm>
              <a:prstGeom prst="rect">
                <a:avLst/>
              </a:prstGeom>
              <a:blipFill>
                <a:blip r:embed="rId3"/>
                <a:stretch>
                  <a:fillRect b="-20690"/>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2" name="文字方塊 21">
                <a:extLst>
                  <a:ext uri="{FF2B5EF4-FFF2-40B4-BE49-F238E27FC236}">
                    <a16:creationId xmlns:a16="http://schemas.microsoft.com/office/drawing/2014/main" id="{78E8ED08-6E05-194B-9CDD-1B0A03091E95}"/>
                  </a:ext>
                </a:extLst>
              </p:cNvPr>
              <p:cNvSpPr txBox="1"/>
              <p:nvPr/>
            </p:nvSpPr>
            <p:spPr>
              <a:xfrm>
                <a:off x="1243944" y="1295113"/>
                <a:ext cx="2219967" cy="276999"/>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𝑥</m:t>
                          </m:r>
                        </m:e>
                        <m:sup>
                          <m:r>
                            <a:rPr kumimoji="1" lang="en-US" altLang="zh-TW" b="0" i="1" smtClean="0">
                              <a:latin typeface="Cambria Math" panose="02040503050406030204" pitchFamily="18" charset="0"/>
                              <a:cs typeface="Times New Roman" pitchFamily="18" charset="0"/>
                            </a:rPr>
                            <m:t>′</m:t>
                          </m:r>
                        </m:sup>
                      </m:sSup>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𝑥</m:t>
                      </m:r>
                      <m:func>
                        <m:funcPr>
                          <m:ctrlPr>
                            <a:rPr kumimoji="1" lang="en-US" altLang="zh-TW" b="0" i="1" smtClean="0">
                              <a:latin typeface="Cambria Math" panose="02040503050406030204" pitchFamily="18" charset="0"/>
                              <a:cs typeface="Times New Roman" pitchFamily="18" charset="0"/>
                            </a:rPr>
                          </m:ctrlPr>
                        </m:funcPr>
                        <m:fName>
                          <m:r>
                            <m:rPr>
                              <m:sty m:val="p"/>
                            </m:rPr>
                            <a:rPr kumimoji="1" lang="en-US" altLang="zh-TW" b="0" i="0" smtClean="0">
                              <a:latin typeface="Cambria Math" panose="02040503050406030204" pitchFamily="18" charset="0"/>
                              <a:cs typeface="Times New Roman" pitchFamily="18" charset="0"/>
                            </a:rPr>
                            <m:t>cos</m:t>
                          </m:r>
                        </m:fName>
                        <m:e>
                          <m:r>
                            <a:rPr kumimoji="1" lang="en-US" altLang="zh-TW" b="0" i="1" smtClean="0">
                              <a:latin typeface="Cambria Math" panose="02040503050406030204" pitchFamily="18" charset="0"/>
                              <a:ea typeface="Cambria Math" panose="02040503050406030204" pitchFamily="18" charset="0"/>
                              <a:cs typeface="Times New Roman" pitchFamily="18" charset="0"/>
                            </a:rPr>
                            <m:t>𝜃</m:t>
                          </m:r>
                        </m:e>
                      </m:func>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𝑦</m:t>
                      </m:r>
                      <m:func>
                        <m:funcPr>
                          <m:ctrlPr>
                            <a:rPr kumimoji="1" lang="en-US" altLang="zh-TW" b="0" i="1" smtClean="0">
                              <a:latin typeface="Cambria Math" panose="02040503050406030204" pitchFamily="18" charset="0"/>
                              <a:cs typeface="Times New Roman" pitchFamily="18" charset="0"/>
                            </a:rPr>
                          </m:ctrlPr>
                        </m:funcPr>
                        <m:fName>
                          <m:r>
                            <m:rPr>
                              <m:sty m:val="p"/>
                            </m:rPr>
                            <a:rPr kumimoji="1" lang="en-US" altLang="zh-TW" b="0" i="0" smtClean="0">
                              <a:latin typeface="Cambria Math" panose="02040503050406030204" pitchFamily="18" charset="0"/>
                              <a:cs typeface="Times New Roman" pitchFamily="18" charset="0"/>
                            </a:rPr>
                            <m:t>sin</m:t>
                          </m:r>
                        </m:fName>
                        <m:e>
                          <m:r>
                            <a:rPr kumimoji="1" lang="en-US" altLang="zh-TW" b="0" i="1" smtClean="0">
                              <a:latin typeface="Cambria Math" panose="02040503050406030204" pitchFamily="18" charset="0"/>
                              <a:ea typeface="Cambria Math" panose="02040503050406030204" pitchFamily="18" charset="0"/>
                              <a:cs typeface="Times New Roman" pitchFamily="18" charset="0"/>
                            </a:rPr>
                            <m:t>𝜃</m:t>
                          </m:r>
                        </m:e>
                      </m:func>
                    </m:oMath>
                  </m:oMathPara>
                </a14:m>
                <a:endParaRPr kumimoji="1" lang="zh-TW" altLang="en-US" dirty="0">
                  <a:latin typeface="Times New Roman" pitchFamily="18" charset="0"/>
                  <a:cs typeface="Times New Roman" pitchFamily="18" charset="0"/>
                </a:endParaRPr>
              </a:p>
            </p:txBody>
          </p:sp>
        </mc:Choice>
        <mc:Fallback xmlns="">
          <p:sp>
            <p:nvSpPr>
              <p:cNvPr id="22" name="文字方塊 21">
                <a:extLst>
                  <a:ext uri="{FF2B5EF4-FFF2-40B4-BE49-F238E27FC236}">
                    <a16:creationId xmlns:a16="http://schemas.microsoft.com/office/drawing/2014/main" id="{78E8ED08-6E05-194B-9CDD-1B0A03091E95}"/>
                  </a:ext>
                </a:extLst>
              </p:cNvPr>
              <p:cNvSpPr txBox="1">
                <a:spLocks noRot="1" noChangeAspect="1" noMove="1" noResize="1" noEditPoints="1" noAdjustHandles="1" noChangeArrowheads="1" noChangeShapeType="1" noTextEdit="1"/>
              </p:cNvSpPr>
              <p:nvPr/>
            </p:nvSpPr>
            <p:spPr>
              <a:xfrm>
                <a:off x="1243944" y="1295113"/>
                <a:ext cx="2219967" cy="276999"/>
              </a:xfrm>
              <a:prstGeom prst="rect">
                <a:avLst/>
              </a:prstGeom>
              <a:blipFill>
                <a:blip r:embed="rId4"/>
                <a:stretch>
                  <a:fillRect b="-26087"/>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3" name="文字方塊 22">
                <a:extLst>
                  <a:ext uri="{FF2B5EF4-FFF2-40B4-BE49-F238E27FC236}">
                    <a16:creationId xmlns:a16="http://schemas.microsoft.com/office/drawing/2014/main" id="{714EC4AC-A653-D945-BA13-1440D3AE8CFF}"/>
                  </a:ext>
                </a:extLst>
              </p:cNvPr>
              <p:cNvSpPr txBox="1"/>
              <p:nvPr/>
            </p:nvSpPr>
            <p:spPr>
              <a:xfrm>
                <a:off x="1243944" y="1702645"/>
                <a:ext cx="2150012" cy="276999"/>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𝑦</m:t>
                          </m:r>
                        </m:e>
                        <m:sup>
                          <m:r>
                            <a:rPr kumimoji="1" lang="en-US" altLang="zh-TW" b="0" i="1" smtClean="0">
                              <a:latin typeface="Cambria Math" panose="02040503050406030204" pitchFamily="18" charset="0"/>
                              <a:cs typeface="Times New Roman" pitchFamily="18" charset="0"/>
                            </a:rPr>
                            <m:t>′</m:t>
                          </m:r>
                        </m:sup>
                      </m:sSup>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𝑥</m:t>
                      </m:r>
                      <m:func>
                        <m:funcPr>
                          <m:ctrlPr>
                            <a:rPr lang="en-US" altLang="zh-TW" i="1">
                              <a:latin typeface="Cambria Math" panose="02040503050406030204" pitchFamily="18" charset="0"/>
                              <a:cs typeface="Times New Roman" pitchFamily="18" charset="0"/>
                            </a:rPr>
                          </m:ctrlPr>
                        </m:funcPr>
                        <m:fName>
                          <m:r>
                            <m:rPr>
                              <m:sty m:val="p"/>
                            </m:rPr>
                            <a:rPr lang="en-US" altLang="zh-TW">
                              <a:latin typeface="Cambria Math" panose="02040503050406030204" pitchFamily="18" charset="0"/>
                              <a:cs typeface="Times New Roman" pitchFamily="18" charset="0"/>
                            </a:rPr>
                            <m:t>sin</m:t>
                          </m:r>
                        </m:fName>
                        <m:e>
                          <m:r>
                            <a:rPr lang="en-US" altLang="zh-TW" i="1">
                              <a:latin typeface="Cambria Math" panose="02040503050406030204" pitchFamily="18" charset="0"/>
                              <a:ea typeface="Cambria Math" panose="02040503050406030204" pitchFamily="18" charset="0"/>
                              <a:cs typeface="Times New Roman" pitchFamily="18" charset="0"/>
                            </a:rPr>
                            <m:t>𝜃</m:t>
                          </m:r>
                        </m:e>
                      </m:func>
                      <m:r>
                        <a:rPr lang="en-US" altLang="zh-TW" b="0" i="1" smtClean="0">
                          <a:latin typeface="Cambria Math" panose="02040503050406030204" pitchFamily="18" charset="0"/>
                          <a:ea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𝑦</m:t>
                      </m:r>
                      <m:func>
                        <m:funcPr>
                          <m:ctrlPr>
                            <a:rPr lang="en-US" altLang="zh-TW" i="1">
                              <a:latin typeface="Cambria Math" panose="02040503050406030204" pitchFamily="18" charset="0"/>
                              <a:cs typeface="Times New Roman" pitchFamily="18" charset="0"/>
                            </a:rPr>
                          </m:ctrlPr>
                        </m:funcPr>
                        <m:fName>
                          <m:r>
                            <m:rPr>
                              <m:sty m:val="p"/>
                            </m:rPr>
                            <a:rPr lang="en-US" altLang="zh-TW">
                              <a:latin typeface="Cambria Math" panose="02040503050406030204" pitchFamily="18" charset="0"/>
                              <a:cs typeface="Times New Roman" pitchFamily="18" charset="0"/>
                            </a:rPr>
                            <m:t>cos</m:t>
                          </m:r>
                        </m:fName>
                        <m:e>
                          <m:r>
                            <a:rPr lang="en-US" altLang="zh-TW" i="1">
                              <a:latin typeface="Cambria Math" panose="02040503050406030204" pitchFamily="18" charset="0"/>
                              <a:ea typeface="Cambria Math" panose="02040503050406030204" pitchFamily="18" charset="0"/>
                              <a:cs typeface="Times New Roman" pitchFamily="18" charset="0"/>
                            </a:rPr>
                            <m:t>𝜃</m:t>
                          </m:r>
                        </m:e>
                      </m:func>
                    </m:oMath>
                  </m:oMathPara>
                </a14:m>
                <a:endParaRPr kumimoji="1" lang="zh-TW" altLang="en-US" dirty="0">
                  <a:latin typeface="Times New Roman" pitchFamily="18" charset="0"/>
                  <a:cs typeface="Times New Roman" pitchFamily="18" charset="0"/>
                </a:endParaRPr>
              </a:p>
            </p:txBody>
          </p:sp>
        </mc:Choice>
        <mc:Fallback xmlns="">
          <p:sp>
            <p:nvSpPr>
              <p:cNvPr id="23" name="文字方塊 22">
                <a:extLst>
                  <a:ext uri="{FF2B5EF4-FFF2-40B4-BE49-F238E27FC236}">
                    <a16:creationId xmlns:a16="http://schemas.microsoft.com/office/drawing/2014/main" id="{714EC4AC-A653-D945-BA13-1440D3AE8CFF}"/>
                  </a:ext>
                </a:extLst>
              </p:cNvPr>
              <p:cNvSpPr txBox="1">
                <a:spLocks noRot="1" noChangeAspect="1" noMove="1" noResize="1" noEditPoints="1" noAdjustHandles="1" noChangeArrowheads="1" noChangeShapeType="1" noTextEdit="1"/>
              </p:cNvSpPr>
              <p:nvPr/>
            </p:nvSpPr>
            <p:spPr>
              <a:xfrm>
                <a:off x="1243944" y="1702645"/>
                <a:ext cx="2150012" cy="276999"/>
              </a:xfrm>
              <a:prstGeom prst="rect">
                <a:avLst/>
              </a:prstGeom>
              <a:blipFill>
                <a:blip r:embed="rId5"/>
                <a:stretch>
                  <a:fillRect l="-1754" r="-1170" b="-26087"/>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id="{F2F9AAF6-C3CA-0C4B-9B5F-E712FE519AEE}"/>
                  </a:ext>
                </a:extLst>
              </p:cNvPr>
              <p:cNvSpPr txBox="1"/>
              <p:nvPr/>
            </p:nvSpPr>
            <p:spPr>
              <a:xfrm>
                <a:off x="4572000" y="2592937"/>
                <a:ext cx="2388090" cy="276999"/>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𝑐</m:t>
                          </m:r>
                        </m:e>
                        <m:sup>
                          <m:r>
                            <a:rPr kumimoji="1" lang="en-US" altLang="zh-TW" b="0" i="1" smtClean="0">
                              <a:latin typeface="Cambria Math" panose="02040503050406030204" pitchFamily="18" charset="0"/>
                              <a:cs typeface="Times New Roman" pitchFamily="18" charset="0"/>
                            </a:rPr>
                            <m:t>2</m:t>
                          </m:r>
                        </m:sup>
                      </m:sSup>
                      <m:sSup>
                        <m:sSupPr>
                          <m:ctrlPr>
                            <a:rPr kumimoji="1" lang="en-US" altLang="zh-TW"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𝑡</m:t>
                          </m:r>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𝑥</m:t>
                          </m:r>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𝑐</m:t>
                          </m:r>
                        </m:e>
                        <m:sup>
                          <m:r>
                            <a:rPr lang="en-US" altLang="zh-TW" i="1">
                              <a:latin typeface="Cambria Math" panose="02040503050406030204" pitchFamily="18" charset="0"/>
                              <a:cs typeface="Times New Roman" pitchFamily="18" charset="0"/>
                            </a:rPr>
                            <m:t>2</m:t>
                          </m:r>
                        </m:sup>
                      </m:sSup>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𝑡</m:t>
                          </m:r>
                        </m:e>
                        <m:sup>
                          <m:r>
                            <a:rPr lang="en-US" altLang="zh-TW" b="0" i="1" smtClean="0">
                              <a:latin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2</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b="0" i="1" smtClean="0">
                              <a:latin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2</m:t>
                          </m:r>
                        </m:sup>
                      </m:sSup>
                    </m:oMath>
                  </m:oMathPara>
                </a14:m>
                <a:endParaRPr kumimoji="1" lang="zh-TW" altLang="en-US" dirty="0">
                  <a:latin typeface="Times New Roman" pitchFamily="18" charset="0"/>
                  <a:cs typeface="Times New Roman" pitchFamily="18" charset="0"/>
                </a:endParaRPr>
              </a:p>
            </p:txBody>
          </p:sp>
        </mc:Choice>
        <mc:Fallback xmlns="">
          <p:sp>
            <p:nvSpPr>
              <p:cNvPr id="2" name="文字方塊 1">
                <a:extLst>
                  <a:ext uri="{FF2B5EF4-FFF2-40B4-BE49-F238E27FC236}">
                    <a16:creationId xmlns:a16="http://schemas.microsoft.com/office/drawing/2014/main" id="{F2F9AAF6-C3CA-0C4B-9B5F-E712FE519AEE}"/>
                  </a:ext>
                </a:extLst>
              </p:cNvPr>
              <p:cNvSpPr txBox="1">
                <a:spLocks noRot="1" noChangeAspect="1" noMove="1" noResize="1" noEditPoints="1" noAdjustHandles="1" noChangeArrowheads="1" noChangeShapeType="1" noTextEdit="1"/>
              </p:cNvSpPr>
              <p:nvPr/>
            </p:nvSpPr>
            <p:spPr>
              <a:xfrm>
                <a:off x="4572000" y="2592937"/>
                <a:ext cx="2388090" cy="276999"/>
              </a:xfrm>
              <a:prstGeom prst="rect">
                <a:avLst/>
              </a:prstGeom>
              <a:blipFill>
                <a:blip r:embed="rId6"/>
                <a:stretch>
                  <a:fillRect l="-1058" t="-4348" b="-4348"/>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4" name="文字方塊 23">
                <a:extLst>
                  <a:ext uri="{FF2B5EF4-FFF2-40B4-BE49-F238E27FC236}">
                    <a16:creationId xmlns:a16="http://schemas.microsoft.com/office/drawing/2014/main" id="{4AD4879A-8F20-2142-8521-F403434E4D2A}"/>
                  </a:ext>
                </a:extLst>
              </p:cNvPr>
              <p:cNvSpPr txBox="1"/>
              <p:nvPr/>
            </p:nvSpPr>
            <p:spPr>
              <a:xfrm>
                <a:off x="1243944" y="2628302"/>
                <a:ext cx="2012859" cy="276999"/>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𝑥</m:t>
                          </m:r>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𝑦</m:t>
                          </m:r>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b="0" i="1" smtClean="0">
                              <a:latin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2</m:t>
                          </m:r>
                        </m:sup>
                      </m:sSup>
                      <m:r>
                        <a:rPr lang="en-US" altLang="zh-TW" b="0" i="1" smtClean="0">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𝑦</m:t>
                          </m:r>
                        </m:e>
                        <m:sup>
                          <m:r>
                            <a:rPr lang="en-US" altLang="zh-TW" b="0" i="1" smtClean="0">
                              <a:latin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2</m:t>
                          </m:r>
                        </m:sup>
                      </m:sSup>
                    </m:oMath>
                  </m:oMathPara>
                </a14:m>
                <a:endParaRPr kumimoji="1" lang="zh-TW" altLang="en-US" dirty="0">
                  <a:latin typeface="Times New Roman" pitchFamily="18" charset="0"/>
                  <a:cs typeface="Times New Roman" pitchFamily="18" charset="0"/>
                </a:endParaRPr>
              </a:p>
            </p:txBody>
          </p:sp>
        </mc:Choice>
        <mc:Fallback xmlns="">
          <p:sp>
            <p:nvSpPr>
              <p:cNvPr id="24" name="文字方塊 23">
                <a:extLst>
                  <a:ext uri="{FF2B5EF4-FFF2-40B4-BE49-F238E27FC236}">
                    <a16:creationId xmlns:a16="http://schemas.microsoft.com/office/drawing/2014/main" id="{4AD4879A-8F20-2142-8521-F403434E4D2A}"/>
                  </a:ext>
                </a:extLst>
              </p:cNvPr>
              <p:cNvSpPr txBox="1">
                <a:spLocks noRot="1" noChangeAspect="1" noMove="1" noResize="1" noEditPoints="1" noAdjustHandles="1" noChangeArrowheads="1" noChangeShapeType="1" noTextEdit="1"/>
              </p:cNvSpPr>
              <p:nvPr/>
            </p:nvSpPr>
            <p:spPr>
              <a:xfrm>
                <a:off x="1243944" y="2628302"/>
                <a:ext cx="2012859" cy="276999"/>
              </a:xfrm>
              <a:prstGeom prst="rect">
                <a:avLst/>
              </a:prstGeom>
              <a:blipFill>
                <a:blip r:embed="rId7"/>
                <a:stretch>
                  <a:fillRect l="-625" t="-4348" r="-625" b="-26087"/>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5" name="文字方塊 24">
                <a:extLst>
                  <a:ext uri="{FF2B5EF4-FFF2-40B4-BE49-F238E27FC236}">
                    <a16:creationId xmlns:a16="http://schemas.microsoft.com/office/drawing/2014/main" id="{5B0124BE-257C-A54A-8BE6-F886E8B9A319}"/>
                  </a:ext>
                </a:extLst>
              </p:cNvPr>
              <p:cNvSpPr txBox="1"/>
              <p:nvPr/>
            </p:nvSpPr>
            <p:spPr>
              <a:xfrm>
                <a:off x="4572000" y="3016650"/>
                <a:ext cx="3188565" cy="276999"/>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i="1" smtClean="0">
                              <a:latin typeface="Cambria Math" panose="02040503050406030204" pitchFamily="18" charset="0"/>
                              <a:cs typeface="Times New Roman" pitchFamily="18" charset="0"/>
                            </a:rPr>
                          </m:ctrlPr>
                        </m:sSupPr>
                        <m:e>
                          <m:d>
                            <m:dPr>
                              <m:ctrlPr>
                                <a:rPr kumimoji="1" lang="en-US" altLang="zh-TW" i="1" smtClean="0">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a:latin typeface="Cambria Math" panose="02040503050406030204" pitchFamily="18" charset="0"/>
                                      <a:cs typeface="Times New Roman" pitchFamily="18" charset="0"/>
                                    </a:rPr>
                                    <m:t>0</m:t>
                                  </m:r>
                                </m:sup>
                              </m:sSup>
                            </m:e>
                          </m:d>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b="0" i="1" smtClean="0">
                                      <a:latin typeface="Cambria Math" panose="02040503050406030204" pitchFamily="18" charset="0"/>
                                      <a:cs typeface="Times New Roman" pitchFamily="18" charset="0"/>
                                    </a:rPr>
                                    <m:t>1</m:t>
                                  </m:r>
                                </m:sup>
                              </m:sSup>
                            </m:e>
                          </m:d>
                        </m:e>
                        <m:sup>
                          <m:r>
                            <a:rPr lang="en-US" altLang="zh-TW" i="1">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a:latin typeface="Cambria Math" panose="02040503050406030204" pitchFamily="18" charset="0"/>
                                      <a:cs typeface="Times New Roman" pitchFamily="18" charset="0"/>
                                    </a:rPr>
                                    <m:t>0</m:t>
                                  </m:r>
                                  <m:r>
                                    <a:rPr lang="en-US" altLang="zh-TW" b="0" i="1" smtClean="0">
                                      <a:latin typeface="Cambria Math" panose="02040503050406030204" pitchFamily="18" charset="0"/>
                                      <a:cs typeface="Times New Roman" pitchFamily="18" charset="0"/>
                                    </a:rPr>
                                    <m:t>′</m:t>
                                  </m:r>
                                </m:sup>
                              </m:sSup>
                            </m:e>
                          </m:d>
                        </m:e>
                        <m:sup>
                          <m:r>
                            <a:rPr lang="en-US" altLang="zh-TW" i="1">
                              <a:latin typeface="Cambria Math" panose="02040503050406030204" pitchFamily="18" charset="0"/>
                              <a:cs typeface="Times New Roman" pitchFamily="18" charset="0"/>
                            </a:rPr>
                            <m:t>2</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a:latin typeface="Cambria Math" panose="02040503050406030204" pitchFamily="18" charset="0"/>
                                      <a:cs typeface="Times New Roman" pitchFamily="18" charset="0"/>
                                    </a:rPr>
                                    <m:t>1</m:t>
                                  </m:r>
                                  <m:r>
                                    <a:rPr lang="en-US" altLang="zh-TW" b="0" i="1" smtClean="0">
                                      <a:latin typeface="Cambria Math" panose="02040503050406030204" pitchFamily="18" charset="0"/>
                                      <a:cs typeface="Times New Roman" pitchFamily="18" charset="0"/>
                                    </a:rPr>
                                    <m:t>′</m:t>
                                  </m:r>
                                </m:sup>
                              </m:sSup>
                            </m:e>
                          </m:d>
                        </m:e>
                        <m:sup>
                          <m:r>
                            <a:rPr lang="en-US" altLang="zh-TW" i="1">
                              <a:latin typeface="Cambria Math" panose="02040503050406030204" pitchFamily="18" charset="0"/>
                              <a:cs typeface="Times New Roman" pitchFamily="18" charset="0"/>
                            </a:rPr>
                            <m:t>2</m:t>
                          </m:r>
                        </m:sup>
                      </m:sSup>
                    </m:oMath>
                  </m:oMathPara>
                </a14:m>
                <a:endParaRPr kumimoji="1" lang="zh-TW" altLang="en-US" dirty="0">
                  <a:latin typeface="Times New Roman" pitchFamily="18" charset="0"/>
                  <a:cs typeface="Times New Roman" pitchFamily="18" charset="0"/>
                </a:endParaRPr>
              </a:p>
            </p:txBody>
          </p:sp>
        </mc:Choice>
        <mc:Fallback xmlns="">
          <p:sp>
            <p:nvSpPr>
              <p:cNvPr id="25" name="文字方塊 24">
                <a:extLst>
                  <a:ext uri="{FF2B5EF4-FFF2-40B4-BE49-F238E27FC236}">
                    <a16:creationId xmlns:a16="http://schemas.microsoft.com/office/drawing/2014/main" id="{5B0124BE-257C-A54A-8BE6-F886E8B9A319}"/>
                  </a:ext>
                </a:extLst>
              </p:cNvPr>
              <p:cNvSpPr txBox="1">
                <a:spLocks noRot="1" noChangeAspect="1" noMove="1" noResize="1" noEditPoints="1" noAdjustHandles="1" noChangeArrowheads="1" noChangeShapeType="1" noTextEdit="1"/>
              </p:cNvSpPr>
              <p:nvPr/>
            </p:nvSpPr>
            <p:spPr>
              <a:xfrm>
                <a:off x="4572000" y="3016650"/>
                <a:ext cx="3188565" cy="276999"/>
              </a:xfrm>
              <a:prstGeom prst="rect">
                <a:avLst/>
              </a:prstGeom>
              <a:blipFill>
                <a:blip r:embed="rId8"/>
                <a:stretch>
                  <a:fillRect t="-4348"/>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6" name="文字方塊 25">
                <a:extLst>
                  <a:ext uri="{FF2B5EF4-FFF2-40B4-BE49-F238E27FC236}">
                    <a16:creationId xmlns:a16="http://schemas.microsoft.com/office/drawing/2014/main" id="{11CB647F-B33E-E446-9C02-DF3084E4C5E2}"/>
                  </a:ext>
                </a:extLst>
              </p:cNvPr>
              <p:cNvSpPr txBox="1"/>
              <p:nvPr/>
            </p:nvSpPr>
            <p:spPr>
              <a:xfrm>
                <a:off x="1102080" y="3609374"/>
                <a:ext cx="4943405" cy="668581"/>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sSup>
                                    <m:sSupPr>
                                      <m:ctrlPr>
                                        <a:rPr lang="en-US" altLang="zh-TW" b="0" i="1" smtClean="0">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0</m:t>
                                      </m:r>
                                    </m:e>
                                    <m:sup>
                                      <m:r>
                                        <a:rPr lang="en-US" altLang="zh-TW" b="0" i="1" smtClean="0">
                                          <a:latin typeface="Cambria Math" panose="02040503050406030204" pitchFamily="18" charset="0"/>
                                          <a:cs typeface="Times New Roman" pitchFamily="18" charset="0"/>
                                        </a:rPr>
                                        <m:t>′</m:t>
                                      </m:r>
                                    </m:sup>
                                  </m:sSup>
                                </m:sup>
                              </m:sSup>
                            </m:e>
                          </m:d>
                        </m:e>
                        <m:sup>
                          <m:r>
                            <a:rPr lang="en-US" altLang="zh-TW" i="1">
                              <a:latin typeface="Cambria Math" panose="02040503050406030204" pitchFamily="18" charset="0"/>
                              <a:cs typeface="Times New Roman" pitchFamily="18" charset="0"/>
                            </a:rPr>
                            <m:t>2</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sSup>
                                    <m:sSupPr>
                                      <m:ctrlPr>
                                        <a:rPr lang="en-US" altLang="zh-TW" b="0" i="1" smtClean="0">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1</m:t>
                                      </m:r>
                                    </m:e>
                                    <m:sup>
                                      <m:r>
                                        <a:rPr lang="en-US" altLang="zh-TW" b="0" i="1" smtClean="0">
                                          <a:latin typeface="Cambria Math" panose="02040503050406030204" pitchFamily="18" charset="0"/>
                                          <a:cs typeface="Times New Roman" pitchFamily="18" charset="0"/>
                                        </a:rPr>
                                        <m:t>′</m:t>
                                      </m:r>
                                    </m:sup>
                                  </m:sSup>
                                </m:sup>
                              </m:sSup>
                            </m:e>
                          </m:d>
                        </m:e>
                        <m:sup>
                          <m:r>
                            <a:rPr lang="en-US" altLang="zh-TW" i="1">
                              <a:latin typeface="Cambria Math" panose="02040503050406030204" pitchFamily="18" charset="0"/>
                              <a:cs typeface="Times New Roman" pitchFamily="18" charset="0"/>
                            </a:rPr>
                            <m:t>2</m:t>
                          </m:r>
                        </m:sup>
                      </m:sSup>
                      <m:r>
                        <a:rPr lang="en-US" altLang="zh-TW" b="0" i="1" smtClean="0">
                          <a:latin typeface="Cambria Math" panose="02040503050406030204" pitchFamily="18" charset="0"/>
                          <a:cs typeface="Times New Roman" pitchFamily="18" charset="0"/>
                        </a:rPr>
                        <m:t>=</m:t>
                      </m:r>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panose="02040503050406030204" pitchFamily="18" charset="0"/>
                              <a:ea typeface="Cambria Math" panose="02040503050406030204" pitchFamily="18" charset="0"/>
                              <a:cs typeface="Times New Roman" pitchFamily="18" charset="0"/>
                            </a:rPr>
                            <m:t>𝛾</m:t>
                          </m:r>
                        </m:e>
                        <m:sup>
                          <m:r>
                            <a:rPr lang="en-US" altLang="zh-TW" b="0" i="1" smtClean="0">
                              <a:latin typeface="Cambria Math" panose="02040503050406030204" pitchFamily="18" charset="0"/>
                              <a:cs typeface="Times New Roman" pitchFamily="18" charset="0"/>
                            </a:rPr>
                            <m:t>2</m:t>
                          </m:r>
                        </m:sup>
                      </m:sSup>
                      <m:d>
                        <m:dPr>
                          <m:begChr m:val="["/>
                          <m:endChr m:val="]"/>
                          <m:ctrlPr>
                            <a:rPr lang="en-US" altLang="zh-TW" b="0" i="1" smtClean="0">
                              <a:latin typeface="Cambria Math" panose="02040503050406030204" pitchFamily="18" charset="0"/>
                              <a:cs typeface="Times New Roman" pitchFamily="18" charset="0"/>
                            </a:rPr>
                          </m:ctrlPr>
                        </m:dPr>
                        <m:e>
                          <m:sSup>
                            <m:sSupPr>
                              <m:ctrlPr>
                                <a:rPr lang="en-US" altLang="zh-TW" b="0" i="1" smtClean="0">
                                  <a:latin typeface="Cambria Math" panose="02040503050406030204" pitchFamily="18" charset="0"/>
                                  <a:cs typeface="Times New Roman" pitchFamily="18" charset="0"/>
                                </a:rPr>
                              </m:ctrlPr>
                            </m:sSupPr>
                            <m:e>
                              <m:d>
                                <m:dPr>
                                  <m:ctrlPr>
                                    <a:rPr lang="en-US" altLang="zh-TW" b="0" i="1" smtClean="0">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sup>
                                  </m:sSup>
                                  <m:r>
                                    <a:rPr lang="en-US" altLang="zh-TW" i="1">
                                      <a:latin typeface="Cambria Math"/>
                                    </a:rPr>
                                    <m:t>−</m:t>
                                  </m:r>
                                  <m:r>
                                    <a:rPr lang="zh-TW" altLang="en-US" i="1">
                                      <a:latin typeface="Cambria Math"/>
                                      <a:cs typeface="Times New Roman"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e>
                              </m:d>
                            </m:e>
                            <m:sup>
                              <m:r>
                                <a:rPr lang="en-US" altLang="zh-TW" b="0" i="1" smtClean="0">
                                  <a:latin typeface="Cambria Math" panose="02040503050406030204" pitchFamily="18" charset="0"/>
                                  <a:cs typeface="Times New Roman" pitchFamily="18" charset="0"/>
                                </a:rPr>
                                <m:t>2</m:t>
                              </m:r>
                            </m:sup>
                          </m:sSup>
                          <m:r>
                            <a:rPr lang="en-US" altLang="zh-TW" b="0" i="1" smtClean="0">
                              <a:latin typeface="Cambria Math" panose="02040503050406030204" pitchFamily="18" charset="0"/>
                              <a:cs typeface="Times New Roman" pitchFamily="18" charset="0"/>
                            </a:rPr>
                            <m:t>−</m:t>
                          </m:r>
                          <m:sSup>
                            <m:sSupPr>
                              <m:ctrlPr>
                                <a:rPr lang="en-US" altLang="zh-TW" b="0" i="1" smtClean="0">
                                  <a:latin typeface="Cambria Math" panose="02040503050406030204" pitchFamily="18" charset="0"/>
                                  <a:cs typeface="Times New Roman" pitchFamily="18" charset="0"/>
                                </a:rPr>
                              </m:ctrlPr>
                            </m:sSupPr>
                            <m:e>
                              <m:d>
                                <m:dPr>
                                  <m:ctrlPr>
                                    <a:rPr lang="en-US" altLang="zh-TW" b="0" i="1" smtClean="0">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r>
                                    <a:rPr lang="en-US" altLang="zh-TW" i="1">
                                      <a:latin typeface="Cambria Math"/>
                                    </a:rPr>
                                    <m:t>−</m:t>
                                  </m:r>
                                  <m:r>
                                    <a:rPr lang="zh-TW" altLang="en-US" i="1">
                                      <a:latin typeface="Cambria Math"/>
                                      <a:cs typeface="Times New Roman"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sup>
                                  </m:sSup>
                                </m:e>
                              </m:d>
                            </m:e>
                            <m:sup>
                              <m:r>
                                <a:rPr lang="en-US" altLang="zh-TW" b="0" i="1" smtClean="0">
                                  <a:latin typeface="Cambria Math" panose="02040503050406030204" pitchFamily="18" charset="0"/>
                                  <a:cs typeface="Times New Roman" pitchFamily="18" charset="0"/>
                                </a:rPr>
                                <m:t>2</m:t>
                              </m:r>
                            </m:sup>
                          </m:sSup>
                        </m:e>
                      </m:d>
                    </m:oMath>
                  </m:oMathPara>
                </a14:m>
                <a:endParaRPr lang="en-US" altLang="zh-TW" b="0" i="1" dirty="0">
                  <a:latin typeface="Cambria Math" panose="02040503050406030204"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ea typeface="Cambria Math" panose="02040503050406030204" pitchFamily="18" charset="0"/>
                              <a:cs typeface="Times New Roman" pitchFamily="18" charset="0"/>
                            </a:rPr>
                            <m:t>𝛾</m:t>
                          </m:r>
                        </m:e>
                        <m:sup>
                          <m:r>
                            <a:rPr lang="en-US" altLang="zh-TW" i="1">
                              <a:latin typeface="Cambria Math" panose="02040503050406030204" pitchFamily="18" charset="0"/>
                              <a:cs typeface="Times New Roman" pitchFamily="18" charset="0"/>
                            </a:rPr>
                            <m:t>2</m:t>
                          </m:r>
                        </m:sup>
                      </m:sSup>
                      <m:d>
                        <m:dPr>
                          <m:ctrlPr>
                            <a:rPr lang="en-US" altLang="zh-TW" i="1" smtClean="0">
                              <a:latin typeface="Cambria Math" panose="02040503050406030204" pitchFamily="18" charset="0"/>
                              <a:cs typeface="Times New Roman" pitchFamily="18" charset="0"/>
                            </a:rPr>
                          </m:ctrlPr>
                        </m:dPr>
                        <m:e>
                          <m:r>
                            <a:rPr lang="en-US" altLang="zh-TW" b="0" i="1" smtClean="0">
                              <a:latin typeface="Cambria Math" panose="02040503050406030204" pitchFamily="18" charset="0"/>
                              <a:cs typeface="Times New Roman" pitchFamily="18" charset="0"/>
                            </a:rPr>
                            <m:t>1−</m:t>
                          </m:r>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panose="02040503050406030204" pitchFamily="18" charset="0"/>
                                  <a:ea typeface="Cambria Math" panose="02040503050406030204" pitchFamily="18" charset="0"/>
                                  <a:cs typeface="Times New Roman" pitchFamily="18" charset="0"/>
                                </a:rPr>
                                <m:t>𝛽</m:t>
                              </m:r>
                            </m:e>
                            <m:sup>
                              <m:r>
                                <a:rPr lang="en-US" altLang="zh-TW" b="0" i="1" smtClean="0">
                                  <a:latin typeface="Cambria Math" panose="02040503050406030204" pitchFamily="18" charset="0"/>
                                  <a:cs typeface="Times New Roman" pitchFamily="18" charset="0"/>
                                </a:rPr>
                                <m:t>2</m:t>
                              </m:r>
                            </m:sup>
                          </m:sSup>
                        </m:e>
                      </m:d>
                      <m:d>
                        <m:dPr>
                          <m:begChr m:val="["/>
                          <m:endChr m:val="]"/>
                          <m:ctrlPr>
                            <a:rPr lang="en-US" altLang="zh-TW" i="1" smtClean="0">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a:latin typeface="Cambria Math" panose="02040503050406030204" pitchFamily="18" charset="0"/>
                                          <a:cs typeface="Times New Roman" pitchFamily="18" charset="0"/>
                                        </a:rPr>
                                        <m:t>0</m:t>
                                      </m:r>
                                    </m:sup>
                                  </m:sSup>
                                </m:e>
                              </m:d>
                            </m:e>
                            <m:sup>
                              <m:r>
                                <a:rPr lang="en-US" altLang="zh-TW" i="1">
                                  <a:latin typeface="Cambria Math" panose="02040503050406030204" pitchFamily="18" charset="0"/>
                                  <a:cs typeface="Times New Roman" pitchFamily="18" charset="0"/>
                                </a:rPr>
                                <m:t>2</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a:latin typeface="Cambria Math" panose="02040503050406030204" pitchFamily="18" charset="0"/>
                                          <a:cs typeface="Times New Roman" pitchFamily="18" charset="0"/>
                                        </a:rPr>
                                        <m:t>1</m:t>
                                      </m:r>
                                    </m:sup>
                                  </m:sSup>
                                </m:e>
                              </m:d>
                            </m:e>
                            <m:sup>
                              <m:r>
                                <a:rPr lang="en-US" altLang="zh-TW" i="1">
                                  <a:latin typeface="Cambria Math" panose="02040503050406030204" pitchFamily="18" charset="0"/>
                                  <a:cs typeface="Times New Roman" pitchFamily="18" charset="0"/>
                                </a:rPr>
                                <m:t>2</m:t>
                              </m:r>
                            </m:sup>
                          </m:sSup>
                        </m:e>
                      </m:d>
                      <m:r>
                        <a:rPr lang="en-US" altLang="zh-TW" b="0" i="1" smtClean="0">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a:latin typeface="Cambria Math" panose="02040503050406030204" pitchFamily="18" charset="0"/>
                                      <a:cs typeface="Times New Roman" pitchFamily="18" charset="0"/>
                                    </a:rPr>
                                    <m:t>0</m:t>
                                  </m:r>
                                </m:sup>
                              </m:sSup>
                            </m:e>
                          </m:d>
                        </m:e>
                        <m:sup>
                          <m:r>
                            <a:rPr lang="en-US" altLang="zh-TW" i="1">
                              <a:latin typeface="Cambria Math" panose="02040503050406030204" pitchFamily="18" charset="0"/>
                              <a:cs typeface="Times New Roman" pitchFamily="18" charset="0"/>
                            </a:rPr>
                            <m:t>2</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a:latin typeface="Cambria Math" panose="02040503050406030204" pitchFamily="18" charset="0"/>
                                      <a:cs typeface="Times New Roman" pitchFamily="18" charset="0"/>
                                    </a:rPr>
                                    <m:t>1</m:t>
                                  </m:r>
                                </m:sup>
                              </m:sSup>
                            </m:e>
                          </m:d>
                        </m:e>
                        <m:sup>
                          <m:r>
                            <a:rPr lang="en-US" altLang="zh-TW" i="1">
                              <a:latin typeface="Cambria Math" panose="02040503050406030204" pitchFamily="18" charset="0"/>
                              <a:cs typeface="Times New Roman" pitchFamily="18" charset="0"/>
                            </a:rPr>
                            <m:t>2</m:t>
                          </m:r>
                        </m:sup>
                      </m:sSup>
                    </m:oMath>
                  </m:oMathPara>
                </a14:m>
                <a:endParaRPr kumimoji="1" lang="zh-TW" altLang="en-US" dirty="0">
                  <a:latin typeface="Times New Roman" pitchFamily="18" charset="0"/>
                  <a:cs typeface="Times New Roman" pitchFamily="18" charset="0"/>
                </a:endParaRPr>
              </a:p>
            </p:txBody>
          </p:sp>
        </mc:Choice>
        <mc:Fallback xmlns="">
          <p:sp>
            <p:nvSpPr>
              <p:cNvPr id="26" name="文字方塊 25">
                <a:extLst>
                  <a:ext uri="{FF2B5EF4-FFF2-40B4-BE49-F238E27FC236}">
                    <a16:creationId xmlns:a16="http://schemas.microsoft.com/office/drawing/2014/main" id="{11CB647F-B33E-E446-9C02-DF3084E4C5E2}"/>
                  </a:ext>
                </a:extLst>
              </p:cNvPr>
              <p:cNvSpPr txBox="1">
                <a:spLocks noRot="1" noChangeAspect="1" noMove="1" noResize="1" noEditPoints="1" noAdjustHandles="1" noChangeArrowheads="1" noChangeShapeType="1" noTextEdit="1"/>
              </p:cNvSpPr>
              <p:nvPr/>
            </p:nvSpPr>
            <p:spPr>
              <a:xfrm>
                <a:off x="1102080" y="3609374"/>
                <a:ext cx="4943405" cy="668581"/>
              </a:xfrm>
              <a:prstGeom prst="rect">
                <a:avLst/>
              </a:prstGeom>
              <a:blipFill>
                <a:blip r:embed="rId9"/>
                <a:stretch>
                  <a:fillRect b="-16981"/>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7" name="文字方塊 26">
                <a:extLst>
                  <a:ext uri="{FF2B5EF4-FFF2-40B4-BE49-F238E27FC236}">
                    <a16:creationId xmlns:a16="http://schemas.microsoft.com/office/drawing/2014/main" id="{B291B3B4-402B-5B4B-AC41-ABF74FD96742}"/>
                  </a:ext>
                </a:extLst>
              </p:cNvPr>
              <p:cNvSpPr txBox="1"/>
              <p:nvPr/>
            </p:nvSpPr>
            <p:spPr>
              <a:xfrm>
                <a:off x="1114879" y="4560234"/>
                <a:ext cx="1957908" cy="27699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b="0" i="1" smtClean="0">
                              <a:latin typeface="Cambria Math" panose="02040503050406030204" pitchFamily="18" charset="0"/>
                              <a:cs typeface="Times New Roman" pitchFamily="18" charset="0"/>
                            </a:rPr>
                            <m:t>2</m:t>
                          </m:r>
                        </m:sup>
                      </m:sSup>
                      <m:r>
                        <a:rPr lang="en-US" altLang="zh-TW" i="1">
                          <a:latin typeface="Cambria Math" panose="02040503050406030204" pitchFamily="18" charset="0"/>
                          <a:ea typeface="Cambria Math" panose="02040503050406030204" pitchFamily="18" charset="0"/>
                          <a:cs typeface="Times New Roman" pitchFamily="18" charset="0"/>
                        </a:rPr>
                        <m:t>≡</m:t>
                      </m:r>
                      <m:sSup>
                        <m:sSupPr>
                          <m:ctrlPr>
                            <a:rPr kumimoji="1" lang="en-US" altLang="zh-TW" i="1" smtClean="0">
                              <a:latin typeface="Cambria Math" panose="02040503050406030204" pitchFamily="18" charset="0"/>
                              <a:cs typeface="Times New Roman" pitchFamily="18" charset="0"/>
                            </a:rPr>
                          </m:ctrlPr>
                        </m:sSupPr>
                        <m:e>
                          <m:d>
                            <m:dPr>
                              <m:ctrlPr>
                                <a:rPr kumimoji="1" lang="en-US" altLang="zh-TW" i="1" smtClean="0">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a:latin typeface="Cambria Math" panose="02040503050406030204" pitchFamily="18" charset="0"/>
                                      <a:cs typeface="Times New Roman" pitchFamily="18" charset="0"/>
                                    </a:rPr>
                                    <m:t>0</m:t>
                                  </m:r>
                                </m:sup>
                              </m:sSup>
                            </m:e>
                          </m:d>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b="0" i="1" smtClean="0">
                                      <a:latin typeface="Cambria Math" panose="02040503050406030204" pitchFamily="18" charset="0"/>
                                      <a:cs typeface="Times New Roman" pitchFamily="18" charset="0"/>
                                    </a:rPr>
                                    <m:t>1</m:t>
                                  </m:r>
                                </m:sup>
                              </m:sSup>
                            </m:e>
                          </m:d>
                        </m:e>
                        <m:sup>
                          <m:r>
                            <a:rPr lang="en-US" altLang="zh-TW" i="1">
                              <a:latin typeface="Cambria Math" panose="02040503050406030204" pitchFamily="18" charset="0"/>
                              <a:cs typeface="Times New Roman" pitchFamily="18" charset="0"/>
                            </a:rPr>
                            <m:t>2</m:t>
                          </m:r>
                        </m:sup>
                      </m:sSup>
                    </m:oMath>
                  </m:oMathPara>
                </a14:m>
                <a:endParaRPr kumimoji="1" lang="zh-TW" altLang="en-US" dirty="0">
                  <a:latin typeface="Times New Roman" pitchFamily="18" charset="0"/>
                  <a:cs typeface="Times New Roman" pitchFamily="18" charset="0"/>
                </a:endParaRPr>
              </a:p>
            </p:txBody>
          </p:sp>
        </mc:Choice>
        <mc:Fallback xmlns="">
          <p:sp>
            <p:nvSpPr>
              <p:cNvPr id="27" name="文字方塊 26">
                <a:extLst>
                  <a:ext uri="{FF2B5EF4-FFF2-40B4-BE49-F238E27FC236}">
                    <a16:creationId xmlns:a16="http://schemas.microsoft.com/office/drawing/2014/main" id="{B291B3B4-402B-5B4B-AC41-ABF74FD96742}"/>
                  </a:ext>
                </a:extLst>
              </p:cNvPr>
              <p:cNvSpPr txBox="1">
                <a:spLocks noRot="1" noChangeAspect="1" noMove="1" noResize="1" noEditPoints="1" noAdjustHandles="1" noChangeArrowheads="1" noChangeShapeType="1" noTextEdit="1"/>
              </p:cNvSpPr>
              <p:nvPr/>
            </p:nvSpPr>
            <p:spPr>
              <a:xfrm>
                <a:off x="1114879" y="4560234"/>
                <a:ext cx="1957908" cy="276999"/>
              </a:xfrm>
              <a:prstGeom prst="rect">
                <a:avLst/>
              </a:prstGeom>
              <a:blipFill>
                <a:blip r:embed="rId10"/>
                <a:stretch>
                  <a:fillRect l="-1290" t="-4348" r="-645"/>
                </a:stretch>
              </a:blipFill>
            </p:spPr>
            <p:txBody>
              <a:bodyPr/>
              <a:lstStyle/>
              <a:p>
                <a:r>
                  <a:rPr lang="en-TW">
                    <a:noFill/>
                  </a:rPr>
                  <a:t> </a:t>
                </a:r>
              </a:p>
            </p:txBody>
          </p:sp>
        </mc:Fallback>
      </mc:AlternateContent>
      <p:sp>
        <p:nvSpPr>
          <p:cNvPr id="5" name="文字方塊 4">
            <a:extLst>
              <a:ext uri="{FF2B5EF4-FFF2-40B4-BE49-F238E27FC236}">
                <a16:creationId xmlns:a16="http://schemas.microsoft.com/office/drawing/2014/main" id="{91C3B5E4-C61D-3841-A29E-91D699F7FF17}"/>
              </a:ext>
            </a:extLst>
          </p:cNvPr>
          <p:cNvSpPr txBox="1"/>
          <p:nvPr/>
        </p:nvSpPr>
        <p:spPr>
          <a:xfrm>
            <a:off x="1050052" y="4903304"/>
            <a:ext cx="4794566" cy="369332"/>
          </a:xfrm>
          <a:prstGeom prst="rect">
            <a:avLst/>
          </a:prstGeom>
          <a:noFill/>
        </p:spPr>
        <p:txBody>
          <a:bodyPr wrap="square" rtlCol="0">
            <a:spAutoFit/>
          </a:bodyPr>
          <a:lstStyle/>
          <a:p>
            <a:r>
              <a:rPr kumimoji="1" lang="zh-CN" altLang="en-US" dirty="0">
                <a:latin typeface="Times New Roman" pitchFamily="18" charset="0"/>
                <a:cs typeface="Times New Roman" pitchFamily="18" charset="0"/>
              </a:rPr>
              <a:t>注意空間分量與時間分量的貢獻是反號的！</a:t>
            </a:r>
            <a:endParaRPr kumimoji="1" lang="zh-TW" alt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Text Box 4">
                <a:extLst>
                  <a:ext uri="{FF2B5EF4-FFF2-40B4-BE49-F238E27FC236}">
                    <a16:creationId xmlns:a16="http://schemas.microsoft.com/office/drawing/2014/main" id="{DE186454-51F0-37C4-4069-C5301F79F6C0}"/>
                  </a:ext>
                </a:extLst>
              </p:cNvPr>
              <p:cNvSpPr txBox="1">
                <a:spLocks noChangeArrowheads="1"/>
              </p:cNvSpPr>
              <p:nvPr/>
            </p:nvSpPr>
            <p:spPr bwMode="auto">
              <a:xfrm>
                <a:off x="1114879" y="5764979"/>
                <a:ext cx="7171529"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14:m>
                  <m:oMath xmlns:m="http://schemas.openxmlformats.org/officeDocument/2006/math">
                    <m:r>
                      <a:rPr kumimoji="0" lang="zh-TW" altLang="en-US" sz="1800" i="1" dirty="0" smtClean="0">
                        <a:latin typeface="Cambria Math"/>
                      </a:rPr>
                      <m:t>𝜏</m:t>
                    </m:r>
                  </m:oMath>
                </a14:m>
                <a:r>
                  <a:rPr kumimoji="0" lang="zh-TW" altLang="en-US" sz="1800" dirty="0">
                    <a:latin typeface="Times New Roman" pitchFamily="18" charset="0"/>
                  </a:rPr>
                  <a:t>在所有慣性座標系觀察都相等。</a:t>
                </a:r>
                <a14:m>
                  <m:oMath xmlns:m="http://schemas.openxmlformats.org/officeDocument/2006/math">
                    <m:r>
                      <a:rPr kumimoji="0" lang="zh-TW" altLang="en-US" sz="1800" i="1" dirty="0">
                        <a:latin typeface="Cambria Math"/>
                      </a:rPr>
                      <m:t>𝜏</m:t>
                    </m:r>
                  </m:oMath>
                </a14:m>
                <a:r>
                  <a:rPr kumimoji="0" lang="zh-TW" altLang="en-US" sz="1800" dirty="0">
                    <a:latin typeface="Times New Roman" pitchFamily="18" charset="0"/>
                    <a:cs typeface="Times New Roman" pitchFamily="18" charset="0"/>
                  </a:rPr>
                  <a:t>在羅倫茲變換下是不變量！</a:t>
                </a:r>
                <a:endParaRPr kumimoji="0" lang="el-GR" altLang="zh-TW" sz="1800" dirty="0">
                  <a:latin typeface="Times New Roman" pitchFamily="18" charset="0"/>
                  <a:cs typeface="Times New Roman" pitchFamily="18" charset="0"/>
                </a:endParaRPr>
              </a:p>
            </p:txBody>
          </p:sp>
        </mc:Choice>
        <mc:Fallback xmlns="">
          <p:sp>
            <p:nvSpPr>
              <p:cNvPr id="4" name="Text Box 4">
                <a:extLst>
                  <a:ext uri="{FF2B5EF4-FFF2-40B4-BE49-F238E27FC236}">
                    <a16:creationId xmlns:a16="http://schemas.microsoft.com/office/drawing/2014/main" id="{DE186454-51F0-37C4-4069-C5301F79F6C0}"/>
                  </a:ext>
                </a:extLst>
              </p:cNvPr>
              <p:cNvSpPr txBox="1">
                <a:spLocks noRot="1" noChangeAspect="1" noMove="1" noResize="1" noEditPoints="1" noAdjustHandles="1" noChangeArrowheads="1" noChangeShapeType="1" noTextEdit="1"/>
              </p:cNvSpPr>
              <p:nvPr/>
            </p:nvSpPr>
            <p:spPr bwMode="auto">
              <a:xfrm>
                <a:off x="1114879" y="5764979"/>
                <a:ext cx="7171529" cy="369332"/>
              </a:xfrm>
              <a:prstGeom prst="rect">
                <a:avLst/>
              </a:prstGeom>
              <a:blipFill>
                <a:blip r:embed="rId11"/>
                <a:stretch>
                  <a:fillRect t="-10345" b="-241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6" name="文字方塊 13">
                <a:extLst>
                  <a:ext uri="{FF2B5EF4-FFF2-40B4-BE49-F238E27FC236}">
                    <a16:creationId xmlns:a16="http://schemas.microsoft.com/office/drawing/2014/main" id="{43EC2F2A-D57A-19EE-7956-8F036F0268B6}"/>
                  </a:ext>
                </a:extLst>
              </p:cNvPr>
              <p:cNvSpPr txBox="1"/>
              <p:nvPr/>
            </p:nvSpPr>
            <p:spPr>
              <a:xfrm>
                <a:off x="1135389" y="5417685"/>
                <a:ext cx="1764649" cy="27699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𝑐</m:t>
                          </m:r>
                        </m:e>
                        <m:sup>
                          <m:r>
                            <a:rPr kumimoji="1" lang="en-US" altLang="zh-TW" b="0" i="1" smtClean="0">
                              <a:latin typeface="Cambria Math" panose="02040503050406030204" pitchFamily="18" charset="0"/>
                              <a:cs typeface="Times New Roman" pitchFamily="18" charset="0"/>
                            </a:rPr>
                            <m:t>2</m:t>
                          </m:r>
                        </m:sup>
                      </m:sSup>
                      <m:sSup>
                        <m:sSupPr>
                          <m:ctrlPr>
                            <a:rPr kumimoji="1" lang="en-US" altLang="zh-TW"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𝑡</m:t>
                          </m:r>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𝑥</m:t>
                          </m:r>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ea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𝑐</m:t>
                          </m:r>
                        </m:e>
                        <m:sup>
                          <m:r>
                            <a:rPr lang="en-US" altLang="zh-TW" i="1">
                              <a:latin typeface="Cambria Math" panose="02040503050406030204" pitchFamily="18" charset="0"/>
                              <a:cs typeface="Times New Roman" pitchFamily="18" charset="0"/>
                            </a:rPr>
                            <m:t>2</m:t>
                          </m:r>
                        </m:sup>
                      </m:sSup>
                      <m:sSup>
                        <m:sSupPr>
                          <m:ctrlPr>
                            <a:rPr lang="en-US" altLang="zh-TW" i="1">
                              <a:latin typeface="Cambria Math" panose="02040503050406030204" pitchFamily="18" charset="0"/>
                              <a:cs typeface="Times New Roman" pitchFamily="18" charset="0"/>
                            </a:rPr>
                          </m:ctrlPr>
                        </m:sSupPr>
                        <m:e>
                          <m:r>
                            <a:rPr lang="en-US" altLang="zh-TW" i="1" smtClean="0">
                              <a:latin typeface="Cambria Math" panose="02040503050406030204" pitchFamily="18" charset="0"/>
                              <a:ea typeface="Cambria Math" panose="02040503050406030204" pitchFamily="18" charset="0"/>
                              <a:cs typeface="Times New Roman" pitchFamily="18" charset="0"/>
                            </a:rPr>
                            <m:t>𝜏</m:t>
                          </m:r>
                        </m:e>
                        <m:sup>
                          <m:r>
                            <a:rPr lang="en-US" altLang="zh-TW" i="1">
                              <a:latin typeface="Cambria Math" panose="02040503050406030204" pitchFamily="18" charset="0"/>
                              <a:cs typeface="Times New Roman" pitchFamily="18" charset="0"/>
                            </a:rPr>
                            <m:t>2</m:t>
                          </m:r>
                        </m:sup>
                      </m:sSup>
                    </m:oMath>
                  </m:oMathPara>
                </a14:m>
                <a:endParaRPr kumimoji="1" lang="zh-TW" altLang="en-US" dirty="0">
                  <a:latin typeface="Times New Roman" pitchFamily="18" charset="0"/>
                  <a:cs typeface="Times New Roman" pitchFamily="18" charset="0"/>
                </a:endParaRPr>
              </a:p>
            </p:txBody>
          </p:sp>
        </mc:Choice>
        <mc:Fallback xmlns="">
          <p:sp>
            <p:nvSpPr>
              <p:cNvPr id="6" name="文字方塊 13">
                <a:extLst>
                  <a:ext uri="{FF2B5EF4-FFF2-40B4-BE49-F238E27FC236}">
                    <a16:creationId xmlns:a16="http://schemas.microsoft.com/office/drawing/2014/main" id="{43EC2F2A-D57A-19EE-7956-8F036F0268B6}"/>
                  </a:ext>
                </a:extLst>
              </p:cNvPr>
              <p:cNvSpPr txBox="1">
                <a:spLocks noRot="1" noChangeAspect="1" noMove="1" noResize="1" noEditPoints="1" noAdjustHandles="1" noChangeArrowheads="1" noChangeShapeType="1" noTextEdit="1"/>
              </p:cNvSpPr>
              <p:nvPr/>
            </p:nvSpPr>
            <p:spPr>
              <a:xfrm>
                <a:off x="1135389" y="5417685"/>
                <a:ext cx="1764649" cy="276999"/>
              </a:xfrm>
              <a:prstGeom prst="rect">
                <a:avLst/>
              </a:prstGeom>
              <a:blipFill>
                <a:blip r:embed="rId12"/>
                <a:stretch>
                  <a:fillRect l="-1429" t="-4348" r="-714" b="-4348"/>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247D95A-655F-D3E5-65D7-59B9A11E7778}"/>
                  </a:ext>
                </a:extLst>
              </p:cNvPr>
              <p:cNvSpPr txBox="1"/>
              <p:nvPr/>
            </p:nvSpPr>
            <p:spPr>
              <a:xfrm>
                <a:off x="1098008" y="6149117"/>
                <a:ext cx="855186" cy="369332"/>
              </a:xfrm>
              <a:prstGeom prst="rect">
                <a:avLst/>
              </a:prstGeom>
              <a:solidFill>
                <a:srgbClr val="FFFF00"/>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TW" i="1" smtClean="0">
                          <a:latin typeface="Cambria Math" panose="02040503050406030204" pitchFamily="18" charset="0"/>
                          <a:ea typeface="Cambria Math" panose="02040503050406030204" pitchFamily="18" charset="0"/>
                          <a:cs typeface="Times New Roman" pitchFamily="18" charset="0"/>
                        </a:rPr>
                        <m:t>𝜏</m:t>
                      </m:r>
                      <m:r>
                        <a:rPr lang="en-US" b="0" i="1" smtClean="0">
                          <a:latin typeface="Cambria Math" panose="02040503050406030204" pitchFamily="18" charset="0"/>
                          <a:ea typeface="Cambria Math" panose="02040503050406030204" pitchFamily="18" charset="0"/>
                          <a:cs typeface="Times New Roman" pitchFamily="18" charset="0"/>
                        </a:rPr>
                        <m:t>=</m:t>
                      </m:r>
                      <m:r>
                        <a:rPr lang="en-US" b="0" i="1" smtClean="0">
                          <a:latin typeface="Cambria Math" panose="02040503050406030204" pitchFamily="18" charset="0"/>
                          <a:ea typeface="Cambria Math" panose="02040503050406030204" pitchFamily="18" charset="0"/>
                          <a:cs typeface="Times New Roman" pitchFamily="18" charset="0"/>
                        </a:rPr>
                        <m:t>𝜏</m:t>
                      </m:r>
                      <m:r>
                        <a:rPr lang="en-US" b="0" i="1" smtClean="0">
                          <a:latin typeface="Cambria Math" panose="02040503050406030204" pitchFamily="18" charset="0"/>
                          <a:ea typeface="Cambria Math" panose="02040503050406030204" pitchFamily="18" charset="0"/>
                          <a:cs typeface="Times New Roman" pitchFamily="18" charset="0"/>
                        </a:rPr>
                        <m:t>′</m:t>
                      </m:r>
                    </m:oMath>
                  </m:oMathPara>
                </a14:m>
                <a:endParaRPr lang="en-TW" dirty="0">
                  <a:latin typeface="Times New Roman" pitchFamily="18" charset="0"/>
                  <a:cs typeface="Times New Roman" pitchFamily="18" charset="0"/>
                </a:endParaRPr>
              </a:p>
            </p:txBody>
          </p:sp>
        </mc:Choice>
        <mc:Fallback xmlns="">
          <p:sp>
            <p:nvSpPr>
              <p:cNvPr id="7" name="TextBox 6">
                <a:extLst>
                  <a:ext uri="{FF2B5EF4-FFF2-40B4-BE49-F238E27FC236}">
                    <a16:creationId xmlns:a16="http://schemas.microsoft.com/office/drawing/2014/main" id="{3247D95A-655F-D3E5-65D7-59B9A11E7778}"/>
                  </a:ext>
                </a:extLst>
              </p:cNvPr>
              <p:cNvSpPr txBox="1">
                <a:spLocks noRot="1" noChangeAspect="1" noMove="1" noResize="1" noEditPoints="1" noAdjustHandles="1" noChangeArrowheads="1" noChangeShapeType="1" noTextEdit="1"/>
              </p:cNvSpPr>
              <p:nvPr/>
            </p:nvSpPr>
            <p:spPr>
              <a:xfrm>
                <a:off x="1098008" y="6149117"/>
                <a:ext cx="855186" cy="369332"/>
              </a:xfrm>
              <a:prstGeom prst="rect">
                <a:avLst/>
              </a:prstGeom>
              <a:blipFill>
                <a:blip r:embed="rId13"/>
                <a:stretch>
                  <a:fillRect/>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8" name="矩形 28">
                <a:extLst>
                  <a:ext uri="{FF2B5EF4-FFF2-40B4-BE49-F238E27FC236}">
                    <a16:creationId xmlns:a16="http://schemas.microsoft.com/office/drawing/2014/main" id="{9D32D096-C576-EE8E-6B4B-E7E88DCD751C}"/>
                  </a:ext>
                </a:extLst>
              </p:cNvPr>
              <p:cNvSpPr/>
              <p:nvPr/>
            </p:nvSpPr>
            <p:spPr>
              <a:xfrm>
                <a:off x="6430056" y="3884190"/>
                <a:ext cx="1771257" cy="369332"/>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rPr>
                          </m:ctrlPr>
                        </m:sSupPr>
                        <m:e>
                          <m:r>
                            <a:rPr lang="en-US" altLang="zh-TW" i="1" smtClean="0">
                              <a:latin typeface="Cambria Math" panose="02040503050406030204" pitchFamily="18" charset="0"/>
                              <a:ea typeface="Cambria Math" panose="02040503050406030204" pitchFamily="18" charset="0"/>
                            </a:rPr>
                            <m:t>𝛾</m:t>
                          </m:r>
                        </m:e>
                        <m:sup>
                          <m:r>
                            <a:rPr lang="en-US" altLang="zh-TW" b="0" i="1" smtClean="0">
                              <a:latin typeface="Cambria Math" panose="02040503050406030204" pitchFamily="18" charset="0"/>
                            </a:rPr>
                            <m:t>2</m:t>
                          </m:r>
                        </m:sup>
                      </m:sSup>
                      <m:d>
                        <m:dPr>
                          <m:ctrlPr>
                            <a:rPr lang="en-US" altLang="zh-TW" i="1" smtClean="0">
                              <a:latin typeface="Cambria Math" panose="02040503050406030204" pitchFamily="18" charset="0"/>
                            </a:rPr>
                          </m:ctrlPr>
                        </m:dPr>
                        <m:e>
                          <m:r>
                            <a:rPr lang="en-US" altLang="zh-TW" b="0" i="1" smtClean="0">
                              <a:latin typeface="Cambria Math" panose="02040503050406030204" pitchFamily="18" charset="0"/>
                            </a:rPr>
                            <m:t>1−</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ea typeface="Cambria Math" panose="02040503050406030204" pitchFamily="18" charset="0"/>
                                </a:rPr>
                                <m:t>𝛽</m:t>
                              </m:r>
                            </m:e>
                            <m:sup>
                              <m:r>
                                <a:rPr lang="en-US" altLang="zh-TW" b="0" i="1" smtClean="0">
                                  <a:latin typeface="Cambria Math" panose="02040503050406030204" pitchFamily="18" charset="0"/>
                                </a:rPr>
                                <m:t>2</m:t>
                              </m:r>
                            </m:sup>
                          </m:sSup>
                        </m:e>
                      </m:d>
                      <m:r>
                        <a:rPr lang="en-US" altLang="zh-TW" b="0" i="1" smtClean="0">
                          <a:latin typeface="Cambria Math" panose="02040503050406030204" pitchFamily="18" charset="0"/>
                        </a:rPr>
                        <m:t>=</m:t>
                      </m:r>
                      <m:r>
                        <a:rPr lang="en-US" altLang="zh-TW" i="1" smtClean="0">
                          <a:latin typeface="Cambria Math" panose="02040503050406030204" pitchFamily="18" charset="0"/>
                        </a:rPr>
                        <m:t>1</m:t>
                      </m:r>
                    </m:oMath>
                  </m:oMathPara>
                </a14:m>
                <a:endParaRPr lang="zh-TW" altLang="zh-TW" dirty="0"/>
              </a:p>
            </p:txBody>
          </p:sp>
        </mc:Choice>
        <mc:Fallback xmlns="">
          <p:sp>
            <p:nvSpPr>
              <p:cNvPr id="8" name="矩形 28">
                <a:extLst>
                  <a:ext uri="{FF2B5EF4-FFF2-40B4-BE49-F238E27FC236}">
                    <a16:creationId xmlns:a16="http://schemas.microsoft.com/office/drawing/2014/main" id="{9D32D096-C576-EE8E-6B4B-E7E88DCD751C}"/>
                  </a:ext>
                </a:extLst>
              </p:cNvPr>
              <p:cNvSpPr>
                <a:spLocks noRot="1" noChangeAspect="1" noMove="1" noResize="1" noEditPoints="1" noAdjustHandles="1" noChangeArrowheads="1" noChangeShapeType="1" noTextEdit="1"/>
              </p:cNvSpPr>
              <p:nvPr/>
            </p:nvSpPr>
            <p:spPr>
              <a:xfrm>
                <a:off x="6430056" y="3884190"/>
                <a:ext cx="1771257" cy="369332"/>
              </a:xfrm>
              <a:prstGeom prst="rect">
                <a:avLst/>
              </a:prstGeom>
              <a:blipFill>
                <a:blip r:embed="rId14"/>
                <a:stretch>
                  <a:fillRect b="-16129"/>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9" name="文字方塊 1">
                <a:extLst>
                  <a:ext uri="{FF2B5EF4-FFF2-40B4-BE49-F238E27FC236}">
                    <a16:creationId xmlns:a16="http://schemas.microsoft.com/office/drawing/2014/main" id="{AFE6D646-B338-6631-1246-49AC2B25CA76}"/>
                  </a:ext>
                </a:extLst>
              </p:cNvPr>
              <p:cNvSpPr txBox="1"/>
              <p:nvPr/>
            </p:nvSpPr>
            <p:spPr>
              <a:xfrm>
                <a:off x="3192391" y="6210054"/>
                <a:ext cx="4568174" cy="276999"/>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𝑐</m:t>
                          </m:r>
                        </m:e>
                        <m:sup>
                          <m:r>
                            <a:rPr kumimoji="1" lang="en-US" altLang="zh-TW" b="0" i="1" smtClean="0">
                              <a:latin typeface="Cambria Math" panose="02040503050406030204" pitchFamily="18" charset="0"/>
                              <a:cs typeface="Times New Roman" pitchFamily="18" charset="0"/>
                            </a:rPr>
                            <m:t>2</m:t>
                          </m:r>
                        </m:sup>
                      </m:sSup>
                      <m:sSup>
                        <m:sSupPr>
                          <m:ctrlPr>
                            <a:rPr kumimoji="1" lang="en-US" altLang="zh-TW"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𝑡</m:t>
                          </m:r>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𝑥</m:t>
                          </m:r>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𝑦</m:t>
                          </m:r>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𝑧</m:t>
                          </m:r>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𝑐</m:t>
                          </m:r>
                        </m:e>
                        <m:sup>
                          <m:r>
                            <a:rPr lang="en-US" altLang="zh-TW" i="1">
                              <a:latin typeface="Cambria Math" panose="02040503050406030204" pitchFamily="18" charset="0"/>
                              <a:cs typeface="Times New Roman" pitchFamily="18" charset="0"/>
                            </a:rPr>
                            <m:t>2</m:t>
                          </m:r>
                        </m:sup>
                      </m:sSup>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𝑡</m:t>
                          </m:r>
                        </m:e>
                        <m:sup>
                          <m:r>
                            <a:rPr lang="en-US" altLang="zh-TW" b="0" i="1" smtClean="0">
                              <a:latin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2</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b="0" i="1" smtClean="0">
                              <a:latin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2</m:t>
                          </m:r>
                        </m:sup>
                      </m:sSup>
                      <m:r>
                        <a:rPr lang="en-US" altLang="zh-TW" i="1" smtClean="0">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𝑦</m:t>
                          </m:r>
                        </m:e>
                        <m:sup>
                          <m:r>
                            <a:rPr lang="en-US" altLang="zh-TW" b="0" i="1" smtClean="0">
                              <a:latin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2</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𝑧</m:t>
                          </m:r>
                        </m:e>
                        <m:sup>
                          <m:r>
                            <a:rPr lang="en-US" altLang="zh-TW" b="0" i="1" smtClean="0">
                              <a:latin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2</m:t>
                          </m:r>
                        </m:sup>
                      </m:sSup>
                    </m:oMath>
                  </m:oMathPara>
                </a14:m>
                <a:endParaRPr kumimoji="1" lang="zh-TW" altLang="en-US" dirty="0">
                  <a:latin typeface="Times New Roman" pitchFamily="18" charset="0"/>
                  <a:cs typeface="Times New Roman" pitchFamily="18" charset="0"/>
                </a:endParaRPr>
              </a:p>
            </p:txBody>
          </p:sp>
        </mc:Choice>
        <mc:Fallback xmlns="">
          <p:sp>
            <p:nvSpPr>
              <p:cNvPr id="9" name="文字方塊 1">
                <a:extLst>
                  <a:ext uri="{FF2B5EF4-FFF2-40B4-BE49-F238E27FC236}">
                    <a16:creationId xmlns:a16="http://schemas.microsoft.com/office/drawing/2014/main" id="{AFE6D646-B338-6631-1246-49AC2B25CA76}"/>
                  </a:ext>
                </a:extLst>
              </p:cNvPr>
              <p:cNvSpPr txBox="1">
                <a:spLocks noRot="1" noChangeAspect="1" noMove="1" noResize="1" noEditPoints="1" noAdjustHandles="1" noChangeArrowheads="1" noChangeShapeType="1" noTextEdit="1"/>
              </p:cNvSpPr>
              <p:nvPr/>
            </p:nvSpPr>
            <p:spPr>
              <a:xfrm>
                <a:off x="3192391" y="6210054"/>
                <a:ext cx="4568174" cy="276999"/>
              </a:xfrm>
              <a:prstGeom prst="rect">
                <a:avLst/>
              </a:prstGeom>
              <a:blipFill>
                <a:blip r:embed="rId15"/>
                <a:stretch>
                  <a:fillRect l="-277" t="-9091" b="-27273"/>
                </a:stretch>
              </a:blipFill>
            </p:spPr>
            <p:txBody>
              <a:bodyPr/>
              <a:lstStyle/>
              <a:p>
                <a:r>
                  <a:rPr lang="en-TW">
                    <a:noFill/>
                  </a:rPr>
                  <a:t> </a:t>
                </a:r>
              </a:p>
            </p:txBody>
          </p:sp>
        </mc:Fallback>
      </mc:AlternateContent>
    </p:spTree>
    <p:extLst>
      <p:ext uri="{BB962C8B-B14F-4D97-AF65-F5344CB8AC3E}">
        <p14:creationId xmlns:p14="http://schemas.microsoft.com/office/powerpoint/2010/main" val="2368273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6274"/>
                                        </p:tgtEl>
                                        <p:attrNameLst>
                                          <p:attrName>style.visibility</p:attrName>
                                        </p:attrNameLst>
                                      </p:cBhvr>
                                      <p:to>
                                        <p:strVal val="visible"/>
                                      </p:to>
                                    </p:set>
                                    <p:anim calcmode="lin" valueType="num">
                                      <p:cBhvr additive="base">
                                        <p:cTn id="39" dur="500" fill="hold"/>
                                        <p:tgtEl>
                                          <p:spTgt spid="96274"/>
                                        </p:tgtEl>
                                        <p:attrNameLst>
                                          <p:attrName>ppt_x</p:attrName>
                                        </p:attrNameLst>
                                      </p:cBhvr>
                                      <p:tavLst>
                                        <p:tav tm="0">
                                          <p:val>
                                            <p:strVal val="#ppt_x"/>
                                          </p:val>
                                        </p:tav>
                                        <p:tav tm="100000">
                                          <p:val>
                                            <p:strVal val="#ppt_x"/>
                                          </p:val>
                                        </p:tav>
                                      </p:tavLst>
                                    </p:anim>
                                    <p:anim calcmode="lin" valueType="num">
                                      <p:cBhvr additive="base">
                                        <p:cTn id="40" dur="500" fill="hold"/>
                                        <p:tgtEl>
                                          <p:spTgt spid="9627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96274" grpId="0"/>
      <p:bldP spid="2" grpId="0" animBg="1"/>
      <p:bldP spid="25" grpId="0" animBg="1"/>
      <p:bldP spid="26" grpId="0" animBg="1"/>
      <p:bldP spid="27" grpId="0" animBg="1"/>
      <p:bldP spid="5" grpId="0"/>
      <p:bldP spid="4" grpId="0"/>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10"/>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97287" name="Rectangle 12"/>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32778" name="Text Box 13"/>
          <p:cNvSpPr txBox="1">
            <a:spLocks noChangeArrowheads="1"/>
          </p:cNvSpPr>
          <p:nvPr/>
        </p:nvSpPr>
        <p:spPr bwMode="auto">
          <a:xfrm>
            <a:off x="1011090" y="2269623"/>
            <a:ext cx="4022392" cy="369887"/>
          </a:xfrm>
          <a:prstGeom prst="rect">
            <a:avLst/>
          </a:prstGeom>
          <a:noFill/>
          <a:ln w="9525" algn="ctr">
            <a:noFill/>
            <a:miter lim="800000"/>
            <a:headEnd/>
            <a:tailEnd/>
          </a:ln>
        </p:spPr>
        <p:txBody>
          <a:bodyPr wrap="square">
            <a:spAutoFit/>
          </a:bodyPr>
          <a:lstStyle/>
          <a:p>
            <a:pPr>
              <a:spcBef>
                <a:spcPct val="50000"/>
              </a:spcBef>
              <a:defRPr/>
            </a:pPr>
            <a:r>
              <a:rPr lang="en-US" altLang="zh-TW" dirty="0">
                <a:latin typeface="Times New Roman"/>
                <a:cs typeface="Times New Roman"/>
              </a:rPr>
              <a:t>Proper time </a:t>
            </a:r>
            <a:r>
              <a:rPr lang="zh-TW" altLang="en-US" dirty="0">
                <a:latin typeface="Tahoma" charset="0"/>
              </a:rPr>
              <a:t>的變化與時間成正比。</a:t>
            </a:r>
          </a:p>
        </p:txBody>
      </p:sp>
      <p:pic>
        <p:nvPicPr>
          <p:cNvPr id="97291" name="Picture 10" descr="f38_11"/>
          <p:cNvPicPr>
            <a:picLocks noChangeAspect="1" noChangeArrowheads="1"/>
          </p:cNvPicPr>
          <p:nvPr/>
        </p:nvPicPr>
        <p:blipFill>
          <a:blip r:embed="rId2">
            <a:extLst>
              <a:ext uri="{28A0092B-C50C-407E-A947-70E740481C1C}">
                <a14:useLocalDpi xmlns:a14="http://schemas.microsoft.com/office/drawing/2010/main" val="0"/>
              </a:ext>
            </a:extLst>
          </a:blip>
          <a:srcRect r="47464"/>
          <a:stretch>
            <a:fillRect/>
          </a:stretch>
        </p:blipFill>
        <p:spPr bwMode="auto">
          <a:xfrm>
            <a:off x="6462809" y="1864805"/>
            <a:ext cx="1865408" cy="173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7292" name="文字方塊 12"/>
              <p:cNvSpPr txBox="1">
                <a:spLocks noChangeArrowheads="1"/>
              </p:cNvSpPr>
              <p:nvPr/>
            </p:nvSpPr>
            <p:spPr bwMode="auto">
              <a:xfrm>
                <a:off x="1063554" y="4982575"/>
                <a:ext cx="7439321"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14:m>
                  <m:oMath xmlns:m="http://schemas.openxmlformats.org/officeDocument/2006/math">
                    <m:r>
                      <a:rPr lang="en-US" altLang="zh-TW" sz="1800" i="1" smtClean="0">
                        <a:latin typeface="Cambria Math" panose="02040503050406030204" pitchFamily="18" charset="0"/>
                        <a:cs typeface="Times New Roman" pitchFamily="18" charset="0"/>
                      </a:rPr>
                      <m:t>𝑢</m:t>
                    </m:r>
                    <m:r>
                      <a:rPr lang="en-US" altLang="zh-TW" sz="1800" b="0" i="1" smtClean="0">
                        <a:latin typeface="Cambria Math" panose="02040503050406030204" pitchFamily="18" charset="0"/>
                        <a:cs typeface="Times New Roman" pitchFamily="18" charset="0"/>
                      </a:rPr>
                      <m:t>=0</m:t>
                    </m:r>
                  </m:oMath>
                </a14:m>
                <a:r>
                  <a:rPr lang="zh-TW" altLang="en-US" sz="1800" dirty="0">
                    <a:solidFill>
                      <a:schemeClr val="tx1"/>
                    </a:solidFill>
                    <a:latin typeface="Times New Roman" pitchFamily="18" charset="0"/>
                    <a:cs typeface="Times New Roman" pitchFamily="18" charset="0"/>
                  </a:rPr>
                  <a:t>時，</a:t>
                </a:r>
                <a14:m>
                  <m:oMath xmlns:m="http://schemas.openxmlformats.org/officeDocument/2006/math">
                    <m:r>
                      <a:rPr lang="en-US" altLang="zh-TW" sz="1800" i="1">
                        <a:solidFill>
                          <a:schemeClr val="tx1"/>
                        </a:solidFill>
                        <a:latin typeface="Cambria Math" panose="02040503050406030204" pitchFamily="18" charset="0"/>
                        <a:ea typeface="Cambria Math" panose="02040503050406030204" pitchFamily="18" charset="0"/>
                        <a:cs typeface="Times New Roman" pitchFamily="18" charset="0"/>
                      </a:rPr>
                      <m:t>∆</m:t>
                    </m:r>
                    <m:r>
                      <a:rPr lang="en-US" altLang="zh-TW" sz="1800" i="1">
                        <a:solidFill>
                          <a:schemeClr val="tx1"/>
                        </a:solidFill>
                        <a:latin typeface="Cambria Math" panose="02040503050406030204" pitchFamily="18" charset="0"/>
                        <a:ea typeface="Cambria Math" panose="02040503050406030204" pitchFamily="18" charset="0"/>
                        <a:cs typeface="Times New Roman" pitchFamily="18" charset="0"/>
                      </a:rPr>
                      <m:t>𝜏</m:t>
                    </m:r>
                    <m:r>
                      <a:rPr lang="en-US" altLang="zh-TW" sz="1800" i="1">
                        <a:solidFill>
                          <a:schemeClr val="tx1"/>
                        </a:solidFill>
                        <a:latin typeface="Cambria Math" panose="02040503050406030204" pitchFamily="18" charset="0"/>
                        <a:cs typeface="Times New Roman" pitchFamily="18" charset="0"/>
                      </a:rPr>
                      <m:t>=</m:t>
                    </m:r>
                    <m:r>
                      <a:rPr lang="en-US" altLang="zh-TW" sz="1800" i="1">
                        <a:solidFill>
                          <a:schemeClr val="tx1"/>
                        </a:solidFill>
                        <a:latin typeface="Cambria Math" panose="02040503050406030204" pitchFamily="18" charset="0"/>
                        <a:ea typeface="Cambria Math" panose="02040503050406030204" pitchFamily="18" charset="0"/>
                        <a:cs typeface="Times New Roman" pitchFamily="18" charset="0"/>
                      </a:rPr>
                      <m:t>∆</m:t>
                    </m:r>
                    <m:r>
                      <a:rPr lang="en-US" altLang="zh-TW" sz="1800" i="1">
                        <a:solidFill>
                          <a:schemeClr val="tx1"/>
                        </a:solidFill>
                        <a:latin typeface="Cambria Math" panose="02040503050406030204" pitchFamily="18" charset="0"/>
                        <a:cs typeface="Times New Roman" pitchFamily="18" charset="0"/>
                      </a:rPr>
                      <m:t>𝑡</m:t>
                    </m:r>
                  </m:oMath>
                </a14:m>
                <a:r>
                  <a:rPr lang="zh-TW" altLang="en-US" sz="1800" dirty="0">
                    <a:solidFill>
                      <a:schemeClr val="tx1"/>
                    </a:solidFill>
                    <a:latin typeface="Times New Roman" pitchFamily="18" charset="0"/>
                    <a:cs typeface="Times New Roman" pitchFamily="18" charset="0"/>
                  </a:rPr>
                  <a:t>。因此</a:t>
                </a:r>
                <a:r>
                  <a:rPr lang="en-US" altLang="zh-TW" sz="1800" dirty="0">
                    <a:solidFill>
                      <a:schemeClr val="tx1"/>
                    </a:solidFill>
                    <a:latin typeface="Times New Roman" pitchFamily="18" charset="0"/>
                    <a:cs typeface="Times New Roman" pitchFamily="18" charset="0"/>
                  </a:rPr>
                  <a:t>Proper time</a:t>
                </a:r>
                <a:r>
                  <a:rPr lang="en-US" altLang="zh-TW" sz="1800" dirty="0">
                    <a:ea typeface="Cambria Math" panose="02040503050406030204" pitchFamily="18" charset="0"/>
                    <a:cs typeface="Times New Roman" pitchFamily="18" charset="0"/>
                  </a:rPr>
                  <a:t> </a:t>
                </a:r>
                <a14:m>
                  <m:oMath xmlns:m="http://schemas.openxmlformats.org/officeDocument/2006/math">
                    <m:r>
                      <a:rPr lang="en-US" altLang="zh-TW" sz="1800" i="1">
                        <a:latin typeface="Cambria Math" panose="02040503050406030204" pitchFamily="18" charset="0"/>
                        <a:ea typeface="Cambria Math" panose="02040503050406030204" pitchFamily="18" charset="0"/>
                        <a:cs typeface="Times New Roman" pitchFamily="18" charset="0"/>
                      </a:rPr>
                      <m:t>𝜏</m:t>
                    </m:r>
                  </m:oMath>
                </a14:m>
                <a:r>
                  <a:rPr kumimoji="0" lang="zh-TW" altLang="en-US" sz="1800" dirty="0">
                    <a:latin typeface="Times New Roman" pitchFamily="18" charset="0"/>
                    <a:cs typeface="Times New Roman" pitchFamily="18" charset="0"/>
                  </a:rPr>
                  <a:t>是隨著粒子移動的時鐘量到的時間。</a:t>
                </a:r>
              </a:p>
            </p:txBody>
          </p:sp>
        </mc:Choice>
        <mc:Fallback xmlns="">
          <p:sp>
            <p:nvSpPr>
              <p:cNvPr id="97292" name="文字方塊 12"/>
              <p:cNvSpPr txBox="1">
                <a:spLocks noRot="1" noChangeAspect="1" noMove="1" noResize="1" noEditPoints="1" noAdjustHandles="1" noChangeArrowheads="1" noChangeShapeType="1" noTextEdit="1"/>
              </p:cNvSpPr>
              <p:nvPr/>
            </p:nvSpPr>
            <p:spPr bwMode="auto">
              <a:xfrm>
                <a:off x="1063554" y="4982575"/>
                <a:ext cx="7439321" cy="369332"/>
              </a:xfrm>
              <a:prstGeom prst="rect">
                <a:avLst/>
              </a:prstGeom>
              <a:blipFill>
                <a:blip r:embed="rId3"/>
                <a:stretch>
                  <a:fillRect t="-6667" r="-3748" b="-2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TW">
                    <a:noFill/>
                  </a:rPr>
                  <a:t> </a:t>
                </a:r>
              </a:p>
            </p:txBody>
          </p:sp>
        </mc:Fallback>
      </mc:AlternateContent>
      <p:sp>
        <p:nvSpPr>
          <p:cNvPr id="2" name="文字方塊 1"/>
          <p:cNvSpPr txBox="1"/>
          <p:nvPr/>
        </p:nvSpPr>
        <p:spPr>
          <a:xfrm>
            <a:off x="1011089" y="1864805"/>
            <a:ext cx="5248342"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如果此時空是一個粒子的時空位置變化的測量：</a:t>
            </a:r>
          </a:p>
        </p:txBody>
      </p:sp>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DEB8B911-5337-AC4F-A5AD-E834B7C210A0}"/>
                  </a:ext>
                </a:extLst>
              </p:cNvPr>
              <p:cNvSpPr txBox="1"/>
              <p:nvPr/>
            </p:nvSpPr>
            <p:spPr>
              <a:xfrm>
                <a:off x="1063554" y="2848304"/>
                <a:ext cx="3942874" cy="627992"/>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i="1" smtClean="0">
                              <a:latin typeface="Cambria Math" panose="02040503050406030204" pitchFamily="18" charset="0"/>
                              <a:cs typeface="Times New Roman" pitchFamily="18" charset="0"/>
                            </a:rPr>
                          </m:ctrlPr>
                        </m:sSup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𝑐</m:t>
                              </m:r>
                            </m:e>
                            <m:sup>
                              <m:r>
                                <a:rPr lang="en-US" altLang="zh-TW" i="1">
                                  <a:latin typeface="Cambria Math" panose="02040503050406030204" pitchFamily="18" charset="0"/>
                                  <a:cs typeface="Times New Roman" pitchFamily="18" charset="0"/>
                                </a:rPr>
                                <m:t>2</m:t>
                              </m:r>
                            </m:sup>
                          </m:sSup>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ea typeface="Cambria Math" panose="02040503050406030204" pitchFamily="18" charset="0"/>
                                  <a:cs typeface="Times New Roman" pitchFamily="18" charset="0"/>
                                </a:rPr>
                                <m:t>∆</m:t>
                              </m:r>
                              <m:r>
                                <a:rPr lang="en-US" altLang="zh-TW" i="1">
                                  <a:latin typeface="Cambria Math" panose="02040503050406030204" pitchFamily="18" charset="0"/>
                                  <a:ea typeface="Cambria Math" panose="02040503050406030204" pitchFamily="18" charset="0"/>
                                  <a:cs typeface="Times New Roman" pitchFamily="18" charset="0"/>
                                </a:rPr>
                                <m:t>𝜏</m:t>
                              </m:r>
                            </m:e>
                            <m:sup>
                              <m:r>
                                <a:rPr lang="en-US" altLang="zh-TW" i="1">
                                  <a:latin typeface="Cambria Math" panose="02040503050406030204" pitchFamily="18" charset="0"/>
                                  <a:cs typeface="Times New Roman" pitchFamily="18" charset="0"/>
                                </a:rPr>
                                <m:t>2</m:t>
                              </m:r>
                            </m:sup>
                          </m:sSup>
                          <m:r>
                            <a:rPr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𝑐</m:t>
                          </m:r>
                        </m:e>
                        <m:sup>
                          <m:r>
                            <a:rPr kumimoji="1" lang="en-US" altLang="zh-TW" b="0" i="1" smtClean="0">
                              <a:latin typeface="Cambria Math" panose="02040503050406030204" pitchFamily="18" charset="0"/>
                              <a:cs typeface="Times New Roman" pitchFamily="18" charset="0"/>
                            </a:rPr>
                            <m:t>2</m:t>
                          </m:r>
                        </m:sup>
                      </m:sSup>
                      <m:sSup>
                        <m:sSupPr>
                          <m:ctrlPr>
                            <a:rPr kumimoji="1" lang="en-US" altLang="zh-TW" i="1" smtClean="0">
                              <a:latin typeface="Cambria Math" panose="02040503050406030204" pitchFamily="18" charset="0"/>
                              <a:cs typeface="Times New Roman" pitchFamily="18" charset="0"/>
                            </a:rPr>
                          </m:ctrlPr>
                        </m:sSupPr>
                        <m:e>
                          <m:r>
                            <a:rPr kumimoji="1" lang="en-US" altLang="zh-TW" i="1" smtClean="0">
                              <a:latin typeface="Cambria Math" panose="02040503050406030204" pitchFamily="18" charset="0"/>
                              <a:ea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𝑡</m:t>
                          </m:r>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ea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𝑥</m:t>
                          </m:r>
                        </m:e>
                        <m:sup>
                          <m:r>
                            <a:rPr kumimoji="1" lang="en-US" altLang="zh-TW" b="0" i="1" smtClean="0">
                              <a:latin typeface="Cambria Math" panose="02040503050406030204" pitchFamily="18" charset="0"/>
                              <a:cs typeface="Times New Roman" pitchFamily="18" charset="0"/>
                            </a:rPr>
                            <m:t>2</m:t>
                          </m:r>
                        </m:sup>
                      </m:sSup>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𝑐</m:t>
                          </m:r>
                        </m:e>
                        <m:sup>
                          <m:r>
                            <a:rPr lang="en-US" altLang="zh-TW" i="1">
                              <a:latin typeface="Cambria Math" panose="02040503050406030204" pitchFamily="18" charset="0"/>
                              <a:cs typeface="Times New Roman" pitchFamily="18" charset="0"/>
                            </a:rPr>
                            <m:t>2</m:t>
                          </m:r>
                        </m:sup>
                      </m:sSup>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ea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𝑡</m:t>
                          </m:r>
                        </m:e>
                        <m:sup>
                          <m:r>
                            <a:rPr lang="en-US" altLang="zh-TW" i="1">
                              <a:latin typeface="Cambria Math" panose="02040503050406030204" pitchFamily="18" charset="0"/>
                              <a:cs typeface="Times New Roman" pitchFamily="18" charset="0"/>
                            </a:rPr>
                            <m:t>2</m:t>
                          </m:r>
                        </m:sup>
                      </m:sSup>
                      <m:d>
                        <m:dPr>
                          <m:ctrlPr>
                            <a:rPr lang="en-US" altLang="zh-TW" i="1" smtClean="0">
                              <a:latin typeface="Cambria Math" panose="02040503050406030204" pitchFamily="18" charset="0"/>
                              <a:cs typeface="Times New Roman" pitchFamily="18" charset="0"/>
                            </a:rPr>
                          </m:ctrlPr>
                        </m:dPr>
                        <m:e>
                          <m:r>
                            <a:rPr lang="en-US" altLang="zh-TW" b="0" i="1" smtClean="0">
                              <a:latin typeface="Cambria Math" panose="02040503050406030204" pitchFamily="18" charset="0"/>
                              <a:cs typeface="Times New Roman" pitchFamily="18" charset="0"/>
                            </a:rPr>
                            <m:t>1−</m:t>
                          </m:r>
                          <m:f>
                            <m:fPr>
                              <m:ctrlPr>
                                <a:rPr lang="en-US" altLang="zh-TW" b="0" i="1" smtClean="0">
                                  <a:latin typeface="Cambria Math" panose="02040503050406030204" pitchFamily="18" charset="0"/>
                                  <a:cs typeface="Times New Roman" pitchFamily="18" charset="0"/>
                                </a:rPr>
                              </m:ctrlPr>
                            </m:fPr>
                            <m:num>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panose="02040503050406030204" pitchFamily="18" charset="0"/>
                                      <a:cs typeface="Times New Roman" pitchFamily="18" charset="0"/>
                                    </a:rPr>
                                    <m:t>𝑢</m:t>
                                  </m:r>
                                </m:e>
                                <m:sup>
                                  <m:r>
                                    <a:rPr lang="en-US" altLang="zh-TW" b="0" i="1" smtClean="0">
                                      <a:latin typeface="Cambria Math" panose="02040503050406030204" pitchFamily="18" charset="0"/>
                                      <a:cs typeface="Times New Roman" pitchFamily="18" charset="0"/>
                                    </a:rPr>
                                    <m:t>2</m:t>
                                  </m:r>
                                </m:sup>
                              </m:sSup>
                            </m:num>
                            <m:den>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panose="02040503050406030204" pitchFamily="18" charset="0"/>
                                      <a:cs typeface="Times New Roman" pitchFamily="18" charset="0"/>
                                    </a:rPr>
                                    <m:t>𝑐</m:t>
                                  </m:r>
                                </m:e>
                                <m:sup>
                                  <m:r>
                                    <a:rPr lang="en-US" altLang="zh-TW" b="0" i="1" smtClean="0">
                                      <a:latin typeface="Cambria Math" panose="02040503050406030204" pitchFamily="18" charset="0"/>
                                      <a:cs typeface="Times New Roman" pitchFamily="18" charset="0"/>
                                    </a:rPr>
                                    <m:t>2</m:t>
                                  </m:r>
                                </m:sup>
                              </m:sSup>
                            </m:den>
                          </m:f>
                        </m:e>
                      </m:d>
                    </m:oMath>
                  </m:oMathPara>
                </a14:m>
                <a:endParaRPr kumimoji="1" lang="zh-TW" altLang="en-US" dirty="0">
                  <a:latin typeface="Times New Roman" pitchFamily="18" charset="0"/>
                  <a:cs typeface="Times New Roman" pitchFamily="18" charset="0"/>
                </a:endParaRPr>
              </a:p>
            </p:txBody>
          </p:sp>
        </mc:Choice>
        <mc:Fallback xmlns="">
          <p:sp>
            <p:nvSpPr>
              <p:cNvPr id="16" name="文字方塊 15">
                <a:extLst>
                  <a:ext uri="{FF2B5EF4-FFF2-40B4-BE49-F238E27FC236}">
                    <a16:creationId xmlns:a16="http://schemas.microsoft.com/office/drawing/2014/main" id="{DEB8B911-5337-AC4F-A5AD-E834B7C210A0}"/>
                  </a:ext>
                </a:extLst>
              </p:cNvPr>
              <p:cNvSpPr txBox="1">
                <a:spLocks noRot="1" noChangeAspect="1" noMove="1" noResize="1" noEditPoints="1" noAdjustHandles="1" noChangeArrowheads="1" noChangeShapeType="1" noTextEdit="1"/>
              </p:cNvSpPr>
              <p:nvPr/>
            </p:nvSpPr>
            <p:spPr>
              <a:xfrm>
                <a:off x="1063554" y="2848304"/>
                <a:ext cx="3942874" cy="627992"/>
              </a:xfrm>
              <a:prstGeom prst="rect">
                <a:avLst/>
              </a:prstGeom>
              <a:blipFill>
                <a:blip r:embed="rId4"/>
                <a:stretch>
                  <a:fillRect l="-321"/>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737C5DD9-0440-F742-942F-D9850DF3B186}"/>
                  </a:ext>
                </a:extLst>
              </p:cNvPr>
              <p:cNvSpPr txBox="1"/>
              <p:nvPr/>
            </p:nvSpPr>
            <p:spPr>
              <a:xfrm>
                <a:off x="1100935" y="3641815"/>
                <a:ext cx="1934056" cy="818366"/>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i="1" smtClean="0">
                          <a:latin typeface="Cambria Math" panose="02040503050406030204" pitchFamily="18" charset="0"/>
                          <a:ea typeface="Cambria Math" panose="02040503050406030204" pitchFamily="18" charset="0"/>
                          <a:cs typeface="Times New Roman" pitchFamily="18" charset="0"/>
                        </a:rPr>
                        <m:t>∆</m:t>
                      </m:r>
                      <m:r>
                        <a:rPr lang="en-US" altLang="zh-TW" i="1" smtClean="0">
                          <a:latin typeface="Cambria Math" panose="02040503050406030204" pitchFamily="18" charset="0"/>
                          <a:ea typeface="Cambria Math" panose="02040503050406030204" pitchFamily="18" charset="0"/>
                          <a:cs typeface="Times New Roman" pitchFamily="18" charset="0"/>
                        </a:rPr>
                        <m:t>𝜏</m:t>
                      </m:r>
                      <m:r>
                        <a:rPr lang="en-US" altLang="zh-TW" i="1">
                          <a:latin typeface="Cambria Math" panose="02040503050406030204" pitchFamily="18" charset="0"/>
                          <a:cs typeface="Times New Roman" pitchFamily="18" charset="0"/>
                        </a:rPr>
                        <m:t>=</m:t>
                      </m:r>
                      <m:r>
                        <a:rPr lang="en-US" altLang="zh-TW" i="1">
                          <a:latin typeface="Cambria Math" panose="02040503050406030204" pitchFamily="18" charset="0"/>
                          <a:ea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𝑡</m:t>
                      </m:r>
                      <m:rad>
                        <m:radPr>
                          <m:degHide m:val="on"/>
                          <m:ctrlPr>
                            <a:rPr lang="en-US" altLang="zh-TW" i="1" smtClean="0">
                              <a:latin typeface="Cambria Math" panose="02040503050406030204" pitchFamily="18" charset="0"/>
                              <a:cs typeface="Times New Roman" pitchFamily="18" charset="0"/>
                            </a:rPr>
                          </m:ctrlPr>
                        </m:radPr>
                        <m:deg/>
                        <m:e>
                          <m:d>
                            <m:dPr>
                              <m:ctrlPr>
                                <a:rPr lang="en-US" altLang="zh-TW" i="1">
                                  <a:latin typeface="Cambria Math" panose="02040503050406030204" pitchFamily="18" charset="0"/>
                                  <a:cs typeface="Times New Roman" pitchFamily="18" charset="0"/>
                                </a:rPr>
                              </m:ctrlPr>
                            </m:dPr>
                            <m:e>
                              <m:r>
                                <a:rPr lang="en-US" altLang="zh-TW" i="1">
                                  <a:latin typeface="Cambria Math" panose="02040503050406030204" pitchFamily="18" charset="0"/>
                                  <a:cs typeface="Times New Roman" pitchFamily="18" charset="0"/>
                                </a:rPr>
                                <m:t>1−</m:t>
                              </m:r>
                              <m:f>
                                <m:fPr>
                                  <m:ctrlPr>
                                    <a:rPr lang="en-US" altLang="zh-TW" i="1">
                                      <a:latin typeface="Cambria Math" panose="02040503050406030204" pitchFamily="18" charset="0"/>
                                      <a:cs typeface="Times New Roman" pitchFamily="18" charset="0"/>
                                    </a:rPr>
                                  </m:ctrlPr>
                                </m:fPr>
                                <m:num>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𝑢</m:t>
                                      </m:r>
                                    </m:e>
                                    <m:sup>
                                      <m:r>
                                        <a:rPr lang="en-US" altLang="zh-TW" i="1">
                                          <a:latin typeface="Cambria Math" panose="02040503050406030204" pitchFamily="18" charset="0"/>
                                          <a:cs typeface="Times New Roman" pitchFamily="18" charset="0"/>
                                        </a:rPr>
                                        <m:t>2</m:t>
                                      </m:r>
                                    </m:sup>
                                  </m:sSup>
                                </m:num>
                                <m:den>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𝑐</m:t>
                                      </m:r>
                                    </m:e>
                                    <m:sup>
                                      <m:r>
                                        <a:rPr lang="en-US" altLang="zh-TW" i="1">
                                          <a:latin typeface="Cambria Math" panose="02040503050406030204" pitchFamily="18" charset="0"/>
                                          <a:cs typeface="Times New Roman" pitchFamily="18" charset="0"/>
                                        </a:rPr>
                                        <m:t>2</m:t>
                                      </m:r>
                                    </m:sup>
                                  </m:sSup>
                                </m:den>
                              </m:f>
                            </m:e>
                          </m:d>
                        </m:e>
                      </m:rad>
                    </m:oMath>
                  </m:oMathPara>
                </a14:m>
                <a:endParaRPr kumimoji="1" lang="zh-TW" altLang="en-US" dirty="0">
                  <a:latin typeface="Times New Roman" pitchFamily="18" charset="0"/>
                  <a:cs typeface="Times New Roman" pitchFamily="18" charset="0"/>
                </a:endParaRPr>
              </a:p>
            </p:txBody>
          </p:sp>
        </mc:Choice>
        <mc:Fallback xmlns="">
          <p:sp>
            <p:nvSpPr>
              <p:cNvPr id="17" name="文字方塊 16">
                <a:extLst>
                  <a:ext uri="{FF2B5EF4-FFF2-40B4-BE49-F238E27FC236}">
                    <a16:creationId xmlns:a16="http://schemas.microsoft.com/office/drawing/2014/main" id="{737C5DD9-0440-F742-942F-D9850DF3B186}"/>
                  </a:ext>
                </a:extLst>
              </p:cNvPr>
              <p:cNvSpPr txBox="1">
                <a:spLocks noRot="1" noChangeAspect="1" noMove="1" noResize="1" noEditPoints="1" noAdjustHandles="1" noChangeArrowheads="1" noChangeShapeType="1" noTextEdit="1"/>
              </p:cNvSpPr>
              <p:nvPr/>
            </p:nvSpPr>
            <p:spPr>
              <a:xfrm>
                <a:off x="1100935" y="3641815"/>
                <a:ext cx="1934056" cy="818366"/>
              </a:xfrm>
              <a:prstGeom prst="rect">
                <a:avLst/>
              </a:prstGeom>
              <a:blipFill>
                <a:blip r:embed="rId5"/>
                <a:stretch>
                  <a:fillRect l="-1948"/>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1A7C163-E11B-2BA4-B70D-1B1FEC03054C}"/>
                  </a:ext>
                </a:extLst>
              </p:cNvPr>
              <p:cNvSpPr txBox="1"/>
              <p:nvPr/>
            </p:nvSpPr>
            <p:spPr>
              <a:xfrm>
                <a:off x="1011089" y="4581888"/>
                <a:ext cx="6131919" cy="369332"/>
              </a:xfrm>
              <a:prstGeom prst="rect">
                <a:avLst/>
              </a:prstGeom>
              <a:noFill/>
            </p:spPr>
            <p:txBody>
              <a:bodyPr wrap="square">
                <a:spAutoFit/>
              </a:bodyPr>
              <a:lstStyle/>
              <a:p>
                <a:r>
                  <a:rPr kumimoji="0" lang="zh-TW" altLang="en-US" sz="1800" dirty="0">
                    <a:latin typeface="Times New Roman" pitchFamily="18" charset="0"/>
                    <a:cs typeface="Times New Roman" pitchFamily="18" charset="0"/>
                  </a:rPr>
                  <a:t>設想</a:t>
                </a:r>
                <a:r>
                  <a:rPr kumimoji="0" lang="zh-TW" altLang="en-US" dirty="0">
                    <a:latin typeface="Times New Roman" pitchFamily="18" charset="0"/>
                    <a:cs typeface="Times New Roman" pitchFamily="18" charset="0"/>
                  </a:rPr>
                  <a:t>一個時鐘隨著</a:t>
                </a:r>
                <a:r>
                  <a:rPr kumimoji="0" lang="zh-TW" altLang="en-US" sz="1800" dirty="0">
                    <a:latin typeface="Times New Roman" pitchFamily="18" charset="0"/>
                    <a:cs typeface="Times New Roman" pitchFamily="18" charset="0"/>
                  </a:rPr>
                  <a:t>粒子移動，在它看來，</a:t>
                </a:r>
                <a14:m>
                  <m:oMath xmlns:m="http://schemas.openxmlformats.org/officeDocument/2006/math">
                    <m:r>
                      <m:rPr>
                        <m:nor/>
                      </m:rPr>
                      <a:rPr kumimoji="0" lang="zh-TW" altLang="en-US" dirty="0">
                        <a:latin typeface="Times New Roman" pitchFamily="18" charset="0"/>
                        <a:cs typeface="Times New Roman" pitchFamily="18" charset="0"/>
                      </a:rPr>
                      <m:t>粒子</m:t>
                    </m:r>
                    <m:r>
                      <a:rPr lang="en-US" altLang="zh-TW" sz="1800" i="1" smtClean="0">
                        <a:latin typeface="Cambria Math" panose="02040503050406030204" pitchFamily="18" charset="0"/>
                        <a:cs typeface="Times New Roman" pitchFamily="18" charset="0"/>
                      </a:rPr>
                      <m:t>𝑢</m:t>
                    </m:r>
                    <m:r>
                      <a:rPr lang="en-US" altLang="zh-TW" sz="1800" b="0" i="1" smtClean="0">
                        <a:latin typeface="Cambria Math" panose="02040503050406030204" pitchFamily="18" charset="0"/>
                        <a:cs typeface="Times New Roman" pitchFamily="18" charset="0"/>
                      </a:rPr>
                      <m:t>=0</m:t>
                    </m:r>
                  </m:oMath>
                </a14:m>
                <a:r>
                  <a:rPr lang="en-TW" dirty="0"/>
                  <a:t>。</a:t>
                </a:r>
              </a:p>
            </p:txBody>
          </p:sp>
        </mc:Choice>
        <mc:Fallback xmlns="">
          <p:sp>
            <p:nvSpPr>
              <p:cNvPr id="4" name="TextBox 3">
                <a:extLst>
                  <a:ext uri="{FF2B5EF4-FFF2-40B4-BE49-F238E27FC236}">
                    <a16:creationId xmlns:a16="http://schemas.microsoft.com/office/drawing/2014/main" id="{A1A7C163-E11B-2BA4-B70D-1B1FEC03054C}"/>
                  </a:ext>
                </a:extLst>
              </p:cNvPr>
              <p:cNvSpPr txBox="1">
                <a:spLocks noRot="1" noChangeAspect="1" noMove="1" noResize="1" noEditPoints="1" noAdjustHandles="1" noChangeArrowheads="1" noChangeShapeType="1" noTextEdit="1"/>
              </p:cNvSpPr>
              <p:nvPr/>
            </p:nvSpPr>
            <p:spPr>
              <a:xfrm>
                <a:off x="1011089" y="4581888"/>
                <a:ext cx="6131919" cy="369332"/>
              </a:xfrm>
              <a:prstGeom prst="rect">
                <a:avLst/>
              </a:prstGeom>
              <a:blipFill>
                <a:blip r:embed="rId6"/>
                <a:stretch>
                  <a:fillRect l="-826" t="-6667" b="-23333"/>
                </a:stretch>
              </a:blipFill>
            </p:spPr>
            <p:txBody>
              <a:bodyPr/>
              <a:lstStyle/>
              <a:p>
                <a:r>
                  <a:rPr lang="en-TW">
                    <a:noFill/>
                  </a:rPr>
                  <a:t> </a:t>
                </a:r>
              </a:p>
            </p:txBody>
          </p:sp>
        </mc:Fallback>
      </mc:AlternateContent>
    </p:spTree>
    <p:extLst>
      <p:ext uri="{BB962C8B-B14F-4D97-AF65-F5344CB8AC3E}">
        <p14:creationId xmlns:p14="http://schemas.microsoft.com/office/powerpoint/2010/main" val="346466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7292"/>
                                        </p:tgtEl>
                                        <p:attrNameLst>
                                          <p:attrName>style.visibility</p:attrName>
                                        </p:attrNameLst>
                                      </p:cBhvr>
                                      <p:to>
                                        <p:strVal val="visible"/>
                                      </p:to>
                                    </p:set>
                                    <p:anim calcmode="lin" valueType="num">
                                      <p:cBhvr additive="base">
                                        <p:cTn id="17" dur="500" fill="hold"/>
                                        <p:tgtEl>
                                          <p:spTgt spid="97292"/>
                                        </p:tgtEl>
                                        <p:attrNameLst>
                                          <p:attrName>ppt_x</p:attrName>
                                        </p:attrNameLst>
                                      </p:cBhvr>
                                      <p:tavLst>
                                        <p:tav tm="0">
                                          <p:val>
                                            <p:strVal val="#ppt_x"/>
                                          </p:val>
                                        </p:tav>
                                        <p:tav tm="100000">
                                          <p:val>
                                            <p:strVal val="#ppt_x"/>
                                          </p:val>
                                        </p:tav>
                                      </p:tavLst>
                                    </p:anim>
                                    <p:anim calcmode="lin" valueType="num">
                                      <p:cBhvr additive="base">
                                        <p:cTn id="18" dur="500" fill="hold"/>
                                        <p:tgtEl>
                                          <p:spTgt spid="9729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2" grpId="0"/>
      <p:bldP spid="16" grpId="0" animBg="1"/>
      <p:bldP spid="17"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aei.mpg.de/einsteinOnline/en/images/elementary/relbewegung1s.png"/>
          <p:cNvPicPr>
            <a:picLocks noChangeAspect="1" noChangeArrowheads="1"/>
          </p:cNvPicPr>
          <p:nvPr/>
        </p:nvPicPr>
        <p:blipFill>
          <a:blip r:embed="rId2">
            <a:extLst>
              <a:ext uri="{28A0092B-C50C-407E-A947-70E740481C1C}">
                <a14:useLocalDpi xmlns:a14="http://schemas.microsoft.com/office/drawing/2010/main" val="0"/>
              </a:ext>
            </a:extLst>
          </a:blip>
          <a:srcRect r="23708" b="47678"/>
          <a:stretch>
            <a:fillRect/>
          </a:stretch>
        </p:blipFill>
        <p:spPr bwMode="auto">
          <a:xfrm>
            <a:off x="1638013" y="2110979"/>
            <a:ext cx="218122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http://www.aei.mpg.de/einsteinOnline/en/images/elementary/relbewegung2s.png"/>
          <p:cNvPicPr>
            <a:picLocks noChangeAspect="1" noChangeArrowheads="1"/>
          </p:cNvPicPr>
          <p:nvPr/>
        </p:nvPicPr>
        <p:blipFill>
          <a:blip r:embed="rId3">
            <a:extLst>
              <a:ext uri="{28A0092B-C50C-407E-A947-70E740481C1C}">
                <a14:useLocalDpi xmlns:a14="http://schemas.microsoft.com/office/drawing/2010/main" val="0"/>
              </a:ext>
            </a:extLst>
          </a:blip>
          <a:srcRect r="45808" b="45499"/>
          <a:stretch>
            <a:fillRect/>
          </a:stretch>
        </p:blipFill>
        <p:spPr bwMode="auto">
          <a:xfrm>
            <a:off x="5311488" y="2074467"/>
            <a:ext cx="15478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3712970" y="1578325"/>
            <a:ext cx="1331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lang="zh-TW" altLang="en-US" sz="1800" dirty="0">
                <a:solidFill>
                  <a:srgbClr val="FF0000"/>
                </a:solidFill>
              </a:rPr>
              <a:t>相對性原則</a:t>
            </a:r>
          </a:p>
        </p:txBody>
      </p:sp>
      <p:sp>
        <p:nvSpPr>
          <p:cNvPr id="10" name="文字方塊 10"/>
          <p:cNvSpPr txBox="1">
            <a:spLocks noChangeArrowheads="1"/>
          </p:cNvSpPr>
          <p:nvPr/>
        </p:nvSpPr>
        <p:spPr bwMode="auto">
          <a:xfrm>
            <a:off x="1481456" y="3938394"/>
            <a:ext cx="5586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dirty="0"/>
              <a:t>在相對性變換下，</a:t>
            </a:r>
            <a:r>
              <a:rPr lang="zh-TW" altLang="en-US" sz="1800" dirty="0">
                <a:solidFill>
                  <a:srgbClr val="FF0000"/>
                </a:solidFill>
              </a:rPr>
              <a:t>物理定律</a:t>
            </a:r>
            <a:r>
              <a:rPr lang="zh-TW" altLang="en-US" sz="1800" dirty="0"/>
              <a:t>在形式上是</a:t>
            </a:r>
            <a:r>
              <a:rPr lang="zh-TW" altLang="en-US" sz="1800" dirty="0">
                <a:solidFill>
                  <a:srgbClr val="FF0000"/>
                </a:solidFill>
              </a:rPr>
              <a:t>不變</a:t>
            </a:r>
            <a:r>
              <a:rPr lang="zh-TW" altLang="en-US" sz="1800" dirty="0"/>
              <a:t>的！</a:t>
            </a:r>
          </a:p>
        </p:txBody>
      </p:sp>
      <p:sp>
        <p:nvSpPr>
          <p:cNvPr id="11" name="文字方塊 6">
            <a:extLst>
              <a:ext uri="{FF2B5EF4-FFF2-40B4-BE49-F238E27FC236}">
                <a16:creationId xmlns:a16="http://schemas.microsoft.com/office/drawing/2014/main" id="{0378F776-5294-F849-A1E3-CD3C43B75BD3}"/>
              </a:ext>
            </a:extLst>
          </p:cNvPr>
          <p:cNvSpPr txBox="1">
            <a:spLocks noChangeArrowheads="1"/>
          </p:cNvSpPr>
          <p:nvPr/>
        </p:nvSpPr>
        <p:spPr bwMode="auto">
          <a:xfrm>
            <a:off x="1481456" y="4664582"/>
            <a:ext cx="7380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相對性原則成為物理定律是否正確的一個新的</a:t>
            </a:r>
            <a:r>
              <a:rPr kumimoji="0" lang="zh-TW" altLang="en-US" sz="1800" dirty="0">
                <a:solidFill>
                  <a:srgbClr val="FF0000"/>
                </a:solidFill>
                <a:latin typeface="Arial" pitchFamily="34" charset="0"/>
              </a:rPr>
              <a:t>檢驗標準</a:t>
            </a:r>
            <a:r>
              <a:rPr kumimoji="0" lang="zh-TW" altLang="en-US" sz="1800" dirty="0">
                <a:latin typeface="Arial" pitchFamily="34" charset="0"/>
              </a:rPr>
              <a:t>！</a:t>
            </a:r>
          </a:p>
        </p:txBody>
      </p:sp>
    </p:spTree>
    <p:extLst>
      <p:ext uri="{BB962C8B-B14F-4D97-AF65-F5344CB8AC3E}">
        <p14:creationId xmlns:p14="http://schemas.microsoft.com/office/powerpoint/2010/main" val="3645767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文字方塊 3"/>
          <p:cNvSpPr txBox="1">
            <a:spLocks noChangeArrowheads="1"/>
          </p:cNvSpPr>
          <p:nvPr/>
        </p:nvSpPr>
        <p:spPr bwMode="auto">
          <a:xfrm>
            <a:off x="2376488" y="1196975"/>
            <a:ext cx="4427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a:latin typeface="Arial" pitchFamily="34" charset="0"/>
              </a:rPr>
              <a:t>所有還沒檢驗過的都要拿來確認一下！</a:t>
            </a:r>
          </a:p>
        </p:txBody>
      </p:sp>
      <p:pic>
        <p:nvPicPr>
          <p:cNvPr id="107522" name="Picture 2" descr="http://www.drfish.com.tw/material/upload/BE7B2263F11C4F8B980BFFD5894701D6_image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773238"/>
            <a:ext cx="523875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文字方塊 3"/>
          <p:cNvSpPr txBox="1">
            <a:spLocks noChangeArrowheads="1"/>
          </p:cNvSpPr>
          <p:nvPr/>
        </p:nvSpPr>
        <p:spPr bwMode="auto">
          <a:xfrm>
            <a:off x="2663825" y="5661025"/>
            <a:ext cx="320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a:latin typeface="Arial" pitchFamily="34" charset="0"/>
              </a:rPr>
              <a:t>檢驗的標準為何？</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Box 4"/>
          <p:cNvSpPr txBox="1">
            <a:spLocks noChangeArrowheads="1"/>
          </p:cNvSpPr>
          <p:nvPr/>
        </p:nvSpPr>
        <p:spPr bwMode="auto">
          <a:xfrm>
            <a:off x="2268538" y="2457450"/>
            <a:ext cx="5688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a:solidFill>
                  <a:srgbClr val="FF0000"/>
                </a:solidFill>
                <a:latin typeface="Arial" pitchFamily="34" charset="0"/>
              </a:rPr>
              <a:t>動量與能量守恆定律在羅倫茲變換下會不會變？</a:t>
            </a:r>
          </a:p>
        </p:txBody>
      </p:sp>
      <p:sp>
        <p:nvSpPr>
          <p:cNvPr id="109570" name="Text Box 4"/>
          <p:cNvSpPr txBox="1">
            <a:spLocks noChangeArrowheads="1"/>
          </p:cNvSpPr>
          <p:nvPr/>
        </p:nvSpPr>
        <p:spPr bwMode="auto">
          <a:xfrm>
            <a:off x="2268538" y="3033713"/>
            <a:ext cx="5688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a:solidFill>
                  <a:srgbClr val="FF0000"/>
                </a:solidFill>
                <a:latin typeface="Arial" pitchFamily="34" charset="0"/>
              </a:rPr>
              <a:t>動量與能量守恆定律滿不滿足相對性原則？</a:t>
            </a:r>
          </a:p>
        </p:txBody>
      </p:sp>
      <p:sp>
        <p:nvSpPr>
          <p:cNvPr id="2" name="TextBox 1">
            <a:extLst>
              <a:ext uri="{FF2B5EF4-FFF2-40B4-BE49-F238E27FC236}">
                <a16:creationId xmlns:a16="http://schemas.microsoft.com/office/drawing/2014/main" id="{B69EFD10-7016-B34B-ADCD-8B26CA22A6D6}"/>
              </a:ext>
            </a:extLst>
          </p:cNvPr>
          <p:cNvSpPr txBox="1"/>
          <p:nvPr/>
        </p:nvSpPr>
        <p:spPr>
          <a:xfrm>
            <a:off x="1475232" y="3609976"/>
            <a:ext cx="7046976" cy="369332"/>
          </a:xfrm>
          <a:prstGeom prst="rect">
            <a:avLst/>
          </a:prstGeom>
          <a:noFill/>
        </p:spPr>
        <p:txBody>
          <a:bodyPr wrap="square" rtlCol="0">
            <a:spAutoFit/>
          </a:bodyPr>
          <a:lstStyle/>
          <a:p>
            <a:r>
              <a:rPr lang="en-TW" dirty="0">
                <a:latin typeface="Times New Roman" pitchFamily="18" charset="0"/>
                <a:cs typeface="Times New Roman" pitchFamily="18" charset="0"/>
              </a:rPr>
              <a:t>Is Momentum Conservation Law invaraint under Lorentz transformation?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Oval 4"/>
          <p:cNvSpPr>
            <a:spLocks noChangeArrowheads="1"/>
          </p:cNvSpPr>
          <p:nvPr/>
        </p:nvSpPr>
        <p:spPr bwMode="auto">
          <a:xfrm>
            <a:off x="1042988" y="1304925"/>
            <a:ext cx="360362" cy="360363"/>
          </a:xfrm>
          <a:prstGeom prst="ellipse">
            <a:avLst/>
          </a:prstGeom>
          <a:solidFill>
            <a:srgbClr val="0000CC"/>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10594" name="Oval 5"/>
          <p:cNvSpPr>
            <a:spLocks noChangeArrowheads="1"/>
          </p:cNvSpPr>
          <p:nvPr/>
        </p:nvSpPr>
        <p:spPr bwMode="auto">
          <a:xfrm>
            <a:off x="2808288" y="1304925"/>
            <a:ext cx="360362" cy="360363"/>
          </a:xfrm>
          <a:prstGeom prst="ellipse">
            <a:avLst/>
          </a:prstGeom>
          <a:solidFill>
            <a:srgbClr val="0000CC"/>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10595" name="Oval 6"/>
          <p:cNvSpPr>
            <a:spLocks noChangeArrowheads="1"/>
          </p:cNvSpPr>
          <p:nvPr/>
        </p:nvSpPr>
        <p:spPr bwMode="auto">
          <a:xfrm>
            <a:off x="1692275" y="3284538"/>
            <a:ext cx="360363" cy="360362"/>
          </a:xfrm>
          <a:prstGeom prst="ellipse">
            <a:avLst/>
          </a:prstGeom>
          <a:solidFill>
            <a:srgbClr val="0000CC"/>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10596" name="Oval 7"/>
          <p:cNvSpPr>
            <a:spLocks noChangeArrowheads="1"/>
          </p:cNvSpPr>
          <p:nvPr/>
        </p:nvSpPr>
        <p:spPr bwMode="auto">
          <a:xfrm>
            <a:off x="2051050" y="3284538"/>
            <a:ext cx="360363" cy="360362"/>
          </a:xfrm>
          <a:prstGeom prst="ellipse">
            <a:avLst/>
          </a:prstGeom>
          <a:solidFill>
            <a:srgbClr val="0000CC"/>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10597" name="Line 8"/>
          <p:cNvSpPr>
            <a:spLocks noChangeShapeType="1"/>
          </p:cNvSpPr>
          <p:nvPr/>
        </p:nvSpPr>
        <p:spPr bwMode="auto">
          <a:xfrm>
            <a:off x="1008063" y="1160463"/>
            <a:ext cx="7191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0598" name="Line 9"/>
          <p:cNvSpPr>
            <a:spLocks noChangeShapeType="1"/>
          </p:cNvSpPr>
          <p:nvPr/>
        </p:nvSpPr>
        <p:spPr bwMode="auto">
          <a:xfrm flipH="1">
            <a:off x="2484438" y="1160463"/>
            <a:ext cx="7572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0599" name="Text Box 10"/>
          <p:cNvSpPr txBox="1">
            <a:spLocks noChangeArrowheads="1"/>
          </p:cNvSpPr>
          <p:nvPr/>
        </p:nvSpPr>
        <p:spPr bwMode="auto">
          <a:xfrm>
            <a:off x="1150938" y="765175"/>
            <a:ext cx="1793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i="1">
                <a:latin typeface="Times New Roman" pitchFamily="18" charset="0"/>
              </a:rPr>
              <a:t>u</a:t>
            </a:r>
          </a:p>
        </p:txBody>
      </p:sp>
      <p:sp>
        <p:nvSpPr>
          <p:cNvPr id="110600" name="Text Box 11"/>
          <p:cNvSpPr txBox="1">
            <a:spLocks noChangeArrowheads="1"/>
          </p:cNvSpPr>
          <p:nvPr/>
        </p:nvSpPr>
        <p:spPr bwMode="auto">
          <a:xfrm>
            <a:off x="2879725" y="765175"/>
            <a:ext cx="179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i="1">
                <a:latin typeface="Times New Roman" pitchFamily="18" charset="0"/>
              </a:rPr>
              <a:t>u</a:t>
            </a:r>
          </a:p>
        </p:txBody>
      </p:sp>
      <p:sp>
        <p:nvSpPr>
          <p:cNvPr id="8211" name="Oval 12"/>
          <p:cNvSpPr>
            <a:spLocks noChangeArrowheads="1"/>
          </p:cNvSpPr>
          <p:nvPr/>
        </p:nvSpPr>
        <p:spPr bwMode="auto">
          <a:xfrm>
            <a:off x="4751388" y="1376363"/>
            <a:ext cx="360362" cy="360362"/>
          </a:xfrm>
          <a:prstGeom prst="ellipse">
            <a:avLst/>
          </a:prstGeom>
          <a:solidFill>
            <a:srgbClr val="FF0000"/>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8212" name="Oval 13"/>
          <p:cNvSpPr>
            <a:spLocks noChangeArrowheads="1"/>
          </p:cNvSpPr>
          <p:nvPr/>
        </p:nvSpPr>
        <p:spPr bwMode="auto">
          <a:xfrm>
            <a:off x="6516688" y="1376363"/>
            <a:ext cx="360362" cy="360362"/>
          </a:xfrm>
          <a:prstGeom prst="ellipse">
            <a:avLst/>
          </a:prstGeom>
          <a:solidFill>
            <a:srgbClr val="FF0000"/>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8213" name="Oval 14"/>
          <p:cNvSpPr>
            <a:spLocks noChangeArrowheads="1"/>
          </p:cNvSpPr>
          <p:nvPr/>
        </p:nvSpPr>
        <p:spPr bwMode="auto">
          <a:xfrm>
            <a:off x="5400675" y="3355975"/>
            <a:ext cx="360363" cy="360363"/>
          </a:xfrm>
          <a:prstGeom prst="ellipse">
            <a:avLst/>
          </a:prstGeom>
          <a:solidFill>
            <a:srgbClr val="FF0000"/>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8214" name="Oval 15"/>
          <p:cNvSpPr>
            <a:spLocks noChangeArrowheads="1"/>
          </p:cNvSpPr>
          <p:nvPr/>
        </p:nvSpPr>
        <p:spPr bwMode="auto">
          <a:xfrm>
            <a:off x="5759450" y="3355975"/>
            <a:ext cx="360363" cy="360363"/>
          </a:xfrm>
          <a:prstGeom prst="ellipse">
            <a:avLst/>
          </a:prstGeom>
          <a:solidFill>
            <a:srgbClr val="FF0000"/>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8215" name="Line 16"/>
          <p:cNvSpPr>
            <a:spLocks noChangeShapeType="1"/>
          </p:cNvSpPr>
          <p:nvPr/>
        </p:nvSpPr>
        <p:spPr bwMode="auto">
          <a:xfrm>
            <a:off x="5472113" y="3141663"/>
            <a:ext cx="719137"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8216" name="Line 17"/>
          <p:cNvSpPr>
            <a:spLocks noChangeShapeType="1"/>
          </p:cNvSpPr>
          <p:nvPr/>
        </p:nvSpPr>
        <p:spPr bwMode="auto">
          <a:xfrm flipH="1">
            <a:off x="5327650" y="1231900"/>
            <a:ext cx="1622425"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217" name="Text Box 18"/>
          <p:cNvSpPr txBox="1">
            <a:spLocks noChangeArrowheads="1"/>
          </p:cNvSpPr>
          <p:nvPr/>
        </p:nvSpPr>
        <p:spPr bwMode="auto">
          <a:xfrm>
            <a:off x="5759450" y="2781300"/>
            <a:ext cx="179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i="1">
                <a:latin typeface="Times New Roman" pitchFamily="18" charset="0"/>
              </a:rPr>
              <a:t>u</a:t>
            </a:r>
          </a:p>
        </p:txBody>
      </p:sp>
      <p:sp>
        <p:nvSpPr>
          <p:cNvPr id="8218" name="Text Box 19"/>
          <p:cNvSpPr txBox="1">
            <a:spLocks noChangeArrowheads="1"/>
          </p:cNvSpPr>
          <p:nvPr/>
        </p:nvSpPr>
        <p:spPr bwMode="auto">
          <a:xfrm>
            <a:off x="6408738" y="836613"/>
            <a:ext cx="86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i="1">
                <a:latin typeface="Times New Roman" pitchFamily="18" charset="0"/>
              </a:rPr>
              <a:t>u’</a:t>
            </a:r>
            <a:endParaRPr kumimoji="0" lang="zh-TW" altLang="en-US" sz="1800">
              <a:solidFill>
                <a:srgbClr val="FF0000"/>
              </a:solidFill>
              <a:latin typeface="Times New Roman" pitchFamily="18" charset="0"/>
            </a:endParaRPr>
          </a:p>
        </p:txBody>
      </p:sp>
      <p:sp>
        <p:nvSpPr>
          <p:cNvPr id="110609" name="Line 20"/>
          <p:cNvSpPr>
            <a:spLocks noChangeShapeType="1"/>
          </p:cNvSpPr>
          <p:nvPr/>
        </p:nvSpPr>
        <p:spPr bwMode="auto">
          <a:xfrm>
            <a:off x="1223963" y="4868863"/>
            <a:ext cx="0" cy="111601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110610" name="Line 21"/>
          <p:cNvSpPr>
            <a:spLocks noChangeShapeType="1"/>
          </p:cNvSpPr>
          <p:nvPr/>
        </p:nvSpPr>
        <p:spPr bwMode="auto">
          <a:xfrm>
            <a:off x="1223963" y="5984875"/>
            <a:ext cx="13319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0611" name="Text Box 22"/>
          <p:cNvSpPr txBox="1">
            <a:spLocks noChangeArrowheads="1"/>
          </p:cNvSpPr>
          <p:nvPr/>
        </p:nvSpPr>
        <p:spPr bwMode="auto">
          <a:xfrm>
            <a:off x="935038" y="6057900"/>
            <a:ext cx="4683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i="1">
                <a:latin typeface="Times New Roman" pitchFamily="18" charset="0"/>
              </a:rPr>
              <a:t>O</a:t>
            </a:r>
          </a:p>
        </p:txBody>
      </p:sp>
      <p:sp>
        <p:nvSpPr>
          <p:cNvPr id="8222" name="Line 23"/>
          <p:cNvSpPr>
            <a:spLocks noChangeShapeType="1"/>
          </p:cNvSpPr>
          <p:nvPr/>
        </p:nvSpPr>
        <p:spPr bwMode="auto">
          <a:xfrm>
            <a:off x="5148263" y="4797425"/>
            <a:ext cx="0" cy="111601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8223" name="Line 24"/>
          <p:cNvSpPr>
            <a:spLocks noChangeShapeType="1"/>
          </p:cNvSpPr>
          <p:nvPr/>
        </p:nvSpPr>
        <p:spPr bwMode="auto">
          <a:xfrm>
            <a:off x="5148263" y="5913438"/>
            <a:ext cx="13319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224" name="Text Box 25"/>
          <p:cNvSpPr txBox="1">
            <a:spLocks noChangeArrowheads="1"/>
          </p:cNvSpPr>
          <p:nvPr/>
        </p:nvSpPr>
        <p:spPr bwMode="auto">
          <a:xfrm>
            <a:off x="4859338" y="5986463"/>
            <a:ext cx="46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i="1">
                <a:latin typeface="Times New Roman" pitchFamily="18" charset="0"/>
              </a:rPr>
              <a:t>O’</a:t>
            </a:r>
          </a:p>
        </p:txBody>
      </p:sp>
      <p:sp>
        <p:nvSpPr>
          <p:cNvPr id="8225" name="Line 26"/>
          <p:cNvSpPr>
            <a:spLocks noChangeShapeType="1"/>
          </p:cNvSpPr>
          <p:nvPr/>
        </p:nvSpPr>
        <p:spPr bwMode="auto">
          <a:xfrm>
            <a:off x="5580063" y="5337175"/>
            <a:ext cx="5397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226" name="Text Box 27"/>
          <p:cNvSpPr txBox="1">
            <a:spLocks noChangeArrowheads="1"/>
          </p:cNvSpPr>
          <p:nvPr/>
        </p:nvSpPr>
        <p:spPr bwMode="auto">
          <a:xfrm>
            <a:off x="5580063" y="4868863"/>
            <a:ext cx="6842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i="1">
                <a:latin typeface="Times New Roman" pitchFamily="18" charset="0"/>
              </a:rPr>
              <a:t>v=u</a:t>
            </a:r>
          </a:p>
        </p:txBody>
      </p:sp>
      <p:sp>
        <p:nvSpPr>
          <p:cNvPr id="110617" name="Text Box 28"/>
          <p:cNvSpPr txBox="1">
            <a:spLocks noChangeArrowheads="1"/>
          </p:cNvSpPr>
          <p:nvPr/>
        </p:nvSpPr>
        <p:spPr bwMode="auto">
          <a:xfrm>
            <a:off x="2673350" y="325438"/>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a:latin typeface="Arial" pitchFamily="34" charset="0"/>
              </a:rPr>
              <a:t>牛頓版動量守恆</a:t>
            </a:r>
          </a:p>
        </p:txBody>
      </p:sp>
      <p:sp>
        <p:nvSpPr>
          <p:cNvPr id="110618" name="Text Box 29"/>
          <p:cNvSpPr txBox="1">
            <a:spLocks noChangeArrowheads="1"/>
          </p:cNvSpPr>
          <p:nvPr/>
        </p:nvSpPr>
        <p:spPr bwMode="auto">
          <a:xfrm>
            <a:off x="7380288" y="130492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endParaRPr kumimoji="0" lang="zh-TW" altLang="en-US" sz="1800">
              <a:latin typeface="Arial" pitchFamily="34" charset="0"/>
            </a:endParaRPr>
          </a:p>
        </p:txBody>
      </p:sp>
      <p:sp>
        <p:nvSpPr>
          <p:cNvPr id="110622" name="Text Box 33"/>
          <p:cNvSpPr txBox="1">
            <a:spLocks noChangeArrowheads="1"/>
          </p:cNvSpPr>
          <p:nvPr/>
        </p:nvSpPr>
        <p:spPr bwMode="auto">
          <a:xfrm>
            <a:off x="2735263" y="3465513"/>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a:latin typeface="Arial" pitchFamily="34" charset="0"/>
              </a:rPr>
              <a:t>完全非彈性碰撞</a:t>
            </a:r>
          </a:p>
        </p:txBody>
      </p:sp>
      <p:sp>
        <p:nvSpPr>
          <p:cNvPr id="8230" name="Text Box 39"/>
          <p:cNvSpPr txBox="1">
            <a:spLocks noChangeArrowheads="1"/>
          </p:cNvSpPr>
          <p:nvPr/>
        </p:nvSpPr>
        <p:spPr bwMode="auto">
          <a:xfrm>
            <a:off x="2195513" y="6345238"/>
            <a:ext cx="53641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a:solidFill>
                  <a:srgbClr val="FF0000"/>
                </a:solidFill>
                <a:latin typeface="Arial" pitchFamily="34" charset="0"/>
              </a:rPr>
              <a:t>牛頓版的動量守恆遵守伽利略變換下的相對性原則</a:t>
            </a:r>
          </a:p>
        </p:txBody>
      </p:sp>
      <p:cxnSp>
        <p:nvCxnSpPr>
          <p:cNvPr id="110630" name="直線接點 39"/>
          <p:cNvCxnSpPr>
            <a:cxnSpLocks noChangeShapeType="1"/>
          </p:cNvCxnSpPr>
          <p:nvPr/>
        </p:nvCxnSpPr>
        <p:spPr bwMode="auto">
          <a:xfrm rot="5400000">
            <a:off x="1906588" y="3429000"/>
            <a:ext cx="54038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id="{C6D3A819-07CE-0C4E-BB65-7A38FFAF2ACA}"/>
                  </a:ext>
                </a:extLst>
              </p:cNvPr>
              <p:cNvSpPr txBox="1"/>
              <p:nvPr/>
            </p:nvSpPr>
            <p:spPr>
              <a:xfrm>
                <a:off x="4693206" y="349526"/>
                <a:ext cx="837088" cy="310598"/>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TW" altLang="en-US"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𝑃</m:t>
                          </m:r>
                        </m:e>
                      </m:acc>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acc>
                        <m:accPr>
                          <m:chr m:val="⃗"/>
                          <m:ctrlPr>
                            <a:rPr kumimoji="1" lang="en-US" altLang="zh-TW" b="0"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𝑣</m:t>
                          </m:r>
                        </m:e>
                      </m:acc>
                    </m:oMath>
                  </m:oMathPara>
                </a14:m>
                <a:endParaRPr kumimoji="1" lang="zh-TW" altLang="en-US" dirty="0">
                  <a:latin typeface="Times New Roman" pitchFamily="18" charset="0"/>
                  <a:cs typeface="Times New Roman" pitchFamily="18" charset="0"/>
                </a:endParaRPr>
              </a:p>
            </p:txBody>
          </p:sp>
        </mc:Choice>
        <mc:Fallback xmlns="">
          <p:sp>
            <p:nvSpPr>
              <p:cNvPr id="2" name="文字方塊 1">
                <a:extLst>
                  <a:ext uri="{FF2B5EF4-FFF2-40B4-BE49-F238E27FC236}">
                    <a16:creationId xmlns:a16="http://schemas.microsoft.com/office/drawing/2014/main" id="{C6D3A819-07CE-0C4E-BB65-7A38FFAF2ACA}"/>
                  </a:ext>
                </a:extLst>
              </p:cNvPr>
              <p:cNvSpPr txBox="1">
                <a:spLocks noRot="1" noChangeAspect="1" noMove="1" noResize="1" noEditPoints="1" noAdjustHandles="1" noChangeArrowheads="1" noChangeShapeType="1" noTextEdit="1"/>
              </p:cNvSpPr>
              <p:nvPr/>
            </p:nvSpPr>
            <p:spPr>
              <a:xfrm>
                <a:off x="4693206" y="349526"/>
                <a:ext cx="837088" cy="310598"/>
              </a:xfrm>
              <a:prstGeom prst="rect">
                <a:avLst/>
              </a:prstGeom>
              <a:blipFill>
                <a:blip r:embed="rId2"/>
                <a:stretch>
                  <a:fillRect l="-6061" t="-16000" r="-3030" b="-4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1" name="文字方塊 40">
                <a:extLst>
                  <a:ext uri="{FF2B5EF4-FFF2-40B4-BE49-F238E27FC236}">
                    <a16:creationId xmlns:a16="http://schemas.microsoft.com/office/drawing/2014/main" id="{16DF5368-CE65-0A4E-8531-19795C5B7DD4}"/>
                  </a:ext>
                </a:extLst>
              </p:cNvPr>
              <p:cNvSpPr txBox="1"/>
              <p:nvPr/>
            </p:nvSpPr>
            <p:spPr>
              <a:xfrm>
                <a:off x="3837847" y="1364753"/>
                <a:ext cx="185948" cy="27699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b="0" i="1" smtClean="0">
                          <a:latin typeface="Cambria Math" panose="02040503050406030204" pitchFamily="18" charset="0"/>
                          <a:cs typeface="Times New Roman" pitchFamily="18" charset="0"/>
                        </a:rPr>
                        <m:t>0</m:t>
                      </m:r>
                    </m:oMath>
                  </m:oMathPara>
                </a14:m>
                <a:endParaRPr kumimoji="1" lang="zh-TW" altLang="en-US" dirty="0">
                  <a:latin typeface="Times New Roman" pitchFamily="18" charset="0"/>
                  <a:cs typeface="Times New Roman" pitchFamily="18" charset="0"/>
                </a:endParaRPr>
              </a:p>
            </p:txBody>
          </p:sp>
        </mc:Choice>
        <mc:Fallback xmlns="">
          <p:sp>
            <p:nvSpPr>
              <p:cNvPr id="41" name="文字方塊 40">
                <a:extLst>
                  <a:ext uri="{FF2B5EF4-FFF2-40B4-BE49-F238E27FC236}">
                    <a16:creationId xmlns:a16="http://schemas.microsoft.com/office/drawing/2014/main" id="{16DF5368-CE65-0A4E-8531-19795C5B7DD4}"/>
                  </a:ext>
                </a:extLst>
              </p:cNvPr>
              <p:cNvSpPr txBox="1">
                <a:spLocks noRot="1" noChangeAspect="1" noMove="1" noResize="1" noEditPoints="1" noAdjustHandles="1" noChangeArrowheads="1" noChangeShapeType="1" noTextEdit="1"/>
              </p:cNvSpPr>
              <p:nvPr/>
            </p:nvSpPr>
            <p:spPr>
              <a:xfrm>
                <a:off x="3837847" y="1364753"/>
                <a:ext cx="185948" cy="276999"/>
              </a:xfrm>
              <a:prstGeom prst="rect">
                <a:avLst/>
              </a:prstGeom>
              <a:blipFill>
                <a:blip r:embed="rId3"/>
                <a:stretch>
                  <a:fillRect l="-18750" r="-18750" b="-434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2" name="文字方塊 41">
                <a:extLst>
                  <a:ext uri="{FF2B5EF4-FFF2-40B4-BE49-F238E27FC236}">
                    <a16:creationId xmlns:a16="http://schemas.microsoft.com/office/drawing/2014/main" id="{F0B52DB9-DFA1-7A46-85AF-ABA264A19C78}"/>
                  </a:ext>
                </a:extLst>
              </p:cNvPr>
              <p:cNvSpPr txBox="1"/>
              <p:nvPr/>
            </p:nvSpPr>
            <p:spPr>
              <a:xfrm>
                <a:off x="3861279" y="3141496"/>
                <a:ext cx="185948" cy="27699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b="0" i="1" smtClean="0">
                          <a:latin typeface="Cambria Math" panose="02040503050406030204" pitchFamily="18" charset="0"/>
                          <a:cs typeface="Times New Roman" pitchFamily="18" charset="0"/>
                        </a:rPr>
                        <m:t>0</m:t>
                      </m:r>
                    </m:oMath>
                  </m:oMathPara>
                </a14:m>
                <a:endParaRPr kumimoji="1" lang="zh-TW" altLang="en-US" dirty="0">
                  <a:latin typeface="Times New Roman" pitchFamily="18" charset="0"/>
                  <a:cs typeface="Times New Roman" pitchFamily="18" charset="0"/>
                </a:endParaRPr>
              </a:p>
            </p:txBody>
          </p:sp>
        </mc:Choice>
        <mc:Fallback xmlns="">
          <p:sp>
            <p:nvSpPr>
              <p:cNvPr id="42" name="文字方塊 41">
                <a:extLst>
                  <a:ext uri="{FF2B5EF4-FFF2-40B4-BE49-F238E27FC236}">
                    <a16:creationId xmlns:a16="http://schemas.microsoft.com/office/drawing/2014/main" id="{F0B52DB9-DFA1-7A46-85AF-ABA264A19C78}"/>
                  </a:ext>
                </a:extLst>
              </p:cNvPr>
              <p:cNvSpPr txBox="1">
                <a:spLocks noRot="1" noChangeAspect="1" noMove="1" noResize="1" noEditPoints="1" noAdjustHandles="1" noChangeArrowheads="1" noChangeShapeType="1" noTextEdit="1"/>
              </p:cNvSpPr>
              <p:nvPr/>
            </p:nvSpPr>
            <p:spPr>
              <a:xfrm>
                <a:off x="3861279" y="3141496"/>
                <a:ext cx="185948" cy="276999"/>
              </a:xfrm>
              <a:prstGeom prst="rect">
                <a:avLst/>
              </a:prstGeom>
              <a:blipFill>
                <a:blip r:embed="rId3"/>
                <a:stretch>
                  <a:fillRect l="-18750" r="-18750" b="-434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3" name="文字方塊 42">
                <a:extLst>
                  <a:ext uri="{FF2B5EF4-FFF2-40B4-BE49-F238E27FC236}">
                    <a16:creationId xmlns:a16="http://schemas.microsoft.com/office/drawing/2014/main" id="{921065E5-171E-DB4D-AC2E-2E70491E02A4}"/>
                  </a:ext>
                </a:extLst>
              </p:cNvPr>
              <p:cNvSpPr txBox="1"/>
              <p:nvPr/>
            </p:nvSpPr>
            <p:spPr>
              <a:xfrm>
                <a:off x="3839310" y="2303035"/>
                <a:ext cx="230832" cy="27699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b="0" i="1" smtClean="0">
                          <a:latin typeface="Cambria Math" panose="02040503050406030204" pitchFamily="18" charset="0"/>
                          <a:cs typeface="Times New Roman" pitchFamily="18" charset="0"/>
                        </a:rPr>
                        <m:t>=</m:t>
                      </m:r>
                    </m:oMath>
                  </m:oMathPara>
                </a14:m>
                <a:endParaRPr kumimoji="1" lang="zh-TW" altLang="en-US" dirty="0">
                  <a:latin typeface="Times New Roman" pitchFamily="18" charset="0"/>
                  <a:cs typeface="Times New Roman" pitchFamily="18" charset="0"/>
                </a:endParaRPr>
              </a:p>
            </p:txBody>
          </p:sp>
        </mc:Choice>
        <mc:Fallback xmlns="">
          <p:sp>
            <p:nvSpPr>
              <p:cNvPr id="43" name="文字方塊 42">
                <a:extLst>
                  <a:ext uri="{FF2B5EF4-FFF2-40B4-BE49-F238E27FC236}">
                    <a16:creationId xmlns:a16="http://schemas.microsoft.com/office/drawing/2014/main" id="{921065E5-171E-DB4D-AC2E-2E70491E02A4}"/>
                  </a:ext>
                </a:extLst>
              </p:cNvPr>
              <p:cNvSpPr txBox="1">
                <a:spLocks noRot="1" noChangeAspect="1" noMove="1" noResize="1" noEditPoints="1" noAdjustHandles="1" noChangeArrowheads="1" noChangeShapeType="1" noTextEdit="1"/>
              </p:cNvSpPr>
              <p:nvPr/>
            </p:nvSpPr>
            <p:spPr>
              <a:xfrm>
                <a:off x="3839310" y="2303035"/>
                <a:ext cx="230832" cy="276999"/>
              </a:xfrm>
              <a:prstGeom prst="rect">
                <a:avLst/>
              </a:prstGeom>
              <a:blipFill>
                <a:blip r:embed="rId4"/>
                <a:stretch>
                  <a:fillRect l="-5263" r="-1052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4" name="文字方塊 43">
                <a:extLst>
                  <a:ext uri="{FF2B5EF4-FFF2-40B4-BE49-F238E27FC236}">
                    <a16:creationId xmlns:a16="http://schemas.microsoft.com/office/drawing/2014/main" id="{4B1BEC96-F5C1-4844-814F-EDB306BA2896}"/>
                  </a:ext>
                </a:extLst>
              </p:cNvPr>
              <p:cNvSpPr txBox="1"/>
              <p:nvPr/>
            </p:nvSpPr>
            <p:spPr>
              <a:xfrm>
                <a:off x="1727200" y="4988728"/>
                <a:ext cx="2052638" cy="339195"/>
              </a:xfrm>
              <a:prstGeom prst="rect">
                <a:avLst/>
              </a:prstGeom>
              <a:solidFill>
                <a:srgbClr val="FFFDAB"/>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i="1" smtClean="0">
                              <a:latin typeface="Cambria Math" panose="02040503050406030204" pitchFamily="18" charset="0"/>
                              <a:cs typeface="Times New Roman" pitchFamily="18" charset="0"/>
                            </a:rPr>
                          </m:ctrlPr>
                        </m:sSubPr>
                        <m:e>
                          <m:acc>
                            <m:accPr>
                              <m:chr m:val="⃗"/>
                              <m:ctrlPr>
                                <a:rPr lang="zh-TW" altLang="en-US" i="1">
                                  <a:latin typeface="Cambria Math" panose="02040503050406030204" pitchFamily="18" charset="0"/>
                                  <a:cs typeface="Times New Roman" pitchFamily="18" charset="0"/>
                                </a:rPr>
                              </m:ctrlPr>
                            </m:accPr>
                            <m:e>
                              <m:r>
                                <a:rPr lang="en-US" altLang="zh-TW" i="1">
                                  <a:latin typeface="Cambria Math" panose="02040503050406030204" pitchFamily="18" charset="0"/>
                                  <a:cs typeface="Times New Roman" pitchFamily="18" charset="0"/>
                                </a:rPr>
                                <m:t>𝑃</m:t>
                              </m:r>
                            </m:e>
                          </m:acc>
                        </m:e>
                        <m:sub>
                          <m:r>
                            <a:rPr kumimoji="1" lang="en-US" altLang="zh-TW" b="0" i="1" smtClean="0">
                              <a:latin typeface="Cambria Math" panose="02040503050406030204" pitchFamily="18" charset="0"/>
                              <a:cs typeface="Times New Roman" pitchFamily="18" charset="0"/>
                            </a:rPr>
                            <m:t>𝑖</m:t>
                          </m:r>
                          <m:r>
                            <a:rPr kumimoji="1" lang="en-US" altLang="zh-TW" b="0" i="1" smtClean="0">
                              <a:latin typeface="Cambria Math" panose="02040503050406030204" pitchFamily="18" charset="0"/>
                              <a:cs typeface="Times New Roman" pitchFamily="18" charset="0"/>
                            </a:rPr>
                            <m:t> </m:t>
                          </m:r>
                          <m:r>
                            <m:rPr>
                              <m:sty m:val="p"/>
                            </m:rPr>
                            <a:rPr kumimoji="1" lang="en-US" altLang="zh-TW" b="0" i="0" smtClean="0">
                              <a:latin typeface="Cambria Math" panose="02040503050406030204" pitchFamily="18" charset="0"/>
                              <a:cs typeface="Times New Roman" pitchFamily="18" charset="0"/>
                            </a:rPr>
                            <m:t>total</m:t>
                          </m:r>
                        </m:sub>
                      </m:sSub>
                      <m:r>
                        <a:rPr kumimoji="1" lang="en-US" altLang="zh-TW" b="0" i="1" smtClean="0">
                          <a:latin typeface="Cambria Math" panose="02040503050406030204" pitchFamily="18" charset="0"/>
                          <a:cs typeface="Times New Roman" pitchFamily="18" charset="0"/>
                        </a:rPr>
                        <m:t>=</m:t>
                      </m:r>
                      <m:sSub>
                        <m:sSubPr>
                          <m:ctrlPr>
                            <a:rPr kumimoji="1" lang="en-US" altLang="zh-TW" b="0" i="1" smtClean="0">
                              <a:latin typeface="Cambria Math" panose="02040503050406030204" pitchFamily="18" charset="0"/>
                              <a:cs typeface="Times New Roman" pitchFamily="18" charset="0"/>
                            </a:rPr>
                          </m:ctrlPr>
                        </m:sSubPr>
                        <m:e>
                          <m:acc>
                            <m:accPr>
                              <m:chr m:val="⃗"/>
                              <m:ctrlPr>
                                <a:rPr kumimoji="1" lang="en-US" altLang="zh-TW" b="0"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𝑃</m:t>
                              </m:r>
                            </m:e>
                          </m:acc>
                        </m:e>
                        <m:sub>
                          <m:r>
                            <a:rPr kumimoji="1" lang="en-US" altLang="zh-TW" b="0" i="1" smtClean="0">
                              <a:latin typeface="Cambria Math" panose="02040503050406030204" pitchFamily="18" charset="0"/>
                              <a:cs typeface="Times New Roman" pitchFamily="18" charset="0"/>
                            </a:rPr>
                            <m:t>𝑓</m:t>
                          </m:r>
                          <m:r>
                            <a:rPr kumimoji="1" lang="en-US" altLang="zh-TW" b="0" i="0" smtClean="0">
                              <a:latin typeface="Cambria Math" panose="02040503050406030204" pitchFamily="18" charset="0"/>
                              <a:cs typeface="Times New Roman" pitchFamily="18" charset="0"/>
                            </a:rPr>
                            <m:t> </m:t>
                          </m:r>
                          <m:r>
                            <m:rPr>
                              <m:sty m:val="p"/>
                            </m:rPr>
                            <a:rPr kumimoji="1" lang="en-US" altLang="zh-TW" b="0" i="0" smtClean="0">
                              <a:latin typeface="Cambria Math" panose="02040503050406030204" pitchFamily="18" charset="0"/>
                              <a:cs typeface="Times New Roman" pitchFamily="18" charset="0"/>
                            </a:rPr>
                            <m:t>total</m:t>
                          </m:r>
                        </m:sub>
                      </m:sSub>
                    </m:oMath>
                  </m:oMathPara>
                </a14:m>
                <a:endParaRPr kumimoji="1" lang="zh-TW" altLang="en-US" dirty="0">
                  <a:latin typeface="Times New Roman" pitchFamily="18" charset="0"/>
                  <a:cs typeface="Times New Roman" pitchFamily="18" charset="0"/>
                </a:endParaRPr>
              </a:p>
            </p:txBody>
          </p:sp>
        </mc:Choice>
        <mc:Fallback xmlns="">
          <p:sp>
            <p:nvSpPr>
              <p:cNvPr id="44" name="文字方塊 43">
                <a:extLst>
                  <a:ext uri="{FF2B5EF4-FFF2-40B4-BE49-F238E27FC236}">
                    <a16:creationId xmlns:a16="http://schemas.microsoft.com/office/drawing/2014/main" id="{4B1BEC96-F5C1-4844-814F-EDB306BA2896}"/>
                  </a:ext>
                </a:extLst>
              </p:cNvPr>
              <p:cNvSpPr txBox="1">
                <a:spLocks noRot="1" noChangeAspect="1" noMove="1" noResize="1" noEditPoints="1" noAdjustHandles="1" noChangeArrowheads="1" noChangeShapeType="1" noTextEdit="1"/>
              </p:cNvSpPr>
              <p:nvPr/>
            </p:nvSpPr>
            <p:spPr>
              <a:xfrm>
                <a:off x="1727200" y="4988728"/>
                <a:ext cx="2052638" cy="339195"/>
              </a:xfrm>
              <a:prstGeom prst="rect">
                <a:avLst/>
              </a:prstGeom>
              <a:blipFill>
                <a:blip r:embed="rId5"/>
                <a:stretch>
                  <a:fillRect b="-2142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5" name="文字方塊 44">
                <a:extLst>
                  <a:ext uri="{FF2B5EF4-FFF2-40B4-BE49-F238E27FC236}">
                    <a16:creationId xmlns:a16="http://schemas.microsoft.com/office/drawing/2014/main" id="{3C395519-CE63-0D43-B6CC-693B99A9C2A6}"/>
                  </a:ext>
                </a:extLst>
              </p:cNvPr>
              <p:cNvSpPr txBox="1"/>
              <p:nvPr/>
            </p:nvSpPr>
            <p:spPr>
              <a:xfrm>
                <a:off x="7228716" y="1122570"/>
                <a:ext cx="1398140" cy="27699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b="0" i="1" smtClean="0">
                          <a:latin typeface="Cambria Math" panose="02040503050406030204" pitchFamily="18" charset="0"/>
                          <a:cs typeface="Times New Roman" pitchFamily="18" charset="0"/>
                        </a:rPr>
                        <m:t>𝑚</m:t>
                      </m:r>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𝑢</m:t>
                          </m:r>
                        </m:e>
                        <m:sup>
                          <m:r>
                            <a:rPr kumimoji="1" lang="en-US" altLang="zh-TW" b="0" i="1" smtClean="0">
                              <a:latin typeface="Cambria Math" panose="02040503050406030204" pitchFamily="18" charset="0"/>
                              <a:cs typeface="Times New Roman" pitchFamily="18" charset="0"/>
                            </a:rPr>
                            <m:t>′</m:t>
                          </m:r>
                        </m:sup>
                      </m:sSup>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r>
                        <a:rPr kumimoji="1" lang="en-US" altLang="zh-TW" b="0" i="1" smtClean="0">
                          <a:latin typeface="Cambria Math" panose="02040503050406030204" pitchFamily="18" charset="0"/>
                          <a:ea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2</m:t>
                      </m:r>
                      <m:r>
                        <a:rPr kumimoji="1" lang="en-US" altLang="zh-TW" b="0" i="1" smtClean="0">
                          <a:latin typeface="Cambria Math" panose="02040503050406030204" pitchFamily="18" charset="0"/>
                          <a:cs typeface="Times New Roman" pitchFamily="18" charset="0"/>
                        </a:rPr>
                        <m:t>𝑢</m:t>
                      </m:r>
                    </m:oMath>
                  </m:oMathPara>
                </a14:m>
                <a:endParaRPr kumimoji="1" lang="zh-TW" altLang="en-US" dirty="0">
                  <a:latin typeface="Times New Roman" pitchFamily="18" charset="0"/>
                  <a:cs typeface="Times New Roman" pitchFamily="18" charset="0"/>
                </a:endParaRPr>
              </a:p>
            </p:txBody>
          </p:sp>
        </mc:Choice>
        <mc:Fallback xmlns="">
          <p:sp>
            <p:nvSpPr>
              <p:cNvPr id="45" name="文字方塊 44">
                <a:extLst>
                  <a:ext uri="{FF2B5EF4-FFF2-40B4-BE49-F238E27FC236}">
                    <a16:creationId xmlns:a16="http://schemas.microsoft.com/office/drawing/2014/main" id="{3C395519-CE63-0D43-B6CC-693B99A9C2A6}"/>
                  </a:ext>
                </a:extLst>
              </p:cNvPr>
              <p:cNvSpPr txBox="1">
                <a:spLocks noRot="1" noChangeAspect="1" noMove="1" noResize="1" noEditPoints="1" noAdjustHandles="1" noChangeArrowheads="1" noChangeShapeType="1" noTextEdit="1"/>
              </p:cNvSpPr>
              <p:nvPr/>
            </p:nvSpPr>
            <p:spPr>
              <a:xfrm>
                <a:off x="7228716" y="1122570"/>
                <a:ext cx="1398140" cy="276999"/>
              </a:xfrm>
              <a:prstGeom prst="rect">
                <a:avLst/>
              </a:prstGeom>
              <a:blipFill>
                <a:blip r:embed="rId6"/>
                <a:stretch>
                  <a:fillRect l="-901" r="-2703" b="-434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 name="文字方塊 45">
                <a:extLst>
                  <a:ext uri="{FF2B5EF4-FFF2-40B4-BE49-F238E27FC236}">
                    <a16:creationId xmlns:a16="http://schemas.microsoft.com/office/drawing/2014/main" id="{91BCD053-61B6-844F-ACA8-3C2D8FE15EA8}"/>
                  </a:ext>
                </a:extLst>
              </p:cNvPr>
              <p:cNvSpPr txBox="1"/>
              <p:nvPr/>
            </p:nvSpPr>
            <p:spPr>
              <a:xfrm>
                <a:off x="7222051" y="3016800"/>
                <a:ext cx="691087" cy="27699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b="0" i="1" smtClean="0">
                          <a:latin typeface="Cambria Math" panose="02040503050406030204" pitchFamily="18" charset="0"/>
                          <a:cs typeface="Times New Roman" pitchFamily="18" charset="0"/>
                        </a:rPr>
                        <m:t>2</m:t>
                      </m:r>
                      <m:r>
                        <a:rPr kumimoji="1" lang="en-US" altLang="zh-TW" b="0" i="1" smtClean="0">
                          <a:latin typeface="Cambria Math" panose="02040503050406030204" pitchFamily="18" charset="0"/>
                          <a:cs typeface="Times New Roman" pitchFamily="18" charset="0"/>
                        </a:rPr>
                        <m:t>𝑚</m:t>
                      </m:r>
                      <m:r>
                        <a:rPr kumimoji="1" lang="en-US" altLang="zh-TW" b="0" i="1" smtClean="0">
                          <a:latin typeface="Cambria Math" panose="02040503050406030204" pitchFamily="18" charset="0"/>
                          <a:ea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𝑢</m:t>
                      </m:r>
                    </m:oMath>
                  </m:oMathPara>
                </a14:m>
                <a:endParaRPr kumimoji="1" lang="zh-TW" altLang="en-US" dirty="0">
                  <a:latin typeface="Times New Roman" pitchFamily="18" charset="0"/>
                  <a:cs typeface="Times New Roman" pitchFamily="18" charset="0"/>
                </a:endParaRPr>
              </a:p>
            </p:txBody>
          </p:sp>
        </mc:Choice>
        <mc:Fallback xmlns="">
          <p:sp>
            <p:nvSpPr>
              <p:cNvPr id="46" name="文字方塊 45">
                <a:extLst>
                  <a:ext uri="{FF2B5EF4-FFF2-40B4-BE49-F238E27FC236}">
                    <a16:creationId xmlns:a16="http://schemas.microsoft.com/office/drawing/2014/main" id="{91BCD053-61B6-844F-ACA8-3C2D8FE15EA8}"/>
                  </a:ext>
                </a:extLst>
              </p:cNvPr>
              <p:cNvSpPr txBox="1">
                <a:spLocks noRot="1" noChangeAspect="1" noMove="1" noResize="1" noEditPoints="1" noAdjustHandles="1" noChangeArrowheads="1" noChangeShapeType="1" noTextEdit="1"/>
              </p:cNvSpPr>
              <p:nvPr/>
            </p:nvSpPr>
            <p:spPr>
              <a:xfrm>
                <a:off x="7222051" y="3016800"/>
                <a:ext cx="691087" cy="276999"/>
              </a:xfrm>
              <a:prstGeom prst="rect">
                <a:avLst/>
              </a:prstGeom>
              <a:blipFill>
                <a:blip r:embed="rId7"/>
                <a:stretch>
                  <a:fillRect l="-7273" r="-1818" b="-454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7" name="文字方塊 46">
                <a:extLst>
                  <a:ext uri="{FF2B5EF4-FFF2-40B4-BE49-F238E27FC236}">
                    <a16:creationId xmlns:a16="http://schemas.microsoft.com/office/drawing/2014/main" id="{E985CB20-0D4C-EC46-94D7-4062006B1F36}"/>
                  </a:ext>
                </a:extLst>
              </p:cNvPr>
              <p:cNvSpPr txBox="1"/>
              <p:nvPr/>
            </p:nvSpPr>
            <p:spPr>
              <a:xfrm>
                <a:off x="7258995" y="2205719"/>
                <a:ext cx="230832" cy="27699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b="0" i="1" smtClean="0">
                          <a:latin typeface="Cambria Math" panose="02040503050406030204" pitchFamily="18" charset="0"/>
                          <a:cs typeface="Times New Roman" pitchFamily="18" charset="0"/>
                        </a:rPr>
                        <m:t>=</m:t>
                      </m:r>
                    </m:oMath>
                  </m:oMathPara>
                </a14:m>
                <a:endParaRPr kumimoji="1" lang="zh-TW" altLang="en-US" dirty="0">
                  <a:latin typeface="Times New Roman" pitchFamily="18" charset="0"/>
                  <a:cs typeface="Times New Roman" pitchFamily="18" charset="0"/>
                </a:endParaRPr>
              </a:p>
            </p:txBody>
          </p:sp>
        </mc:Choice>
        <mc:Fallback xmlns="">
          <p:sp>
            <p:nvSpPr>
              <p:cNvPr id="47" name="文字方塊 46">
                <a:extLst>
                  <a:ext uri="{FF2B5EF4-FFF2-40B4-BE49-F238E27FC236}">
                    <a16:creationId xmlns:a16="http://schemas.microsoft.com/office/drawing/2014/main" id="{E985CB20-0D4C-EC46-94D7-4062006B1F36}"/>
                  </a:ext>
                </a:extLst>
              </p:cNvPr>
              <p:cNvSpPr txBox="1">
                <a:spLocks noRot="1" noChangeAspect="1" noMove="1" noResize="1" noEditPoints="1" noAdjustHandles="1" noChangeArrowheads="1" noChangeShapeType="1" noTextEdit="1"/>
              </p:cNvSpPr>
              <p:nvPr/>
            </p:nvSpPr>
            <p:spPr>
              <a:xfrm>
                <a:off x="7258995" y="2205719"/>
                <a:ext cx="230832" cy="276999"/>
              </a:xfrm>
              <a:prstGeom prst="rect">
                <a:avLst/>
              </a:prstGeom>
              <a:blipFill>
                <a:blip r:embed="rId8"/>
                <a:stretch>
                  <a:fillRect l="-10526" r="-526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8" name="文字方塊 47">
                <a:extLst>
                  <a:ext uri="{FF2B5EF4-FFF2-40B4-BE49-F238E27FC236}">
                    <a16:creationId xmlns:a16="http://schemas.microsoft.com/office/drawing/2014/main" id="{F4027C22-769D-084F-8365-D3AD92BD768D}"/>
                  </a:ext>
                </a:extLst>
              </p:cNvPr>
              <p:cNvSpPr txBox="1"/>
              <p:nvPr/>
            </p:nvSpPr>
            <p:spPr>
              <a:xfrm>
                <a:off x="6787358" y="4988727"/>
                <a:ext cx="2052638" cy="343556"/>
              </a:xfrm>
              <a:prstGeom prst="rect">
                <a:avLst/>
              </a:prstGeom>
              <a:solidFill>
                <a:srgbClr val="FFFDAB"/>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i="1" smtClean="0">
                              <a:latin typeface="Cambria Math" panose="02040503050406030204" pitchFamily="18" charset="0"/>
                              <a:cs typeface="Times New Roman" pitchFamily="18" charset="0"/>
                            </a:rPr>
                          </m:ctrlPr>
                        </m:sSubPr>
                        <m:e>
                          <m:acc>
                            <m:accPr>
                              <m:chr m:val="⃗"/>
                              <m:ctrlPr>
                                <a:rPr lang="zh-TW" altLang="en-US" i="1">
                                  <a:latin typeface="Cambria Math" panose="02040503050406030204" pitchFamily="18" charset="0"/>
                                  <a:cs typeface="Times New Roman" pitchFamily="18" charset="0"/>
                                </a:rPr>
                              </m:ctrlPr>
                            </m:accPr>
                            <m:e>
                              <m:r>
                                <a:rPr lang="en-US" altLang="zh-TW" i="1">
                                  <a:latin typeface="Cambria Math" panose="02040503050406030204" pitchFamily="18" charset="0"/>
                                  <a:cs typeface="Times New Roman" pitchFamily="18" charset="0"/>
                                </a:rPr>
                                <m:t>𝑃</m:t>
                              </m:r>
                            </m:e>
                          </m:acc>
                          <m:r>
                            <a:rPr lang="en-US" altLang="zh-TW" b="0" i="1" smtClean="0">
                              <a:latin typeface="Cambria Math" panose="02040503050406030204" pitchFamily="18" charset="0"/>
                              <a:cs typeface="Times New Roman" pitchFamily="18" charset="0"/>
                            </a:rPr>
                            <m:t>′</m:t>
                          </m:r>
                        </m:e>
                        <m:sub>
                          <m:r>
                            <a:rPr kumimoji="1" lang="en-US" altLang="zh-TW" b="0" i="1" smtClean="0">
                              <a:latin typeface="Cambria Math" panose="02040503050406030204" pitchFamily="18" charset="0"/>
                              <a:cs typeface="Times New Roman" pitchFamily="18" charset="0"/>
                            </a:rPr>
                            <m:t>𝑖</m:t>
                          </m:r>
                          <m:r>
                            <a:rPr kumimoji="1" lang="en-US" altLang="zh-TW" b="0" i="1" smtClean="0">
                              <a:latin typeface="Cambria Math" panose="02040503050406030204" pitchFamily="18" charset="0"/>
                              <a:cs typeface="Times New Roman" pitchFamily="18" charset="0"/>
                            </a:rPr>
                            <m:t> </m:t>
                          </m:r>
                          <m:r>
                            <m:rPr>
                              <m:sty m:val="p"/>
                            </m:rPr>
                            <a:rPr kumimoji="1" lang="en-US" altLang="zh-TW" b="0" i="0" smtClean="0">
                              <a:latin typeface="Cambria Math" panose="02040503050406030204" pitchFamily="18" charset="0"/>
                              <a:cs typeface="Times New Roman" pitchFamily="18" charset="0"/>
                            </a:rPr>
                            <m:t>total</m:t>
                          </m:r>
                        </m:sub>
                      </m:sSub>
                      <m:r>
                        <a:rPr kumimoji="1" lang="en-US" altLang="zh-TW" b="0" i="1" smtClean="0">
                          <a:latin typeface="Cambria Math" panose="02040503050406030204" pitchFamily="18" charset="0"/>
                          <a:cs typeface="Times New Roman" pitchFamily="18" charset="0"/>
                        </a:rPr>
                        <m:t>=</m:t>
                      </m:r>
                      <m:sSub>
                        <m:sSubPr>
                          <m:ctrlPr>
                            <a:rPr kumimoji="1" lang="en-US" altLang="zh-TW" b="0" i="1" smtClean="0">
                              <a:latin typeface="Cambria Math" panose="02040503050406030204" pitchFamily="18" charset="0"/>
                              <a:cs typeface="Times New Roman" pitchFamily="18" charset="0"/>
                            </a:rPr>
                          </m:ctrlPr>
                        </m:sSubPr>
                        <m:e>
                          <m:acc>
                            <m:accPr>
                              <m:chr m:val="⃗"/>
                              <m:ctrlPr>
                                <a:rPr kumimoji="1" lang="en-US" altLang="zh-TW" b="0"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𝑃</m:t>
                              </m:r>
                            </m:e>
                          </m:acc>
                          <m:r>
                            <a:rPr kumimoji="1" lang="en-US" altLang="zh-TW" b="0" i="1" smtClean="0">
                              <a:latin typeface="Cambria Math" panose="02040503050406030204" pitchFamily="18" charset="0"/>
                              <a:cs typeface="Times New Roman" pitchFamily="18" charset="0"/>
                            </a:rPr>
                            <m:t>′</m:t>
                          </m:r>
                        </m:e>
                        <m:sub>
                          <m:r>
                            <a:rPr kumimoji="1" lang="en-US" altLang="zh-TW" b="0" i="1" smtClean="0">
                              <a:latin typeface="Cambria Math" panose="02040503050406030204" pitchFamily="18" charset="0"/>
                              <a:cs typeface="Times New Roman" pitchFamily="18" charset="0"/>
                            </a:rPr>
                            <m:t>𝑓</m:t>
                          </m:r>
                          <m:r>
                            <a:rPr kumimoji="1" lang="en-US" altLang="zh-TW" b="0" i="1" smtClean="0">
                              <a:latin typeface="Cambria Math" panose="02040503050406030204" pitchFamily="18" charset="0"/>
                              <a:cs typeface="Times New Roman" pitchFamily="18" charset="0"/>
                            </a:rPr>
                            <m:t> </m:t>
                          </m:r>
                          <m:r>
                            <m:rPr>
                              <m:sty m:val="p"/>
                            </m:rPr>
                            <a:rPr kumimoji="1" lang="en-US" altLang="zh-TW" b="0" i="0" smtClean="0">
                              <a:latin typeface="Cambria Math" panose="02040503050406030204" pitchFamily="18" charset="0"/>
                              <a:cs typeface="Times New Roman" pitchFamily="18" charset="0"/>
                            </a:rPr>
                            <m:t>total</m:t>
                          </m:r>
                          <m:r>
                            <a:rPr kumimoji="1" lang="en-US" altLang="zh-TW" b="0" i="1" smtClean="0">
                              <a:latin typeface="Cambria Math" panose="02040503050406030204" pitchFamily="18" charset="0"/>
                              <a:cs typeface="Times New Roman" pitchFamily="18" charset="0"/>
                            </a:rPr>
                            <m:t> </m:t>
                          </m:r>
                        </m:sub>
                      </m:sSub>
                    </m:oMath>
                  </m:oMathPara>
                </a14:m>
                <a:endParaRPr kumimoji="1" lang="zh-TW" altLang="en-US" dirty="0">
                  <a:latin typeface="Times New Roman" pitchFamily="18" charset="0"/>
                  <a:cs typeface="Times New Roman" pitchFamily="18" charset="0"/>
                </a:endParaRPr>
              </a:p>
            </p:txBody>
          </p:sp>
        </mc:Choice>
        <mc:Fallback xmlns="">
          <p:sp>
            <p:nvSpPr>
              <p:cNvPr id="48" name="文字方塊 47">
                <a:extLst>
                  <a:ext uri="{FF2B5EF4-FFF2-40B4-BE49-F238E27FC236}">
                    <a16:creationId xmlns:a16="http://schemas.microsoft.com/office/drawing/2014/main" id="{F4027C22-769D-084F-8365-D3AD92BD768D}"/>
                  </a:ext>
                </a:extLst>
              </p:cNvPr>
              <p:cNvSpPr txBox="1">
                <a:spLocks noRot="1" noChangeAspect="1" noMove="1" noResize="1" noEditPoints="1" noAdjustHandles="1" noChangeArrowheads="1" noChangeShapeType="1" noTextEdit="1"/>
              </p:cNvSpPr>
              <p:nvPr/>
            </p:nvSpPr>
            <p:spPr>
              <a:xfrm>
                <a:off x="6787358" y="4988727"/>
                <a:ext cx="2052638" cy="343556"/>
              </a:xfrm>
              <a:prstGeom prst="rect">
                <a:avLst/>
              </a:prstGeom>
              <a:blipFill>
                <a:blip r:embed="rId9"/>
                <a:stretch>
                  <a:fillRect b="-21429"/>
                </a:stretch>
              </a:blipFill>
            </p:spPr>
            <p:txBody>
              <a:bodyPr/>
              <a:lstStyle/>
              <a:p>
                <a:r>
                  <a:rPr lang="zh-TW" altLang="en-US">
                    <a:noFill/>
                  </a:rPr>
                  <a:t> </a:t>
                </a:r>
              </a:p>
            </p:txBody>
          </p:sp>
        </mc:Fallback>
      </mc:AlternateContent>
      <p:sp>
        <p:nvSpPr>
          <p:cNvPr id="3" name="TextBox 2">
            <a:extLst>
              <a:ext uri="{FF2B5EF4-FFF2-40B4-BE49-F238E27FC236}">
                <a16:creationId xmlns:a16="http://schemas.microsoft.com/office/drawing/2014/main" id="{0562ACFF-918F-BE48-A8E7-65EAEE6579D0}"/>
              </a:ext>
            </a:extLst>
          </p:cNvPr>
          <p:cNvSpPr txBox="1"/>
          <p:nvPr/>
        </p:nvSpPr>
        <p:spPr>
          <a:xfrm>
            <a:off x="1184977" y="3962444"/>
            <a:ext cx="3032220" cy="369332"/>
          </a:xfrm>
          <a:prstGeom prst="rect">
            <a:avLst/>
          </a:prstGeom>
          <a:noFill/>
        </p:spPr>
        <p:txBody>
          <a:bodyPr wrap="square" rtlCol="0">
            <a:spAutoFit/>
          </a:bodyPr>
          <a:lstStyle/>
          <a:p>
            <a:r>
              <a:rPr lang="en-TW" dirty="0">
                <a:latin typeface="Times New Roman" pitchFamily="18" charset="0"/>
                <a:cs typeface="Times New Roman" pitchFamily="18" charset="0"/>
              </a:rPr>
              <a:t>Complete inelastic collision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8211"/>
                                        </p:tgtEl>
                                        <p:attrNameLst>
                                          <p:attrName>style.visibility</p:attrName>
                                        </p:attrNameLst>
                                      </p:cBhvr>
                                      <p:to>
                                        <p:strVal val="visible"/>
                                      </p:to>
                                    </p:set>
                                    <p:anim calcmode="lin" valueType="num">
                                      <p:cBhvr additive="base">
                                        <p:cTn id="29" dur="500" fill="hold"/>
                                        <p:tgtEl>
                                          <p:spTgt spid="8211"/>
                                        </p:tgtEl>
                                        <p:attrNameLst>
                                          <p:attrName>ppt_x</p:attrName>
                                        </p:attrNameLst>
                                      </p:cBhvr>
                                      <p:tavLst>
                                        <p:tav tm="0">
                                          <p:val>
                                            <p:strVal val="#ppt_x"/>
                                          </p:val>
                                        </p:tav>
                                        <p:tav tm="100000">
                                          <p:val>
                                            <p:strVal val="#ppt_x"/>
                                          </p:val>
                                        </p:tav>
                                      </p:tavLst>
                                    </p:anim>
                                    <p:anim calcmode="lin" valueType="num">
                                      <p:cBhvr additive="base">
                                        <p:cTn id="30" dur="500" fill="hold"/>
                                        <p:tgtEl>
                                          <p:spTgt spid="82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212"/>
                                        </p:tgtEl>
                                        <p:attrNameLst>
                                          <p:attrName>style.visibility</p:attrName>
                                        </p:attrNameLst>
                                      </p:cBhvr>
                                      <p:to>
                                        <p:strVal val="visible"/>
                                      </p:to>
                                    </p:set>
                                    <p:anim calcmode="lin" valueType="num">
                                      <p:cBhvr additive="base">
                                        <p:cTn id="33" dur="500" fill="hold"/>
                                        <p:tgtEl>
                                          <p:spTgt spid="8212"/>
                                        </p:tgtEl>
                                        <p:attrNameLst>
                                          <p:attrName>ppt_x</p:attrName>
                                        </p:attrNameLst>
                                      </p:cBhvr>
                                      <p:tavLst>
                                        <p:tav tm="0">
                                          <p:val>
                                            <p:strVal val="#ppt_x"/>
                                          </p:val>
                                        </p:tav>
                                        <p:tav tm="100000">
                                          <p:val>
                                            <p:strVal val="#ppt_x"/>
                                          </p:val>
                                        </p:tav>
                                      </p:tavLst>
                                    </p:anim>
                                    <p:anim calcmode="lin" valueType="num">
                                      <p:cBhvr additive="base">
                                        <p:cTn id="34" dur="500" fill="hold"/>
                                        <p:tgtEl>
                                          <p:spTgt spid="821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213"/>
                                        </p:tgtEl>
                                        <p:attrNameLst>
                                          <p:attrName>style.visibility</p:attrName>
                                        </p:attrNameLst>
                                      </p:cBhvr>
                                      <p:to>
                                        <p:strVal val="visible"/>
                                      </p:to>
                                    </p:set>
                                    <p:anim calcmode="lin" valueType="num">
                                      <p:cBhvr additive="base">
                                        <p:cTn id="37" dur="500" fill="hold"/>
                                        <p:tgtEl>
                                          <p:spTgt spid="8213"/>
                                        </p:tgtEl>
                                        <p:attrNameLst>
                                          <p:attrName>ppt_x</p:attrName>
                                        </p:attrNameLst>
                                      </p:cBhvr>
                                      <p:tavLst>
                                        <p:tav tm="0">
                                          <p:val>
                                            <p:strVal val="#ppt_x"/>
                                          </p:val>
                                        </p:tav>
                                        <p:tav tm="100000">
                                          <p:val>
                                            <p:strVal val="#ppt_x"/>
                                          </p:val>
                                        </p:tav>
                                      </p:tavLst>
                                    </p:anim>
                                    <p:anim calcmode="lin" valueType="num">
                                      <p:cBhvr additive="base">
                                        <p:cTn id="38" dur="500" fill="hold"/>
                                        <p:tgtEl>
                                          <p:spTgt spid="82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214"/>
                                        </p:tgtEl>
                                        <p:attrNameLst>
                                          <p:attrName>style.visibility</p:attrName>
                                        </p:attrNameLst>
                                      </p:cBhvr>
                                      <p:to>
                                        <p:strVal val="visible"/>
                                      </p:to>
                                    </p:set>
                                    <p:anim calcmode="lin" valueType="num">
                                      <p:cBhvr additive="base">
                                        <p:cTn id="41" dur="500" fill="hold"/>
                                        <p:tgtEl>
                                          <p:spTgt spid="8214"/>
                                        </p:tgtEl>
                                        <p:attrNameLst>
                                          <p:attrName>ppt_x</p:attrName>
                                        </p:attrNameLst>
                                      </p:cBhvr>
                                      <p:tavLst>
                                        <p:tav tm="0">
                                          <p:val>
                                            <p:strVal val="#ppt_x"/>
                                          </p:val>
                                        </p:tav>
                                        <p:tav tm="100000">
                                          <p:val>
                                            <p:strVal val="#ppt_x"/>
                                          </p:val>
                                        </p:tav>
                                      </p:tavLst>
                                    </p:anim>
                                    <p:anim calcmode="lin" valueType="num">
                                      <p:cBhvr additive="base">
                                        <p:cTn id="42" dur="500" fill="hold"/>
                                        <p:tgtEl>
                                          <p:spTgt spid="82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215"/>
                                        </p:tgtEl>
                                        <p:attrNameLst>
                                          <p:attrName>style.visibility</p:attrName>
                                        </p:attrNameLst>
                                      </p:cBhvr>
                                      <p:to>
                                        <p:strVal val="visible"/>
                                      </p:to>
                                    </p:set>
                                    <p:anim calcmode="lin" valueType="num">
                                      <p:cBhvr additive="base">
                                        <p:cTn id="45" dur="500" fill="hold"/>
                                        <p:tgtEl>
                                          <p:spTgt spid="8215"/>
                                        </p:tgtEl>
                                        <p:attrNameLst>
                                          <p:attrName>ppt_x</p:attrName>
                                        </p:attrNameLst>
                                      </p:cBhvr>
                                      <p:tavLst>
                                        <p:tav tm="0">
                                          <p:val>
                                            <p:strVal val="#ppt_x"/>
                                          </p:val>
                                        </p:tav>
                                        <p:tav tm="100000">
                                          <p:val>
                                            <p:strVal val="#ppt_x"/>
                                          </p:val>
                                        </p:tav>
                                      </p:tavLst>
                                    </p:anim>
                                    <p:anim calcmode="lin" valueType="num">
                                      <p:cBhvr additive="base">
                                        <p:cTn id="46" dur="500" fill="hold"/>
                                        <p:tgtEl>
                                          <p:spTgt spid="82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216"/>
                                        </p:tgtEl>
                                        <p:attrNameLst>
                                          <p:attrName>style.visibility</p:attrName>
                                        </p:attrNameLst>
                                      </p:cBhvr>
                                      <p:to>
                                        <p:strVal val="visible"/>
                                      </p:to>
                                    </p:set>
                                    <p:anim calcmode="lin" valueType="num">
                                      <p:cBhvr additive="base">
                                        <p:cTn id="49" dur="500" fill="hold"/>
                                        <p:tgtEl>
                                          <p:spTgt spid="8216"/>
                                        </p:tgtEl>
                                        <p:attrNameLst>
                                          <p:attrName>ppt_x</p:attrName>
                                        </p:attrNameLst>
                                      </p:cBhvr>
                                      <p:tavLst>
                                        <p:tav tm="0">
                                          <p:val>
                                            <p:strVal val="#ppt_x"/>
                                          </p:val>
                                        </p:tav>
                                        <p:tav tm="100000">
                                          <p:val>
                                            <p:strVal val="#ppt_x"/>
                                          </p:val>
                                        </p:tav>
                                      </p:tavLst>
                                    </p:anim>
                                    <p:anim calcmode="lin" valueType="num">
                                      <p:cBhvr additive="base">
                                        <p:cTn id="50" dur="500" fill="hold"/>
                                        <p:tgtEl>
                                          <p:spTgt spid="821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217"/>
                                        </p:tgtEl>
                                        <p:attrNameLst>
                                          <p:attrName>style.visibility</p:attrName>
                                        </p:attrNameLst>
                                      </p:cBhvr>
                                      <p:to>
                                        <p:strVal val="visible"/>
                                      </p:to>
                                    </p:set>
                                    <p:anim calcmode="lin" valueType="num">
                                      <p:cBhvr additive="base">
                                        <p:cTn id="53" dur="500" fill="hold"/>
                                        <p:tgtEl>
                                          <p:spTgt spid="8217"/>
                                        </p:tgtEl>
                                        <p:attrNameLst>
                                          <p:attrName>ppt_x</p:attrName>
                                        </p:attrNameLst>
                                      </p:cBhvr>
                                      <p:tavLst>
                                        <p:tav tm="0">
                                          <p:val>
                                            <p:strVal val="#ppt_x"/>
                                          </p:val>
                                        </p:tav>
                                        <p:tav tm="100000">
                                          <p:val>
                                            <p:strVal val="#ppt_x"/>
                                          </p:val>
                                        </p:tav>
                                      </p:tavLst>
                                    </p:anim>
                                    <p:anim calcmode="lin" valueType="num">
                                      <p:cBhvr additive="base">
                                        <p:cTn id="54" dur="500" fill="hold"/>
                                        <p:tgtEl>
                                          <p:spTgt spid="8217"/>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218"/>
                                        </p:tgtEl>
                                        <p:attrNameLst>
                                          <p:attrName>style.visibility</p:attrName>
                                        </p:attrNameLst>
                                      </p:cBhvr>
                                      <p:to>
                                        <p:strVal val="visible"/>
                                      </p:to>
                                    </p:set>
                                    <p:anim calcmode="lin" valueType="num">
                                      <p:cBhvr additive="base">
                                        <p:cTn id="57" dur="500" fill="hold"/>
                                        <p:tgtEl>
                                          <p:spTgt spid="8218"/>
                                        </p:tgtEl>
                                        <p:attrNameLst>
                                          <p:attrName>ppt_x</p:attrName>
                                        </p:attrNameLst>
                                      </p:cBhvr>
                                      <p:tavLst>
                                        <p:tav tm="0">
                                          <p:val>
                                            <p:strVal val="#ppt_x"/>
                                          </p:val>
                                        </p:tav>
                                        <p:tav tm="100000">
                                          <p:val>
                                            <p:strVal val="#ppt_x"/>
                                          </p:val>
                                        </p:tav>
                                      </p:tavLst>
                                    </p:anim>
                                    <p:anim calcmode="lin" valueType="num">
                                      <p:cBhvr additive="base">
                                        <p:cTn id="58" dur="500" fill="hold"/>
                                        <p:tgtEl>
                                          <p:spTgt spid="821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additive="base">
                                        <p:cTn id="63" dur="500" fill="hold"/>
                                        <p:tgtEl>
                                          <p:spTgt spid="45"/>
                                        </p:tgtEl>
                                        <p:attrNameLst>
                                          <p:attrName>ppt_x</p:attrName>
                                        </p:attrNameLst>
                                      </p:cBhvr>
                                      <p:tavLst>
                                        <p:tav tm="0">
                                          <p:val>
                                            <p:strVal val="#ppt_x"/>
                                          </p:val>
                                        </p:tav>
                                        <p:tav tm="100000">
                                          <p:val>
                                            <p:strVal val="#ppt_x"/>
                                          </p:val>
                                        </p:tav>
                                      </p:tavLst>
                                    </p:anim>
                                    <p:anim calcmode="lin" valueType="num">
                                      <p:cBhvr additive="base">
                                        <p:cTn id="64" dur="500" fill="hold"/>
                                        <p:tgtEl>
                                          <p:spTgt spid="4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500" fill="hold"/>
                                        <p:tgtEl>
                                          <p:spTgt spid="46"/>
                                        </p:tgtEl>
                                        <p:attrNameLst>
                                          <p:attrName>ppt_x</p:attrName>
                                        </p:attrNameLst>
                                      </p:cBhvr>
                                      <p:tavLst>
                                        <p:tav tm="0">
                                          <p:val>
                                            <p:strVal val="#ppt_x"/>
                                          </p:val>
                                        </p:tav>
                                        <p:tav tm="100000">
                                          <p:val>
                                            <p:strVal val="#ppt_x"/>
                                          </p:val>
                                        </p:tav>
                                      </p:tavLst>
                                    </p:anim>
                                    <p:anim calcmode="lin" valueType="num">
                                      <p:cBhvr additive="base">
                                        <p:cTn id="6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fill="hold"/>
                                        <p:tgtEl>
                                          <p:spTgt spid="47"/>
                                        </p:tgtEl>
                                        <p:attrNameLst>
                                          <p:attrName>ppt_x</p:attrName>
                                        </p:attrNameLst>
                                      </p:cBhvr>
                                      <p:tavLst>
                                        <p:tav tm="0">
                                          <p:val>
                                            <p:strVal val="#ppt_x"/>
                                          </p:val>
                                        </p:tav>
                                        <p:tav tm="100000">
                                          <p:val>
                                            <p:strVal val="#ppt_x"/>
                                          </p:val>
                                        </p:tav>
                                      </p:tavLst>
                                    </p:anim>
                                    <p:anim calcmode="lin" valueType="num">
                                      <p:cBhvr additive="base">
                                        <p:cTn id="7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ppt_x"/>
                                          </p:val>
                                        </p:tav>
                                        <p:tav tm="100000">
                                          <p:val>
                                            <p:strVal val="#ppt_x"/>
                                          </p:val>
                                        </p:tav>
                                      </p:tavLst>
                                    </p:anim>
                                    <p:anim calcmode="lin" valueType="num">
                                      <p:cBhvr additive="base">
                                        <p:cTn id="8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230"/>
                                        </p:tgtEl>
                                        <p:attrNameLst>
                                          <p:attrName>style.visibility</p:attrName>
                                        </p:attrNameLst>
                                      </p:cBhvr>
                                      <p:to>
                                        <p:strVal val="visible"/>
                                      </p:to>
                                    </p:set>
                                    <p:anim calcmode="lin" valueType="num">
                                      <p:cBhvr additive="base">
                                        <p:cTn id="85" dur="500" fill="hold"/>
                                        <p:tgtEl>
                                          <p:spTgt spid="8230"/>
                                        </p:tgtEl>
                                        <p:attrNameLst>
                                          <p:attrName>ppt_x</p:attrName>
                                        </p:attrNameLst>
                                      </p:cBhvr>
                                      <p:tavLst>
                                        <p:tav tm="0">
                                          <p:val>
                                            <p:strVal val="#ppt_x"/>
                                          </p:val>
                                        </p:tav>
                                        <p:tav tm="100000">
                                          <p:val>
                                            <p:strVal val="#ppt_x"/>
                                          </p:val>
                                        </p:tav>
                                      </p:tavLst>
                                    </p:anim>
                                    <p:anim calcmode="lin" valueType="num">
                                      <p:cBhvr additive="base">
                                        <p:cTn id="86" dur="500" fill="hold"/>
                                        <p:tgtEl>
                                          <p:spTgt spid="82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5" grpId="0" animBg="1"/>
      <p:bldP spid="8216" grpId="0" animBg="1"/>
      <p:bldP spid="8230" grpId="0"/>
      <p:bldP spid="41" grpId="0" animBg="1"/>
      <p:bldP spid="42" grpId="0" animBg="1"/>
      <p:bldP spid="43" grpId="0" animBg="1"/>
      <p:bldP spid="44" grpId="0" animBg="1"/>
      <p:bldP spid="45" grpId="0" animBg="1"/>
      <p:bldP spid="46" grpId="0" animBg="1"/>
      <p:bldP spid="47" grpId="0" animBg="1"/>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4E1A37-78E2-5843-7BB0-DC7D4E7D0A6F}"/>
              </a:ext>
            </a:extLst>
          </p:cNvPr>
          <p:cNvPicPr>
            <a:picLocks noChangeAspect="1"/>
          </p:cNvPicPr>
          <p:nvPr/>
        </p:nvPicPr>
        <p:blipFill>
          <a:blip r:embed="rId2"/>
          <a:stretch>
            <a:fillRect/>
          </a:stretch>
        </p:blipFill>
        <p:spPr>
          <a:xfrm>
            <a:off x="1506849" y="0"/>
            <a:ext cx="6130302" cy="6858000"/>
          </a:xfrm>
          <a:prstGeom prst="rect">
            <a:avLst/>
          </a:prstGeom>
        </p:spPr>
      </p:pic>
    </p:spTree>
    <p:extLst>
      <p:ext uri="{BB962C8B-B14F-4D97-AF65-F5344CB8AC3E}">
        <p14:creationId xmlns:p14="http://schemas.microsoft.com/office/powerpoint/2010/main" val="1661494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Oval 4"/>
          <p:cNvSpPr>
            <a:spLocks noChangeArrowheads="1"/>
          </p:cNvSpPr>
          <p:nvPr/>
        </p:nvSpPr>
        <p:spPr bwMode="auto">
          <a:xfrm>
            <a:off x="1042988" y="1304925"/>
            <a:ext cx="360362" cy="360363"/>
          </a:xfrm>
          <a:prstGeom prst="ellipse">
            <a:avLst/>
          </a:prstGeom>
          <a:solidFill>
            <a:srgbClr val="0000CC"/>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10594" name="Oval 5"/>
          <p:cNvSpPr>
            <a:spLocks noChangeArrowheads="1"/>
          </p:cNvSpPr>
          <p:nvPr/>
        </p:nvSpPr>
        <p:spPr bwMode="auto">
          <a:xfrm>
            <a:off x="2808288" y="1304925"/>
            <a:ext cx="360362" cy="360363"/>
          </a:xfrm>
          <a:prstGeom prst="ellipse">
            <a:avLst/>
          </a:prstGeom>
          <a:solidFill>
            <a:srgbClr val="0000CC"/>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10595" name="Oval 6"/>
          <p:cNvSpPr>
            <a:spLocks noChangeArrowheads="1"/>
          </p:cNvSpPr>
          <p:nvPr/>
        </p:nvSpPr>
        <p:spPr bwMode="auto">
          <a:xfrm>
            <a:off x="1692275" y="3284538"/>
            <a:ext cx="360363" cy="360362"/>
          </a:xfrm>
          <a:prstGeom prst="ellipse">
            <a:avLst/>
          </a:prstGeom>
          <a:solidFill>
            <a:srgbClr val="0000CC"/>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10596" name="Oval 7"/>
          <p:cNvSpPr>
            <a:spLocks noChangeArrowheads="1"/>
          </p:cNvSpPr>
          <p:nvPr/>
        </p:nvSpPr>
        <p:spPr bwMode="auto">
          <a:xfrm>
            <a:off x="2051050" y="3284538"/>
            <a:ext cx="360363" cy="360362"/>
          </a:xfrm>
          <a:prstGeom prst="ellipse">
            <a:avLst/>
          </a:prstGeom>
          <a:solidFill>
            <a:srgbClr val="0000CC"/>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10597" name="Line 8"/>
          <p:cNvSpPr>
            <a:spLocks noChangeShapeType="1"/>
          </p:cNvSpPr>
          <p:nvPr/>
        </p:nvSpPr>
        <p:spPr bwMode="auto">
          <a:xfrm>
            <a:off x="1008063" y="1160463"/>
            <a:ext cx="7191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0598" name="Line 9"/>
          <p:cNvSpPr>
            <a:spLocks noChangeShapeType="1"/>
          </p:cNvSpPr>
          <p:nvPr/>
        </p:nvSpPr>
        <p:spPr bwMode="auto">
          <a:xfrm flipH="1">
            <a:off x="2484438" y="1160463"/>
            <a:ext cx="7572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0599" name="Text Box 10"/>
          <p:cNvSpPr txBox="1">
            <a:spLocks noChangeArrowheads="1"/>
          </p:cNvSpPr>
          <p:nvPr/>
        </p:nvSpPr>
        <p:spPr bwMode="auto">
          <a:xfrm>
            <a:off x="1150938" y="765175"/>
            <a:ext cx="1793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i="1">
                <a:latin typeface="Times New Roman" pitchFamily="18" charset="0"/>
              </a:rPr>
              <a:t>u</a:t>
            </a:r>
          </a:p>
        </p:txBody>
      </p:sp>
      <p:sp>
        <p:nvSpPr>
          <p:cNvPr id="110600" name="Text Box 11"/>
          <p:cNvSpPr txBox="1">
            <a:spLocks noChangeArrowheads="1"/>
          </p:cNvSpPr>
          <p:nvPr/>
        </p:nvSpPr>
        <p:spPr bwMode="auto">
          <a:xfrm>
            <a:off x="2879725" y="765175"/>
            <a:ext cx="179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i="1">
                <a:latin typeface="Times New Roman" pitchFamily="18" charset="0"/>
              </a:rPr>
              <a:t>u</a:t>
            </a:r>
          </a:p>
        </p:txBody>
      </p:sp>
      <p:sp>
        <p:nvSpPr>
          <p:cNvPr id="8211" name="Oval 12"/>
          <p:cNvSpPr>
            <a:spLocks noChangeArrowheads="1"/>
          </p:cNvSpPr>
          <p:nvPr/>
        </p:nvSpPr>
        <p:spPr bwMode="auto">
          <a:xfrm>
            <a:off x="4751388" y="1376363"/>
            <a:ext cx="360362" cy="360362"/>
          </a:xfrm>
          <a:prstGeom prst="ellipse">
            <a:avLst/>
          </a:prstGeom>
          <a:solidFill>
            <a:srgbClr val="FF0000"/>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8212" name="Oval 13"/>
          <p:cNvSpPr>
            <a:spLocks noChangeArrowheads="1"/>
          </p:cNvSpPr>
          <p:nvPr/>
        </p:nvSpPr>
        <p:spPr bwMode="auto">
          <a:xfrm>
            <a:off x="6516688" y="1376363"/>
            <a:ext cx="360362" cy="360362"/>
          </a:xfrm>
          <a:prstGeom prst="ellipse">
            <a:avLst/>
          </a:prstGeom>
          <a:solidFill>
            <a:srgbClr val="FF0000"/>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8213" name="Oval 14"/>
          <p:cNvSpPr>
            <a:spLocks noChangeArrowheads="1"/>
          </p:cNvSpPr>
          <p:nvPr/>
        </p:nvSpPr>
        <p:spPr bwMode="auto">
          <a:xfrm>
            <a:off x="5400675" y="3355975"/>
            <a:ext cx="360363" cy="360363"/>
          </a:xfrm>
          <a:prstGeom prst="ellipse">
            <a:avLst/>
          </a:prstGeom>
          <a:solidFill>
            <a:srgbClr val="FF0000"/>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8214" name="Oval 15"/>
          <p:cNvSpPr>
            <a:spLocks noChangeArrowheads="1"/>
          </p:cNvSpPr>
          <p:nvPr/>
        </p:nvSpPr>
        <p:spPr bwMode="auto">
          <a:xfrm>
            <a:off x="5759450" y="3355975"/>
            <a:ext cx="360363" cy="360363"/>
          </a:xfrm>
          <a:prstGeom prst="ellipse">
            <a:avLst/>
          </a:prstGeom>
          <a:solidFill>
            <a:srgbClr val="FF0000"/>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8215" name="Line 16"/>
          <p:cNvSpPr>
            <a:spLocks noChangeShapeType="1"/>
          </p:cNvSpPr>
          <p:nvPr/>
        </p:nvSpPr>
        <p:spPr bwMode="auto">
          <a:xfrm>
            <a:off x="5472113" y="3141663"/>
            <a:ext cx="719137"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8216" name="Line 17"/>
          <p:cNvSpPr>
            <a:spLocks noChangeShapeType="1"/>
          </p:cNvSpPr>
          <p:nvPr/>
        </p:nvSpPr>
        <p:spPr bwMode="auto">
          <a:xfrm flipH="1">
            <a:off x="5327650" y="1231900"/>
            <a:ext cx="1622425"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217" name="Text Box 18"/>
          <p:cNvSpPr txBox="1">
            <a:spLocks noChangeArrowheads="1"/>
          </p:cNvSpPr>
          <p:nvPr/>
        </p:nvSpPr>
        <p:spPr bwMode="auto">
          <a:xfrm>
            <a:off x="5759450" y="2781300"/>
            <a:ext cx="179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i="1">
                <a:latin typeface="Times New Roman" pitchFamily="18" charset="0"/>
              </a:rPr>
              <a:t>u</a:t>
            </a:r>
          </a:p>
        </p:txBody>
      </p:sp>
      <p:sp>
        <p:nvSpPr>
          <p:cNvPr id="110609" name="Line 20"/>
          <p:cNvSpPr>
            <a:spLocks noChangeShapeType="1"/>
          </p:cNvSpPr>
          <p:nvPr/>
        </p:nvSpPr>
        <p:spPr bwMode="auto">
          <a:xfrm>
            <a:off x="1223963" y="4868863"/>
            <a:ext cx="0" cy="111601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110610" name="Line 21"/>
          <p:cNvSpPr>
            <a:spLocks noChangeShapeType="1"/>
          </p:cNvSpPr>
          <p:nvPr/>
        </p:nvSpPr>
        <p:spPr bwMode="auto">
          <a:xfrm>
            <a:off x="1223963" y="5984875"/>
            <a:ext cx="13319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0611" name="Text Box 22"/>
          <p:cNvSpPr txBox="1">
            <a:spLocks noChangeArrowheads="1"/>
          </p:cNvSpPr>
          <p:nvPr/>
        </p:nvSpPr>
        <p:spPr bwMode="auto">
          <a:xfrm>
            <a:off x="935038" y="6057900"/>
            <a:ext cx="4683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i="1">
                <a:latin typeface="Times New Roman" pitchFamily="18" charset="0"/>
              </a:rPr>
              <a:t>O</a:t>
            </a:r>
          </a:p>
        </p:txBody>
      </p:sp>
      <p:sp>
        <p:nvSpPr>
          <p:cNvPr id="8222" name="Line 23"/>
          <p:cNvSpPr>
            <a:spLocks noChangeShapeType="1"/>
          </p:cNvSpPr>
          <p:nvPr/>
        </p:nvSpPr>
        <p:spPr bwMode="auto">
          <a:xfrm>
            <a:off x="5148263" y="4797425"/>
            <a:ext cx="0" cy="111601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8223" name="Line 24"/>
          <p:cNvSpPr>
            <a:spLocks noChangeShapeType="1"/>
          </p:cNvSpPr>
          <p:nvPr/>
        </p:nvSpPr>
        <p:spPr bwMode="auto">
          <a:xfrm>
            <a:off x="5148263" y="5913438"/>
            <a:ext cx="13319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224" name="Text Box 25"/>
          <p:cNvSpPr txBox="1">
            <a:spLocks noChangeArrowheads="1"/>
          </p:cNvSpPr>
          <p:nvPr/>
        </p:nvSpPr>
        <p:spPr bwMode="auto">
          <a:xfrm>
            <a:off x="4751388" y="5654052"/>
            <a:ext cx="46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i="1" dirty="0">
                <a:latin typeface="Times New Roman" pitchFamily="18" charset="0"/>
              </a:rPr>
              <a:t>O’</a:t>
            </a:r>
          </a:p>
        </p:txBody>
      </p:sp>
      <p:sp>
        <p:nvSpPr>
          <p:cNvPr id="8225" name="Line 26"/>
          <p:cNvSpPr>
            <a:spLocks noChangeShapeType="1"/>
          </p:cNvSpPr>
          <p:nvPr/>
        </p:nvSpPr>
        <p:spPr bwMode="auto">
          <a:xfrm>
            <a:off x="5580063" y="5337175"/>
            <a:ext cx="5397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226" name="Text Box 27"/>
          <p:cNvSpPr txBox="1">
            <a:spLocks noChangeArrowheads="1"/>
          </p:cNvSpPr>
          <p:nvPr/>
        </p:nvSpPr>
        <p:spPr bwMode="auto">
          <a:xfrm>
            <a:off x="5580063" y="4868863"/>
            <a:ext cx="6842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i="1">
                <a:latin typeface="Times New Roman" pitchFamily="18" charset="0"/>
              </a:rPr>
              <a:t>v=u</a:t>
            </a:r>
          </a:p>
        </p:txBody>
      </p:sp>
      <p:sp>
        <p:nvSpPr>
          <p:cNvPr id="110618" name="Text Box 29"/>
          <p:cNvSpPr txBox="1">
            <a:spLocks noChangeArrowheads="1"/>
          </p:cNvSpPr>
          <p:nvPr/>
        </p:nvSpPr>
        <p:spPr bwMode="auto">
          <a:xfrm>
            <a:off x="7380288" y="130492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endParaRPr kumimoji="0" lang="zh-TW" altLang="en-US" sz="1800">
              <a:latin typeface="Arial" pitchFamily="34" charset="0"/>
            </a:endParaRPr>
          </a:p>
        </p:txBody>
      </p:sp>
      <p:sp>
        <p:nvSpPr>
          <p:cNvPr id="110622" name="Text Box 33"/>
          <p:cNvSpPr txBox="1">
            <a:spLocks noChangeArrowheads="1"/>
          </p:cNvSpPr>
          <p:nvPr/>
        </p:nvSpPr>
        <p:spPr bwMode="auto">
          <a:xfrm>
            <a:off x="2735263" y="3465513"/>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a:latin typeface="Arial" pitchFamily="34" charset="0"/>
              </a:rPr>
              <a:t>完全非彈性碰撞</a:t>
            </a:r>
          </a:p>
        </p:txBody>
      </p:sp>
      <p:cxnSp>
        <p:nvCxnSpPr>
          <p:cNvPr id="110630" name="直線接點 39"/>
          <p:cNvCxnSpPr>
            <a:cxnSpLocks noChangeShapeType="1"/>
          </p:cNvCxnSpPr>
          <p:nvPr/>
        </p:nvCxnSpPr>
        <p:spPr bwMode="auto">
          <a:xfrm rot="5400000">
            <a:off x="1906588" y="3429000"/>
            <a:ext cx="54038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41" name="文字方塊 40">
                <a:extLst>
                  <a:ext uri="{FF2B5EF4-FFF2-40B4-BE49-F238E27FC236}">
                    <a16:creationId xmlns:a16="http://schemas.microsoft.com/office/drawing/2014/main" id="{16DF5368-CE65-0A4E-8531-19795C5B7DD4}"/>
                  </a:ext>
                </a:extLst>
              </p:cNvPr>
              <p:cNvSpPr txBox="1"/>
              <p:nvPr/>
            </p:nvSpPr>
            <p:spPr>
              <a:xfrm>
                <a:off x="3837847" y="1364753"/>
                <a:ext cx="185948" cy="27699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b="0" i="1" smtClean="0">
                          <a:latin typeface="Cambria Math" panose="02040503050406030204" pitchFamily="18" charset="0"/>
                          <a:cs typeface="Times New Roman" pitchFamily="18" charset="0"/>
                        </a:rPr>
                        <m:t>0</m:t>
                      </m:r>
                    </m:oMath>
                  </m:oMathPara>
                </a14:m>
                <a:endParaRPr kumimoji="1" lang="zh-TW" altLang="en-US" dirty="0">
                  <a:latin typeface="Times New Roman" pitchFamily="18" charset="0"/>
                  <a:cs typeface="Times New Roman" pitchFamily="18" charset="0"/>
                </a:endParaRPr>
              </a:p>
            </p:txBody>
          </p:sp>
        </mc:Choice>
        <mc:Fallback xmlns="">
          <p:sp>
            <p:nvSpPr>
              <p:cNvPr id="41" name="文字方塊 40">
                <a:extLst>
                  <a:ext uri="{FF2B5EF4-FFF2-40B4-BE49-F238E27FC236}">
                    <a16:creationId xmlns:a16="http://schemas.microsoft.com/office/drawing/2014/main" id="{16DF5368-CE65-0A4E-8531-19795C5B7DD4}"/>
                  </a:ext>
                </a:extLst>
              </p:cNvPr>
              <p:cNvSpPr txBox="1">
                <a:spLocks noRot="1" noChangeAspect="1" noMove="1" noResize="1" noEditPoints="1" noAdjustHandles="1" noChangeArrowheads="1" noChangeShapeType="1" noTextEdit="1"/>
              </p:cNvSpPr>
              <p:nvPr/>
            </p:nvSpPr>
            <p:spPr>
              <a:xfrm>
                <a:off x="3837847" y="1364753"/>
                <a:ext cx="185948" cy="276999"/>
              </a:xfrm>
              <a:prstGeom prst="rect">
                <a:avLst/>
              </a:prstGeom>
              <a:blipFill>
                <a:blip r:embed="rId2"/>
                <a:stretch>
                  <a:fillRect l="-18750" r="-18750" b="-434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2" name="文字方塊 41">
                <a:extLst>
                  <a:ext uri="{FF2B5EF4-FFF2-40B4-BE49-F238E27FC236}">
                    <a16:creationId xmlns:a16="http://schemas.microsoft.com/office/drawing/2014/main" id="{F0B52DB9-DFA1-7A46-85AF-ABA264A19C78}"/>
                  </a:ext>
                </a:extLst>
              </p:cNvPr>
              <p:cNvSpPr txBox="1"/>
              <p:nvPr/>
            </p:nvSpPr>
            <p:spPr>
              <a:xfrm>
                <a:off x="3861279" y="3141496"/>
                <a:ext cx="185948" cy="27699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b="0" i="1" smtClean="0">
                          <a:latin typeface="Cambria Math" panose="02040503050406030204" pitchFamily="18" charset="0"/>
                          <a:cs typeface="Times New Roman" pitchFamily="18" charset="0"/>
                        </a:rPr>
                        <m:t>0</m:t>
                      </m:r>
                    </m:oMath>
                  </m:oMathPara>
                </a14:m>
                <a:endParaRPr kumimoji="1" lang="zh-TW" altLang="en-US" dirty="0">
                  <a:latin typeface="Times New Roman" pitchFamily="18" charset="0"/>
                  <a:cs typeface="Times New Roman" pitchFamily="18" charset="0"/>
                </a:endParaRPr>
              </a:p>
            </p:txBody>
          </p:sp>
        </mc:Choice>
        <mc:Fallback xmlns="">
          <p:sp>
            <p:nvSpPr>
              <p:cNvPr id="42" name="文字方塊 41">
                <a:extLst>
                  <a:ext uri="{FF2B5EF4-FFF2-40B4-BE49-F238E27FC236}">
                    <a16:creationId xmlns:a16="http://schemas.microsoft.com/office/drawing/2014/main" id="{F0B52DB9-DFA1-7A46-85AF-ABA264A19C78}"/>
                  </a:ext>
                </a:extLst>
              </p:cNvPr>
              <p:cNvSpPr txBox="1">
                <a:spLocks noRot="1" noChangeAspect="1" noMove="1" noResize="1" noEditPoints="1" noAdjustHandles="1" noChangeArrowheads="1" noChangeShapeType="1" noTextEdit="1"/>
              </p:cNvSpPr>
              <p:nvPr/>
            </p:nvSpPr>
            <p:spPr>
              <a:xfrm>
                <a:off x="3861279" y="3141496"/>
                <a:ext cx="185948" cy="276999"/>
              </a:xfrm>
              <a:prstGeom prst="rect">
                <a:avLst/>
              </a:prstGeom>
              <a:blipFill>
                <a:blip r:embed="rId2"/>
                <a:stretch>
                  <a:fillRect l="-18750" r="-18750" b="-434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3" name="文字方塊 42">
                <a:extLst>
                  <a:ext uri="{FF2B5EF4-FFF2-40B4-BE49-F238E27FC236}">
                    <a16:creationId xmlns:a16="http://schemas.microsoft.com/office/drawing/2014/main" id="{921065E5-171E-DB4D-AC2E-2E70491E02A4}"/>
                  </a:ext>
                </a:extLst>
              </p:cNvPr>
              <p:cNvSpPr txBox="1"/>
              <p:nvPr/>
            </p:nvSpPr>
            <p:spPr>
              <a:xfrm>
                <a:off x="3839310" y="2303035"/>
                <a:ext cx="230832" cy="27699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b="0" i="1" smtClean="0">
                          <a:latin typeface="Cambria Math" panose="02040503050406030204" pitchFamily="18" charset="0"/>
                          <a:cs typeface="Times New Roman" pitchFamily="18" charset="0"/>
                        </a:rPr>
                        <m:t>=</m:t>
                      </m:r>
                    </m:oMath>
                  </m:oMathPara>
                </a14:m>
                <a:endParaRPr kumimoji="1" lang="zh-TW" altLang="en-US" dirty="0">
                  <a:latin typeface="Times New Roman" pitchFamily="18" charset="0"/>
                  <a:cs typeface="Times New Roman" pitchFamily="18" charset="0"/>
                </a:endParaRPr>
              </a:p>
            </p:txBody>
          </p:sp>
        </mc:Choice>
        <mc:Fallback xmlns="">
          <p:sp>
            <p:nvSpPr>
              <p:cNvPr id="43" name="文字方塊 42">
                <a:extLst>
                  <a:ext uri="{FF2B5EF4-FFF2-40B4-BE49-F238E27FC236}">
                    <a16:creationId xmlns:a16="http://schemas.microsoft.com/office/drawing/2014/main" id="{921065E5-171E-DB4D-AC2E-2E70491E02A4}"/>
                  </a:ext>
                </a:extLst>
              </p:cNvPr>
              <p:cNvSpPr txBox="1">
                <a:spLocks noRot="1" noChangeAspect="1" noMove="1" noResize="1" noEditPoints="1" noAdjustHandles="1" noChangeArrowheads="1" noChangeShapeType="1" noTextEdit="1"/>
              </p:cNvSpPr>
              <p:nvPr/>
            </p:nvSpPr>
            <p:spPr>
              <a:xfrm>
                <a:off x="3839310" y="2303035"/>
                <a:ext cx="230832" cy="276999"/>
              </a:xfrm>
              <a:prstGeom prst="rect">
                <a:avLst/>
              </a:prstGeom>
              <a:blipFill>
                <a:blip r:embed="rId3"/>
                <a:stretch>
                  <a:fillRect l="-5263" r="-1052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5" name="文字方塊 44">
                <a:extLst>
                  <a:ext uri="{FF2B5EF4-FFF2-40B4-BE49-F238E27FC236}">
                    <a16:creationId xmlns:a16="http://schemas.microsoft.com/office/drawing/2014/main" id="{3C395519-CE63-0D43-B6CC-693B99A9C2A6}"/>
                  </a:ext>
                </a:extLst>
              </p:cNvPr>
              <p:cNvSpPr txBox="1"/>
              <p:nvPr/>
            </p:nvSpPr>
            <p:spPr>
              <a:xfrm>
                <a:off x="7217875" y="1308550"/>
                <a:ext cx="1398140" cy="27699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b="0" i="1" smtClean="0">
                          <a:latin typeface="Cambria Math" panose="02040503050406030204" pitchFamily="18" charset="0"/>
                          <a:cs typeface="Times New Roman" pitchFamily="18" charset="0"/>
                        </a:rPr>
                        <m:t>𝑚</m:t>
                      </m:r>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𝑢</m:t>
                          </m:r>
                        </m:e>
                        <m:sup>
                          <m:r>
                            <a:rPr kumimoji="1" lang="en-US" altLang="zh-TW" b="0" i="1" smtClean="0">
                              <a:latin typeface="Cambria Math" panose="02040503050406030204" pitchFamily="18" charset="0"/>
                              <a:cs typeface="Times New Roman" pitchFamily="18" charset="0"/>
                            </a:rPr>
                            <m:t>′</m:t>
                          </m:r>
                        </m:sup>
                      </m:sSup>
                      <m:r>
                        <a:rPr lang="en-US" altLang="zh-TW" i="1">
                          <a:latin typeface="Cambria Math" panose="02040503050406030204" pitchFamily="18" charset="0"/>
                          <a:ea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r>
                        <a:rPr kumimoji="1" lang="en-US" altLang="zh-TW" b="0" i="1" smtClean="0">
                          <a:latin typeface="Cambria Math" panose="02040503050406030204" pitchFamily="18" charset="0"/>
                          <a:ea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2</m:t>
                      </m:r>
                      <m:r>
                        <a:rPr kumimoji="1" lang="en-US" altLang="zh-TW" b="0" i="1" smtClean="0">
                          <a:latin typeface="Cambria Math" panose="02040503050406030204" pitchFamily="18" charset="0"/>
                          <a:cs typeface="Times New Roman" pitchFamily="18" charset="0"/>
                        </a:rPr>
                        <m:t>𝑢</m:t>
                      </m:r>
                    </m:oMath>
                  </m:oMathPara>
                </a14:m>
                <a:endParaRPr kumimoji="1" lang="zh-TW" altLang="en-US" dirty="0">
                  <a:latin typeface="Times New Roman" pitchFamily="18" charset="0"/>
                  <a:cs typeface="Times New Roman" pitchFamily="18" charset="0"/>
                </a:endParaRPr>
              </a:p>
            </p:txBody>
          </p:sp>
        </mc:Choice>
        <mc:Fallback xmlns="">
          <p:sp>
            <p:nvSpPr>
              <p:cNvPr id="45" name="文字方塊 44">
                <a:extLst>
                  <a:ext uri="{FF2B5EF4-FFF2-40B4-BE49-F238E27FC236}">
                    <a16:creationId xmlns:a16="http://schemas.microsoft.com/office/drawing/2014/main" id="{3C395519-CE63-0D43-B6CC-693B99A9C2A6}"/>
                  </a:ext>
                </a:extLst>
              </p:cNvPr>
              <p:cNvSpPr txBox="1">
                <a:spLocks noRot="1" noChangeAspect="1" noMove="1" noResize="1" noEditPoints="1" noAdjustHandles="1" noChangeArrowheads="1" noChangeShapeType="1" noTextEdit="1"/>
              </p:cNvSpPr>
              <p:nvPr/>
            </p:nvSpPr>
            <p:spPr>
              <a:xfrm>
                <a:off x="7217875" y="1308550"/>
                <a:ext cx="1398140" cy="276999"/>
              </a:xfrm>
              <a:prstGeom prst="rect">
                <a:avLst/>
              </a:prstGeom>
              <a:blipFill>
                <a:blip r:embed="rId5"/>
                <a:stretch>
                  <a:fillRect l="-901" r="-2703" b="-434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 name="文字方塊 45">
                <a:extLst>
                  <a:ext uri="{FF2B5EF4-FFF2-40B4-BE49-F238E27FC236}">
                    <a16:creationId xmlns:a16="http://schemas.microsoft.com/office/drawing/2014/main" id="{91BCD053-61B6-844F-ACA8-3C2D8FE15EA8}"/>
                  </a:ext>
                </a:extLst>
              </p:cNvPr>
              <p:cNvSpPr txBox="1"/>
              <p:nvPr/>
            </p:nvSpPr>
            <p:spPr>
              <a:xfrm>
                <a:off x="7228716" y="3149570"/>
                <a:ext cx="691087" cy="27699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b="0" i="1" smtClean="0">
                          <a:latin typeface="Cambria Math" panose="02040503050406030204" pitchFamily="18" charset="0"/>
                          <a:cs typeface="Times New Roman" pitchFamily="18" charset="0"/>
                        </a:rPr>
                        <m:t>2</m:t>
                      </m:r>
                      <m:r>
                        <a:rPr kumimoji="1" lang="en-US" altLang="zh-TW" b="0" i="1" smtClean="0">
                          <a:latin typeface="Cambria Math" panose="02040503050406030204" pitchFamily="18" charset="0"/>
                          <a:cs typeface="Times New Roman" pitchFamily="18" charset="0"/>
                        </a:rPr>
                        <m:t>𝑚</m:t>
                      </m:r>
                      <m:r>
                        <a:rPr kumimoji="1" lang="en-US" altLang="zh-TW" b="0" i="1" smtClean="0">
                          <a:latin typeface="Cambria Math" panose="02040503050406030204" pitchFamily="18" charset="0"/>
                          <a:ea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𝑢</m:t>
                      </m:r>
                    </m:oMath>
                  </m:oMathPara>
                </a14:m>
                <a:endParaRPr kumimoji="1" lang="zh-TW" altLang="en-US" dirty="0">
                  <a:latin typeface="Times New Roman" pitchFamily="18" charset="0"/>
                  <a:cs typeface="Times New Roman" pitchFamily="18" charset="0"/>
                </a:endParaRPr>
              </a:p>
            </p:txBody>
          </p:sp>
        </mc:Choice>
        <mc:Fallback xmlns="">
          <p:sp>
            <p:nvSpPr>
              <p:cNvPr id="46" name="文字方塊 45">
                <a:extLst>
                  <a:ext uri="{FF2B5EF4-FFF2-40B4-BE49-F238E27FC236}">
                    <a16:creationId xmlns:a16="http://schemas.microsoft.com/office/drawing/2014/main" id="{91BCD053-61B6-844F-ACA8-3C2D8FE15EA8}"/>
                  </a:ext>
                </a:extLst>
              </p:cNvPr>
              <p:cNvSpPr txBox="1">
                <a:spLocks noRot="1" noChangeAspect="1" noMove="1" noResize="1" noEditPoints="1" noAdjustHandles="1" noChangeArrowheads="1" noChangeShapeType="1" noTextEdit="1"/>
              </p:cNvSpPr>
              <p:nvPr/>
            </p:nvSpPr>
            <p:spPr>
              <a:xfrm>
                <a:off x="7228716" y="3149570"/>
                <a:ext cx="691087" cy="276999"/>
              </a:xfrm>
              <a:prstGeom prst="rect">
                <a:avLst/>
              </a:prstGeom>
              <a:blipFill>
                <a:blip r:embed="rId6"/>
                <a:stretch>
                  <a:fillRect l="-5357" r="-1786" b="-434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7" name="文字方塊 46">
                <a:extLst>
                  <a:ext uri="{FF2B5EF4-FFF2-40B4-BE49-F238E27FC236}">
                    <a16:creationId xmlns:a16="http://schemas.microsoft.com/office/drawing/2014/main" id="{E985CB20-0D4C-EC46-94D7-4062006B1F36}"/>
                  </a:ext>
                </a:extLst>
              </p:cNvPr>
              <p:cNvSpPr txBox="1"/>
              <p:nvPr/>
            </p:nvSpPr>
            <p:spPr>
              <a:xfrm>
                <a:off x="7223859" y="2272104"/>
                <a:ext cx="230832" cy="27699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b="0" i="1" smtClean="0">
                          <a:latin typeface="Cambria Math" panose="02040503050406030204" pitchFamily="18" charset="0"/>
                          <a:ea typeface="Cambria Math" panose="02040503050406030204" pitchFamily="18" charset="0"/>
                          <a:cs typeface="Times New Roman" pitchFamily="18" charset="0"/>
                        </a:rPr>
                        <m:t>≠</m:t>
                      </m:r>
                    </m:oMath>
                  </m:oMathPara>
                </a14:m>
                <a:endParaRPr kumimoji="1" lang="zh-TW" altLang="en-US" dirty="0">
                  <a:latin typeface="Times New Roman" pitchFamily="18" charset="0"/>
                  <a:cs typeface="Times New Roman" pitchFamily="18" charset="0"/>
                </a:endParaRPr>
              </a:p>
            </p:txBody>
          </p:sp>
        </mc:Choice>
        <mc:Fallback xmlns="">
          <p:sp>
            <p:nvSpPr>
              <p:cNvPr id="47" name="文字方塊 46">
                <a:extLst>
                  <a:ext uri="{FF2B5EF4-FFF2-40B4-BE49-F238E27FC236}">
                    <a16:creationId xmlns:a16="http://schemas.microsoft.com/office/drawing/2014/main" id="{E985CB20-0D4C-EC46-94D7-4062006B1F36}"/>
                  </a:ext>
                </a:extLst>
              </p:cNvPr>
              <p:cNvSpPr txBox="1">
                <a:spLocks noRot="1" noChangeAspect="1" noMove="1" noResize="1" noEditPoints="1" noAdjustHandles="1" noChangeArrowheads="1" noChangeShapeType="1" noTextEdit="1"/>
              </p:cNvSpPr>
              <p:nvPr/>
            </p:nvSpPr>
            <p:spPr>
              <a:xfrm>
                <a:off x="7223859" y="2272104"/>
                <a:ext cx="230832" cy="276999"/>
              </a:xfrm>
              <a:prstGeom prst="rect">
                <a:avLst/>
              </a:prstGeom>
              <a:blipFill>
                <a:blip r:embed="rId7"/>
                <a:stretch>
                  <a:fillRect l="-15789" r="-10526"/>
                </a:stretch>
              </a:blipFill>
            </p:spPr>
            <p:txBody>
              <a:bodyPr/>
              <a:lstStyle/>
              <a:p>
                <a:r>
                  <a:rPr lang="zh-TW" altLang="en-US">
                    <a:noFill/>
                  </a:rPr>
                  <a:t> </a:t>
                </a:r>
              </a:p>
            </p:txBody>
          </p:sp>
        </mc:Fallback>
      </mc:AlternateContent>
      <p:sp>
        <p:nvSpPr>
          <p:cNvPr id="40" name="Text Box 26">
            <a:extLst>
              <a:ext uri="{FF2B5EF4-FFF2-40B4-BE49-F238E27FC236}">
                <a16:creationId xmlns:a16="http://schemas.microsoft.com/office/drawing/2014/main" id="{E602BD82-BADA-AA40-8825-6635ED9A9D6E}"/>
              </a:ext>
            </a:extLst>
          </p:cNvPr>
          <p:cNvSpPr txBox="1">
            <a:spLocks noChangeArrowheads="1"/>
          </p:cNvSpPr>
          <p:nvPr/>
        </p:nvSpPr>
        <p:spPr bwMode="auto">
          <a:xfrm>
            <a:off x="2467597" y="253205"/>
            <a:ext cx="3421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a:latin typeface="Arial" pitchFamily="34" charset="0"/>
              </a:rPr>
              <a:t>但？如果考慮相對性效應</a:t>
            </a:r>
            <a:r>
              <a:rPr kumimoji="0" lang="en-US" altLang="zh-TW" sz="1800">
                <a:latin typeface="Arial" pitchFamily="34" charset="0"/>
              </a:rPr>
              <a:t>…..</a:t>
            </a:r>
          </a:p>
        </p:txBody>
      </p:sp>
      <p:sp>
        <p:nvSpPr>
          <p:cNvPr id="49" name="Text Box 17">
            <a:extLst>
              <a:ext uri="{FF2B5EF4-FFF2-40B4-BE49-F238E27FC236}">
                <a16:creationId xmlns:a16="http://schemas.microsoft.com/office/drawing/2014/main" id="{61B00C96-A641-6A4C-8DB5-FEEF8BB3335A}"/>
              </a:ext>
            </a:extLst>
          </p:cNvPr>
          <p:cNvSpPr txBox="1">
            <a:spLocks noChangeArrowheads="1"/>
          </p:cNvSpPr>
          <p:nvPr/>
        </p:nvSpPr>
        <p:spPr bwMode="auto">
          <a:xfrm>
            <a:off x="5986117" y="814388"/>
            <a:ext cx="86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i="1" dirty="0">
                <a:latin typeface="Times New Roman" pitchFamily="18" charset="0"/>
              </a:rPr>
              <a:t>u’   </a:t>
            </a:r>
            <a:r>
              <a:rPr kumimoji="0" lang="zh-TW" altLang="en-US" sz="1800" dirty="0">
                <a:solidFill>
                  <a:srgbClr val="FF0000"/>
                </a:solidFill>
                <a:latin typeface="Times New Roman" pitchFamily="18" charset="0"/>
              </a:rPr>
              <a:t>？</a:t>
            </a:r>
          </a:p>
        </p:txBody>
      </p:sp>
      <p:sp>
        <p:nvSpPr>
          <p:cNvPr id="51" name="Text Box 35">
            <a:extLst>
              <a:ext uri="{FF2B5EF4-FFF2-40B4-BE49-F238E27FC236}">
                <a16:creationId xmlns:a16="http://schemas.microsoft.com/office/drawing/2014/main" id="{4C1017DD-591E-C540-B5D5-3F88A7320519}"/>
              </a:ext>
            </a:extLst>
          </p:cNvPr>
          <p:cNvSpPr txBox="1">
            <a:spLocks noChangeArrowheads="1"/>
          </p:cNvSpPr>
          <p:nvPr/>
        </p:nvSpPr>
        <p:spPr bwMode="auto">
          <a:xfrm>
            <a:off x="1295400" y="6496946"/>
            <a:ext cx="5868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a:solidFill>
                  <a:srgbClr val="FF0000"/>
                </a:solidFill>
                <a:latin typeface="Arial" pitchFamily="34" charset="0"/>
              </a:rPr>
              <a:t>動量守恆定律在羅倫茲轉換後就不像動量守恆了！</a:t>
            </a:r>
          </a:p>
        </p:txBody>
      </p:sp>
      <p:sp>
        <p:nvSpPr>
          <p:cNvPr id="52" name="文字方塊 41">
            <a:extLst>
              <a:ext uri="{FF2B5EF4-FFF2-40B4-BE49-F238E27FC236}">
                <a16:creationId xmlns:a16="http://schemas.microsoft.com/office/drawing/2014/main" id="{82038FFA-3632-3647-8530-D44312651042}"/>
              </a:ext>
            </a:extLst>
          </p:cNvPr>
          <p:cNvSpPr txBox="1">
            <a:spLocks noChangeArrowheads="1"/>
          </p:cNvSpPr>
          <p:nvPr/>
        </p:nvSpPr>
        <p:spPr bwMode="auto">
          <a:xfrm>
            <a:off x="1295400" y="6100071"/>
            <a:ext cx="6480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a:latin typeface="Arial" pitchFamily="34" charset="0"/>
              </a:rPr>
              <a:t>動量守恆定律在左方是正確，但在右方就不正確，反之亦然</a:t>
            </a:r>
          </a:p>
        </p:txBody>
      </p:sp>
      <mc:AlternateContent xmlns:mc="http://schemas.openxmlformats.org/markup-compatibility/2006" xmlns:a14="http://schemas.microsoft.com/office/drawing/2010/main">
        <mc:Choice Requires="a14">
          <p:sp>
            <p:nvSpPr>
              <p:cNvPr id="53" name="文字方塊 52">
                <a:extLst>
                  <a:ext uri="{FF2B5EF4-FFF2-40B4-BE49-F238E27FC236}">
                    <a16:creationId xmlns:a16="http://schemas.microsoft.com/office/drawing/2014/main" id="{1BA08287-8927-D34F-ADAF-1ED926D3B105}"/>
                  </a:ext>
                </a:extLst>
              </p:cNvPr>
              <p:cNvSpPr txBox="1"/>
              <p:nvPr/>
            </p:nvSpPr>
            <p:spPr>
              <a:xfrm>
                <a:off x="7204941" y="345432"/>
                <a:ext cx="1785489" cy="763286"/>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𝑢</m:t>
                          </m:r>
                        </m:e>
                        <m:sup>
                          <m:r>
                            <a:rPr kumimoji="1" lang="en-US" altLang="zh-TW" b="0" i="1" smtClean="0">
                              <a:latin typeface="Cambria Math" panose="02040503050406030204" pitchFamily="18" charset="0"/>
                              <a:cs typeface="Times New Roman" pitchFamily="18" charset="0"/>
                            </a:rPr>
                            <m:t>′</m:t>
                          </m:r>
                        </m:sup>
                      </m:sSup>
                      <m:r>
                        <a:rPr kumimoji="1" lang="en-US" altLang="zh-TW" b="0" i="1" smtClean="0">
                          <a:latin typeface="Cambria Math" panose="02040503050406030204" pitchFamily="18" charset="0"/>
                          <a:cs typeface="Times New Roman" pitchFamily="18" charset="0"/>
                        </a:rPr>
                        <m:t>=</m:t>
                      </m:r>
                      <m:f>
                        <m:fPr>
                          <m:ctrlPr>
                            <a:rPr kumimoji="1" lang="en-US" altLang="zh-TW" b="0" i="1" smtClean="0">
                              <a:latin typeface="Cambria Math" panose="02040503050406030204" pitchFamily="18" charset="0"/>
                              <a:cs typeface="Times New Roman" pitchFamily="18" charset="0"/>
                            </a:rPr>
                          </m:ctrlPr>
                        </m:fPr>
                        <m:num>
                          <m:r>
                            <a:rPr kumimoji="1" lang="en-US" altLang="zh-TW" b="0" i="1" smtClean="0">
                              <a:latin typeface="Cambria Math" panose="02040503050406030204" pitchFamily="18" charset="0"/>
                              <a:cs typeface="Times New Roman" pitchFamily="18" charset="0"/>
                            </a:rPr>
                            <m:t>𝑢</m:t>
                          </m:r>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𝑢</m:t>
                          </m:r>
                        </m:num>
                        <m:den>
                          <m:r>
                            <a:rPr kumimoji="1" lang="en-US" altLang="zh-TW" b="0" i="1" smtClean="0">
                              <a:latin typeface="Cambria Math" panose="02040503050406030204" pitchFamily="18" charset="0"/>
                              <a:cs typeface="Times New Roman" pitchFamily="18" charset="0"/>
                            </a:rPr>
                            <m:t>1+</m:t>
                          </m:r>
                          <m:f>
                            <m:fPr>
                              <m:ctrlPr>
                                <a:rPr kumimoji="1" lang="en-US" altLang="zh-TW" b="0" i="1" smtClean="0">
                                  <a:latin typeface="Cambria Math" panose="02040503050406030204" pitchFamily="18" charset="0"/>
                                  <a:cs typeface="Times New Roman" pitchFamily="18" charset="0"/>
                                </a:rPr>
                              </m:ctrlPr>
                            </m:fPr>
                            <m:num>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𝑢</m:t>
                                  </m:r>
                                </m:e>
                                <m:sup>
                                  <m:r>
                                    <a:rPr kumimoji="1" lang="en-US" altLang="zh-TW" b="0" i="1" smtClean="0">
                                      <a:latin typeface="Cambria Math" panose="02040503050406030204" pitchFamily="18" charset="0"/>
                                      <a:cs typeface="Times New Roman" pitchFamily="18" charset="0"/>
                                    </a:rPr>
                                    <m:t>2</m:t>
                                  </m:r>
                                </m:sup>
                              </m:sSup>
                            </m:num>
                            <m:den>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𝑐</m:t>
                                  </m:r>
                                </m:e>
                                <m:sup>
                                  <m:r>
                                    <a:rPr kumimoji="1" lang="en-US" altLang="zh-TW" b="0" i="1" smtClean="0">
                                      <a:latin typeface="Cambria Math" panose="02040503050406030204" pitchFamily="18" charset="0"/>
                                      <a:cs typeface="Times New Roman" pitchFamily="18" charset="0"/>
                                    </a:rPr>
                                    <m:t>2</m:t>
                                  </m:r>
                                </m:sup>
                              </m:sSup>
                            </m:den>
                          </m:f>
                        </m:den>
                      </m:f>
                      <m:r>
                        <a:rPr kumimoji="1" lang="en-US" altLang="zh-TW" b="0" i="1" smtClean="0">
                          <a:latin typeface="Cambria Math" panose="02040503050406030204" pitchFamily="18" charset="0"/>
                          <a:ea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2</m:t>
                      </m:r>
                      <m:r>
                        <a:rPr kumimoji="1" lang="en-US" altLang="zh-TW" b="0" i="1" smtClean="0">
                          <a:latin typeface="Cambria Math" panose="02040503050406030204" pitchFamily="18" charset="0"/>
                          <a:cs typeface="Times New Roman" pitchFamily="18" charset="0"/>
                        </a:rPr>
                        <m:t>𝑢</m:t>
                      </m:r>
                    </m:oMath>
                  </m:oMathPara>
                </a14:m>
                <a:endParaRPr kumimoji="1" lang="zh-TW" altLang="en-US" dirty="0">
                  <a:latin typeface="Times New Roman" pitchFamily="18" charset="0"/>
                  <a:cs typeface="Times New Roman" pitchFamily="18" charset="0"/>
                </a:endParaRPr>
              </a:p>
            </p:txBody>
          </p:sp>
        </mc:Choice>
        <mc:Fallback xmlns="">
          <p:sp>
            <p:nvSpPr>
              <p:cNvPr id="53" name="文字方塊 52">
                <a:extLst>
                  <a:ext uri="{FF2B5EF4-FFF2-40B4-BE49-F238E27FC236}">
                    <a16:creationId xmlns:a16="http://schemas.microsoft.com/office/drawing/2014/main" id="{1BA08287-8927-D34F-ADAF-1ED926D3B105}"/>
                  </a:ext>
                </a:extLst>
              </p:cNvPr>
              <p:cNvSpPr txBox="1">
                <a:spLocks noRot="1" noChangeAspect="1" noMove="1" noResize="1" noEditPoints="1" noAdjustHandles="1" noChangeArrowheads="1" noChangeShapeType="1" noTextEdit="1"/>
              </p:cNvSpPr>
              <p:nvPr/>
            </p:nvSpPr>
            <p:spPr>
              <a:xfrm>
                <a:off x="7204941" y="345432"/>
                <a:ext cx="1785489" cy="763286"/>
              </a:xfrm>
              <a:prstGeom prst="rect">
                <a:avLst/>
              </a:prstGeom>
              <a:blipFill>
                <a:blip r:embed="rId9"/>
                <a:stretch>
                  <a:fillRect l="-704" r="-1408" b="-65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0" name="文字方塊 49">
                <a:extLst>
                  <a:ext uri="{FF2B5EF4-FFF2-40B4-BE49-F238E27FC236}">
                    <a16:creationId xmlns:a16="http://schemas.microsoft.com/office/drawing/2014/main" id="{5CDABEFD-44CB-BA47-9C38-1B21F3E2C476}"/>
                  </a:ext>
                </a:extLst>
              </p:cNvPr>
              <p:cNvSpPr txBox="1"/>
              <p:nvPr/>
            </p:nvSpPr>
            <p:spPr>
              <a:xfrm>
                <a:off x="1637508" y="5014540"/>
                <a:ext cx="2052638" cy="366703"/>
              </a:xfrm>
              <a:prstGeom prst="rect">
                <a:avLst/>
              </a:prstGeom>
              <a:solidFill>
                <a:srgbClr val="FFFDAB"/>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i="1" smtClean="0">
                              <a:latin typeface="Cambria Math" panose="02040503050406030204" pitchFamily="18" charset="0"/>
                              <a:cs typeface="Times New Roman" pitchFamily="18" charset="0"/>
                            </a:rPr>
                          </m:ctrlPr>
                        </m:sSubPr>
                        <m:e>
                          <m:acc>
                            <m:accPr>
                              <m:chr m:val="⃗"/>
                              <m:ctrlPr>
                                <a:rPr lang="zh-TW" altLang="en-US" i="1">
                                  <a:latin typeface="Cambria Math" panose="02040503050406030204" pitchFamily="18" charset="0"/>
                                  <a:cs typeface="Times New Roman" pitchFamily="18" charset="0"/>
                                </a:rPr>
                              </m:ctrlPr>
                            </m:accPr>
                            <m:e>
                              <m:r>
                                <a:rPr lang="en-US" altLang="zh-TW" i="1">
                                  <a:latin typeface="Cambria Math" panose="02040503050406030204" pitchFamily="18" charset="0"/>
                                  <a:cs typeface="Times New Roman" pitchFamily="18" charset="0"/>
                                </a:rPr>
                                <m:t>𝑃</m:t>
                              </m:r>
                            </m:e>
                          </m:acc>
                        </m:e>
                        <m:sub>
                          <m:r>
                            <a:rPr kumimoji="1" lang="en-US" altLang="zh-TW" b="0" i="1" smtClean="0">
                              <a:latin typeface="Cambria Math" panose="02040503050406030204" pitchFamily="18" charset="0"/>
                              <a:cs typeface="Times New Roman" pitchFamily="18" charset="0"/>
                            </a:rPr>
                            <m:t>𝑖</m:t>
                          </m:r>
                          <m:r>
                            <a:rPr kumimoji="1" lang="en-US" altLang="zh-TW" b="0" i="1" smtClean="0">
                              <a:latin typeface="Cambria Math" panose="02040503050406030204" pitchFamily="18" charset="0"/>
                              <a:cs typeface="Times New Roman" pitchFamily="18" charset="0"/>
                            </a:rPr>
                            <m:t> </m:t>
                          </m:r>
                          <m:r>
                            <m:rPr>
                              <m:nor/>
                            </m:rPr>
                            <a:rPr kumimoji="1" lang="en-US" altLang="zh-TW" b="0" i="0" smtClean="0">
                              <a:latin typeface="Times New Roman" panose="02020603050405020304" pitchFamily="18" charset="0"/>
                              <a:cs typeface="Times New Roman" panose="02020603050405020304" pitchFamily="18" charset="0"/>
                            </a:rPr>
                            <m:t>total</m:t>
                          </m:r>
                        </m:sub>
                      </m:sSub>
                      <m:r>
                        <a:rPr kumimoji="1" lang="en-US" altLang="zh-TW" b="0" i="1" smtClean="0">
                          <a:latin typeface="Cambria Math" panose="02040503050406030204" pitchFamily="18" charset="0"/>
                          <a:cs typeface="Times New Roman" pitchFamily="18" charset="0"/>
                        </a:rPr>
                        <m:t>=</m:t>
                      </m:r>
                      <m:sSub>
                        <m:sSubPr>
                          <m:ctrlPr>
                            <a:rPr kumimoji="1" lang="en-US" altLang="zh-TW" b="0" i="1" smtClean="0">
                              <a:latin typeface="Cambria Math" panose="02040503050406030204" pitchFamily="18" charset="0"/>
                              <a:cs typeface="Times New Roman" pitchFamily="18" charset="0"/>
                            </a:rPr>
                          </m:ctrlPr>
                        </m:sSubPr>
                        <m:e>
                          <m:acc>
                            <m:accPr>
                              <m:chr m:val="⃗"/>
                              <m:ctrlPr>
                                <a:rPr kumimoji="1" lang="en-US" altLang="zh-TW" b="0"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𝑃</m:t>
                              </m:r>
                            </m:e>
                          </m:acc>
                        </m:e>
                        <m:sub>
                          <m:r>
                            <a:rPr kumimoji="1" lang="en-US" altLang="zh-TW" b="0" i="1" smtClean="0">
                              <a:latin typeface="Cambria Math" panose="02040503050406030204" pitchFamily="18" charset="0"/>
                              <a:cs typeface="Times New Roman" pitchFamily="18" charset="0"/>
                            </a:rPr>
                            <m:t>𝑓</m:t>
                          </m:r>
                          <m:r>
                            <a:rPr kumimoji="1" lang="en-US" altLang="zh-TW" b="0" i="1" smtClean="0">
                              <a:latin typeface="Cambria Math" panose="02040503050406030204" pitchFamily="18" charset="0"/>
                              <a:cs typeface="Times New Roman" pitchFamily="18" charset="0"/>
                            </a:rPr>
                            <m:t> </m:t>
                          </m:r>
                          <m:r>
                            <m:rPr>
                              <m:nor/>
                            </m:rPr>
                            <a:rPr kumimoji="1" lang="en-US" altLang="zh-TW" b="0" i="0" smtClean="0">
                              <a:latin typeface="Times New Roman" panose="02020603050405020304" pitchFamily="18" charset="0"/>
                              <a:cs typeface="Times New Roman" panose="02020603050405020304" pitchFamily="18" charset="0"/>
                            </a:rPr>
                            <m:t>total</m:t>
                          </m:r>
                        </m:sub>
                      </m:sSub>
                    </m:oMath>
                  </m:oMathPara>
                </a14:m>
                <a:endParaRPr kumimoji="1" lang="zh-TW" altLang="en-US" dirty="0">
                  <a:latin typeface="Times New Roman" pitchFamily="18" charset="0"/>
                  <a:cs typeface="Times New Roman" pitchFamily="18" charset="0"/>
                </a:endParaRPr>
              </a:p>
            </p:txBody>
          </p:sp>
        </mc:Choice>
        <mc:Fallback xmlns="">
          <p:sp>
            <p:nvSpPr>
              <p:cNvPr id="50" name="文字方塊 49">
                <a:extLst>
                  <a:ext uri="{FF2B5EF4-FFF2-40B4-BE49-F238E27FC236}">
                    <a16:creationId xmlns:a16="http://schemas.microsoft.com/office/drawing/2014/main" id="{5CDABEFD-44CB-BA47-9C38-1B21F3E2C476}"/>
                  </a:ext>
                </a:extLst>
              </p:cNvPr>
              <p:cNvSpPr txBox="1">
                <a:spLocks noRot="1" noChangeAspect="1" noMove="1" noResize="1" noEditPoints="1" noAdjustHandles="1" noChangeArrowheads="1" noChangeShapeType="1" noTextEdit="1"/>
              </p:cNvSpPr>
              <p:nvPr/>
            </p:nvSpPr>
            <p:spPr>
              <a:xfrm>
                <a:off x="1637508" y="5014540"/>
                <a:ext cx="2052638" cy="366703"/>
              </a:xfrm>
              <a:prstGeom prst="rect">
                <a:avLst/>
              </a:prstGeom>
              <a:blipFill>
                <a:blip r:embed="rId10"/>
                <a:stretch>
                  <a:fillRect b="-20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4" name="文字方塊 53">
                <a:extLst>
                  <a:ext uri="{FF2B5EF4-FFF2-40B4-BE49-F238E27FC236}">
                    <a16:creationId xmlns:a16="http://schemas.microsoft.com/office/drawing/2014/main" id="{92333067-1F3B-AB4D-8F0C-023DAB2F0EA4}"/>
                  </a:ext>
                </a:extLst>
              </p:cNvPr>
              <p:cNvSpPr txBox="1"/>
              <p:nvPr/>
            </p:nvSpPr>
            <p:spPr>
              <a:xfrm>
                <a:off x="6787358" y="4988727"/>
                <a:ext cx="2052638" cy="343556"/>
              </a:xfrm>
              <a:prstGeom prst="rect">
                <a:avLst/>
              </a:prstGeom>
              <a:solidFill>
                <a:srgbClr val="FFFDAB"/>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i="1" smtClean="0">
                              <a:latin typeface="Cambria Math" panose="02040503050406030204" pitchFamily="18" charset="0"/>
                              <a:cs typeface="Times New Roman" pitchFamily="18" charset="0"/>
                            </a:rPr>
                          </m:ctrlPr>
                        </m:sSubPr>
                        <m:e>
                          <m:acc>
                            <m:accPr>
                              <m:chr m:val="⃗"/>
                              <m:ctrlPr>
                                <a:rPr lang="zh-TW" altLang="en-US" i="1">
                                  <a:latin typeface="Cambria Math" panose="02040503050406030204" pitchFamily="18" charset="0"/>
                                  <a:cs typeface="Times New Roman" pitchFamily="18" charset="0"/>
                                </a:rPr>
                              </m:ctrlPr>
                            </m:accPr>
                            <m:e>
                              <m:r>
                                <a:rPr lang="en-US" altLang="zh-TW" i="1">
                                  <a:latin typeface="Cambria Math" panose="02040503050406030204" pitchFamily="18" charset="0"/>
                                  <a:cs typeface="Times New Roman" pitchFamily="18" charset="0"/>
                                </a:rPr>
                                <m:t>𝑃</m:t>
                              </m:r>
                            </m:e>
                          </m:acc>
                          <m:r>
                            <a:rPr lang="en-US" altLang="zh-TW" b="0" i="1" smtClean="0">
                              <a:latin typeface="Cambria Math" panose="02040503050406030204" pitchFamily="18" charset="0"/>
                              <a:cs typeface="Times New Roman" pitchFamily="18" charset="0"/>
                            </a:rPr>
                            <m:t>′</m:t>
                          </m:r>
                        </m:e>
                        <m:sub>
                          <m:r>
                            <a:rPr kumimoji="1" lang="en-US" altLang="zh-TW" b="0" i="1" smtClean="0">
                              <a:latin typeface="Cambria Math" panose="02040503050406030204" pitchFamily="18" charset="0"/>
                              <a:cs typeface="Times New Roman" pitchFamily="18" charset="0"/>
                            </a:rPr>
                            <m:t>𝑖</m:t>
                          </m:r>
                          <m:r>
                            <a:rPr kumimoji="1" lang="en-US" altLang="zh-TW" b="0" i="1" smtClean="0">
                              <a:latin typeface="Cambria Math" panose="02040503050406030204" pitchFamily="18" charset="0"/>
                              <a:cs typeface="Times New Roman" pitchFamily="18" charset="0"/>
                            </a:rPr>
                            <m:t> </m:t>
                          </m:r>
                          <m:r>
                            <m:rPr>
                              <m:sty m:val="p"/>
                            </m:rPr>
                            <a:rPr kumimoji="1" lang="en-US" altLang="zh-TW" b="0" i="0" smtClean="0">
                              <a:latin typeface="Cambria Math" panose="02040503050406030204" pitchFamily="18" charset="0"/>
                              <a:cs typeface="Times New Roman" pitchFamily="18" charset="0"/>
                            </a:rPr>
                            <m:t>total</m:t>
                          </m:r>
                        </m:sub>
                      </m:sSub>
                      <m:r>
                        <a:rPr lang="en-US" altLang="zh-TW" i="1">
                          <a:latin typeface="Cambria Math" panose="02040503050406030204" pitchFamily="18" charset="0"/>
                          <a:ea typeface="Cambria Math" panose="02040503050406030204" pitchFamily="18" charset="0"/>
                          <a:cs typeface="Times New Roman" pitchFamily="18" charset="0"/>
                        </a:rPr>
                        <m:t>≠</m:t>
                      </m:r>
                      <m:sSub>
                        <m:sSubPr>
                          <m:ctrlPr>
                            <a:rPr kumimoji="1" lang="en-US" altLang="zh-TW" b="0" i="1" smtClean="0">
                              <a:latin typeface="Cambria Math" panose="02040503050406030204" pitchFamily="18" charset="0"/>
                              <a:cs typeface="Times New Roman" pitchFamily="18" charset="0"/>
                            </a:rPr>
                          </m:ctrlPr>
                        </m:sSubPr>
                        <m:e>
                          <m:acc>
                            <m:accPr>
                              <m:chr m:val="⃗"/>
                              <m:ctrlPr>
                                <a:rPr kumimoji="1" lang="en-US" altLang="zh-TW" b="0"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𝑃</m:t>
                              </m:r>
                            </m:e>
                          </m:acc>
                          <m:r>
                            <a:rPr kumimoji="1" lang="en-US" altLang="zh-TW" b="0" i="1" smtClean="0">
                              <a:latin typeface="Cambria Math" panose="02040503050406030204" pitchFamily="18" charset="0"/>
                              <a:cs typeface="Times New Roman" pitchFamily="18" charset="0"/>
                            </a:rPr>
                            <m:t>′</m:t>
                          </m:r>
                        </m:e>
                        <m:sub>
                          <m:r>
                            <a:rPr kumimoji="1" lang="en-US" altLang="zh-TW" b="0" i="1" smtClean="0">
                              <a:latin typeface="Cambria Math" panose="02040503050406030204" pitchFamily="18" charset="0"/>
                              <a:cs typeface="Times New Roman" pitchFamily="18" charset="0"/>
                            </a:rPr>
                            <m:t>𝑓</m:t>
                          </m:r>
                          <m:r>
                            <a:rPr kumimoji="1" lang="en-US" altLang="zh-TW" b="0" i="1" smtClean="0">
                              <a:latin typeface="Cambria Math" panose="02040503050406030204" pitchFamily="18" charset="0"/>
                              <a:cs typeface="Times New Roman" pitchFamily="18" charset="0"/>
                            </a:rPr>
                            <m:t> </m:t>
                          </m:r>
                          <m:r>
                            <m:rPr>
                              <m:sty m:val="p"/>
                            </m:rPr>
                            <a:rPr kumimoji="1" lang="en-US" altLang="zh-TW" b="0" i="0" smtClean="0">
                              <a:latin typeface="Cambria Math" panose="02040503050406030204" pitchFamily="18" charset="0"/>
                              <a:cs typeface="Times New Roman" pitchFamily="18" charset="0"/>
                            </a:rPr>
                            <m:t>total</m:t>
                          </m:r>
                          <m:r>
                            <a:rPr kumimoji="1" lang="en-US" altLang="zh-TW" b="0" i="1" smtClean="0">
                              <a:latin typeface="Cambria Math" panose="02040503050406030204" pitchFamily="18" charset="0"/>
                              <a:cs typeface="Times New Roman" pitchFamily="18" charset="0"/>
                            </a:rPr>
                            <m:t> </m:t>
                          </m:r>
                        </m:sub>
                      </m:sSub>
                    </m:oMath>
                  </m:oMathPara>
                </a14:m>
                <a:endParaRPr kumimoji="1" lang="zh-TW" altLang="en-US" dirty="0">
                  <a:latin typeface="Times New Roman" pitchFamily="18" charset="0"/>
                  <a:cs typeface="Times New Roman" pitchFamily="18" charset="0"/>
                </a:endParaRPr>
              </a:p>
            </p:txBody>
          </p:sp>
        </mc:Choice>
        <mc:Fallback xmlns="">
          <p:sp>
            <p:nvSpPr>
              <p:cNvPr id="54" name="文字方塊 53">
                <a:extLst>
                  <a:ext uri="{FF2B5EF4-FFF2-40B4-BE49-F238E27FC236}">
                    <a16:creationId xmlns:a16="http://schemas.microsoft.com/office/drawing/2014/main" id="{92333067-1F3B-AB4D-8F0C-023DAB2F0EA4}"/>
                  </a:ext>
                </a:extLst>
              </p:cNvPr>
              <p:cNvSpPr txBox="1">
                <a:spLocks noRot="1" noChangeAspect="1" noMove="1" noResize="1" noEditPoints="1" noAdjustHandles="1" noChangeArrowheads="1" noChangeShapeType="1" noTextEdit="1"/>
              </p:cNvSpPr>
              <p:nvPr/>
            </p:nvSpPr>
            <p:spPr>
              <a:xfrm>
                <a:off x="6787358" y="4988727"/>
                <a:ext cx="2052638" cy="343556"/>
              </a:xfrm>
              <a:prstGeom prst="rect">
                <a:avLst/>
              </a:prstGeom>
              <a:blipFill>
                <a:blip r:embed="rId11"/>
                <a:stretch>
                  <a:fillRect b="-2142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513865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11"/>
                                        </p:tgtEl>
                                        <p:attrNameLst>
                                          <p:attrName>style.visibility</p:attrName>
                                        </p:attrNameLst>
                                      </p:cBhvr>
                                      <p:to>
                                        <p:strVal val="visible"/>
                                      </p:to>
                                    </p:set>
                                    <p:anim calcmode="lin" valueType="num">
                                      <p:cBhvr additive="base">
                                        <p:cTn id="7" dur="500" fill="hold"/>
                                        <p:tgtEl>
                                          <p:spTgt spid="8211"/>
                                        </p:tgtEl>
                                        <p:attrNameLst>
                                          <p:attrName>ppt_x</p:attrName>
                                        </p:attrNameLst>
                                      </p:cBhvr>
                                      <p:tavLst>
                                        <p:tav tm="0">
                                          <p:val>
                                            <p:strVal val="#ppt_x"/>
                                          </p:val>
                                        </p:tav>
                                        <p:tav tm="100000">
                                          <p:val>
                                            <p:strVal val="#ppt_x"/>
                                          </p:val>
                                        </p:tav>
                                      </p:tavLst>
                                    </p:anim>
                                    <p:anim calcmode="lin" valueType="num">
                                      <p:cBhvr additive="base">
                                        <p:cTn id="8" dur="500" fill="hold"/>
                                        <p:tgtEl>
                                          <p:spTgt spid="82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12"/>
                                        </p:tgtEl>
                                        <p:attrNameLst>
                                          <p:attrName>style.visibility</p:attrName>
                                        </p:attrNameLst>
                                      </p:cBhvr>
                                      <p:to>
                                        <p:strVal val="visible"/>
                                      </p:to>
                                    </p:set>
                                    <p:anim calcmode="lin" valueType="num">
                                      <p:cBhvr additive="base">
                                        <p:cTn id="11" dur="500" fill="hold"/>
                                        <p:tgtEl>
                                          <p:spTgt spid="8212"/>
                                        </p:tgtEl>
                                        <p:attrNameLst>
                                          <p:attrName>ppt_x</p:attrName>
                                        </p:attrNameLst>
                                      </p:cBhvr>
                                      <p:tavLst>
                                        <p:tav tm="0">
                                          <p:val>
                                            <p:strVal val="#ppt_x"/>
                                          </p:val>
                                        </p:tav>
                                        <p:tav tm="100000">
                                          <p:val>
                                            <p:strVal val="#ppt_x"/>
                                          </p:val>
                                        </p:tav>
                                      </p:tavLst>
                                    </p:anim>
                                    <p:anim calcmode="lin" valueType="num">
                                      <p:cBhvr additive="base">
                                        <p:cTn id="12" dur="500" fill="hold"/>
                                        <p:tgtEl>
                                          <p:spTgt spid="82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213"/>
                                        </p:tgtEl>
                                        <p:attrNameLst>
                                          <p:attrName>style.visibility</p:attrName>
                                        </p:attrNameLst>
                                      </p:cBhvr>
                                      <p:to>
                                        <p:strVal val="visible"/>
                                      </p:to>
                                    </p:set>
                                    <p:anim calcmode="lin" valueType="num">
                                      <p:cBhvr additive="base">
                                        <p:cTn id="15" dur="500" fill="hold"/>
                                        <p:tgtEl>
                                          <p:spTgt spid="8213"/>
                                        </p:tgtEl>
                                        <p:attrNameLst>
                                          <p:attrName>ppt_x</p:attrName>
                                        </p:attrNameLst>
                                      </p:cBhvr>
                                      <p:tavLst>
                                        <p:tav tm="0">
                                          <p:val>
                                            <p:strVal val="#ppt_x"/>
                                          </p:val>
                                        </p:tav>
                                        <p:tav tm="100000">
                                          <p:val>
                                            <p:strVal val="#ppt_x"/>
                                          </p:val>
                                        </p:tav>
                                      </p:tavLst>
                                    </p:anim>
                                    <p:anim calcmode="lin" valueType="num">
                                      <p:cBhvr additive="base">
                                        <p:cTn id="16" dur="500" fill="hold"/>
                                        <p:tgtEl>
                                          <p:spTgt spid="82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214"/>
                                        </p:tgtEl>
                                        <p:attrNameLst>
                                          <p:attrName>style.visibility</p:attrName>
                                        </p:attrNameLst>
                                      </p:cBhvr>
                                      <p:to>
                                        <p:strVal val="visible"/>
                                      </p:to>
                                    </p:set>
                                    <p:anim calcmode="lin" valueType="num">
                                      <p:cBhvr additive="base">
                                        <p:cTn id="19" dur="500" fill="hold"/>
                                        <p:tgtEl>
                                          <p:spTgt spid="8214"/>
                                        </p:tgtEl>
                                        <p:attrNameLst>
                                          <p:attrName>ppt_x</p:attrName>
                                        </p:attrNameLst>
                                      </p:cBhvr>
                                      <p:tavLst>
                                        <p:tav tm="0">
                                          <p:val>
                                            <p:strVal val="#ppt_x"/>
                                          </p:val>
                                        </p:tav>
                                        <p:tav tm="100000">
                                          <p:val>
                                            <p:strVal val="#ppt_x"/>
                                          </p:val>
                                        </p:tav>
                                      </p:tavLst>
                                    </p:anim>
                                    <p:anim calcmode="lin" valueType="num">
                                      <p:cBhvr additive="base">
                                        <p:cTn id="20" dur="500" fill="hold"/>
                                        <p:tgtEl>
                                          <p:spTgt spid="82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215"/>
                                        </p:tgtEl>
                                        <p:attrNameLst>
                                          <p:attrName>style.visibility</p:attrName>
                                        </p:attrNameLst>
                                      </p:cBhvr>
                                      <p:to>
                                        <p:strVal val="visible"/>
                                      </p:to>
                                    </p:set>
                                    <p:anim calcmode="lin" valueType="num">
                                      <p:cBhvr additive="base">
                                        <p:cTn id="23" dur="500" fill="hold"/>
                                        <p:tgtEl>
                                          <p:spTgt spid="8215"/>
                                        </p:tgtEl>
                                        <p:attrNameLst>
                                          <p:attrName>ppt_x</p:attrName>
                                        </p:attrNameLst>
                                      </p:cBhvr>
                                      <p:tavLst>
                                        <p:tav tm="0">
                                          <p:val>
                                            <p:strVal val="#ppt_x"/>
                                          </p:val>
                                        </p:tav>
                                        <p:tav tm="100000">
                                          <p:val>
                                            <p:strVal val="#ppt_x"/>
                                          </p:val>
                                        </p:tav>
                                      </p:tavLst>
                                    </p:anim>
                                    <p:anim calcmode="lin" valueType="num">
                                      <p:cBhvr additive="base">
                                        <p:cTn id="24" dur="500" fill="hold"/>
                                        <p:tgtEl>
                                          <p:spTgt spid="82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216"/>
                                        </p:tgtEl>
                                        <p:attrNameLst>
                                          <p:attrName>style.visibility</p:attrName>
                                        </p:attrNameLst>
                                      </p:cBhvr>
                                      <p:to>
                                        <p:strVal val="visible"/>
                                      </p:to>
                                    </p:set>
                                    <p:anim calcmode="lin" valueType="num">
                                      <p:cBhvr additive="base">
                                        <p:cTn id="27" dur="500" fill="hold"/>
                                        <p:tgtEl>
                                          <p:spTgt spid="8216"/>
                                        </p:tgtEl>
                                        <p:attrNameLst>
                                          <p:attrName>ppt_x</p:attrName>
                                        </p:attrNameLst>
                                      </p:cBhvr>
                                      <p:tavLst>
                                        <p:tav tm="0">
                                          <p:val>
                                            <p:strVal val="#ppt_x"/>
                                          </p:val>
                                        </p:tav>
                                        <p:tav tm="100000">
                                          <p:val>
                                            <p:strVal val="#ppt_x"/>
                                          </p:val>
                                        </p:tav>
                                      </p:tavLst>
                                    </p:anim>
                                    <p:anim calcmode="lin" valueType="num">
                                      <p:cBhvr additive="base">
                                        <p:cTn id="28" dur="500" fill="hold"/>
                                        <p:tgtEl>
                                          <p:spTgt spid="82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217"/>
                                        </p:tgtEl>
                                        <p:attrNameLst>
                                          <p:attrName>style.visibility</p:attrName>
                                        </p:attrNameLst>
                                      </p:cBhvr>
                                      <p:to>
                                        <p:strVal val="visible"/>
                                      </p:to>
                                    </p:set>
                                    <p:anim calcmode="lin" valueType="num">
                                      <p:cBhvr additive="base">
                                        <p:cTn id="31" dur="500" fill="hold"/>
                                        <p:tgtEl>
                                          <p:spTgt spid="8217"/>
                                        </p:tgtEl>
                                        <p:attrNameLst>
                                          <p:attrName>ppt_x</p:attrName>
                                        </p:attrNameLst>
                                      </p:cBhvr>
                                      <p:tavLst>
                                        <p:tav tm="0">
                                          <p:val>
                                            <p:strVal val="#ppt_x"/>
                                          </p:val>
                                        </p:tav>
                                        <p:tav tm="100000">
                                          <p:val>
                                            <p:strVal val="#ppt_x"/>
                                          </p:val>
                                        </p:tav>
                                      </p:tavLst>
                                    </p:anim>
                                    <p:anim calcmode="lin" valueType="num">
                                      <p:cBhvr additive="base">
                                        <p:cTn id="32" dur="500" fill="hold"/>
                                        <p:tgtEl>
                                          <p:spTgt spid="82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ppt_x"/>
                                          </p:val>
                                        </p:tav>
                                        <p:tav tm="100000">
                                          <p:val>
                                            <p:strVal val="#ppt_x"/>
                                          </p:val>
                                        </p:tav>
                                      </p:tavLst>
                                    </p:anim>
                                    <p:anim calcmode="lin" valueType="num">
                                      <p:cBhvr additive="base">
                                        <p:cTn id="3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53"/>
                                        </p:tgtEl>
                                        <p:attrNameLst>
                                          <p:attrName>ppt_x</p:attrName>
                                        </p:attrNameLst>
                                      </p:cBhvr>
                                      <p:tavLst>
                                        <p:tav tm="0">
                                          <p:val>
                                            <p:strVal val="ppt_x"/>
                                          </p:val>
                                        </p:tav>
                                        <p:tav tm="100000">
                                          <p:val>
                                            <p:strVal val="ppt_x"/>
                                          </p:val>
                                        </p:tav>
                                      </p:tavLst>
                                    </p:anim>
                                    <p:anim calcmode="lin" valueType="num">
                                      <p:cBhvr additive="base">
                                        <p:cTn id="43" dur="500"/>
                                        <p:tgtEl>
                                          <p:spTgt spid="53"/>
                                        </p:tgtEl>
                                        <p:attrNameLst>
                                          <p:attrName>ppt_y</p:attrName>
                                        </p:attrNameLst>
                                      </p:cBhvr>
                                      <p:tavLst>
                                        <p:tav tm="0">
                                          <p:val>
                                            <p:strVal val="ppt_y"/>
                                          </p:val>
                                        </p:tav>
                                        <p:tav tm="100000">
                                          <p:val>
                                            <p:strVal val="1+ppt_h/2"/>
                                          </p:val>
                                        </p:tav>
                                      </p:tavLst>
                                    </p:anim>
                                    <p:set>
                                      <p:cBhvr>
                                        <p:cTn id="44" dur="1" fill="hold">
                                          <p:stCondLst>
                                            <p:cond delay="499"/>
                                          </p:stCondLst>
                                        </p:cTn>
                                        <p:tgtEl>
                                          <p:spTgt spid="5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ppt_x"/>
                                          </p:val>
                                        </p:tav>
                                        <p:tav tm="100000">
                                          <p:val>
                                            <p:strVal val="#ppt_x"/>
                                          </p:val>
                                        </p:tav>
                                      </p:tavLst>
                                    </p:anim>
                                    <p:anim calcmode="lin" valueType="num">
                                      <p:cBhvr additive="base">
                                        <p:cTn id="50" dur="500" fill="hold"/>
                                        <p:tgtEl>
                                          <p:spTgt spid="4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fill="hold"/>
                                        <p:tgtEl>
                                          <p:spTgt spid="46"/>
                                        </p:tgtEl>
                                        <p:attrNameLst>
                                          <p:attrName>ppt_x</p:attrName>
                                        </p:attrNameLst>
                                      </p:cBhvr>
                                      <p:tavLst>
                                        <p:tav tm="0">
                                          <p:val>
                                            <p:strVal val="#ppt_x"/>
                                          </p:val>
                                        </p:tav>
                                        <p:tav tm="100000">
                                          <p:val>
                                            <p:strVal val="#ppt_x"/>
                                          </p:val>
                                        </p:tav>
                                      </p:tavLst>
                                    </p:anim>
                                    <p:anim calcmode="lin" valueType="num">
                                      <p:cBhvr additive="base">
                                        <p:cTn id="5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ppt_x"/>
                                          </p:val>
                                        </p:tav>
                                        <p:tav tm="100000">
                                          <p:val>
                                            <p:strVal val="#ppt_x"/>
                                          </p:val>
                                        </p:tav>
                                      </p:tavLst>
                                    </p:anim>
                                    <p:anim calcmode="lin" valueType="num">
                                      <p:cBhvr additive="base">
                                        <p:cTn id="6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fill="hold"/>
                                        <p:tgtEl>
                                          <p:spTgt spid="52"/>
                                        </p:tgtEl>
                                        <p:attrNameLst>
                                          <p:attrName>ppt_x</p:attrName>
                                        </p:attrNameLst>
                                      </p:cBhvr>
                                      <p:tavLst>
                                        <p:tav tm="0">
                                          <p:val>
                                            <p:strVal val="#ppt_x"/>
                                          </p:val>
                                        </p:tav>
                                        <p:tav tm="100000">
                                          <p:val>
                                            <p:strVal val="#ppt_x"/>
                                          </p:val>
                                        </p:tav>
                                      </p:tavLst>
                                    </p:anim>
                                    <p:anim calcmode="lin" valueType="num">
                                      <p:cBhvr additive="base">
                                        <p:cTn id="66" dur="500" fill="hold"/>
                                        <p:tgtEl>
                                          <p:spTgt spid="5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additive="base">
                                        <p:cTn id="69" dur="500" fill="hold"/>
                                        <p:tgtEl>
                                          <p:spTgt spid="51"/>
                                        </p:tgtEl>
                                        <p:attrNameLst>
                                          <p:attrName>ppt_x</p:attrName>
                                        </p:attrNameLst>
                                      </p:cBhvr>
                                      <p:tavLst>
                                        <p:tav tm="0">
                                          <p:val>
                                            <p:strVal val="#ppt_x"/>
                                          </p:val>
                                        </p:tav>
                                        <p:tav tm="100000">
                                          <p:val>
                                            <p:strVal val="#ppt_x"/>
                                          </p:val>
                                        </p:tav>
                                      </p:tavLst>
                                    </p:anim>
                                    <p:anim calcmode="lin" valueType="num">
                                      <p:cBhvr additive="base">
                                        <p:cTn id="7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500" fill="hold"/>
                                        <p:tgtEl>
                                          <p:spTgt spid="50"/>
                                        </p:tgtEl>
                                        <p:attrNameLst>
                                          <p:attrName>ppt_x</p:attrName>
                                        </p:attrNameLst>
                                      </p:cBhvr>
                                      <p:tavLst>
                                        <p:tav tm="0">
                                          <p:val>
                                            <p:strVal val="#ppt_x"/>
                                          </p:val>
                                        </p:tav>
                                        <p:tav tm="100000">
                                          <p:val>
                                            <p:strVal val="#ppt_x"/>
                                          </p:val>
                                        </p:tav>
                                      </p:tavLst>
                                    </p:anim>
                                    <p:anim calcmode="lin" valueType="num">
                                      <p:cBhvr additive="base">
                                        <p:cTn id="76" dur="500" fill="hold"/>
                                        <p:tgtEl>
                                          <p:spTgt spid="5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additive="base">
                                        <p:cTn id="79" dur="500" fill="hold"/>
                                        <p:tgtEl>
                                          <p:spTgt spid="54"/>
                                        </p:tgtEl>
                                        <p:attrNameLst>
                                          <p:attrName>ppt_x</p:attrName>
                                        </p:attrNameLst>
                                      </p:cBhvr>
                                      <p:tavLst>
                                        <p:tav tm="0">
                                          <p:val>
                                            <p:strVal val="#ppt_x"/>
                                          </p:val>
                                        </p:tav>
                                        <p:tav tm="100000">
                                          <p:val>
                                            <p:strVal val="#ppt_x"/>
                                          </p:val>
                                        </p:tav>
                                      </p:tavLst>
                                    </p:anim>
                                    <p:anim calcmode="lin" valueType="num">
                                      <p:cBhvr additive="base">
                                        <p:cTn id="8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5" grpId="0" animBg="1"/>
      <p:bldP spid="8216" grpId="0" animBg="1"/>
      <p:bldP spid="45" grpId="0" animBg="1"/>
      <p:bldP spid="46" grpId="0" animBg="1"/>
      <p:bldP spid="47" grpId="0" animBg="1"/>
      <p:bldP spid="51" grpId="0"/>
      <p:bldP spid="52" grpId="0"/>
      <p:bldP spid="53" grpId="0" animBg="1"/>
      <p:bldP spid="53" grpId="1" animBg="1"/>
      <p:bldP spid="50"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Box 4"/>
          <p:cNvSpPr txBox="1">
            <a:spLocks noChangeArrowheads="1"/>
          </p:cNvSpPr>
          <p:nvPr/>
        </p:nvSpPr>
        <p:spPr bwMode="auto">
          <a:xfrm>
            <a:off x="2217738" y="1952625"/>
            <a:ext cx="4716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dirty="0">
                <a:solidFill>
                  <a:srgbClr val="FF0000"/>
                </a:solidFill>
                <a:latin typeface="Arial" pitchFamily="34" charset="0"/>
              </a:rPr>
              <a:t>牛頓的動量守恆定律不滿足相對性原則！</a:t>
            </a:r>
          </a:p>
        </p:txBody>
      </p:sp>
      <p:sp>
        <p:nvSpPr>
          <p:cNvPr id="112642" name="Text Box 4"/>
          <p:cNvSpPr txBox="1">
            <a:spLocks noChangeArrowheads="1"/>
          </p:cNvSpPr>
          <p:nvPr/>
        </p:nvSpPr>
        <p:spPr bwMode="auto">
          <a:xfrm>
            <a:off x="2254250" y="2420938"/>
            <a:ext cx="4716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a:solidFill>
                  <a:srgbClr val="FF0000"/>
                </a:solidFill>
                <a:latin typeface="Arial" pitchFamily="34" charset="0"/>
              </a:rPr>
              <a:t>牛頓的動量守恆定律必須修正！</a:t>
            </a:r>
          </a:p>
        </p:txBody>
      </p:sp>
      <p:sp>
        <p:nvSpPr>
          <p:cNvPr id="112643" name="文字方塊 3"/>
          <p:cNvSpPr txBox="1">
            <a:spLocks noChangeArrowheads="1"/>
          </p:cNvSpPr>
          <p:nvPr/>
        </p:nvSpPr>
        <p:spPr bwMode="auto">
          <a:xfrm>
            <a:off x="2217738" y="3176588"/>
            <a:ext cx="5508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a:latin typeface="Times New Roman" pitchFamily="18" charset="0"/>
                <a:cs typeface="Times New Roman" pitchFamily="18" charset="0"/>
              </a:rPr>
              <a:t>如何修正？</a:t>
            </a:r>
          </a:p>
        </p:txBody>
      </p:sp>
      <p:sp>
        <p:nvSpPr>
          <p:cNvPr id="112644" name="矩形 4"/>
          <p:cNvSpPr>
            <a:spLocks noChangeArrowheads="1"/>
          </p:cNvSpPr>
          <p:nvPr/>
        </p:nvSpPr>
        <p:spPr bwMode="auto">
          <a:xfrm>
            <a:off x="2217738" y="3716338"/>
            <a:ext cx="5227637" cy="8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lnSpc>
                <a:spcPct val="150000"/>
              </a:lnSpc>
            </a:pPr>
            <a:r>
              <a:rPr lang="zh-TW" altLang="en-US" sz="1800" dirty="0">
                <a:latin typeface="Times New Roman" pitchFamily="18" charset="0"/>
                <a:cs typeface="Times New Roman" pitchFamily="18" charset="0"/>
              </a:rPr>
              <a:t>既然羅倫茲變換很像旋轉，我們以旋轉為例來看看有沒有一個可以保證物理定律對稱不變的原則！</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5"/>
          <p:cNvSpPr>
            <a:spLocks noChangeArrowheads="1"/>
          </p:cNvSpPr>
          <p:nvPr/>
        </p:nvSpPr>
        <p:spPr bwMode="auto">
          <a:xfrm>
            <a:off x="1112484" y="3728624"/>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19810" name="Rectangle 7"/>
          <p:cNvSpPr>
            <a:spLocks noChangeArrowheads="1"/>
          </p:cNvSpPr>
          <p:nvPr/>
        </p:nvSpPr>
        <p:spPr bwMode="auto">
          <a:xfrm>
            <a:off x="0" y="2457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19811" name="Rectangle 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19813" name="Rectangle 15"/>
          <p:cNvSpPr>
            <a:spLocks noChangeArrowheads="1"/>
          </p:cNvSpPr>
          <p:nvPr/>
        </p:nvSpPr>
        <p:spPr bwMode="auto">
          <a:xfrm>
            <a:off x="1125961" y="3728624"/>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mc:AlternateContent xmlns:mc="http://schemas.openxmlformats.org/markup-compatibility/2006" xmlns:a14="http://schemas.microsoft.com/office/drawing/2010/main">
        <mc:Choice Requires="a14">
          <p:sp>
            <p:nvSpPr>
              <p:cNvPr id="15" name="Text Box 6"/>
              <p:cNvSpPr txBox="1">
                <a:spLocks noChangeArrowheads="1"/>
              </p:cNvSpPr>
              <p:nvPr/>
            </p:nvSpPr>
            <p:spPr bwMode="auto">
              <a:xfrm>
                <a:off x="1099007" y="4629345"/>
                <a:ext cx="7577138" cy="369888"/>
              </a:xfrm>
              <a:prstGeom prst="rect">
                <a:avLst/>
              </a:prstGeom>
              <a:noFill/>
              <a:ln w="9525" algn="ctr">
                <a:noFill/>
                <a:miter lim="800000"/>
                <a:headEnd/>
                <a:tailEnd/>
              </a:ln>
            </p:spPr>
            <p:txBody>
              <a:bodyPr>
                <a:spAutoFit/>
              </a:bodyPr>
              <a:lstStyle/>
              <a:p>
                <a:pPr>
                  <a:spcBef>
                    <a:spcPct val="50000"/>
                  </a:spcBef>
                  <a:defRPr/>
                </a:pPr>
                <a:r>
                  <a:rPr lang="zh-TW" altLang="en-US" dirty="0">
                    <a:solidFill>
                      <a:srgbClr val="FF0000"/>
                    </a:solidFill>
                    <a:latin typeface="Arial" pitchFamily="34" charset="0"/>
                  </a:rPr>
                  <a:t>動量</a:t>
                </a:r>
                <a14:m>
                  <m:oMath xmlns:m="http://schemas.openxmlformats.org/officeDocument/2006/math">
                    <m:sSup>
                      <m:sSupPr>
                        <m:ctrlPr>
                          <a:rPr lang="en-US" altLang="zh-TW" i="1" smtClean="0">
                            <a:solidFill>
                              <a:srgbClr val="FF0000"/>
                            </a:solidFill>
                            <a:latin typeface="Cambria Math" panose="02040503050406030204" pitchFamily="18" charset="0"/>
                            <a:cs typeface="Times New Roman" pitchFamily="18" charset="0"/>
                          </a:rPr>
                        </m:ctrlPr>
                      </m:sSupPr>
                      <m:e>
                        <m:r>
                          <a:rPr lang="en-US" altLang="zh-TW" i="1">
                            <a:solidFill>
                              <a:srgbClr val="FF0000"/>
                            </a:solidFill>
                            <a:latin typeface="Cambria Math" panose="02040503050406030204" pitchFamily="18" charset="0"/>
                            <a:cs typeface="Times New Roman" pitchFamily="18" charset="0"/>
                          </a:rPr>
                          <m:t>𝑝</m:t>
                        </m:r>
                      </m:e>
                      <m:sup>
                        <m:r>
                          <a:rPr lang="en-US" altLang="zh-TW" i="1">
                            <a:solidFill>
                              <a:srgbClr val="FF0000"/>
                            </a:solidFill>
                            <a:latin typeface="Cambria Math" panose="02040503050406030204" pitchFamily="18" charset="0"/>
                            <a:ea typeface="Cambria Math" panose="02040503050406030204" pitchFamily="18" charset="0"/>
                            <a:cs typeface="Times New Roman" pitchFamily="18" charset="0"/>
                          </a:rPr>
                          <m:t>𝜇</m:t>
                        </m:r>
                      </m:sup>
                    </m:sSup>
                  </m:oMath>
                </a14:m>
                <a:r>
                  <a:rPr lang="zh-TW" altLang="en-US" dirty="0">
                    <a:solidFill>
                      <a:srgbClr val="FF0000"/>
                    </a:solidFill>
                    <a:latin typeface="Arial" pitchFamily="34" charset="0"/>
                  </a:rPr>
                  <a:t>是</a:t>
                </a:r>
                <a:r>
                  <a:rPr lang="en-US" altLang="zh-TW" dirty="0">
                    <a:solidFill>
                      <a:srgbClr val="FF0000"/>
                    </a:solidFill>
                    <a:latin typeface="Times New Roman" panose="02020603050405020304" pitchFamily="18" charset="0"/>
                    <a:cs typeface="Times New Roman" panose="02020603050405020304" pitchFamily="18" charset="0"/>
                  </a:rPr>
                  <a:t>4-vector</a:t>
                </a:r>
                <a:r>
                  <a:rPr lang="zh-TW" altLang="en-US" dirty="0">
                    <a:solidFill>
                      <a:srgbClr val="FF0000"/>
                    </a:solidFill>
                    <a:latin typeface="+mn-lt"/>
                  </a:rPr>
                  <a:t>，它在羅倫茲變換前後的關係，與時空是一樣的。</a:t>
                </a:r>
                <a:endParaRPr lang="en-US" altLang="zh-TW" dirty="0">
                  <a:solidFill>
                    <a:srgbClr val="FF0000"/>
                  </a:solidFill>
                  <a:latin typeface="+mn-lt"/>
                </a:endParaRPr>
              </a:p>
            </p:txBody>
          </p:sp>
        </mc:Choice>
        <mc:Fallback xmlns="">
          <p:sp>
            <p:nvSpPr>
              <p:cNvPr id="15" name="Text Box 6"/>
              <p:cNvSpPr txBox="1">
                <a:spLocks noRot="1" noChangeAspect="1" noMove="1" noResize="1" noEditPoints="1" noAdjustHandles="1" noChangeArrowheads="1" noChangeShapeType="1" noTextEdit="1"/>
              </p:cNvSpPr>
              <p:nvPr/>
            </p:nvSpPr>
            <p:spPr bwMode="auto">
              <a:xfrm>
                <a:off x="1099007" y="4629345"/>
                <a:ext cx="7577138" cy="369888"/>
              </a:xfrm>
              <a:prstGeom prst="rect">
                <a:avLst/>
              </a:prstGeom>
              <a:blipFill>
                <a:blip r:embed="rId2"/>
                <a:stretch>
                  <a:fillRect l="-669" t="-6667" b="-23333"/>
                </a:stretch>
              </a:blipFill>
              <a:ln w="9525" algn="ctr">
                <a:noFill/>
                <a:miter lim="800000"/>
                <a:headEnd/>
                <a:tailEnd/>
              </a:ln>
            </p:spPr>
            <p:txBody>
              <a:bodyPr/>
              <a:lstStyle/>
              <a:p>
                <a:r>
                  <a:rPr lang="en-TW">
                    <a:noFill/>
                  </a:rPr>
                  <a:t> </a:t>
                </a:r>
              </a:p>
            </p:txBody>
          </p:sp>
        </mc:Fallback>
      </mc:AlternateContent>
      <p:sp>
        <p:nvSpPr>
          <p:cNvPr id="18" name="Text Box 20"/>
          <p:cNvSpPr txBox="1">
            <a:spLocks noChangeArrowheads="1"/>
          </p:cNvSpPr>
          <p:nvPr/>
        </p:nvSpPr>
        <p:spPr bwMode="auto">
          <a:xfrm>
            <a:off x="1099007" y="5093130"/>
            <a:ext cx="6603999" cy="369332"/>
          </a:xfrm>
          <a:prstGeom prst="rect">
            <a:avLst/>
          </a:prstGeom>
          <a:noFill/>
          <a:ln w="9525" algn="ctr">
            <a:noFill/>
            <a:miter lim="800000"/>
            <a:headEnd/>
            <a:tailEnd/>
          </a:ln>
        </p:spPr>
        <p:txBody>
          <a:bodyPr wrap="square">
            <a:spAutoFit/>
          </a:bodyPr>
          <a:lstStyle/>
          <a:p>
            <a:pPr>
              <a:spcBef>
                <a:spcPct val="50000"/>
              </a:spcBef>
              <a:defRPr/>
            </a:pPr>
            <a:r>
              <a:rPr lang="zh-TW" altLang="en-US" dirty="0">
                <a:latin typeface="Tahoma" charset="0"/>
              </a:rPr>
              <a:t>注意：變換後的動量，是變換前動量分量的線性組合。</a:t>
            </a:r>
          </a:p>
        </p:txBody>
      </p:sp>
      <mc:AlternateContent xmlns:mc="http://schemas.openxmlformats.org/markup-compatibility/2006" xmlns:a14="http://schemas.microsoft.com/office/drawing/2010/main">
        <mc:Choice Requires="a14">
          <p:sp>
            <p:nvSpPr>
              <p:cNvPr id="21" name="文字方塊 20">
                <a:extLst>
                  <a:ext uri="{FF2B5EF4-FFF2-40B4-BE49-F238E27FC236}">
                    <a16:creationId xmlns:a16="http://schemas.microsoft.com/office/drawing/2014/main" id="{9DE1F66B-914C-5A4E-BB7C-224638C19989}"/>
                  </a:ext>
                </a:extLst>
              </p:cNvPr>
              <p:cNvSpPr txBox="1"/>
              <p:nvPr/>
            </p:nvSpPr>
            <p:spPr>
              <a:xfrm>
                <a:off x="1150805" y="2664814"/>
                <a:ext cx="4380494" cy="531812"/>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𝑝</m:t>
                          </m:r>
                        </m:e>
                        <m:sup>
                          <m:r>
                            <a:rPr kumimoji="1" lang="en-US" altLang="zh-TW" b="0" i="1" smtClean="0">
                              <a:latin typeface="Cambria Math" panose="02040503050406030204" pitchFamily="18" charset="0"/>
                              <a:ea typeface="Cambria Math" panose="02040503050406030204" pitchFamily="18" charset="0"/>
                              <a:cs typeface="Times New Roman" pitchFamily="18" charset="0"/>
                            </a:rPr>
                            <m:t>𝜇</m:t>
                          </m:r>
                        </m:sup>
                      </m:sSup>
                      <m:r>
                        <a:rPr kumimoji="1" lang="en-US" altLang="zh-TW" b="0" i="1" smtClean="0">
                          <a:latin typeface="Cambria Math" panose="02040503050406030204" pitchFamily="18" charset="0"/>
                          <a:cs typeface="Times New Roman" pitchFamily="18" charset="0"/>
                        </a:rPr>
                        <m:t>=</m:t>
                      </m:r>
                      <m:d>
                        <m:dPr>
                          <m:ctrlPr>
                            <a:rPr lang="en-US" altLang="zh-TW" i="1">
                              <a:latin typeface="Cambria Math" panose="02040503050406030204" pitchFamily="18" charset="0"/>
                              <a:cs typeface="Times New Roman" pitchFamily="18" charset="0"/>
                            </a:rPr>
                          </m:ctrlPr>
                        </m:dPr>
                        <m:e>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0</m:t>
                              </m:r>
                            </m:sup>
                          </m:sSup>
                          <m:r>
                            <a:rPr lang="en-US" altLang="zh-TW" i="1">
                              <a:latin typeface="Cambria Math" panose="02040503050406030204" pitchFamily="18" charset="0"/>
                              <a:cs typeface="Times New Roman" pitchFamily="18" charset="0"/>
                            </a:rPr>
                            <m:t>,</m:t>
                          </m:r>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1</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2</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3</m:t>
                              </m:r>
                            </m:sup>
                          </m:sSup>
                        </m:e>
                      </m:d>
                      <m:r>
                        <a:rPr lang="en-US" altLang="zh-TW" b="0" i="1" smtClean="0">
                          <a:latin typeface="Cambria Math" panose="02040503050406030204" pitchFamily="18" charset="0"/>
                          <a:ea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𝑚</m:t>
                      </m:r>
                      <m:d>
                        <m:dPr>
                          <m:ctrlPr>
                            <a:rPr lang="en-US" altLang="zh-TW" i="1">
                              <a:latin typeface="Cambria Math" panose="02040503050406030204" pitchFamily="18" charset="0"/>
                              <a:cs typeface="Times New Roman" pitchFamily="18" charset="0"/>
                            </a:rPr>
                          </m:ctrlPr>
                        </m:dPr>
                        <m:e>
                          <m:r>
                            <a:rPr lang="en-US" altLang="zh-TW" i="1">
                              <a:latin typeface="Cambria Math" panose="02040503050406030204" pitchFamily="18" charset="0"/>
                              <a:cs typeface="Times New Roman" pitchFamily="18" charset="0"/>
                            </a:rPr>
                            <m:t>𝑐</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m:t>
                              </m:r>
                              <m:r>
                                <a:rPr lang="en-US" altLang="zh-TW" b="0" i="1" smtClean="0">
                                  <a:latin typeface="Cambria Math" panose="02040503050406030204" pitchFamily="18" charset="0"/>
                                  <a:cs typeface="Times New Roman" pitchFamily="18" charset="0"/>
                                </a:rPr>
                                <m:t>𝑡</m:t>
                              </m:r>
                            </m:num>
                            <m:den>
                              <m:r>
                                <a:rPr lang="en-US" altLang="zh-TW" i="1">
                                  <a:latin typeface="Cambria Math" panose="02040503050406030204" pitchFamily="18" charset="0"/>
                                  <a:cs typeface="Times New Roman" pitchFamily="18" charset="0"/>
                                </a:rPr>
                                <m:t>𝑑</m:t>
                              </m:r>
                              <m:r>
                                <a:rPr lang="en-US" altLang="zh-TW" i="1">
                                  <a:latin typeface="Cambria Math" panose="02040503050406030204" pitchFamily="18" charset="0"/>
                                  <a:ea typeface="Cambria Math" panose="02040503050406030204" pitchFamily="18" charset="0"/>
                                  <a:cs typeface="Times New Roman" pitchFamily="18" charset="0"/>
                                </a:rPr>
                                <m:t>𝜏</m:t>
                              </m:r>
                            </m:den>
                          </m:f>
                          <m:r>
                            <a:rPr lang="en-US" altLang="zh-TW" i="1">
                              <a:latin typeface="Cambria Math" panose="02040503050406030204" pitchFamily="18" charset="0"/>
                              <a:cs typeface="Times New Roman" pitchFamily="18" charset="0"/>
                            </a:rPr>
                            <m:t>,</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m:t>
                              </m:r>
                              <m:r>
                                <a:rPr lang="en-US" altLang="zh-TW" b="0" i="1" smtClean="0">
                                  <a:latin typeface="Cambria Math" panose="02040503050406030204" pitchFamily="18" charset="0"/>
                                  <a:cs typeface="Times New Roman" pitchFamily="18" charset="0"/>
                                </a:rPr>
                                <m:t>𝑥</m:t>
                              </m:r>
                            </m:num>
                            <m:den>
                              <m:r>
                                <a:rPr lang="en-US" altLang="zh-TW" i="1">
                                  <a:latin typeface="Cambria Math" panose="02040503050406030204" pitchFamily="18" charset="0"/>
                                  <a:cs typeface="Times New Roman" pitchFamily="18" charset="0"/>
                                </a:rPr>
                                <m:t>𝑑</m:t>
                              </m:r>
                              <m:r>
                                <a:rPr lang="en-US" altLang="zh-TW" i="1">
                                  <a:latin typeface="Cambria Math" panose="02040503050406030204" pitchFamily="18" charset="0"/>
                                  <a:ea typeface="Cambria Math" panose="02040503050406030204" pitchFamily="18" charset="0"/>
                                  <a:cs typeface="Times New Roman" pitchFamily="18" charset="0"/>
                                </a:rPr>
                                <m:t>𝜏</m:t>
                              </m:r>
                            </m:den>
                          </m:f>
                          <m:r>
                            <a:rPr lang="en-US" altLang="zh-TW" i="1">
                              <a:latin typeface="Cambria Math" panose="02040503050406030204" pitchFamily="18" charset="0"/>
                              <a:cs typeface="Times New Roman" pitchFamily="18" charset="0"/>
                            </a:rPr>
                            <m:t>,</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m:t>
                              </m:r>
                              <m:r>
                                <a:rPr lang="en-US" altLang="zh-TW" b="0" i="1" smtClean="0">
                                  <a:latin typeface="Cambria Math" panose="02040503050406030204" pitchFamily="18" charset="0"/>
                                  <a:cs typeface="Times New Roman" pitchFamily="18" charset="0"/>
                                </a:rPr>
                                <m:t>𝑦</m:t>
                              </m:r>
                            </m:num>
                            <m:den>
                              <m:r>
                                <a:rPr lang="en-US" altLang="zh-TW" i="1">
                                  <a:latin typeface="Cambria Math" panose="02040503050406030204" pitchFamily="18" charset="0"/>
                                  <a:cs typeface="Times New Roman" pitchFamily="18" charset="0"/>
                                </a:rPr>
                                <m:t>𝑑</m:t>
                              </m:r>
                              <m:r>
                                <a:rPr lang="en-US" altLang="zh-TW" i="1">
                                  <a:latin typeface="Cambria Math" panose="02040503050406030204" pitchFamily="18" charset="0"/>
                                  <a:ea typeface="Cambria Math" panose="02040503050406030204" pitchFamily="18" charset="0"/>
                                  <a:cs typeface="Times New Roman" pitchFamily="18" charset="0"/>
                                </a:rPr>
                                <m:t>𝜏</m:t>
                              </m:r>
                            </m:den>
                          </m:f>
                          <m:r>
                            <a:rPr lang="en-US" altLang="zh-TW" i="1">
                              <a:latin typeface="Cambria Math" panose="02040503050406030204" pitchFamily="18" charset="0"/>
                              <a:cs typeface="Times New Roman" pitchFamily="18" charset="0"/>
                            </a:rPr>
                            <m:t>,</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m:t>
                              </m:r>
                              <m:r>
                                <a:rPr lang="en-US" altLang="zh-TW" b="0" i="1" smtClean="0">
                                  <a:latin typeface="Cambria Math" panose="02040503050406030204" pitchFamily="18" charset="0"/>
                                  <a:cs typeface="Times New Roman" pitchFamily="18" charset="0"/>
                                </a:rPr>
                                <m:t>𝑧</m:t>
                              </m:r>
                            </m:num>
                            <m:den>
                              <m:r>
                                <a:rPr lang="en-US" altLang="zh-TW" i="1">
                                  <a:latin typeface="Cambria Math" panose="02040503050406030204" pitchFamily="18" charset="0"/>
                                  <a:cs typeface="Times New Roman" pitchFamily="18" charset="0"/>
                                </a:rPr>
                                <m:t>𝑑</m:t>
                              </m:r>
                              <m:r>
                                <a:rPr lang="en-US" altLang="zh-TW" i="1">
                                  <a:latin typeface="Cambria Math" panose="02040503050406030204" pitchFamily="18" charset="0"/>
                                  <a:ea typeface="Cambria Math" panose="02040503050406030204" pitchFamily="18" charset="0"/>
                                  <a:cs typeface="Times New Roman" pitchFamily="18" charset="0"/>
                                </a:rPr>
                                <m:t>𝜏</m:t>
                              </m:r>
                            </m:den>
                          </m:f>
                        </m:e>
                      </m:d>
                    </m:oMath>
                  </m:oMathPara>
                </a14:m>
                <a:endParaRPr kumimoji="1" lang="zh-TW" altLang="en-US" i="1" dirty="0">
                  <a:latin typeface="Times New Roman" pitchFamily="18" charset="0"/>
                  <a:cs typeface="Times New Roman" pitchFamily="18" charset="0"/>
                </a:endParaRPr>
              </a:p>
            </p:txBody>
          </p:sp>
        </mc:Choice>
        <mc:Fallback xmlns="">
          <p:sp>
            <p:nvSpPr>
              <p:cNvPr id="21" name="文字方塊 20">
                <a:extLst>
                  <a:ext uri="{FF2B5EF4-FFF2-40B4-BE49-F238E27FC236}">
                    <a16:creationId xmlns:a16="http://schemas.microsoft.com/office/drawing/2014/main" id="{9DE1F66B-914C-5A4E-BB7C-224638C19989}"/>
                  </a:ext>
                </a:extLst>
              </p:cNvPr>
              <p:cNvSpPr txBox="1">
                <a:spLocks noRot="1" noChangeAspect="1" noMove="1" noResize="1" noEditPoints="1" noAdjustHandles="1" noChangeArrowheads="1" noChangeShapeType="1" noTextEdit="1"/>
              </p:cNvSpPr>
              <p:nvPr/>
            </p:nvSpPr>
            <p:spPr>
              <a:xfrm>
                <a:off x="1150805" y="2664814"/>
                <a:ext cx="4380494" cy="531812"/>
              </a:xfrm>
              <a:prstGeom prst="rect">
                <a:avLst/>
              </a:prstGeom>
              <a:blipFill>
                <a:blip r:embed="rId3"/>
                <a:stretch>
                  <a:fillRect l="-289" t="-2326" b="-13953"/>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BB0D53CB-43AF-4140-8EA2-4D861EC23D61}"/>
                  </a:ext>
                </a:extLst>
              </p:cNvPr>
              <p:cNvSpPr/>
              <p:nvPr/>
            </p:nvSpPr>
            <p:spPr>
              <a:xfrm>
                <a:off x="1165153" y="3580341"/>
                <a:ext cx="2544965" cy="369332"/>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i="1" smtClean="0">
                          <a:latin typeface="Cambria Math" panose="02040503050406030204" pitchFamily="18" charset="0"/>
                          <a:ea typeface="Cambria Math" panose="02040503050406030204" pitchFamily="18" charset="0"/>
                        </a:rPr>
                        <m:t>∆</m:t>
                      </m:r>
                      <m:sSup>
                        <m:sSupPr>
                          <m:ctrlPr>
                            <a:rPr lang="en-US" altLang="zh-TW" i="1" smtClean="0">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r>
                        <a:rPr lang="en-US" altLang="zh-TW" i="1">
                          <a:latin typeface="Cambria Math"/>
                        </a:rPr>
                        <m:t>=</m:t>
                      </m:r>
                      <m:r>
                        <a:rPr lang="zh-TW" altLang="en-US" i="1" smtClean="0">
                          <a:latin typeface="Cambria Math"/>
                        </a:rPr>
                        <m:t>𝛾</m:t>
                      </m:r>
                      <m:d>
                        <m:dPr>
                          <m:ctrlPr>
                            <a:rPr lang="en-US" altLang="zh-TW" i="1" smtClean="0">
                              <a:latin typeface="Cambria Math" panose="02040503050406030204" pitchFamily="18" charset="0"/>
                            </a:rPr>
                          </m:ctrlPr>
                        </m:dPr>
                        <m:e>
                          <m:r>
                            <a:rPr lang="en-US" altLang="zh-TW" i="1" smtClean="0">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r>
                            <a:rPr lang="en-US" altLang="zh-TW" i="1">
                              <a:latin typeface="Cambria Math"/>
                            </a:rPr>
                            <m:t>−</m:t>
                          </m:r>
                          <m:r>
                            <a:rPr lang="zh-TW" altLang="en-US" i="1">
                              <a:latin typeface="Cambria Math"/>
                              <a:cs typeface="Times New Roman" pitchFamily="18" charset="0"/>
                            </a:rPr>
                            <m:t>𝛽</m:t>
                          </m:r>
                          <m:r>
                            <a:rPr lang="zh-TW" altLang="en-US" i="1" smtClean="0">
                              <a:latin typeface="Cambria Math" panose="02040503050406030204" pitchFamily="18" charset="0"/>
                              <a:cs typeface="Times New Roman"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sup>
                          </m:sSup>
                        </m:e>
                      </m:d>
                    </m:oMath>
                  </m:oMathPara>
                </a14:m>
                <a:endParaRPr lang="zh-TW" altLang="zh-TW" dirty="0"/>
              </a:p>
            </p:txBody>
          </p:sp>
        </mc:Choice>
        <mc:Fallback xmlns="">
          <p:sp>
            <p:nvSpPr>
              <p:cNvPr id="22" name="矩形 21">
                <a:extLst>
                  <a:ext uri="{FF2B5EF4-FFF2-40B4-BE49-F238E27FC236}">
                    <a16:creationId xmlns:a16="http://schemas.microsoft.com/office/drawing/2014/main" id="{BB0D53CB-43AF-4140-8EA2-4D861EC23D61}"/>
                  </a:ext>
                </a:extLst>
              </p:cNvPr>
              <p:cNvSpPr>
                <a:spLocks noRot="1" noChangeAspect="1" noMove="1" noResize="1" noEditPoints="1" noAdjustHandles="1" noChangeArrowheads="1" noChangeShapeType="1" noTextEdit="1"/>
              </p:cNvSpPr>
              <p:nvPr/>
            </p:nvSpPr>
            <p:spPr>
              <a:xfrm>
                <a:off x="1165153" y="3580341"/>
                <a:ext cx="2544965" cy="369332"/>
              </a:xfrm>
              <a:prstGeom prst="rect">
                <a:avLst/>
              </a:prstGeom>
              <a:blipFill>
                <a:blip r:embed="rId4"/>
                <a:stretch>
                  <a:fillRect b="-16129"/>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3" name="矩形 22">
                <a:extLst>
                  <a:ext uri="{FF2B5EF4-FFF2-40B4-BE49-F238E27FC236}">
                    <a16:creationId xmlns:a16="http://schemas.microsoft.com/office/drawing/2014/main" id="{A29CE121-7731-C04C-96F9-C834ED118D17}"/>
                  </a:ext>
                </a:extLst>
              </p:cNvPr>
              <p:cNvSpPr/>
              <p:nvPr/>
            </p:nvSpPr>
            <p:spPr>
              <a:xfrm>
                <a:off x="1143996" y="4037779"/>
                <a:ext cx="2566122" cy="369332"/>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i="1" smtClean="0">
                          <a:latin typeface="Cambria Math" panose="02040503050406030204" pitchFamily="18" charset="0"/>
                          <a:ea typeface="Cambria Math" panose="02040503050406030204" pitchFamily="18" charset="0"/>
                        </a:rPr>
                        <m:t>∆</m:t>
                      </m:r>
                      <m:sSup>
                        <m:sSupPr>
                          <m:ctrlPr>
                            <a:rPr lang="en-US" altLang="zh-TW" i="1" smtClean="0">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sup>
                      </m:sSup>
                      <m:r>
                        <a:rPr lang="en-US" altLang="zh-TW" i="1">
                          <a:latin typeface="Cambria Math"/>
                        </a:rPr>
                        <m:t>=</m:t>
                      </m:r>
                      <m:r>
                        <a:rPr lang="zh-TW" altLang="en-US" i="1">
                          <a:latin typeface="Cambria Math"/>
                        </a:rPr>
                        <m:t>𝛾</m:t>
                      </m:r>
                      <m:d>
                        <m:dPr>
                          <m:ctrlPr>
                            <a:rPr lang="en-US" altLang="zh-TW" i="1" smtClean="0">
                              <a:latin typeface="Cambria Math" panose="02040503050406030204" pitchFamily="18" charset="0"/>
                            </a:rPr>
                          </m:ctrlPr>
                        </m:dPr>
                        <m:e>
                          <m:r>
                            <a:rPr lang="en-US" altLang="zh-TW" i="1" smtClean="0">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sup>
                          </m:sSup>
                          <m:r>
                            <a:rPr lang="en-US" altLang="zh-TW" i="1">
                              <a:latin typeface="Cambria Math"/>
                            </a:rPr>
                            <m:t>−</m:t>
                          </m:r>
                          <m:r>
                            <a:rPr lang="zh-TW" altLang="en-US" i="1">
                              <a:latin typeface="Cambria Math"/>
                              <a:cs typeface="Times New Roman" pitchFamily="18" charset="0"/>
                            </a:rPr>
                            <m:t>𝛽</m:t>
                          </m:r>
                          <m:r>
                            <a:rPr lang="zh-TW" altLang="en-US" i="1" smtClean="0">
                              <a:latin typeface="Cambria Math" panose="02040503050406030204" pitchFamily="18" charset="0"/>
                              <a:cs typeface="Times New Roman"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e>
                      </m:d>
                    </m:oMath>
                  </m:oMathPara>
                </a14:m>
                <a:endParaRPr lang="zh-TW" altLang="zh-TW" dirty="0"/>
              </a:p>
            </p:txBody>
          </p:sp>
        </mc:Choice>
        <mc:Fallback xmlns="">
          <p:sp>
            <p:nvSpPr>
              <p:cNvPr id="23" name="矩形 22">
                <a:extLst>
                  <a:ext uri="{FF2B5EF4-FFF2-40B4-BE49-F238E27FC236}">
                    <a16:creationId xmlns:a16="http://schemas.microsoft.com/office/drawing/2014/main" id="{A29CE121-7731-C04C-96F9-C834ED118D17}"/>
                  </a:ext>
                </a:extLst>
              </p:cNvPr>
              <p:cNvSpPr>
                <a:spLocks noRot="1" noChangeAspect="1" noMove="1" noResize="1" noEditPoints="1" noAdjustHandles="1" noChangeArrowheads="1" noChangeShapeType="1" noTextEdit="1"/>
              </p:cNvSpPr>
              <p:nvPr/>
            </p:nvSpPr>
            <p:spPr>
              <a:xfrm>
                <a:off x="1143996" y="4037779"/>
                <a:ext cx="2566122" cy="369332"/>
              </a:xfrm>
              <a:prstGeom prst="rect">
                <a:avLst/>
              </a:prstGeom>
              <a:blipFill>
                <a:blip r:embed="rId5"/>
                <a:stretch>
                  <a:fillRect b="-16129"/>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4" name="矩形 23">
                <a:extLst>
                  <a:ext uri="{FF2B5EF4-FFF2-40B4-BE49-F238E27FC236}">
                    <a16:creationId xmlns:a16="http://schemas.microsoft.com/office/drawing/2014/main" id="{60DBD2FB-6C3A-DD43-9E98-35BF9620E26C}"/>
                  </a:ext>
                </a:extLst>
              </p:cNvPr>
              <p:cNvSpPr/>
              <p:nvPr/>
            </p:nvSpPr>
            <p:spPr>
              <a:xfrm>
                <a:off x="5753714" y="3580341"/>
                <a:ext cx="2108442" cy="369332"/>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𝑝</m:t>
                          </m:r>
                        </m:e>
                        <m:sup>
                          <m:r>
                            <a:rPr lang="en-US" altLang="zh-TW" i="1">
                              <a:latin typeface="Cambria Math" panose="02040503050406030204" pitchFamily="18" charset="0"/>
                            </a:rPr>
                            <m:t>1′</m:t>
                          </m:r>
                        </m:sup>
                      </m:sSup>
                      <m:r>
                        <a:rPr lang="en-US" altLang="zh-TW" i="1">
                          <a:latin typeface="Cambria Math"/>
                        </a:rPr>
                        <m:t>=</m:t>
                      </m:r>
                      <m:r>
                        <a:rPr lang="zh-TW" altLang="en-US" i="1" smtClean="0">
                          <a:latin typeface="Cambria Math"/>
                        </a:rPr>
                        <m:t>𝛾</m:t>
                      </m:r>
                      <m:d>
                        <m:dPr>
                          <m:ctrlPr>
                            <a:rPr lang="en-US" altLang="zh-TW" i="1" smtClean="0">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𝑝</m:t>
                              </m:r>
                            </m:e>
                            <m:sup>
                              <m:r>
                                <a:rPr lang="en-US" altLang="zh-TW" i="1">
                                  <a:latin typeface="Cambria Math" panose="02040503050406030204" pitchFamily="18" charset="0"/>
                                </a:rPr>
                                <m:t>1</m:t>
                              </m:r>
                            </m:sup>
                          </m:sSup>
                          <m:r>
                            <a:rPr lang="en-US" altLang="zh-TW" i="1">
                              <a:latin typeface="Cambria Math"/>
                            </a:rPr>
                            <m:t>−</m:t>
                          </m:r>
                          <m:r>
                            <a:rPr lang="zh-TW" altLang="en-US" i="1">
                              <a:latin typeface="Cambria Math"/>
                              <a:cs typeface="Times New Roman" pitchFamily="18" charset="0"/>
                            </a:rPr>
                            <m:t>𝛽</m:t>
                          </m:r>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𝑝</m:t>
                              </m:r>
                            </m:e>
                            <m:sup>
                              <m:r>
                                <a:rPr lang="en-US" altLang="zh-TW" i="1">
                                  <a:latin typeface="Cambria Math" panose="02040503050406030204" pitchFamily="18" charset="0"/>
                                </a:rPr>
                                <m:t>0</m:t>
                              </m:r>
                            </m:sup>
                          </m:sSup>
                        </m:e>
                      </m:d>
                    </m:oMath>
                  </m:oMathPara>
                </a14:m>
                <a:endParaRPr lang="zh-TW" altLang="zh-TW" dirty="0"/>
              </a:p>
            </p:txBody>
          </p:sp>
        </mc:Choice>
        <mc:Fallback xmlns="">
          <p:sp>
            <p:nvSpPr>
              <p:cNvPr id="24" name="矩形 23">
                <a:extLst>
                  <a:ext uri="{FF2B5EF4-FFF2-40B4-BE49-F238E27FC236}">
                    <a16:creationId xmlns:a16="http://schemas.microsoft.com/office/drawing/2014/main" id="{60DBD2FB-6C3A-DD43-9E98-35BF9620E26C}"/>
                  </a:ext>
                </a:extLst>
              </p:cNvPr>
              <p:cNvSpPr>
                <a:spLocks noRot="1" noChangeAspect="1" noMove="1" noResize="1" noEditPoints="1" noAdjustHandles="1" noChangeArrowheads="1" noChangeShapeType="1" noTextEdit="1"/>
              </p:cNvSpPr>
              <p:nvPr/>
            </p:nvSpPr>
            <p:spPr>
              <a:xfrm>
                <a:off x="5753714" y="3580341"/>
                <a:ext cx="2108442" cy="369332"/>
              </a:xfrm>
              <a:prstGeom prst="rect">
                <a:avLst/>
              </a:prstGeom>
              <a:blipFill>
                <a:blip r:embed="rId6"/>
                <a:stretch>
                  <a:fillRect b="-16129"/>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5" name="矩形 24">
                <a:extLst>
                  <a:ext uri="{FF2B5EF4-FFF2-40B4-BE49-F238E27FC236}">
                    <a16:creationId xmlns:a16="http://schemas.microsoft.com/office/drawing/2014/main" id="{93BD2C89-7CDB-B34A-9A32-C55872343FBC}"/>
                  </a:ext>
                </a:extLst>
              </p:cNvPr>
              <p:cNvSpPr/>
              <p:nvPr/>
            </p:nvSpPr>
            <p:spPr>
              <a:xfrm>
                <a:off x="5753714" y="3998816"/>
                <a:ext cx="2146211" cy="369332"/>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𝑝</m:t>
                          </m:r>
                        </m:e>
                        <m:sup>
                          <m:r>
                            <a:rPr lang="en-US" altLang="zh-TW" i="1">
                              <a:latin typeface="Cambria Math" panose="02040503050406030204" pitchFamily="18" charset="0"/>
                            </a:rPr>
                            <m:t>0′</m:t>
                          </m:r>
                        </m:sup>
                      </m:sSup>
                      <m:r>
                        <a:rPr lang="en-US" altLang="zh-TW" i="1">
                          <a:latin typeface="Cambria Math"/>
                        </a:rPr>
                        <m:t>=</m:t>
                      </m:r>
                      <m:r>
                        <a:rPr lang="zh-TW" altLang="en-US" i="1">
                          <a:latin typeface="Cambria Math"/>
                        </a:rPr>
                        <m:t>𝛾</m:t>
                      </m:r>
                      <m:d>
                        <m:dPr>
                          <m:ctrlPr>
                            <a:rPr lang="en-US" altLang="zh-TW" i="1" smtClean="0">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𝑝</m:t>
                              </m:r>
                            </m:e>
                            <m:sup>
                              <m:r>
                                <a:rPr lang="en-US" altLang="zh-TW" i="1">
                                  <a:latin typeface="Cambria Math" panose="02040503050406030204" pitchFamily="18" charset="0"/>
                                </a:rPr>
                                <m:t>0</m:t>
                              </m:r>
                            </m:sup>
                          </m:sSup>
                          <m:r>
                            <a:rPr lang="en-US" altLang="zh-TW" i="1">
                              <a:latin typeface="Cambria Math"/>
                            </a:rPr>
                            <m:t>−</m:t>
                          </m:r>
                          <m:r>
                            <a:rPr lang="zh-TW" altLang="en-US" i="1">
                              <a:latin typeface="Cambria Math"/>
                              <a:cs typeface="Times New Roman" pitchFamily="18" charset="0"/>
                            </a:rPr>
                            <m:t>𝛽</m:t>
                          </m:r>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𝑝</m:t>
                              </m:r>
                            </m:e>
                            <m:sup>
                              <m:r>
                                <a:rPr lang="en-US" altLang="zh-TW" i="1">
                                  <a:latin typeface="Cambria Math" panose="02040503050406030204" pitchFamily="18" charset="0"/>
                                </a:rPr>
                                <m:t>1</m:t>
                              </m:r>
                            </m:sup>
                          </m:sSup>
                        </m:e>
                      </m:d>
                    </m:oMath>
                  </m:oMathPara>
                </a14:m>
                <a:endParaRPr lang="zh-TW" altLang="zh-TW" dirty="0"/>
              </a:p>
            </p:txBody>
          </p:sp>
        </mc:Choice>
        <mc:Fallback xmlns="">
          <p:sp>
            <p:nvSpPr>
              <p:cNvPr id="25" name="矩形 24">
                <a:extLst>
                  <a:ext uri="{FF2B5EF4-FFF2-40B4-BE49-F238E27FC236}">
                    <a16:creationId xmlns:a16="http://schemas.microsoft.com/office/drawing/2014/main" id="{93BD2C89-7CDB-B34A-9A32-C55872343FBC}"/>
                  </a:ext>
                </a:extLst>
              </p:cNvPr>
              <p:cNvSpPr>
                <a:spLocks noRot="1" noChangeAspect="1" noMove="1" noResize="1" noEditPoints="1" noAdjustHandles="1" noChangeArrowheads="1" noChangeShapeType="1" noTextEdit="1"/>
              </p:cNvSpPr>
              <p:nvPr/>
            </p:nvSpPr>
            <p:spPr>
              <a:xfrm>
                <a:off x="5753714" y="3998816"/>
                <a:ext cx="2146211" cy="369332"/>
              </a:xfrm>
              <a:prstGeom prst="rect">
                <a:avLst/>
              </a:prstGeom>
              <a:blipFill>
                <a:blip r:embed="rId7"/>
                <a:stretch>
                  <a:fillRect b="-16129"/>
                </a:stretch>
              </a:blipFill>
            </p:spPr>
            <p:txBody>
              <a:bodyPr/>
              <a:lstStyle/>
              <a:p>
                <a:r>
                  <a:rPr lang="en-TW">
                    <a:noFill/>
                  </a:rPr>
                  <a:t> </a:t>
                </a:r>
              </a:p>
            </p:txBody>
          </p:sp>
        </mc:Fallback>
      </mc:AlternateContent>
      <p:sp>
        <p:nvSpPr>
          <p:cNvPr id="2" name="TextBox 1">
            <a:extLst>
              <a:ext uri="{FF2B5EF4-FFF2-40B4-BE49-F238E27FC236}">
                <a16:creationId xmlns:a16="http://schemas.microsoft.com/office/drawing/2014/main" id="{AF7D220D-B540-0E40-BD91-E17004996D3B}"/>
              </a:ext>
            </a:extLst>
          </p:cNvPr>
          <p:cNvSpPr txBox="1"/>
          <p:nvPr/>
        </p:nvSpPr>
        <p:spPr>
          <a:xfrm>
            <a:off x="1099007" y="2223495"/>
            <a:ext cx="5009064" cy="369332"/>
          </a:xfrm>
          <a:prstGeom prst="rect">
            <a:avLst/>
          </a:prstGeom>
          <a:noFill/>
        </p:spPr>
        <p:txBody>
          <a:bodyPr wrap="square" rtlCol="0">
            <a:spAutoFit/>
          </a:bodyPr>
          <a:lstStyle/>
          <a:p>
            <a:r>
              <a:rPr lang="en-TW" dirty="0">
                <a:latin typeface="Times New Roman" pitchFamily="18" charset="0"/>
                <a:cs typeface="Times New Roman" pitchFamily="18" charset="0"/>
              </a:rPr>
              <a:t>如此可以將三維空間的動量推廣為4-vector： </a:t>
            </a:r>
          </a:p>
        </p:txBody>
      </p:sp>
      <mc:AlternateContent xmlns:mc="http://schemas.openxmlformats.org/markup-compatibility/2006" xmlns:a14="http://schemas.microsoft.com/office/drawing/2010/main">
        <mc:Choice Requires="a14">
          <p:sp>
            <p:nvSpPr>
              <p:cNvPr id="5" name="矩形 1">
                <a:extLst>
                  <a:ext uri="{FF2B5EF4-FFF2-40B4-BE49-F238E27FC236}">
                    <a16:creationId xmlns:a16="http://schemas.microsoft.com/office/drawing/2014/main" id="{097D21C4-47A0-BDAA-8AB3-F85C5F051AEA}"/>
                  </a:ext>
                </a:extLst>
              </p:cNvPr>
              <p:cNvSpPr/>
              <p:nvPr/>
            </p:nvSpPr>
            <p:spPr>
              <a:xfrm>
                <a:off x="1099007" y="1062548"/>
                <a:ext cx="5009064" cy="369332"/>
              </a:xfrm>
              <a:prstGeom prst="rect">
                <a:avLst/>
              </a:prstGeom>
            </p:spPr>
            <p:txBody>
              <a:bodyPr wrap="none">
                <a:spAutoFit/>
              </a:bodyPr>
              <a:lstStyle/>
              <a:p>
                <a:r>
                  <a:rPr kumimoji="0" lang="zh-TW" altLang="en-US" dirty="0">
                    <a:solidFill>
                      <a:srgbClr val="FF0000"/>
                    </a:solidFill>
                    <a:latin typeface="Arial" pitchFamily="34" charset="0"/>
                  </a:rPr>
                  <a:t>讓我們在動量的定義中，以不變量</a:t>
                </a:r>
                <a14:m>
                  <m:oMath xmlns:m="http://schemas.openxmlformats.org/officeDocument/2006/math">
                    <m:r>
                      <a:rPr kumimoji="0" lang="el-GR" altLang="zh-TW" i="1" dirty="0" smtClean="0">
                        <a:solidFill>
                          <a:srgbClr val="FF0000"/>
                        </a:solidFill>
                        <a:latin typeface="Cambria Math" panose="02040503050406030204" pitchFamily="18" charset="0"/>
                        <a:cs typeface="Times New Roman" pitchFamily="18" charset="0"/>
                      </a:rPr>
                      <m:t>𝜏</m:t>
                    </m:r>
                  </m:oMath>
                </a14:m>
                <a:r>
                  <a:rPr kumimoji="0" lang="zh-TW" altLang="en-US" dirty="0">
                    <a:solidFill>
                      <a:srgbClr val="FF0000"/>
                    </a:solidFill>
                    <a:latin typeface="Arial" pitchFamily="34" charset="0"/>
                  </a:rPr>
                  <a:t>取代時間</a:t>
                </a:r>
                <a14:m>
                  <m:oMath xmlns:m="http://schemas.openxmlformats.org/officeDocument/2006/math">
                    <m:r>
                      <a:rPr kumimoji="0" lang="en-US" altLang="zh-TW" i="1" dirty="0" smtClean="0">
                        <a:solidFill>
                          <a:srgbClr val="FF0000"/>
                        </a:solidFill>
                        <a:latin typeface="Cambria Math" panose="02040503050406030204" pitchFamily="18" charset="0"/>
                        <a:cs typeface="Times New Roman" pitchFamily="18" charset="0"/>
                      </a:rPr>
                      <m:t>𝑡</m:t>
                    </m:r>
                  </m:oMath>
                </a14:m>
                <a:r>
                  <a:rPr kumimoji="0" lang="zh-TW" altLang="en-US" dirty="0">
                    <a:solidFill>
                      <a:srgbClr val="FF0000"/>
                    </a:solidFill>
                    <a:ea typeface="Cambria Math"/>
                  </a:rPr>
                  <a:t>，</a:t>
                </a:r>
                <a:endParaRPr lang="zh-TW" altLang="en-US" dirty="0">
                  <a:solidFill>
                    <a:srgbClr val="FF0000"/>
                  </a:solidFill>
                </a:endParaRPr>
              </a:p>
            </p:txBody>
          </p:sp>
        </mc:Choice>
        <mc:Fallback xmlns="">
          <p:sp>
            <p:nvSpPr>
              <p:cNvPr id="5" name="矩形 1">
                <a:extLst>
                  <a:ext uri="{FF2B5EF4-FFF2-40B4-BE49-F238E27FC236}">
                    <a16:creationId xmlns:a16="http://schemas.microsoft.com/office/drawing/2014/main" id="{097D21C4-47A0-BDAA-8AB3-F85C5F051AEA}"/>
                  </a:ext>
                </a:extLst>
              </p:cNvPr>
              <p:cNvSpPr>
                <a:spLocks noRot="1" noChangeAspect="1" noMove="1" noResize="1" noEditPoints="1" noAdjustHandles="1" noChangeArrowheads="1" noChangeShapeType="1" noTextEdit="1"/>
              </p:cNvSpPr>
              <p:nvPr/>
            </p:nvSpPr>
            <p:spPr>
              <a:xfrm>
                <a:off x="1099007" y="1062548"/>
                <a:ext cx="5009064" cy="369332"/>
              </a:xfrm>
              <a:prstGeom prst="rect">
                <a:avLst/>
              </a:prstGeom>
              <a:blipFill>
                <a:blip r:embed="rId8"/>
                <a:stretch>
                  <a:fillRect l="-1013" t="-6667" b="-26667"/>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6" name="文字方塊 14">
                <a:extLst>
                  <a:ext uri="{FF2B5EF4-FFF2-40B4-BE49-F238E27FC236}">
                    <a16:creationId xmlns:a16="http://schemas.microsoft.com/office/drawing/2014/main" id="{1AFFDFF7-90CE-1334-1084-207FF5CBC776}"/>
                  </a:ext>
                </a:extLst>
              </p:cNvPr>
              <p:cNvSpPr txBox="1"/>
              <p:nvPr/>
            </p:nvSpPr>
            <p:spPr>
              <a:xfrm>
                <a:off x="1177383" y="1594172"/>
                <a:ext cx="1837362" cy="525913"/>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b="0" i="1" smtClean="0">
                              <a:latin typeface="Cambria Math" panose="02040503050406030204" pitchFamily="18" charset="0"/>
                              <a:cs typeface="Times New Roman" pitchFamily="18" charset="0"/>
                            </a:rPr>
                          </m:ctrlPr>
                        </m:sSubPr>
                        <m:e>
                          <m:r>
                            <a:rPr kumimoji="1" lang="en-US" altLang="zh-TW" b="0" i="1" smtClean="0">
                              <a:latin typeface="Cambria Math" panose="02040503050406030204" pitchFamily="18" charset="0"/>
                              <a:cs typeface="Times New Roman" pitchFamily="18" charset="0"/>
                            </a:rPr>
                            <m:t>𝑝</m:t>
                          </m:r>
                        </m:e>
                        <m:sub>
                          <m:r>
                            <a:rPr kumimoji="1" lang="en-US" altLang="zh-TW" b="0" i="1" smtClean="0">
                              <a:latin typeface="Cambria Math" panose="02040503050406030204" pitchFamily="18" charset="0"/>
                              <a:cs typeface="Times New Roman" pitchFamily="18" charset="0"/>
                            </a:rPr>
                            <m:t>𝑥</m:t>
                          </m:r>
                        </m:sub>
                      </m:sSub>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sSub>
                        <m:sSubPr>
                          <m:ctrlPr>
                            <a:rPr kumimoji="1" lang="en-US" altLang="zh-TW" b="0" i="1" smtClean="0">
                              <a:latin typeface="Cambria Math" panose="02040503050406030204" pitchFamily="18" charset="0"/>
                              <a:cs typeface="Times New Roman" pitchFamily="18" charset="0"/>
                            </a:rPr>
                          </m:ctrlPr>
                        </m:sSubPr>
                        <m:e>
                          <m:r>
                            <a:rPr kumimoji="1" lang="en-US" altLang="zh-TW" b="0" i="1" smtClean="0">
                              <a:latin typeface="Cambria Math" panose="02040503050406030204" pitchFamily="18" charset="0"/>
                              <a:cs typeface="Times New Roman" pitchFamily="18" charset="0"/>
                            </a:rPr>
                            <m:t>𝑢</m:t>
                          </m:r>
                        </m:e>
                        <m:sub>
                          <m:r>
                            <a:rPr kumimoji="1" lang="en-US" altLang="zh-TW" b="0" i="1" smtClean="0">
                              <a:latin typeface="Cambria Math" panose="02040503050406030204" pitchFamily="18" charset="0"/>
                              <a:cs typeface="Times New Roman" pitchFamily="18" charset="0"/>
                            </a:rPr>
                            <m:t>𝑥</m:t>
                          </m:r>
                        </m:sub>
                      </m:sSub>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f>
                        <m:fPr>
                          <m:ctrlPr>
                            <a:rPr kumimoji="1" lang="en-US" altLang="zh-TW" b="0" i="1" smtClean="0">
                              <a:latin typeface="Cambria Math" panose="02040503050406030204" pitchFamily="18" charset="0"/>
                              <a:cs typeface="Times New Roman" pitchFamily="18" charset="0"/>
                            </a:rPr>
                          </m:ctrlPr>
                        </m:fPr>
                        <m:num>
                          <m:r>
                            <a:rPr kumimoji="1" lang="en-US" altLang="zh-TW" b="0" i="1" smtClean="0">
                              <a:latin typeface="Cambria Math" panose="02040503050406030204" pitchFamily="18" charset="0"/>
                              <a:cs typeface="Times New Roman" pitchFamily="18" charset="0"/>
                            </a:rPr>
                            <m:t>𝑑𝑥</m:t>
                          </m:r>
                        </m:num>
                        <m:den>
                          <m:r>
                            <a:rPr kumimoji="1" lang="en-US" altLang="zh-TW" b="0" i="1" smtClean="0">
                              <a:latin typeface="Cambria Math" panose="02040503050406030204" pitchFamily="18" charset="0"/>
                              <a:cs typeface="Times New Roman" pitchFamily="18" charset="0"/>
                            </a:rPr>
                            <m:t>𝑑𝑡</m:t>
                          </m:r>
                        </m:den>
                      </m:f>
                    </m:oMath>
                  </m:oMathPara>
                </a14:m>
                <a:endParaRPr kumimoji="1" lang="zh-TW" altLang="en-US" i="1" dirty="0">
                  <a:latin typeface="Times New Roman" pitchFamily="18" charset="0"/>
                  <a:cs typeface="Times New Roman" pitchFamily="18" charset="0"/>
                </a:endParaRPr>
              </a:p>
            </p:txBody>
          </p:sp>
        </mc:Choice>
        <mc:Fallback xmlns="">
          <p:sp>
            <p:nvSpPr>
              <p:cNvPr id="6" name="文字方塊 14">
                <a:extLst>
                  <a:ext uri="{FF2B5EF4-FFF2-40B4-BE49-F238E27FC236}">
                    <a16:creationId xmlns:a16="http://schemas.microsoft.com/office/drawing/2014/main" id="{1AFFDFF7-90CE-1334-1084-207FF5CBC776}"/>
                  </a:ext>
                </a:extLst>
              </p:cNvPr>
              <p:cNvSpPr txBox="1">
                <a:spLocks noRot="1" noChangeAspect="1" noMove="1" noResize="1" noEditPoints="1" noAdjustHandles="1" noChangeArrowheads="1" noChangeShapeType="1" noTextEdit="1"/>
              </p:cNvSpPr>
              <p:nvPr/>
            </p:nvSpPr>
            <p:spPr>
              <a:xfrm>
                <a:off x="1177383" y="1594172"/>
                <a:ext cx="1837362" cy="525913"/>
              </a:xfrm>
              <a:prstGeom prst="rect">
                <a:avLst/>
              </a:prstGeom>
              <a:blipFill>
                <a:blip r:embed="rId9"/>
                <a:stretch>
                  <a:fillRect l="-2740" t="-2326" r="-2055" b="-13953"/>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7" name="文字方塊 14">
                <a:extLst>
                  <a:ext uri="{FF2B5EF4-FFF2-40B4-BE49-F238E27FC236}">
                    <a16:creationId xmlns:a16="http://schemas.microsoft.com/office/drawing/2014/main" id="{FD087FF6-D861-59A0-4AE7-55E41A207935}"/>
                  </a:ext>
                </a:extLst>
              </p:cNvPr>
              <p:cNvSpPr txBox="1"/>
              <p:nvPr/>
            </p:nvSpPr>
            <p:spPr>
              <a:xfrm>
                <a:off x="3257820" y="1582101"/>
                <a:ext cx="815672" cy="525978"/>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b="0" i="1" smtClean="0">
                          <a:latin typeface="Cambria Math" panose="02040503050406030204" pitchFamily="18" charset="0"/>
                          <a:ea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𝑚</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𝑑𝑥</m:t>
                          </m:r>
                        </m:num>
                        <m:den>
                          <m:r>
                            <a:rPr lang="en-US" altLang="zh-TW" i="1">
                              <a:latin typeface="Cambria Math" panose="02040503050406030204" pitchFamily="18" charset="0"/>
                              <a:cs typeface="Times New Roman" pitchFamily="18" charset="0"/>
                            </a:rPr>
                            <m:t>𝑑</m:t>
                          </m:r>
                          <m:r>
                            <a:rPr lang="en-US" altLang="zh-TW" i="1" smtClean="0">
                              <a:latin typeface="Cambria Math" panose="02040503050406030204" pitchFamily="18" charset="0"/>
                              <a:ea typeface="Cambria Math" panose="02040503050406030204" pitchFamily="18" charset="0"/>
                              <a:cs typeface="Times New Roman" pitchFamily="18" charset="0"/>
                            </a:rPr>
                            <m:t>𝜏</m:t>
                          </m:r>
                        </m:den>
                      </m:f>
                    </m:oMath>
                  </m:oMathPara>
                </a14:m>
                <a:endParaRPr kumimoji="1" lang="zh-TW" altLang="en-US" i="1" dirty="0">
                  <a:latin typeface="Times New Roman" pitchFamily="18" charset="0"/>
                  <a:cs typeface="Times New Roman" pitchFamily="18" charset="0"/>
                </a:endParaRPr>
              </a:p>
            </p:txBody>
          </p:sp>
        </mc:Choice>
        <mc:Fallback xmlns="">
          <p:sp>
            <p:nvSpPr>
              <p:cNvPr id="7" name="文字方塊 14">
                <a:extLst>
                  <a:ext uri="{FF2B5EF4-FFF2-40B4-BE49-F238E27FC236}">
                    <a16:creationId xmlns:a16="http://schemas.microsoft.com/office/drawing/2014/main" id="{FD087FF6-D861-59A0-4AE7-55E41A207935}"/>
                  </a:ext>
                </a:extLst>
              </p:cNvPr>
              <p:cNvSpPr txBox="1">
                <a:spLocks noRot="1" noChangeAspect="1" noMove="1" noResize="1" noEditPoints="1" noAdjustHandles="1" noChangeArrowheads="1" noChangeShapeType="1" noTextEdit="1"/>
              </p:cNvSpPr>
              <p:nvPr/>
            </p:nvSpPr>
            <p:spPr>
              <a:xfrm>
                <a:off x="3257820" y="1582101"/>
                <a:ext cx="815672" cy="525978"/>
              </a:xfrm>
              <a:prstGeom prst="rect">
                <a:avLst/>
              </a:prstGeom>
              <a:blipFill>
                <a:blip r:embed="rId10"/>
                <a:stretch>
                  <a:fillRect l="-3077" t="-2326" r="-6154" b="-13953"/>
                </a:stretch>
              </a:blipFill>
            </p:spPr>
            <p:txBody>
              <a:bodyPr/>
              <a:lstStyle/>
              <a:p>
                <a:r>
                  <a:rPr lang="en-TW">
                    <a:noFill/>
                  </a:rPr>
                  <a:t> </a:t>
                </a:r>
              </a:p>
            </p:txBody>
          </p:sp>
        </mc:Fallback>
      </mc:AlternateContent>
      <p:sp>
        <p:nvSpPr>
          <p:cNvPr id="8" name="Right Arrow 7">
            <a:extLst>
              <a:ext uri="{FF2B5EF4-FFF2-40B4-BE49-F238E27FC236}">
                <a16:creationId xmlns:a16="http://schemas.microsoft.com/office/drawing/2014/main" id="{CB1B3BF7-55DA-CDD8-56A2-869F8D7F8A70}"/>
              </a:ext>
            </a:extLst>
          </p:cNvPr>
          <p:cNvSpPr/>
          <p:nvPr/>
        </p:nvSpPr>
        <p:spPr>
          <a:xfrm>
            <a:off x="4378888" y="3643918"/>
            <a:ext cx="706056" cy="362705"/>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B3C1076-690F-5B07-AA11-01D737F8EADD}"/>
                  </a:ext>
                </a:extLst>
              </p:cNvPr>
              <p:cNvSpPr txBox="1"/>
              <p:nvPr/>
            </p:nvSpPr>
            <p:spPr>
              <a:xfrm>
                <a:off x="4151448" y="4094118"/>
                <a:ext cx="1121254" cy="369332"/>
              </a:xfrm>
              <a:prstGeom prst="rect">
                <a:avLst/>
              </a:prstGeom>
              <a:solidFill>
                <a:srgbClr val="FFFDAB"/>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TW" i="1" smtClean="0">
                          <a:latin typeface="Cambria Math" panose="02040503050406030204" pitchFamily="18" charset="0"/>
                          <a:ea typeface="Cambria Math" panose="02040503050406030204" pitchFamily="18" charset="0"/>
                          <a:cs typeface="Times New Roman" pitchFamily="18" charset="0"/>
                        </a:rPr>
                        <m:t>∆</m:t>
                      </m:r>
                      <m:r>
                        <a:rPr lang="en-TW" i="1" smtClean="0">
                          <a:latin typeface="Cambria Math" panose="02040503050406030204" pitchFamily="18" charset="0"/>
                          <a:ea typeface="Cambria Math" panose="02040503050406030204" pitchFamily="18" charset="0"/>
                          <a:cs typeface="Times New Roman" pitchFamily="18" charset="0"/>
                        </a:rPr>
                        <m:t>𝜏</m:t>
                      </m:r>
                      <m:r>
                        <a:rPr lang="en-US" b="0" i="1" smtClean="0">
                          <a:latin typeface="Cambria Math" panose="02040503050406030204" pitchFamily="18" charset="0"/>
                          <a:ea typeface="Cambria Math" panose="02040503050406030204" pitchFamily="18" charset="0"/>
                          <a:cs typeface="Times New Roman" pitchFamily="18" charset="0"/>
                        </a:rPr>
                        <m:t>=∆</m:t>
                      </m:r>
                      <m:r>
                        <a:rPr lang="en-US" b="0" i="1" smtClean="0">
                          <a:latin typeface="Cambria Math" panose="02040503050406030204" pitchFamily="18" charset="0"/>
                          <a:ea typeface="Cambria Math" panose="02040503050406030204" pitchFamily="18" charset="0"/>
                          <a:cs typeface="Times New Roman" pitchFamily="18" charset="0"/>
                        </a:rPr>
                        <m:t>𝜏</m:t>
                      </m:r>
                      <m:r>
                        <a:rPr lang="en-US" b="0" i="1" smtClean="0">
                          <a:latin typeface="Cambria Math" panose="02040503050406030204" pitchFamily="18" charset="0"/>
                          <a:ea typeface="Cambria Math" panose="02040503050406030204" pitchFamily="18" charset="0"/>
                          <a:cs typeface="Times New Roman" pitchFamily="18" charset="0"/>
                        </a:rPr>
                        <m:t>′</m:t>
                      </m:r>
                    </m:oMath>
                  </m:oMathPara>
                </a14:m>
                <a:endParaRPr lang="en-TW" dirty="0">
                  <a:latin typeface="Times New Roman" pitchFamily="18" charset="0"/>
                  <a:cs typeface="Times New Roman" pitchFamily="18" charset="0"/>
                </a:endParaRPr>
              </a:p>
            </p:txBody>
          </p:sp>
        </mc:Choice>
        <mc:Fallback xmlns="">
          <p:sp>
            <p:nvSpPr>
              <p:cNvPr id="9" name="TextBox 8">
                <a:extLst>
                  <a:ext uri="{FF2B5EF4-FFF2-40B4-BE49-F238E27FC236}">
                    <a16:creationId xmlns:a16="http://schemas.microsoft.com/office/drawing/2014/main" id="{0B3C1076-690F-5B07-AA11-01D737F8EADD}"/>
                  </a:ext>
                </a:extLst>
              </p:cNvPr>
              <p:cNvSpPr txBox="1">
                <a:spLocks noRot="1" noChangeAspect="1" noMove="1" noResize="1" noEditPoints="1" noAdjustHandles="1" noChangeArrowheads="1" noChangeShapeType="1" noTextEdit="1"/>
              </p:cNvSpPr>
              <p:nvPr/>
            </p:nvSpPr>
            <p:spPr>
              <a:xfrm>
                <a:off x="4151448" y="4094118"/>
                <a:ext cx="1121254" cy="369332"/>
              </a:xfrm>
              <a:prstGeom prst="rect">
                <a:avLst/>
              </a:prstGeom>
              <a:blipFill>
                <a:blip r:embed="rId11"/>
                <a:stretch>
                  <a:fillRect/>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3" name="文字方塊 15">
                <a:extLst>
                  <a:ext uri="{FF2B5EF4-FFF2-40B4-BE49-F238E27FC236}">
                    <a16:creationId xmlns:a16="http://schemas.microsoft.com/office/drawing/2014/main" id="{C329128A-8538-0F24-1BF1-69779205A371}"/>
                  </a:ext>
                </a:extLst>
              </p:cNvPr>
              <p:cNvSpPr txBox="1"/>
              <p:nvPr/>
            </p:nvSpPr>
            <p:spPr>
              <a:xfrm>
                <a:off x="6562040" y="1559494"/>
                <a:ext cx="2114105" cy="276999"/>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i="1" smtClean="0">
                              <a:latin typeface="Cambria Math" panose="02040503050406030204" pitchFamily="18" charset="0"/>
                              <a:cs typeface="Times New Roman" pitchFamily="18" charset="0"/>
                            </a:rPr>
                          </m:ctrlPr>
                        </m:sSup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𝑐</m:t>
                              </m:r>
                            </m:e>
                            <m:sup>
                              <m:r>
                                <a:rPr lang="en-US" altLang="zh-TW" i="1">
                                  <a:latin typeface="Cambria Math" panose="02040503050406030204" pitchFamily="18" charset="0"/>
                                  <a:cs typeface="Times New Roman" pitchFamily="18" charset="0"/>
                                </a:rPr>
                                <m:t>2</m:t>
                              </m:r>
                            </m:sup>
                          </m:sSup>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ea typeface="Cambria Math" panose="02040503050406030204" pitchFamily="18" charset="0"/>
                                  <a:cs typeface="Times New Roman" pitchFamily="18" charset="0"/>
                                </a:rPr>
                                <m:t>∆</m:t>
                              </m:r>
                              <m:r>
                                <a:rPr lang="en-US" altLang="zh-TW" i="1">
                                  <a:latin typeface="Cambria Math" panose="02040503050406030204" pitchFamily="18" charset="0"/>
                                  <a:ea typeface="Cambria Math" panose="02040503050406030204" pitchFamily="18" charset="0"/>
                                  <a:cs typeface="Times New Roman" pitchFamily="18" charset="0"/>
                                </a:rPr>
                                <m:t>𝜏</m:t>
                              </m:r>
                            </m:e>
                            <m:sup>
                              <m:r>
                                <a:rPr lang="en-US" altLang="zh-TW" i="1">
                                  <a:latin typeface="Cambria Math" panose="02040503050406030204" pitchFamily="18" charset="0"/>
                                  <a:cs typeface="Times New Roman" pitchFamily="18" charset="0"/>
                                </a:rPr>
                                <m:t>2</m:t>
                              </m:r>
                            </m:sup>
                          </m:sSup>
                          <m:r>
                            <a:rPr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𝑐</m:t>
                          </m:r>
                        </m:e>
                        <m:sup>
                          <m:r>
                            <a:rPr kumimoji="1" lang="en-US" altLang="zh-TW" b="0" i="1" smtClean="0">
                              <a:latin typeface="Cambria Math" panose="02040503050406030204" pitchFamily="18" charset="0"/>
                              <a:cs typeface="Times New Roman" pitchFamily="18" charset="0"/>
                            </a:rPr>
                            <m:t>2</m:t>
                          </m:r>
                        </m:sup>
                      </m:sSup>
                      <m:sSup>
                        <m:sSupPr>
                          <m:ctrlPr>
                            <a:rPr kumimoji="1" lang="en-US" altLang="zh-TW" i="1" smtClean="0">
                              <a:latin typeface="Cambria Math" panose="02040503050406030204" pitchFamily="18" charset="0"/>
                              <a:cs typeface="Times New Roman" pitchFamily="18" charset="0"/>
                            </a:rPr>
                          </m:ctrlPr>
                        </m:sSupPr>
                        <m:e>
                          <m:r>
                            <a:rPr kumimoji="1" lang="en-US" altLang="zh-TW" i="1" smtClean="0">
                              <a:latin typeface="Cambria Math" panose="02040503050406030204" pitchFamily="18" charset="0"/>
                              <a:ea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𝑡</m:t>
                          </m:r>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ea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𝑥</m:t>
                          </m:r>
                        </m:e>
                        <m:sup>
                          <m:r>
                            <a:rPr kumimoji="1" lang="en-US" altLang="zh-TW" b="0" i="1" smtClean="0">
                              <a:latin typeface="Cambria Math" panose="02040503050406030204" pitchFamily="18" charset="0"/>
                              <a:cs typeface="Times New Roman" pitchFamily="18" charset="0"/>
                            </a:rPr>
                            <m:t>2</m:t>
                          </m:r>
                        </m:sup>
                      </m:sSup>
                    </m:oMath>
                  </m:oMathPara>
                </a14:m>
                <a:endParaRPr kumimoji="1" lang="zh-TW" altLang="en-US" dirty="0">
                  <a:latin typeface="Times New Roman" pitchFamily="18" charset="0"/>
                  <a:cs typeface="Times New Roman" pitchFamily="18" charset="0"/>
                </a:endParaRPr>
              </a:p>
            </p:txBody>
          </p:sp>
        </mc:Choice>
        <mc:Fallback xmlns="">
          <p:sp>
            <p:nvSpPr>
              <p:cNvPr id="3" name="文字方塊 15">
                <a:extLst>
                  <a:ext uri="{FF2B5EF4-FFF2-40B4-BE49-F238E27FC236}">
                    <a16:creationId xmlns:a16="http://schemas.microsoft.com/office/drawing/2014/main" id="{C329128A-8538-0F24-1BF1-69779205A371}"/>
                  </a:ext>
                </a:extLst>
              </p:cNvPr>
              <p:cNvSpPr txBox="1">
                <a:spLocks noRot="1" noChangeAspect="1" noMove="1" noResize="1" noEditPoints="1" noAdjustHandles="1" noChangeArrowheads="1" noChangeShapeType="1" noTextEdit="1"/>
              </p:cNvSpPr>
              <p:nvPr/>
            </p:nvSpPr>
            <p:spPr>
              <a:xfrm>
                <a:off x="6562040" y="1559494"/>
                <a:ext cx="2114105" cy="276999"/>
              </a:xfrm>
              <a:prstGeom prst="rect">
                <a:avLst/>
              </a:prstGeom>
              <a:blipFill>
                <a:blip r:embed="rId12"/>
                <a:stretch>
                  <a:fillRect l="-595" t="-4348" b="-4348"/>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4" name="文字方塊 16">
                <a:extLst>
                  <a:ext uri="{FF2B5EF4-FFF2-40B4-BE49-F238E27FC236}">
                    <a16:creationId xmlns:a16="http://schemas.microsoft.com/office/drawing/2014/main" id="{FFCCEC0F-E35B-95E7-E5E5-F0FA59134805}"/>
                  </a:ext>
                </a:extLst>
              </p:cNvPr>
              <p:cNvSpPr txBox="1"/>
              <p:nvPr/>
            </p:nvSpPr>
            <p:spPr>
              <a:xfrm>
                <a:off x="6562040" y="1981618"/>
                <a:ext cx="1934056" cy="818366"/>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i="1" smtClean="0">
                          <a:latin typeface="Cambria Math" panose="02040503050406030204" pitchFamily="18" charset="0"/>
                          <a:ea typeface="Cambria Math" panose="02040503050406030204" pitchFamily="18" charset="0"/>
                          <a:cs typeface="Times New Roman" pitchFamily="18" charset="0"/>
                        </a:rPr>
                        <m:t>∆</m:t>
                      </m:r>
                      <m:r>
                        <a:rPr lang="en-US" altLang="zh-TW" i="1" smtClean="0">
                          <a:latin typeface="Cambria Math" panose="02040503050406030204" pitchFamily="18" charset="0"/>
                          <a:ea typeface="Cambria Math" panose="02040503050406030204" pitchFamily="18" charset="0"/>
                          <a:cs typeface="Times New Roman" pitchFamily="18" charset="0"/>
                        </a:rPr>
                        <m:t>𝜏</m:t>
                      </m:r>
                      <m:r>
                        <a:rPr lang="en-US" altLang="zh-TW" i="1">
                          <a:latin typeface="Cambria Math" panose="02040503050406030204" pitchFamily="18" charset="0"/>
                          <a:cs typeface="Times New Roman" pitchFamily="18" charset="0"/>
                        </a:rPr>
                        <m:t>=</m:t>
                      </m:r>
                      <m:r>
                        <a:rPr lang="en-US" altLang="zh-TW" i="1">
                          <a:latin typeface="Cambria Math" panose="02040503050406030204" pitchFamily="18" charset="0"/>
                          <a:ea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𝑡</m:t>
                      </m:r>
                      <m:rad>
                        <m:radPr>
                          <m:degHide m:val="on"/>
                          <m:ctrlPr>
                            <a:rPr lang="en-US" altLang="zh-TW" i="1" smtClean="0">
                              <a:latin typeface="Cambria Math" panose="02040503050406030204" pitchFamily="18" charset="0"/>
                              <a:cs typeface="Times New Roman" pitchFamily="18" charset="0"/>
                            </a:rPr>
                          </m:ctrlPr>
                        </m:radPr>
                        <m:deg/>
                        <m:e>
                          <m:d>
                            <m:dPr>
                              <m:ctrlPr>
                                <a:rPr lang="en-US" altLang="zh-TW" i="1">
                                  <a:latin typeface="Cambria Math" panose="02040503050406030204" pitchFamily="18" charset="0"/>
                                  <a:cs typeface="Times New Roman" pitchFamily="18" charset="0"/>
                                </a:rPr>
                              </m:ctrlPr>
                            </m:dPr>
                            <m:e>
                              <m:r>
                                <a:rPr lang="en-US" altLang="zh-TW" i="1">
                                  <a:latin typeface="Cambria Math" panose="02040503050406030204" pitchFamily="18" charset="0"/>
                                  <a:cs typeface="Times New Roman" pitchFamily="18" charset="0"/>
                                </a:rPr>
                                <m:t>1−</m:t>
                              </m:r>
                              <m:f>
                                <m:fPr>
                                  <m:ctrlPr>
                                    <a:rPr lang="en-US" altLang="zh-TW" i="1">
                                      <a:latin typeface="Cambria Math" panose="02040503050406030204" pitchFamily="18" charset="0"/>
                                      <a:cs typeface="Times New Roman" pitchFamily="18" charset="0"/>
                                    </a:rPr>
                                  </m:ctrlPr>
                                </m:fPr>
                                <m:num>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𝑢</m:t>
                                      </m:r>
                                    </m:e>
                                    <m:sup>
                                      <m:r>
                                        <a:rPr lang="en-US" altLang="zh-TW" i="1">
                                          <a:latin typeface="Cambria Math" panose="02040503050406030204" pitchFamily="18" charset="0"/>
                                          <a:cs typeface="Times New Roman" pitchFamily="18" charset="0"/>
                                        </a:rPr>
                                        <m:t>2</m:t>
                                      </m:r>
                                    </m:sup>
                                  </m:sSup>
                                </m:num>
                                <m:den>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𝑐</m:t>
                                      </m:r>
                                    </m:e>
                                    <m:sup>
                                      <m:r>
                                        <a:rPr lang="en-US" altLang="zh-TW" i="1">
                                          <a:latin typeface="Cambria Math" panose="02040503050406030204" pitchFamily="18" charset="0"/>
                                          <a:cs typeface="Times New Roman" pitchFamily="18" charset="0"/>
                                        </a:rPr>
                                        <m:t>2</m:t>
                                      </m:r>
                                    </m:sup>
                                  </m:sSup>
                                </m:den>
                              </m:f>
                            </m:e>
                          </m:d>
                        </m:e>
                      </m:rad>
                    </m:oMath>
                  </m:oMathPara>
                </a14:m>
                <a:endParaRPr kumimoji="1" lang="zh-TW" altLang="en-US" dirty="0">
                  <a:latin typeface="Times New Roman" pitchFamily="18" charset="0"/>
                  <a:cs typeface="Times New Roman" pitchFamily="18" charset="0"/>
                </a:endParaRPr>
              </a:p>
            </p:txBody>
          </p:sp>
        </mc:Choice>
        <mc:Fallback xmlns="">
          <p:sp>
            <p:nvSpPr>
              <p:cNvPr id="4" name="文字方塊 16">
                <a:extLst>
                  <a:ext uri="{FF2B5EF4-FFF2-40B4-BE49-F238E27FC236}">
                    <a16:creationId xmlns:a16="http://schemas.microsoft.com/office/drawing/2014/main" id="{FFCCEC0F-E35B-95E7-E5E5-F0FA59134805}"/>
                  </a:ext>
                </a:extLst>
              </p:cNvPr>
              <p:cNvSpPr txBox="1">
                <a:spLocks noRot="1" noChangeAspect="1" noMove="1" noResize="1" noEditPoints="1" noAdjustHandles="1" noChangeArrowheads="1" noChangeShapeType="1" noTextEdit="1"/>
              </p:cNvSpPr>
              <p:nvPr/>
            </p:nvSpPr>
            <p:spPr>
              <a:xfrm>
                <a:off x="6562040" y="1981618"/>
                <a:ext cx="1934056" cy="818366"/>
              </a:xfrm>
              <a:prstGeom prst="rect">
                <a:avLst/>
              </a:prstGeom>
              <a:blipFill>
                <a:blip r:embed="rId13"/>
                <a:stretch>
                  <a:fillRect l="-1948"/>
                </a:stretch>
              </a:blipFill>
            </p:spPr>
            <p:txBody>
              <a:bodyPr/>
              <a:lstStyle/>
              <a:p>
                <a:r>
                  <a:rPr lang="en-TW">
                    <a:noFill/>
                  </a:rPr>
                  <a:t> </a:t>
                </a:r>
              </a:p>
            </p:txBody>
          </p:sp>
        </mc:Fallback>
      </mc:AlternateContent>
    </p:spTree>
    <p:extLst>
      <p:ext uri="{BB962C8B-B14F-4D97-AF65-F5344CB8AC3E}">
        <p14:creationId xmlns:p14="http://schemas.microsoft.com/office/powerpoint/2010/main" val="105803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2" grpId="0" animBg="1"/>
      <p:bldP spid="23" grpId="0" animBg="1"/>
      <p:bldP spid="24" grpId="0" animBg="1"/>
      <p:bldP spid="25" grpId="0" animBg="1"/>
      <p:bldP spid="7" grpId="0" animBg="1"/>
      <p:bldP spid="8" grpId="0" animBg="1"/>
      <p:bldP spid="9" grpId="0" animBg="1"/>
      <p:bldP spid="3"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5"/>
          <p:cNvSpPr>
            <a:spLocks noChangeArrowheads="1"/>
          </p:cNvSpPr>
          <p:nvPr/>
        </p:nvSpPr>
        <p:spPr bwMode="auto">
          <a:xfrm>
            <a:off x="1112484" y="3728624"/>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19810" name="Rectangle 7"/>
          <p:cNvSpPr>
            <a:spLocks noChangeArrowheads="1"/>
          </p:cNvSpPr>
          <p:nvPr/>
        </p:nvSpPr>
        <p:spPr bwMode="auto">
          <a:xfrm>
            <a:off x="0" y="2457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19811" name="Rectangle 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19813" name="Rectangle 15"/>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mc:AlternateContent xmlns:mc="http://schemas.openxmlformats.org/markup-compatibility/2006" xmlns:a14="http://schemas.microsoft.com/office/drawing/2010/main">
        <mc:Choice Requires="a14">
          <p:sp>
            <p:nvSpPr>
              <p:cNvPr id="119815" name="Rectangle 19"/>
              <p:cNvSpPr>
                <a:spLocks noChangeArrowheads="1"/>
              </p:cNvSpPr>
              <p:nvPr/>
            </p:nvSpPr>
            <p:spPr bwMode="auto">
              <a:xfrm>
                <a:off x="963094" y="1925142"/>
                <a:ext cx="2842124" cy="440120"/>
              </a:xfrm>
              <a:prstGeom prst="rect">
                <a:avLst/>
              </a:prstGeom>
              <a:solidFill>
                <a:srgbClr val="FFFDAB"/>
              </a:solidFill>
              <a:ln>
                <a:noFill/>
              </a:ln>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14:m>
                  <m:oMathPara xmlns:m="http://schemas.openxmlformats.org/officeDocument/2006/math">
                    <m:oMathParaPr>
                      <m:jc m:val="centerGroup"/>
                    </m:oMathParaPr>
                    <m:oMath xmlns:m="http://schemas.openxmlformats.org/officeDocument/2006/math">
                      <m:sSubSup>
                        <m:sSubSupPr>
                          <m:ctrlPr>
                            <a:rPr lang="en-US" altLang="zh-TW" sz="1800" i="1" smtClean="0">
                              <a:latin typeface="Cambria Math" panose="02040503050406030204" pitchFamily="18" charset="0"/>
                            </a:rPr>
                          </m:ctrlPr>
                        </m:sSubSupPr>
                        <m:e>
                          <m:r>
                            <a:rPr lang="en-US" altLang="zh-TW" sz="1800" b="0" i="1" smtClean="0">
                              <a:latin typeface="Cambria Math" panose="02040503050406030204" pitchFamily="18" charset="0"/>
                            </a:rPr>
                            <m:t>𝑝</m:t>
                          </m:r>
                        </m:e>
                        <m:sub>
                          <m:r>
                            <m:rPr>
                              <m:sty m:val="p"/>
                            </m:rPr>
                            <a:rPr lang="en-US" altLang="zh-TW" sz="1800" b="0" i="0" smtClean="0">
                              <a:latin typeface="Cambria Math" panose="02040503050406030204" pitchFamily="18" charset="0"/>
                            </a:rPr>
                            <m:t>total</m:t>
                          </m:r>
                        </m:sub>
                        <m:sup>
                          <m:sSup>
                            <m:sSupPr>
                              <m:ctrlPr>
                                <a:rPr lang="en-US" altLang="zh-TW" sz="1800" b="0" i="1" smtClean="0">
                                  <a:latin typeface="Cambria Math" panose="02040503050406030204" pitchFamily="18" charset="0"/>
                                </a:rPr>
                              </m:ctrlPr>
                            </m:sSupPr>
                            <m:e>
                              <m:r>
                                <a:rPr lang="en-US" altLang="zh-TW" sz="1800" b="0" i="1" smtClean="0">
                                  <a:latin typeface="Cambria Math" panose="02040503050406030204" pitchFamily="18" charset="0"/>
                                </a:rPr>
                                <m:t>1</m:t>
                              </m:r>
                            </m:e>
                            <m:sup>
                              <m:r>
                                <a:rPr lang="en-US" altLang="zh-TW" sz="1800" b="0" i="1" smtClean="0">
                                  <a:latin typeface="Cambria Math" panose="02040503050406030204" pitchFamily="18" charset="0"/>
                                </a:rPr>
                                <m:t>′</m:t>
                              </m:r>
                            </m:sup>
                          </m:sSup>
                        </m:sup>
                      </m:sSubSup>
                      <m:r>
                        <a:rPr lang="en-US" altLang="zh-TW" sz="1800" b="0" i="1" smtClean="0">
                          <a:latin typeface="Cambria Math" panose="02040503050406030204" pitchFamily="18" charset="0"/>
                        </a:rPr>
                        <m:t>=</m:t>
                      </m:r>
                      <m:r>
                        <a:rPr lang="zh-TW" altLang="en-US" sz="1800" i="1">
                          <a:latin typeface="Cambria Math"/>
                        </a:rPr>
                        <m:t>𝛾</m:t>
                      </m:r>
                      <m:d>
                        <m:dPr>
                          <m:ctrlPr>
                            <a:rPr lang="en-US" altLang="zh-TW" sz="1800" i="1">
                              <a:latin typeface="Cambria Math" panose="02040503050406030204" pitchFamily="18" charset="0"/>
                            </a:rPr>
                          </m:ctrlPr>
                        </m:dPr>
                        <m:e>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rPr>
                                <m:t>𝑝</m:t>
                              </m:r>
                            </m:e>
                            <m:sub>
                              <m:r>
                                <m:rPr>
                                  <m:sty m:val="p"/>
                                </m:rPr>
                                <a:rPr lang="en-US" altLang="zh-TW" sz="1800">
                                  <a:latin typeface="Cambria Math" panose="02040503050406030204" pitchFamily="18" charset="0"/>
                                </a:rPr>
                                <m:t>total</m:t>
                              </m:r>
                            </m:sub>
                            <m:sup>
                              <m:r>
                                <a:rPr lang="en-US" altLang="zh-TW" sz="1800" b="0" i="1" smtClean="0">
                                  <a:latin typeface="Cambria Math" panose="02040503050406030204" pitchFamily="18" charset="0"/>
                                </a:rPr>
                                <m:t>1</m:t>
                              </m:r>
                            </m:sup>
                          </m:sSubSup>
                          <m:r>
                            <a:rPr lang="en-US" altLang="zh-TW" sz="1800" i="1">
                              <a:latin typeface="Cambria Math"/>
                            </a:rPr>
                            <m:t>−</m:t>
                          </m:r>
                          <m:r>
                            <a:rPr lang="zh-TW" altLang="en-US" sz="1800" i="1">
                              <a:latin typeface="Cambria Math"/>
                              <a:cs typeface="Times New Roman" pitchFamily="18" charset="0"/>
                            </a:rPr>
                            <m:t>𝛽</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rPr>
                                <m:t>𝑝</m:t>
                              </m:r>
                            </m:e>
                            <m:sub>
                              <m:r>
                                <m:rPr>
                                  <m:sty m:val="p"/>
                                </m:rPr>
                                <a:rPr lang="en-US" altLang="zh-TW" sz="1800">
                                  <a:latin typeface="Cambria Math" panose="02040503050406030204" pitchFamily="18" charset="0"/>
                                </a:rPr>
                                <m:t>total</m:t>
                              </m:r>
                            </m:sub>
                            <m:sup>
                              <m:r>
                                <a:rPr lang="en-US" altLang="zh-TW" sz="1800" b="0" i="1" smtClean="0">
                                  <a:latin typeface="Cambria Math" panose="02040503050406030204" pitchFamily="18" charset="0"/>
                                </a:rPr>
                                <m:t>0</m:t>
                              </m:r>
                            </m:sup>
                          </m:sSubSup>
                        </m:e>
                      </m:d>
                    </m:oMath>
                  </m:oMathPara>
                </a14:m>
                <a:endParaRPr lang="zh-TW" altLang="en-US" sz="1800" dirty="0"/>
              </a:p>
            </p:txBody>
          </p:sp>
        </mc:Choice>
        <mc:Fallback xmlns="">
          <p:sp>
            <p:nvSpPr>
              <p:cNvPr id="119815" name="Rectangle 19"/>
              <p:cNvSpPr>
                <a:spLocks noRot="1" noChangeAspect="1" noMove="1" noResize="1" noEditPoints="1" noAdjustHandles="1" noChangeArrowheads="1" noChangeShapeType="1" noTextEdit="1"/>
              </p:cNvSpPr>
              <p:nvPr/>
            </p:nvSpPr>
            <p:spPr bwMode="auto">
              <a:xfrm>
                <a:off x="963094" y="1925142"/>
                <a:ext cx="2842124" cy="440120"/>
              </a:xfrm>
              <a:prstGeom prst="rect">
                <a:avLst/>
              </a:prstGeom>
              <a:blipFill>
                <a:blip r:embed="rId2"/>
                <a:stretch>
                  <a:fillRect b="-8333"/>
                </a:stretch>
              </a:blipFill>
              <a:ln>
                <a:noFill/>
              </a:ln>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7" name="Rectangle 15"/>
              <p:cNvSpPr>
                <a:spLocks noChangeArrowheads="1"/>
              </p:cNvSpPr>
              <p:nvPr/>
            </p:nvSpPr>
            <p:spPr bwMode="auto">
              <a:xfrm>
                <a:off x="922924" y="3471784"/>
                <a:ext cx="793284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dirty="0">
                    <a:solidFill>
                      <a:srgbClr val="FF0000"/>
                    </a:solidFill>
                    <a:latin typeface="Times New Roman" pitchFamily="18" charset="0"/>
                    <a:cs typeface="Times New Roman" pitchFamily="18" charset="0"/>
                  </a:rPr>
                  <a:t>如果變換前， </a:t>
                </a:r>
                <a14:m>
                  <m:oMath xmlns:m="http://schemas.openxmlformats.org/officeDocument/2006/math">
                    <m:r>
                      <a:rPr lang="en-US" altLang="zh-TW" sz="1800" i="1" dirty="0" smtClean="0">
                        <a:solidFill>
                          <a:srgbClr val="FF0000"/>
                        </a:solidFill>
                        <a:latin typeface="Cambria Math" panose="02040503050406030204" pitchFamily="18" charset="0"/>
                        <a:cs typeface="Times New Roman" pitchFamily="18" charset="0"/>
                      </a:rPr>
                      <m:t>𝑝</m:t>
                    </m:r>
                    <m:r>
                      <a:rPr lang="en-US" altLang="zh-TW" sz="1800" i="1" baseline="30000" dirty="0">
                        <a:solidFill>
                          <a:srgbClr val="FF0000"/>
                        </a:solidFill>
                        <a:latin typeface="Cambria Math" panose="02040503050406030204" pitchFamily="18" charset="0"/>
                        <a:cs typeface="Times New Roman" pitchFamily="18" charset="0"/>
                      </a:rPr>
                      <m:t>1</m:t>
                    </m:r>
                  </m:oMath>
                </a14:m>
                <a:r>
                  <a:rPr lang="zh-TW" altLang="en-US" sz="1800" dirty="0">
                    <a:solidFill>
                      <a:srgbClr val="FF0000"/>
                    </a:solidFill>
                    <a:latin typeface="Times New Roman" pitchFamily="18" charset="0"/>
                    <a:cs typeface="Times New Roman" pitchFamily="18" charset="0"/>
                  </a:rPr>
                  <a:t>及</a:t>
                </a:r>
                <a14:m>
                  <m:oMath xmlns:m="http://schemas.openxmlformats.org/officeDocument/2006/math">
                    <m:r>
                      <a:rPr lang="en-US" altLang="zh-TW" sz="1800" i="1" dirty="0" smtClean="0">
                        <a:solidFill>
                          <a:srgbClr val="FF0000"/>
                        </a:solidFill>
                        <a:latin typeface="Cambria Math" panose="02040503050406030204" pitchFamily="18" charset="0"/>
                        <a:cs typeface="Times New Roman" pitchFamily="18" charset="0"/>
                      </a:rPr>
                      <m:t>𝑝</m:t>
                    </m:r>
                    <m:r>
                      <a:rPr lang="en-US" altLang="zh-TW" sz="1800" i="1" baseline="30000" dirty="0">
                        <a:solidFill>
                          <a:srgbClr val="FF0000"/>
                        </a:solidFill>
                        <a:latin typeface="Cambria Math" panose="02040503050406030204" pitchFamily="18" charset="0"/>
                        <a:cs typeface="Times New Roman" pitchFamily="18" charset="0"/>
                      </a:rPr>
                      <m:t>0</m:t>
                    </m:r>
                  </m:oMath>
                </a14:m>
                <a:r>
                  <a:rPr lang="zh-TW" altLang="en-US" sz="1800" dirty="0">
                    <a:solidFill>
                      <a:srgbClr val="FF0000"/>
                    </a:solidFill>
                    <a:latin typeface="Times New Roman" pitchFamily="18" charset="0"/>
                    <a:cs typeface="Times New Roman" pitchFamily="18" charset="0"/>
                  </a:rPr>
                  <a:t>在碰撞中都守恆，</a:t>
                </a:r>
                <a:r>
                  <a:rPr lang="zh-TW" altLang="en-US" sz="1800" dirty="0">
                    <a:solidFill>
                      <a:srgbClr val="FF0000"/>
                    </a:solidFill>
                    <a:latin typeface="Times New Roman" pitchFamily="18" charset="0"/>
                  </a:rPr>
                  <a:t>自然保證</a:t>
                </a:r>
                <a:r>
                  <a:rPr lang="zh-TW" altLang="en-US" sz="1800" dirty="0">
                    <a:solidFill>
                      <a:srgbClr val="FF0000"/>
                    </a:solidFill>
                    <a:latin typeface="Times New Roman" pitchFamily="18" charset="0"/>
                    <a:cs typeface="Times New Roman" pitchFamily="18" charset="0"/>
                  </a:rPr>
                  <a:t>變換後</a:t>
                </a:r>
                <a14:m>
                  <m:oMath xmlns:m="http://schemas.openxmlformats.org/officeDocument/2006/math">
                    <m:r>
                      <a:rPr lang="en-US" altLang="zh-TW" sz="1800" i="1" dirty="0" smtClean="0">
                        <a:solidFill>
                          <a:srgbClr val="FF0000"/>
                        </a:solidFill>
                        <a:latin typeface="Cambria Math" panose="02040503050406030204" pitchFamily="18" charset="0"/>
                        <a:cs typeface="Times New Roman" pitchFamily="18" charset="0"/>
                      </a:rPr>
                      <m:t>𝑝</m:t>
                    </m:r>
                    <m:r>
                      <a:rPr lang="en-US" altLang="zh-TW" sz="1800" i="1" dirty="0">
                        <a:solidFill>
                          <a:srgbClr val="FF0000"/>
                        </a:solidFill>
                        <a:latin typeface="Cambria Math" panose="02040503050406030204" pitchFamily="18" charset="0"/>
                      </a:rPr>
                      <m:t>′</m:t>
                    </m:r>
                    <m:r>
                      <a:rPr lang="en-US" altLang="zh-TW" sz="1800" i="1" baseline="30000" dirty="0">
                        <a:solidFill>
                          <a:srgbClr val="FF0000"/>
                        </a:solidFill>
                        <a:latin typeface="Cambria Math" panose="02040503050406030204" pitchFamily="18" charset="0"/>
                      </a:rPr>
                      <m:t>1</m:t>
                    </m:r>
                  </m:oMath>
                </a14:m>
                <a:r>
                  <a:rPr lang="zh-TW" altLang="en-US" sz="1800" dirty="0">
                    <a:solidFill>
                      <a:srgbClr val="FF0000"/>
                    </a:solidFill>
                    <a:latin typeface="Times New Roman" pitchFamily="18" charset="0"/>
                  </a:rPr>
                  <a:t>在碰撞中也</a:t>
                </a:r>
                <a:r>
                  <a:rPr lang="zh-TW" altLang="en-US" sz="1800" dirty="0">
                    <a:solidFill>
                      <a:srgbClr val="FF0000"/>
                    </a:solidFill>
                  </a:rPr>
                  <a:t>守恆。</a:t>
                </a:r>
              </a:p>
            </p:txBody>
          </p:sp>
        </mc:Choice>
        <mc:Fallback xmlns="">
          <p:sp>
            <p:nvSpPr>
              <p:cNvPr id="17" name="Rectangle 15"/>
              <p:cNvSpPr>
                <a:spLocks noRot="1" noChangeAspect="1" noMove="1" noResize="1" noEditPoints="1" noAdjustHandles="1" noChangeArrowheads="1" noChangeShapeType="1" noTextEdit="1"/>
              </p:cNvSpPr>
              <p:nvPr/>
            </p:nvSpPr>
            <p:spPr bwMode="auto">
              <a:xfrm>
                <a:off x="922924" y="3471784"/>
                <a:ext cx="7932840" cy="369332"/>
              </a:xfrm>
              <a:prstGeom prst="rect">
                <a:avLst/>
              </a:prstGeom>
              <a:blipFill>
                <a:blip r:embed="rId3"/>
                <a:stretch>
                  <a:fillRect l="-639" t="-6667" b="-2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TW">
                    <a:noFill/>
                  </a:rPr>
                  <a:t> </a:t>
                </a:r>
              </a:p>
            </p:txBody>
          </p:sp>
        </mc:Fallback>
      </mc:AlternateContent>
      <p:sp>
        <p:nvSpPr>
          <p:cNvPr id="18" name="Text Box 20"/>
          <p:cNvSpPr txBox="1">
            <a:spLocks noChangeArrowheads="1"/>
          </p:cNvSpPr>
          <p:nvPr/>
        </p:nvSpPr>
        <p:spPr bwMode="auto">
          <a:xfrm>
            <a:off x="963094" y="963173"/>
            <a:ext cx="6603999" cy="369332"/>
          </a:xfrm>
          <a:prstGeom prst="rect">
            <a:avLst/>
          </a:prstGeom>
          <a:noFill/>
          <a:ln w="9525" algn="ctr">
            <a:noFill/>
            <a:miter lim="800000"/>
            <a:headEnd/>
            <a:tailEnd/>
          </a:ln>
        </p:spPr>
        <p:txBody>
          <a:bodyPr wrap="square">
            <a:spAutoFit/>
          </a:bodyPr>
          <a:lstStyle/>
          <a:p>
            <a:pPr>
              <a:spcBef>
                <a:spcPct val="50000"/>
              </a:spcBef>
              <a:defRPr/>
            </a:pPr>
            <a:r>
              <a:rPr lang="zh-TW" altLang="en-US" dirty="0">
                <a:latin typeface="Tahoma" charset="0"/>
              </a:rPr>
              <a:t>變換後的動量，是變換前動量分量的線性組合。</a:t>
            </a:r>
          </a:p>
        </p:txBody>
      </p:sp>
      <p:sp>
        <p:nvSpPr>
          <p:cNvPr id="20" name="文字方塊 13"/>
          <p:cNvSpPr txBox="1">
            <a:spLocks noChangeArrowheads="1"/>
          </p:cNvSpPr>
          <p:nvPr/>
        </p:nvSpPr>
        <p:spPr bwMode="auto">
          <a:xfrm>
            <a:off x="944209" y="1416193"/>
            <a:ext cx="7401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將此結果運用於前述粒子碰撞實驗中，變換前後的粒子總動量滿足：</a:t>
            </a:r>
          </a:p>
        </p:txBody>
      </p:sp>
      <mc:AlternateContent xmlns:mc="http://schemas.openxmlformats.org/markup-compatibility/2006" xmlns:a14="http://schemas.microsoft.com/office/drawing/2010/main">
        <mc:Choice Requires="a14">
          <p:sp>
            <p:nvSpPr>
              <p:cNvPr id="30" name="Rectangle 19">
                <a:extLst>
                  <a:ext uri="{FF2B5EF4-FFF2-40B4-BE49-F238E27FC236}">
                    <a16:creationId xmlns:a16="http://schemas.microsoft.com/office/drawing/2014/main" id="{E39B2589-11FB-FD45-B7C4-88675C8E921B}"/>
                  </a:ext>
                </a:extLst>
              </p:cNvPr>
              <p:cNvSpPr>
                <a:spLocks noChangeArrowheads="1"/>
              </p:cNvSpPr>
              <p:nvPr/>
            </p:nvSpPr>
            <p:spPr bwMode="auto">
              <a:xfrm>
                <a:off x="944209" y="3979012"/>
                <a:ext cx="2152832" cy="389402"/>
              </a:xfrm>
              <a:prstGeom prst="rect">
                <a:avLst/>
              </a:prstGeom>
              <a:solidFill>
                <a:srgbClr val="FFFDAB"/>
              </a:solidFill>
              <a:ln>
                <a:noFill/>
              </a:ln>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14:m>
                  <m:oMathPara xmlns:m="http://schemas.openxmlformats.org/officeDocument/2006/math">
                    <m:oMathParaPr>
                      <m:jc m:val="centerGroup"/>
                    </m:oMathParaPr>
                    <m:oMath xmlns:m="http://schemas.openxmlformats.org/officeDocument/2006/math">
                      <m:sSubSup>
                        <m:sSubSupPr>
                          <m:ctrlPr>
                            <a:rPr lang="en-US" altLang="zh-TW" sz="1800" i="1" smtClean="0">
                              <a:latin typeface="Cambria Math" panose="02040503050406030204" pitchFamily="18" charset="0"/>
                            </a:rPr>
                          </m:ctrlPr>
                        </m:sSubSupPr>
                        <m:e>
                          <m:r>
                            <a:rPr lang="en-US" altLang="zh-TW" sz="1800" i="1">
                              <a:latin typeface="Cambria Math" panose="02040503050406030204" pitchFamily="18" charset="0"/>
                              <a:ea typeface="Cambria Math" panose="02040503050406030204" pitchFamily="18" charset="0"/>
                            </a:rPr>
                            <m:t>∆</m:t>
                          </m:r>
                          <m:r>
                            <a:rPr lang="en-US" altLang="zh-TW" sz="1800" i="1">
                              <a:latin typeface="Cambria Math" panose="02040503050406030204" pitchFamily="18" charset="0"/>
                            </a:rPr>
                            <m:t>𝑝</m:t>
                          </m:r>
                        </m:e>
                        <m:sub>
                          <m:r>
                            <m:rPr>
                              <m:sty m:val="p"/>
                            </m:rPr>
                            <a:rPr lang="en-US" altLang="zh-TW" sz="1800">
                              <a:latin typeface="Cambria Math" panose="02040503050406030204" pitchFamily="18" charset="0"/>
                            </a:rPr>
                            <m:t>total</m:t>
                          </m:r>
                        </m:sub>
                        <m:sup>
                          <m:r>
                            <a:rPr lang="en-US" altLang="zh-TW" sz="1800" i="1">
                              <a:latin typeface="Cambria Math" panose="02040503050406030204" pitchFamily="18" charset="0"/>
                            </a:rPr>
                            <m:t>1</m:t>
                          </m:r>
                        </m:sup>
                      </m:sSubSup>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smtClean="0">
                              <a:latin typeface="Cambria Math" panose="02040503050406030204" pitchFamily="18" charset="0"/>
                              <a:ea typeface="Cambria Math" panose="02040503050406030204" pitchFamily="18" charset="0"/>
                            </a:rPr>
                            <m:t>∆</m:t>
                          </m:r>
                          <m:r>
                            <a:rPr lang="en-US" altLang="zh-TW" sz="1800" i="1">
                              <a:latin typeface="Cambria Math" panose="02040503050406030204" pitchFamily="18" charset="0"/>
                            </a:rPr>
                            <m:t>𝑝</m:t>
                          </m:r>
                        </m:e>
                        <m:sub>
                          <m:r>
                            <m:rPr>
                              <m:sty m:val="p"/>
                            </m:rPr>
                            <a:rPr lang="en-US" altLang="zh-TW" sz="1800">
                              <a:latin typeface="Cambria Math" panose="02040503050406030204" pitchFamily="18" charset="0"/>
                            </a:rPr>
                            <m:t>total</m:t>
                          </m:r>
                        </m:sub>
                        <m:sup>
                          <m:r>
                            <a:rPr lang="en-US" altLang="zh-TW" sz="1800" i="1">
                              <a:latin typeface="Cambria Math" panose="02040503050406030204" pitchFamily="18" charset="0"/>
                            </a:rPr>
                            <m:t>0</m:t>
                          </m:r>
                        </m:sup>
                      </m:sSubSup>
                      <m:r>
                        <a:rPr lang="en-US" altLang="zh-TW" sz="1800" b="0" i="1" smtClean="0">
                          <a:latin typeface="Cambria Math" panose="02040503050406030204" pitchFamily="18" charset="0"/>
                        </a:rPr>
                        <m:t>=0</m:t>
                      </m:r>
                    </m:oMath>
                  </m:oMathPara>
                </a14:m>
                <a:endParaRPr lang="zh-TW" altLang="en-US" sz="1800" dirty="0"/>
              </a:p>
            </p:txBody>
          </p:sp>
        </mc:Choice>
        <mc:Fallback xmlns="">
          <p:sp>
            <p:nvSpPr>
              <p:cNvPr id="30" name="Rectangle 19">
                <a:extLst>
                  <a:ext uri="{FF2B5EF4-FFF2-40B4-BE49-F238E27FC236}">
                    <a16:creationId xmlns:a16="http://schemas.microsoft.com/office/drawing/2014/main" id="{E39B2589-11FB-FD45-B7C4-88675C8E921B}"/>
                  </a:ext>
                </a:extLst>
              </p:cNvPr>
              <p:cNvSpPr>
                <a:spLocks noRot="1" noChangeAspect="1" noMove="1" noResize="1" noEditPoints="1" noAdjustHandles="1" noChangeArrowheads="1" noChangeShapeType="1" noTextEdit="1"/>
              </p:cNvSpPr>
              <p:nvPr/>
            </p:nvSpPr>
            <p:spPr bwMode="auto">
              <a:xfrm>
                <a:off x="944209" y="3979012"/>
                <a:ext cx="2152832" cy="389402"/>
              </a:xfrm>
              <a:prstGeom prst="rect">
                <a:avLst/>
              </a:prstGeom>
              <a:blipFill>
                <a:blip r:embed="rId4"/>
                <a:stretch>
                  <a:fillRect b="-6250"/>
                </a:stretch>
              </a:blipFill>
              <a:ln>
                <a:noFill/>
              </a:ln>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31" name="Rectangle 19">
                <a:extLst>
                  <a:ext uri="{FF2B5EF4-FFF2-40B4-BE49-F238E27FC236}">
                    <a16:creationId xmlns:a16="http://schemas.microsoft.com/office/drawing/2014/main" id="{E3C74AB2-D8B5-E342-B379-4996559AD0DB}"/>
                  </a:ext>
                </a:extLst>
              </p:cNvPr>
              <p:cNvSpPr>
                <a:spLocks noChangeArrowheads="1"/>
              </p:cNvSpPr>
              <p:nvPr/>
            </p:nvSpPr>
            <p:spPr bwMode="auto">
              <a:xfrm>
                <a:off x="4394161" y="3985465"/>
                <a:ext cx="1268937" cy="426142"/>
              </a:xfrm>
              <a:prstGeom prst="rect">
                <a:avLst/>
              </a:prstGeom>
              <a:solidFill>
                <a:srgbClr val="FFFDAB"/>
              </a:solidFill>
              <a:ln>
                <a:noFill/>
              </a:ln>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14:m>
                  <m:oMathPara xmlns:m="http://schemas.openxmlformats.org/officeDocument/2006/math">
                    <m:oMathParaPr>
                      <m:jc m:val="centerGroup"/>
                    </m:oMathParaPr>
                    <m:oMath xmlns:m="http://schemas.openxmlformats.org/officeDocument/2006/math">
                      <m:sSubSup>
                        <m:sSubSupPr>
                          <m:ctrlPr>
                            <a:rPr lang="en-US" altLang="zh-TW" sz="1800" i="1" smtClean="0">
                              <a:latin typeface="Cambria Math" panose="02040503050406030204" pitchFamily="18" charset="0"/>
                            </a:rPr>
                          </m:ctrlPr>
                        </m:sSubSupPr>
                        <m:e>
                          <m:r>
                            <a:rPr lang="en-US" altLang="zh-TW" sz="1800" i="1" smtClean="0">
                              <a:latin typeface="Cambria Math" panose="02040503050406030204" pitchFamily="18" charset="0"/>
                              <a:ea typeface="Cambria Math" panose="02040503050406030204" pitchFamily="18" charset="0"/>
                            </a:rPr>
                            <m:t>∆</m:t>
                          </m:r>
                          <m:r>
                            <a:rPr lang="en-US" altLang="zh-TW" sz="1800" b="0" i="1" smtClean="0">
                              <a:latin typeface="Cambria Math" panose="02040503050406030204" pitchFamily="18" charset="0"/>
                            </a:rPr>
                            <m:t>𝑝</m:t>
                          </m:r>
                        </m:e>
                        <m:sub>
                          <m:r>
                            <m:rPr>
                              <m:sty m:val="p"/>
                            </m:rPr>
                            <a:rPr lang="en-US" altLang="zh-TW" sz="1800" b="0" i="0" smtClean="0">
                              <a:latin typeface="Cambria Math" panose="02040503050406030204" pitchFamily="18" charset="0"/>
                            </a:rPr>
                            <m:t>total</m:t>
                          </m:r>
                        </m:sub>
                        <m:sup>
                          <m:sSup>
                            <m:sSupPr>
                              <m:ctrlPr>
                                <a:rPr lang="en-US" altLang="zh-TW" sz="1800" b="0" i="1" smtClean="0">
                                  <a:latin typeface="Cambria Math" panose="02040503050406030204" pitchFamily="18" charset="0"/>
                                </a:rPr>
                              </m:ctrlPr>
                            </m:sSupPr>
                            <m:e>
                              <m:r>
                                <a:rPr lang="en-US" altLang="zh-TW" sz="1800" b="0" i="1" smtClean="0">
                                  <a:latin typeface="Cambria Math" panose="02040503050406030204" pitchFamily="18" charset="0"/>
                                </a:rPr>
                                <m:t>1</m:t>
                              </m:r>
                            </m:e>
                            <m:sup>
                              <m:r>
                                <a:rPr lang="en-US" altLang="zh-TW" sz="1800" b="0" i="1" smtClean="0">
                                  <a:latin typeface="Cambria Math" panose="02040503050406030204" pitchFamily="18" charset="0"/>
                                </a:rPr>
                                <m:t>′</m:t>
                              </m:r>
                            </m:sup>
                          </m:sSup>
                        </m:sup>
                      </m:sSubSup>
                      <m:r>
                        <a:rPr lang="en-US" altLang="zh-TW" sz="1800" b="0" i="1" smtClean="0">
                          <a:latin typeface="Cambria Math" panose="02040503050406030204" pitchFamily="18" charset="0"/>
                        </a:rPr>
                        <m:t>=</m:t>
                      </m:r>
                      <m:r>
                        <a:rPr lang="en-US" altLang="zh-TW" sz="1800" i="1" smtClean="0">
                          <a:latin typeface="Cambria Math" panose="02040503050406030204" pitchFamily="18" charset="0"/>
                        </a:rPr>
                        <m:t>0</m:t>
                      </m:r>
                    </m:oMath>
                  </m:oMathPara>
                </a14:m>
                <a:endParaRPr lang="zh-TW" altLang="en-US" sz="1800" dirty="0"/>
              </a:p>
            </p:txBody>
          </p:sp>
        </mc:Choice>
        <mc:Fallback xmlns="">
          <p:sp>
            <p:nvSpPr>
              <p:cNvPr id="31" name="Rectangle 19">
                <a:extLst>
                  <a:ext uri="{FF2B5EF4-FFF2-40B4-BE49-F238E27FC236}">
                    <a16:creationId xmlns:a16="http://schemas.microsoft.com/office/drawing/2014/main" id="{E3C74AB2-D8B5-E342-B379-4996559AD0DB}"/>
                  </a:ext>
                </a:extLst>
              </p:cNvPr>
              <p:cNvSpPr>
                <a:spLocks noRot="1" noChangeAspect="1" noMove="1" noResize="1" noEditPoints="1" noAdjustHandles="1" noChangeArrowheads="1" noChangeShapeType="1" noTextEdit="1"/>
              </p:cNvSpPr>
              <p:nvPr/>
            </p:nvSpPr>
            <p:spPr bwMode="auto">
              <a:xfrm>
                <a:off x="4394161" y="3985465"/>
                <a:ext cx="1268937" cy="426142"/>
              </a:xfrm>
              <a:prstGeom prst="rect">
                <a:avLst/>
              </a:prstGeom>
              <a:blipFill>
                <a:blip r:embed="rId5"/>
                <a:stretch>
                  <a:fillRect b="-5714"/>
                </a:stretch>
              </a:blipFill>
              <a:ln>
                <a:noFill/>
              </a:ln>
            </p:spPr>
            <p:txBody>
              <a:bodyPr/>
              <a:lstStyle/>
              <a:p>
                <a:r>
                  <a:rPr lang="en-TW">
                    <a:noFill/>
                  </a:rPr>
                  <a:t> </a:t>
                </a:r>
              </a:p>
            </p:txBody>
          </p:sp>
        </mc:Fallback>
      </mc:AlternateContent>
      <p:sp>
        <p:nvSpPr>
          <p:cNvPr id="3" name="向右箭號 2">
            <a:extLst>
              <a:ext uri="{FF2B5EF4-FFF2-40B4-BE49-F238E27FC236}">
                <a16:creationId xmlns:a16="http://schemas.microsoft.com/office/drawing/2014/main" id="{1C3AD9C1-9D0F-C643-9D08-C41E86994E41}"/>
              </a:ext>
            </a:extLst>
          </p:cNvPr>
          <p:cNvSpPr/>
          <p:nvPr/>
        </p:nvSpPr>
        <p:spPr>
          <a:xfrm>
            <a:off x="3420326" y="3979012"/>
            <a:ext cx="518794" cy="38940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TextBox 3">
            <a:extLst>
              <a:ext uri="{FF2B5EF4-FFF2-40B4-BE49-F238E27FC236}">
                <a16:creationId xmlns:a16="http://schemas.microsoft.com/office/drawing/2014/main" id="{58B0F1BB-5B7F-BE49-B991-42AC47DA3CD8}"/>
              </a:ext>
            </a:extLst>
          </p:cNvPr>
          <p:cNvSpPr txBox="1"/>
          <p:nvPr/>
        </p:nvSpPr>
        <p:spPr>
          <a:xfrm>
            <a:off x="966586" y="2493314"/>
            <a:ext cx="7892670" cy="369332"/>
          </a:xfrm>
          <a:prstGeom prst="rect">
            <a:avLst/>
          </a:prstGeom>
          <a:noFill/>
        </p:spPr>
        <p:txBody>
          <a:bodyPr wrap="square" rtlCol="0">
            <a:spAutoFit/>
          </a:bodyPr>
          <a:lstStyle/>
          <a:p>
            <a:r>
              <a:rPr lang="en-TW" dirty="0">
                <a:latin typeface="Times New Roman" pitchFamily="18" charset="0"/>
                <a:cs typeface="Times New Roman" pitchFamily="18" charset="0"/>
              </a:rPr>
              <a:t>The momentum after transformation is linear combination of components before. </a:t>
            </a:r>
          </a:p>
        </p:txBody>
      </p:sp>
      <p:sp>
        <p:nvSpPr>
          <p:cNvPr id="26" name="TextBox 25">
            <a:extLst>
              <a:ext uri="{FF2B5EF4-FFF2-40B4-BE49-F238E27FC236}">
                <a16:creationId xmlns:a16="http://schemas.microsoft.com/office/drawing/2014/main" id="{7381BC29-003A-234A-BFBC-CE28C236ED89}"/>
              </a:ext>
            </a:extLst>
          </p:cNvPr>
          <p:cNvSpPr txBox="1"/>
          <p:nvPr/>
        </p:nvSpPr>
        <p:spPr>
          <a:xfrm>
            <a:off x="944209" y="4485862"/>
            <a:ext cx="7892670" cy="369332"/>
          </a:xfrm>
          <a:prstGeom prst="rect">
            <a:avLst/>
          </a:prstGeom>
          <a:noFill/>
        </p:spPr>
        <p:txBody>
          <a:bodyPr wrap="square" rtlCol="0">
            <a:spAutoFit/>
          </a:bodyPr>
          <a:lstStyle/>
          <a:p>
            <a:r>
              <a:rPr lang="en-TW" dirty="0">
                <a:latin typeface="Times New Roman" pitchFamily="18" charset="0"/>
                <a:cs typeface="Times New Roman" pitchFamily="18" charset="0"/>
              </a:rPr>
              <a:t>If the momentum before transformation is conserved so is momentum after. </a:t>
            </a:r>
          </a:p>
        </p:txBody>
      </p:sp>
    </p:spTree>
    <p:extLst>
      <p:ext uri="{BB962C8B-B14F-4D97-AF65-F5344CB8AC3E}">
        <p14:creationId xmlns:p14="http://schemas.microsoft.com/office/powerpoint/2010/main" val="139590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0" grpId="0" animBg="1"/>
      <p:bldP spid="31" grpId="0" animBg="1"/>
      <p:bldP spid="3" grpId="0" animBg="1"/>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Oval 2"/>
          <p:cNvSpPr>
            <a:spLocks noChangeArrowheads="1"/>
          </p:cNvSpPr>
          <p:nvPr/>
        </p:nvSpPr>
        <p:spPr bwMode="auto">
          <a:xfrm>
            <a:off x="1053563" y="951357"/>
            <a:ext cx="360362" cy="360363"/>
          </a:xfrm>
          <a:prstGeom prst="ellipse">
            <a:avLst/>
          </a:prstGeom>
          <a:solidFill>
            <a:srgbClr val="0000CC"/>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1858" name="Oval 3"/>
          <p:cNvSpPr>
            <a:spLocks noChangeArrowheads="1"/>
          </p:cNvSpPr>
          <p:nvPr/>
        </p:nvSpPr>
        <p:spPr bwMode="auto">
          <a:xfrm>
            <a:off x="2818863" y="951357"/>
            <a:ext cx="360362" cy="360363"/>
          </a:xfrm>
          <a:prstGeom prst="ellipse">
            <a:avLst/>
          </a:prstGeom>
          <a:solidFill>
            <a:srgbClr val="0000CC"/>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1859" name="Oval 4"/>
          <p:cNvSpPr>
            <a:spLocks noChangeArrowheads="1"/>
          </p:cNvSpPr>
          <p:nvPr/>
        </p:nvSpPr>
        <p:spPr bwMode="auto">
          <a:xfrm>
            <a:off x="1702850" y="2930970"/>
            <a:ext cx="360363" cy="360362"/>
          </a:xfrm>
          <a:prstGeom prst="ellipse">
            <a:avLst/>
          </a:prstGeom>
          <a:solidFill>
            <a:srgbClr val="0000CC"/>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1860" name="Oval 5"/>
          <p:cNvSpPr>
            <a:spLocks noChangeArrowheads="1"/>
          </p:cNvSpPr>
          <p:nvPr/>
        </p:nvSpPr>
        <p:spPr bwMode="auto">
          <a:xfrm>
            <a:off x="2061625" y="2930970"/>
            <a:ext cx="360363" cy="360362"/>
          </a:xfrm>
          <a:prstGeom prst="ellipse">
            <a:avLst/>
          </a:prstGeom>
          <a:solidFill>
            <a:srgbClr val="0000CC"/>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1861" name="Line 6"/>
          <p:cNvSpPr>
            <a:spLocks noChangeShapeType="1"/>
          </p:cNvSpPr>
          <p:nvPr/>
        </p:nvSpPr>
        <p:spPr bwMode="auto">
          <a:xfrm>
            <a:off x="1018638" y="806895"/>
            <a:ext cx="7191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21862" name="Line 7"/>
          <p:cNvSpPr>
            <a:spLocks noChangeShapeType="1"/>
          </p:cNvSpPr>
          <p:nvPr/>
        </p:nvSpPr>
        <p:spPr bwMode="auto">
          <a:xfrm flipH="1">
            <a:off x="2495013" y="806895"/>
            <a:ext cx="7572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21863" name="Text Box 8"/>
          <p:cNvSpPr txBox="1">
            <a:spLocks noChangeArrowheads="1"/>
          </p:cNvSpPr>
          <p:nvPr/>
        </p:nvSpPr>
        <p:spPr bwMode="auto">
          <a:xfrm>
            <a:off x="1161513" y="411607"/>
            <a:ext cx="1793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i="1">
                <a:latin typeface="Times New Roman" pitchFamily="18" charset="0"/>
              </a:rPr>
              <a:t>u</a:t>
            </a:r>
          </a:p>
        </p:txBody>
      </p:sp>
      <p:sp>
        <p:nvSpPr>
          <p:cNvPr id="121864" name="Text Box 9"/>
          <p:cNvSpPr txBox="1">
            <a:spLocks noChangeArrowheads="1"/>
          </p:cNvSpPr>
          <p:nvPr/>
        </p:nvSpPr>
        <p:spPr bwMode="auto">
          <a:xfrm>
            <a:off x="2890300" y="411607"/>
            <a:ext cx="179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i="1">
                <a:latin typeface="Times New Roman" pitchFamily="18" charset="0"/>
              </a:rPr>
              <a:t>u</a:t>
            </a:r>
          </a:p>
        </p:txBody>
      </p:sp>
      <p:sp>
        <p:nvSpPr>
          <p:cNvPr id="121865" name="Oval 10"/>
          <p:cNvSpPr>
            <a:spLocks noChangeArrowheads="1"/>
          </p:cNvSpPr>
          <p:nvPr/>
        </p:nvSpPr>
        <p:spPr bwMode="auto">
          <a:xfrm>
            <a:off x="4761963" y="1022795"/>
            <a:ext cx="360362" cy="360362"/>
          </a:xfrm>
          <a:prstGeom prst="ellipse">
            <a:avLst/>
          </a:prstGeom>
          <a:solidFill>
            <a:srgbClr val="FF0000"/>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1866" name="Oval 11"/>
          <p:cNvSpPr>
            <a:spLocks noChangeArrowheads="1"/>
          </p:cNvSpPr>
          <p:nvPr/>
        </p:nvSpPr>
        <p:spPr bwMode="auto">
          <a:xfrm>
            <a:off x="6527263" y="1022795"/>
            <a:ext cx="360362" cy="360362"/>
          </a:xfrm>
          <a:prstGeom prst="ellipse">
            <a:avLst/>
          </a:prstGeom>
          <a:solidFill>
            <a:srgbClr val="FF0000"/>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1867" name="Oval 12"/>
          <p:cNvSpPr>
            <a:spLocks noChangeArrowheads="1"/>
          </p:cNvSpPr>
          <p:nvPr/>
        </p:nvSpPr>
        <p:spPr bwMode="auto">
          <a:xfrm>
            <a:off x="5411250" y="3002407"/>
            <a:ext cx="360363" cy="360363"/>
          </a:xfrm>
          <a:prstGeom prst="ellipse">
            <a:avLst/>
          </a:prstGeom>
          <a:solidFill>
            <a:srgbClr val="FF0000"/>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1868" name="Oval 13"/>
          <p:cNvSpPr>
            <a:spLocks noChangeArrowheads="1"/>
          </p:cNvSpPr>
          <p:nvPr/>
        </p:nvSpPr>
        <p:spPr bwMode="auto">
          <a:xfrm>
            <a:off x="5770025" y="3002407"/>
            <a:ext cx="360363" cy="360363"/>
          </a:xfrm>
          <a:prstGeom prst="ellipse">
            <a:avLst/>
          </a:prstGeom>
          <a:solidFill>
            <a:srgbClr val="FF0000"/>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1869" name="Line 14"/>
          <p:cNvSpPr>
            <a:spLocks noChangeShapeType="1"/>
          </p:cNvSpPr>
          <p:nvPr/>
        </p:nvSpPr>
        <p:spPr bwMode="auto">
          <a:xfrm>
            <a:off x="5482688" y="2788095"/>
            <a:ext cx="719137"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121870" name="Line 15"/>
          <p:cNvSpPr>
            <a:spLocks noChangeShapeType="1"/>
          </p:cNvSpPr>
          <p:nvPr/>
        </p:nvSpPr>
        <p:spPr bwMode="auto">
          <a:xfrm flipH="1">
            <a:off x="5338225" y="878332"/>
            <a:ext cx="1622425"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21871" name="Text Box 16"/>
          <p:cNvSpPr txBox="1">
            <a:spLocks noChangeArrowheads="1"/>
          </p:cNvSpPr>
          <p:nvPr/>
        </p:nvSpPr>
        <p:spPr bwMode="auto">
          <a:xfrm>
            <a:off x="5770025" y="2427732"/>
            <a:ext cx="179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i="1">
                <a:latin typeface="Times New Roman" pitchFamily="18" charset="0"/>
              </a:rPr>
              <a:t>u</a:t>
            </a:r>
          </a:p>
        </p:txBody>
      </p:sp>
      <p:sp>
        <p:nvSpPr>
          <p:cNvPr id="121872" name="Text Box 17"/>
          <p:cNvSpPr txBox="1">
            <a:spLocks noChangeArrowheads="1"/>
          </p:cNvSpPr>
          <p:nvPr/>
        </p:nvSpPr>
        <p:spPr bwMode="auto">
          <a:xfrm>
            <a:off x="6419313" y="483045"/>
            <a:ext cx="86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i="1">
                <a:latin typeface="Times New Roman" pitchFamily="18" charset="0"/>
              </a:rPr>
              <a:t>u’   </a:t>
            </a:r>
            <a:endParaRPr kumimoji="0" lang="en-US" altLang="zh-TW" sz="1800">
              <a:solidFill>
                <a:srgbClr val="FF0000"/>
              </a:solidFill>
              <a:latin typeface="Times New Roman" pitchFamily="18" charset="0"/>
            </a:endParaRPr>
          </a:p>
        </p:txBody>
      </p:sp>
      <p:sp>
        <p:nvSpPr>
          <p:cNvPr id="121873" name="Line 18"/>
          <p:cNvSpPr>
            <a:spLocks noChangeShapeType="1"/>
          </p:cNvSpPr>
          <p:nvPr/>
        </p:nvSpPr>
        <p:spPr bwMode="auto">
          <a:xfrm>
            <a:off x="1198025" y="4012057"/>
            <a:ext cx="0" cy="111601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121874" name="Line 19"/>
          <p:cNvSpPr>
            <a:spLocks noChangeShapeType="1"/>
          </p:cNvSpPr>
          <p:nvPr/>
        </p:nvSpPr>
        <p:spPr bwMode="auto">
          <a:xfrm>
            <a:off x="1198025" y="5128070"/>
            <a:ext cx="13319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21875" name="Text Box 20"/>
          <p:cNvSpPr txBox="1">
            <a:spLocks noChangeArrowheads="1"/>
          </p:cNvSpPr>
          <p:nvPr/>
        </p:nvSpPr>
        <p:spPr bwMode="auto">
          <a:xfrm>
            <a:off x="909100" y="5201095"/>
            <a:ext cx="468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i="1">
                <a:latin typeface="Times New Roman" pitchFamily="18" charset="0"/>
              </a:rPr>
              <a:t>O</a:t>
            </a:r>
          </a:p>
        </p:txBody>
      </p:sp>
      <p:sp>
        <p:nvSpPr>
          <p:cNvPr id="121876" name="Line 21"/>
          <p:cNvSpPr>
            <a:spLocks noChangeShapeType="1"/>
          </p:cNvSpPr>
          <p:nvPr/>
        </p:nvSpPr>
        <p:spPr bwMode="auto">
          <a:xfrm>
            <a:off x="4546063" y="4012057"/>
            <a:ext cx="0" cy="111601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121877" name="Line 22"/>
          <p:cNvSpPr>
            <a:spLocks noChangeShapeType="1"/>
          </p:cNvSpPr>
          <p:nvPr/>
        </p:nvSpPr>
        <p:spPr bwMode="auto">
          <a:xfrm>
            <a:off x="4546063" y="5128070"/>
            <a:ext cx="13319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21878" name="Text Box 23"/>
          <p:cNvSpPr txBox="1">
            <a:spLocks noChangeArrowheads="1"/>
          </p:cNvSpPr>
          <p:nvPr/>
        </p:nvSpPr>
        <p:spPr bwMode="auto">
          <a:xfrm>
            <a:off x="4330163" y="5128070"/>
            <a:ext cx="46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i="1">
                <a:latin typeface="Times New Roman" pitchFamily="18" charset="0"/>
              </a:rPr>
              <a:t>O’</a:t>
            </a:r>
          </a:p>
        </p:txBody>
      </p:sp>
      <p:sp>
        <p:nvSpPr>
          <p:cNvPr id="121879" name="Line 24"/>
          <p:cNvSpPr>
            <a:spLocks noChangeShapeType="1"/>
          </p:cNvSpPr>
          <p:nvPr/>
        </p:nvSpPr>
        <p:spPr bwMode="auto">
          <a:xfrm>
            <a:off x="4977863" y="4551807"/>
            <a:ext cx="5397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21880" name="Text Box 25"/>
          <p:cNvSpPr txBox="1">
            <a:spLocks noChangeArrowheads="1"/>
          </p:cNvSpPr>
          <p:nvPr/>
        </p:nvSpPr>
        <p:spPr bwMode="auto">
          <a:xfrm>
            <a:off x="4977863" y="4083495"/>
            <a:ext cx="6842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i="1">
                <a:latin typeface="Times New Roman" pitchFamily="18" charset="0"/>
              </a:rPr>
              <a:t>v=u</a:t>
            </a:r>
          </a:p>
        </p:txBody>
      </p:sp>
      <p:sp>
        <p:nvSpPr>
          <p:cNvPr id="121881" name="Text Box 27"/>
          <p:cNvSpPr txBox="1">
            <a:spLocks noChangeArrowheads="1"/>
          </p:cNvSpPr>
          <p:nvPr/>
        </p:nvSpPr>
        <p:spPr bwMode="auto">
          <a:xfrm>
            <a:off x="7390863" y="951357"/>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endParaRPr kumimoji="0" lang="zh-TW" altLang="en-US" sz="1800">
              <a:latin typeface="Arial" pitchFamily="34" charset="0"/>
            </a:endParaRPr>
          </a:p>
        </p:txBody>
      </p:sp>
      <p:sp>
        <p:nvSpPr>
          <p:cNvPr id="121882" name="Rectangle 36"/>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1883" name="Rectangle 38"/>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cxnSp>
        <p:nvCxnSpPr>
          <p:cNvPr id="121889" name="直線接點 33"/>
          <p:cNvCxnSpPr>
            <a:cxnSpLocks noChangeShapeType="1"/>
          </p:cNvCxnSpPr>
          <p:nvPr/>
        </p:nvCxnSpPr>
        <p:spPr bwMode="auto">
          <a:xfrm rot="5400000">
            <a:off x="1716343" y="3093689"/>
            <a:ext cx="51482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121890" name="Text Box 35"/>
          <p:cNvSpPr txBox="1">
            <a:spLocks noChangeArrowheads="1"/>
          </p:cNvSpPr>
          <p:nvPr/>
        </p:nvSpPr>
        <p:spPr bwMode="auto">
          <a:xfrm>
            <a:off x="1028227" y="5591619"/>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a:solidFill>
                  <a:srgbClr val="FF0000"/>
                </a:solidFill>
                <a:latin typeface="Arial" pitchFamily="34" charset="0"/>
              </a:rPr>
              <a:t>新定義使動量守恆定律遵守相對性原則</a:t>
            </a:r>
          </a:p>
        </p:txBody>
      </p:sp>
      <mc:AlternateContent xmlns:mc="http://schemas.openxmlformats.org/markup-compatibility/2006" xmlns:a14="http://schemas.microsoft.com/office/drawing/2010/main">
        <mc:Choice Requires="a14">
          <p:sp>
            <p:nvSpPr>
              <p:cNvPr id="36" name="Rectangle 19">
                <a:extLst>
                  <a:ext uri="{FF2B5EF4-FFF2-40B4-BE49-F238E27FC236}">
                    <a16:creationId xmlns:a16="http://schemas.microsoft.com/office/drawing/2014/main" id="{15BAD0B7-7072-4443-9846-64D8F76AF031}"/>
                  </a:ext>
                </a:extLst>
              </p:cNvPr>
              <p:cNvSpPr>
                <a:spLocks noChangeArrowheads="1"/>
              </p:cNvSpPr>
              <p:nvPr/>
            </p:nvSpPr>
            <p:spPr bwMode="auto">
              <a:xfrm>
                <a:off x="5818987" y="3510216"/>
                <a:ext cx="3137397" cy="440120"/>
              </a:xfrm>
              <a:prstGeom prst="rect">
                <a:avLst/>
              </a:prstGeom>
              <a:solidFill>
                <a:srgbClr val="FFFDAB"/>
              </a:solidFill>
              <a:ln>
                <a:noFill/>
              </a:ln>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14:m>
                  <m:oMathPara xmlns:m="http://schemas.openxmlformats.org/officeDocument/2006/math">
                    <m:oMathParaPr>
                      <m:jc m:val="centerGroup"/>
                    </m:oMathParaPr>
                    <m:oMath xmlns:m="http://schemas.openxmlformats.org/officeDocument/2006/math">
                      <m:sSubSup>
                        <m:sSubSupPr>
                          <m:ctrlPr>
                            <a:rPr lang="en-US" altLang="zh-TW" sz="1800" i="1" smtClean="0">
                              <a:latin typeface="Cambria Math" panose="02040503050406030204" pitchFamily="18" charset="0"/>
                            </a:rPr>
                          </m:ctrlPr>
                        </m:sSubSupPr>
                        <m:e>
                          <m:r>
                            <a:rPr lang="en-US" altLang="zh-TW" sz="1800" b="0" i="1" smtClean="0">
                              <a:latin typeface="Cambria Math" panose="02040503050406030204" pitchFamily="18" charset="0"/>
                            </a:rPr>
                            <m:t>𝑝</m:t>
                          </m:r>
                        </m:e>
                        <m:sub>
                          <m:r>
                            <a:rPr lang="en-US" altLang="zh-TW" sz="1800" b="0" i="1" smtClean="0">
                              <a:latin typeface="Cambria Math" panose="02040503050406030204" pitchFamily="18" charset="0"/>
                            </a:rPr>
                            <m:t>𝑖</m:t>
                          </m:r>
                          <m:r>
                            <a:rPr lang="en-US" altLang="zh-TW" sz="1800" b="0" i="1" smtClean="0">
                              <a:latin typeface="Cambria Math" panose="02040503050406030204" pitchFamily="18" charset="0"/>
                            </a:rPr>
                            <m:t> </m:t>
                          </m:r>
                          <m:r>
                            <m:rPr>
                              <m:sty m:val="p"/>
                            </m:rPr>
                            <a:rPr lang="en-US" altLang="zh-TW" sz="1800" b="0" i="0" smtClean="0">
                              <a:latin typeface="Cambria Math" panose="02040503050406030204" pitchFamily="18" charset="0"/>
                            </a:rPr>
                            <m:t>total</m:t>
                          </m:r>
                        </m:sub>
                        <m:sup>
                          <m:sSup>
                            <m:sSupPr>
                              <m:ctrlPr>
                                <a:rPr lang="en-US" altLang="zh-TW" sz="1800" b="0" i="1" smtClean="0">
                                  <a:latin typeface="Cambria Math" panose="02040503050406030204" pitchFamily="18" charset="0"/>
                                </a:rPr>
                              </m:ctrlPr>
                            </m:sSupPr>
                            <m:e>
                              <m:r>
                                <a:rPr lang="en-US" altLang="zh-TW" sz="1800" b="0" i="1" smtClean="0">
                                  <a:latin typeface="Cambria Math" panose="02040503050406030204" pitchFamily="18" charset="0"/>
                                </a:rPr>
                                <m:t>1</m:t>
                              </m:r>
                            </m:e>
                            <m:sup>
                              <m:r>
                                <a:rPr lang="en-US" altLang="zh-TW" sz="1800" b="0" i="1" smtClean="0">
                                  <a:latin typeface="Cambria Math" panose="02040503050406030204" pitchFamily="18" charset="0"/>
                                </a:rPr>
                                <m:t>′</m:t>
                              </m:r>
                            </m:sup>
                          </m:sSup>
                        </m:sup>
                      </m:sSubSup>
                      <m:r>
                        <a:rPr lang="en-US" altLang="zh-TW" sz="1800" b="0" i="1" smtClean="0">
                          <a:latin typeface="Cambria Math" panose="02040503050406030204" pitchFamily="18" charset="0"/>
                        </a:rPr>
                        <m:t>=</m:t>
                      </m:r>
                      <m:r>
                        <a:rPr lang="zh-TW" altLang="en-US" sz="1800" i="1">
                          <a:latin typeface="Cambria Math"/>
                        </a:rPr>
                        <m:t>𝛾</m:t>
                      </m:r>
                      <m:d>
                        <m:dPr>
                          <m:ctrlPr>
                            <a:rPr lang="en-US" altLang="zh-TW" sz="1800" i="1">
                              <a:latin typeface="Cambria Math" panose="02040503050406030204" pitchFamily="18" charset="0"/>
                            </a:rPr>
                          </m:ctrlPr>
                        </m:dPr>
                        <m:e>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rPr>
                                <m:t>𝑝</m:t>
                              </m:r>
                            </m:e>
                            <m:sub>
                              <m:r>
                                <a:rPr lang="en-US" altLang="zh-TW" sz="1800" b="0" i="1" smtClean="0">
                                  <a:latin typeface="Cambria Math" panose="02040503050406030204" pitchFamily="18" charset="0"/>
                                </a:rPr>
                                <m:t>𝑖</m:t>
                              </m:r>
                              <m:r>
                                <a:rPr lang="en-US" altLang="zh-TW" sz="1800" b="0" i="1" smtClean="0">
                                  <a:latin typeface="Cambria Math" panose="02040503050406030204" pitchFamily="18" charset="0"/>
                                </a:rPr>
                                <m:t> </m:t>
                              </m:r>
                              <m:r>
                                <m:rPr>
                                  <m:sty m:val="p"/>
                                </m:rPr>
                                <a:rPr lang="en-US" altLang="zh-TW" sz="1800">
                                  <a:latin typeface="Cambria Math" panose="02040503050406030204" pitchFamily="18" charset="0"/>
                                </a:rPr>
                                <m:t>total</m:t>
                              </m:r>
                            </m:sub>
                            <m:sup>
                              <m:r>
                                <a:rPr lang="en-US" altLang="zh-TW" sz="1800" b="0" i="1" smtClean="0">
                                  <a:latin typeface="Cambria Math" panose="02040503050406030204" pitchFamily="18" charset="0"/>
                                </a:rPr>
                                <m:t>1</m:t>
                              </m:r>
                            </m:sup>
                          </m:sSubSup>
                          <m:r>
                            <a:rPr lang="en-US" altLang="zh-TW" sz="1800" i="1">
                              <a:latin typeface="Cambria Math"/>
                            </a:rPr>
                            <m:t>−</m:t>
                          </m:r>
                          <m:r>
                            <a:rPr lang="zh-TW" altLang="en-US" sz="1800" i="1">
                              <a:latin typeface="Cambria Math"/>
                              <a:cs typeface="Times New Roman" pitchFamily="18" charset="0"/>
                            </a:rPr>
                            <m:t>𝛽</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rPr>
                                <m:t>𝑝</m:t>
                              </m:r>
                            </m:e>
                            <m:sub>
                              <m:r>
                                <a:rPr lang="en-US" altLang="zh-TW" sz="1800" b="0" i="1" smtClean="0">
                                  <a:latin typeface="Cambria Math" panose="02040503050406030204" pitchFamily="18" charset="0"/>
                                </a:rPr>
                                <m:t>𝑖</m:t>
                              </m:r>
                              <m:r>
                                <a:rPr lang="en-US" altLang="zh-TW" sz="1800" b="0" i="0" smtClean="0">
                                  <a:latin typeface="Cambria Math" panose="02040503050406030204" pitchFamily="18" charset="0"/>
                                </a:rPr>
                                <m:t> </m:t>
                              </m:r>
                              <m:r>
                                <m:rPr>
                                  <m:sty m:val="p"/>
                                </m:rPr>
                                <a:rPr lang="en-US" altLang="zh-TW" sz="1800">
                                  <a:latin typeface="Cambria Math" panose="02040503050406030204" pitchFamily="18" charset="0"/>
                                </a:rPr>
                                <m:t>total</m:t>
                              </m:r>
                            </m:sub>
                            <m:sup>
                              <m:r>
                                <a:rPr lang="en-US" altLang="zh-TW" sz="1800" b="0" i="1" smtClean="0">
                                  <a:latin typeface="Cambria Math" panose="02040503050406030204" pitchFamily="18" charset="0"/>
                                </a:rPr>
                                <m:t>0</m:t>
                              </m:r>
                            </m:sup>
                          </m:sSubSup>
                        </m:e>
                      </m:d>
                    </m:oMath>
                  </m:oMathPara>
                </a14:m>
                <a:endParaRPr lang="zh-TW" altLang="en-US" sz="1800" dirty="0"/>
              </a:p>
            </p:txBody>
          </p:sp>
        </mc:Choice>
        <mc:Fallback xmlns="">
          <p:sp>
            <p:nvSpPr>
              <p:cNvPr id="36" name="Rectangle 19">
                <a:extLst>
                  <a:ext uri="{FF2B5EF4-FFF2-40B4-BE49-F238E27FC236}">
                    <a16:creationId xmlns:a16="http://schemas.microsoft.com/office/drawing/2014/main" id="{15BAD0B7-7072-4443-9846-64D8F76AF031}"/>
                  </a:ext>
                </a:extLst>
              </p:cNvPr>
              <p:cNvSpPr>
                <a:spLocks noRot="1" noChangeAspect="1" noMove="1" noResize="1" noEditPoints="1" noAdjustHandles="1" noChangeArrowheads="1" noChangeShapeType="1" noTextEdit="1"/>
              </p:cNvSpPr>
              <p:nvPr/>
            </p:nvSpPr>
            <p:spPr bwMode="auto">
              <a:xfrm>
                <a:off x="5818987" y="3510216"/>
                <a:ext cx="3137397" cy="440120"/>
              </a:xfrm>
              <a:prstGeom prst="rect">
                <a:avLst/>
              </a:prstGeom>
              <a:blipFill>
                <a:blip r:embed="rId2"/>
                <a:stretch>
                  <a:fillRect b="-11111"/>
                </a:stretch>
              </a:blipFill>
              <a:ln>
                <a:noFill/>
              </a:ln>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37" name="Rectangle 19">
                <a:extLst>
                  <a:ext uri="{FF2B5EF4-FFF2-40B4-BE49-F238E27FC236}">
                    <a16:creationId xmlns:a16="http://schemas.microsoft.com/office/drawing/2014/main" id="{90311C76-30F3-3447-8417-E2E652F4AD31}"/>
                  </a:ext>
                </a:extLst>
              </p:cNvPr>
              <p:cNvSpPr>
                <a:spLocks noChangeArrowheads="1"/>
              </p:cNvSpPr>
              <p:nvPr/>
            </p:nvSpPr>
            <p:spPr bwMode="auto">
              <a:xfrm>
                <a:off x="5818987" y="4057029"/>
                <a:ext cx="3325013" cy="458267"/>
              </a:xfrm>
              <a:prstGeom prst="rect">
                <a:avLst/>
              </a:prstGeom>
              <a:solidFill>
                <a:srgbClr val="FFFDAB"/>
              </a:solidFill>
              <a:ln>
                <a:noFill/>
              </a:ln>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14:m>
                  <m:oMathPara xmlns:m="http://schemas.openxmlformats.org/officeDocument/2006/math">
                    <m:oMathParaPr>
                      <m:jc m:val="centerGroup"/>
                    </m:oMathParaPr>
                    <m:oMath xmlns:m="http://schemas.openxmlformats.org/officeDocument/2006/math">
                      <m:sSubSup>
                        <m:sSubSupPr>
                          <m:ctrlPr>
                            <a:rPr lang="en-US" altLang="zh-TW" sz="1800" i="1" smtClean="0">
                              <a:latin typeface="Cambria Math" panose="02040503050406030204" pitchFamily="18" charset="0"/>
                            </a:rPr>
                          </m:ctrlPr>
                        </m:sSubSupPr>
                        <m:e>
                          <m:r>
                            <a:rPr lang="en-US" altLang="zh-TW" sz="1800" b="0" i="1" smtClean="0">
                              <a:latin typeface="Cambria Math" panose="02040503050406030204" pitchFamily="18" charset="0"/>
                            </a:rPr>
                            <m:t>𝑝</m:t>
                          </m:r>
                        </m:e>
                        <m:sub>
                          <m:r>
                            <a:rPr lang="en-US" altLang="zh-TW" sz="1800" b="0" i="1" smtClean="0">
                              <a:latin typeface="Cambria Math" panose="02040503050406030204" pitchFamily="18" charset="0"/>
                            </a:rPr>
                            <m:t>𝑓</m:t>
                          </m:r>
                          <m:r>
                            <a:rPr lang="en-US" altLang="zh-TW" sz="1800" b="0" i="1" smtClean="0">
                              <a:latin typeface="Cambria Math" panose="02040503050406030204" pitchFamily="18" charset="0"/>
                            </a:rPr>
                            <m:t> </m:t>
                          </m:r>
                          <m:r>
                            <m:rPr>
                              <m:sty m:val="p"/>
                            </m:rPr>
                            <a:rPr lang="en-US" altLang="zh-TW" sz="1800" b="0" i="0" smtClean="0">
                              <a:latin typeface="Cambria Math" panose="02040503050406030204" pitchFamily="18" charset="0"/>
                            </a:rPr>
                            <m:t>total</m:t>
                          </m:r>
                        </m:sub>
                        <m:sup>
                          <m:sSup>
                            <m:sSupPr>
                              <m:ctrlPr>
                                <a:rPr lang="en-US" altLang="zh-TW" sz="1800" b="0" i="1" smtClean="0">
                                  <a:latin typeface="Cambria Math" panose="02040503050406030204" pitchFamily="18" charset="0"/>
                                </a:rPr>
                              </m:ctrlPr>
                            </m:sSupPr>
                            <m:e>
                              <m:r>
                                <a:rPr lang="en-US" altLang="zh-TW" sz="1800" b="0" i="1" smtClean="0">
                                  <a:latin typeface="Cambria Math" panose="02040503050406030204" pitchFamily="18" charset="0"/>
                                </a:rPr>
                                <m:t>1</m:t>
                              </m:r>
                            </m:e>
                            <m:sup>
                              <m:r>
                                <a:rPr lang="en-US" altLang="zh-TW" sz="1800" b="0" i="1" smtClean="0">
                                  <a:latin typeface="Cambria Math" panose="02040503050406030204" pitchFamily="18" charset="0"/>
                                </a:rPr>
                                <m:t>′</m:t>
                              </m:r>
                            </m:sup>
                          </m:sSup>
                        </m:sup>
                      </m:sSubSup>
                      <m:r>
                        <a:rPr lang="en-US" altLang="zh-TW" sz="1800" b="0" i="1" smtClean="0">
                          <a:latin typeface="Cambria Math" panose="02040503050406030204" pitchFamily="18" charset="0"/>
                        </a:rPr>
                        <m:t>=</m:t>
                      </m:r>
                      <m:r>
                        <a:rPr lang="zh-TW" altLang="en-US" sz="1800" i="1">
                          <a:latin typeface="Cambria Math"/>
                        </a:rPr>
                        <m:t>𝛾</m:t>
                      </m:r>
                      <m:d>
                        <m:dPr>
                          <m:ctrlPr>
                            <a:rPr lang="en-US" altLang="zh-TW" sz="1800" i="1">
                              <a:latin typeface="Cambria Math" panose="02040503050406030204" pitchFamily="18" charset="0"/>
                            </a:rPr>
                          </m:ctrlPr>
                        </m:dPr>
                        <m:e>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rPr>
                                <m:t>𝑝</m:t>
                              </m:r>
                            </m:e>
                            <m:sub>
                              <m:r>
                                <a:rPr lang="en-US" altLang="zh-TW" sz="1800" b="0" i="1" smtClean="0">
                                  <a:latin typeface="Cambria Math" panose="02040503050406030204" pitchFamily="18" charset="0"/>
                                </a:rPr>
                                <m:t>𝑓</m:t>
                              </m:r>
                              <m:r>
                                <a:rPr lang="en-US" altLang="zh-TW" sz="1800" b="0" i="1" smtClean="0">
                                  <a:latin typeface="Cambria Math" panose="02040503050406030204" pitchFamily="18" charset="0"/>
                                </a:rPr>
                                <m:t> </m:t>
                              </m:r>
                              <m:r>
                                <m:rPr>
                                  <m:sty m:val="p"/>
                                </m:rPr>
                                <a:rPr lang="en-US" altLang="zh-TW" sz="1800">
                                  <a:latin typeface="Cambria Math" panose="02040503050406030204" pitchFamily="18" charset="0"/>
                                </a:rPr>
                                <m:t>total</m:t>
                              </m:r>
                            </m:sub>
                            <m:sup>
                              <m:r>
                                <a:rPr lang="en-US" altLang="zh-TW" sz="1800" b="0" i="1" smtClean="0">
                                  <a:latin typeface="Cambria Math" panose="02040503050406030204" pitchFamily="18" charset="0"/>
                                </a:rPr>
                                <m:t>1</m:t>
                              </m:r>
                            </m:sup>
                          </m:sSubSup>
                          <m:r>
                            <a:rPr lang="en-US" altLang="zh-TW" sz="1800" i="1">
                              <a:latin typeface="Cambria Math"/>
                            </a:rPr>
                            <m:t>−</m:t>
                          </m:r>
                          <m:r>
                            <a:rPr lang="zh-TW" altLang="en-US" sz="1800" i="1">
                              <a:latin typeface="Cambria Math"/>
                              <a:cs typeface="Times New Roman" pitchFamily="18" charset="0"/>
                            </a:rPr>
                            <m:t>𝛽</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rPr>
                                <m:t>𝑝</m:t>
                              </m:r>
                            </m:e>
                            <m:sub>
                              <m:r>
                                <a:rPr lang="en-US" altLang="zh-TW" sz="1800" b="0" i="1" smtClean="0">
                                  <a:latin typeface="Cambria Math" panose="02040503050406030204" pitchFamily="18" charset="0"/>
                                </a:rPr>
                                <m:t>𝑓</m:t>
                              </m:r>
                              <m:r>
                                <a:rPr lang="en-US" altLang="zh-TW" sz="1800" b="0" i="0" smtClean="0">
                                  <a:latin typeface="Cambria Math" panose="02040503050406030204" pitchFamily="18" charset="0"/>
                                </a:rPr>
                                <m:t> </m:t>
                              </m:r>
                              <m:r>
                                <m:rPr>
                                  <m:sty m:val="p"/>
                                </m:rPr>
                                <a:rPr lang="en-US" altLang="zh-TW" sz="1800">
                                  <a:latin typeface="Cambria Math" panose="02040503050406030204" pitchFamily="18" charset="0"/>
                                </a:rPr>
                                <m:t>total</m:t>
                              </m:r>
                            </m:sub>
                            <m:sup>
                              <m:r>
                                <a:rPr lang="en-US" altLang="zh-TW" sz="1800" b="0" i="1" smtClean="0">
                                  <a:latin typeface="Cambria Math" panose="02040503050406030204" pitchFamily="18" charset="0"/>
                                </a:rPr>
                                <m:t>0</m:t>
                              </m:r>
                            </m:sup>
                          </m:sSubSup>
                        </m:e>
                      </m:d>
                    </m:oMath>
                  </m:oMathPara>
                </a14:m>
                <a:endParaRPr lang="zh-TW" altLang="en-US" sz="1800" dirty="0"/>
              </a:p>
            </p:txBody>
          </p:sp>
        </mc:Choice>
        <mc:Fallback xmlns="">
          <p:sp>
            <p:nvSpPr>
              <p:cNvPr id="37" name="Rectangle 19">
                <a:extLst>
                  <a:ext uri="{FF2B5EF4-FFF2-40B4-BE49-F238E27FC236}">
                    <a16:creationId xmlns:a16="http://schemas.microsoft.com/office/drawing/2014/main" id="{90311C76-30F3-3447-8417-E2E652F4AD31}"/>
                  </a:ext>
                </a:extLst>
              </p:cNvPr>
              <p:cNvSpPr>
                <a:spLocks noRot="1" noChangeAspect="1" noMove="1" noResize="1" noEditPoints="1" noAdjustHandles="1" noChangeArrowheads="1" noChangeShapeType="1" noTextEdit="1"/>
              </p:cNvSpPr>
              <p:nvPr/>
            </p:nvSpPr>
            <p:spPr bwMode="auto">
              <a:xfrm>
                <a:off x="5818987" y="4057029"/>
                <a:ext cx="3325013" cy="458267"/>
              </a:xfrm>
              <a:prstGeom prst="rect">
                <a:avLst/>
              </a:prstGeom>
              <a:blipFill>
                <a:blip r:embed="rId3"/>
                <a:stretch>
                  <a:fillRect b="-8108"/>
                </a:stretch>
              </a:blipFill>
              <a:ln>
                <a:noFill/>
              </a:ln>
            </p:spPr>
            <p:txBody>
              <a:bodyPr/>
              <a:lstStyle/>
              <a:p>
                <a:r>
                  <a:rPr lang="en-TW">
                    <a:noFill/>
                  </a:rPr>
                  <a:t> </a:t>
                </a:r>
              </a:p>
            </p:txBody>
          </p:sp>
        </mc:Fallback>
      </mc:AlternateContent>
      <p:sp>
        <p:nvSpPr>
          <p:cNvPr id="2" name="向下箭號 1">
            <a:extLst>
              <a:ext uri="{FF2B5EF4-FFF2-40B4-BE49-F238E27FC236}">
                <a16:creationId xmlns:a16="http://schemas.microsoft.com/office/drawing/2014/main" id="{AB9F6FC2-C624-CC43-B70B-0FE74C2055F3}"/>
              </a:ext>
            </a:extLst>
          </p:cNvPr>
          <p:cNvSpPr/>
          <p:nvPr/>
        </p:nvSpPr>
        <p:spPr>
          <a:xfrm>
            <a:off x="6747131" y="4791456"/>
            <a:ext cx="432340" cy="59299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mc:AlternateContent xmlns:mc="http://schemas.openxmlformats.org/markup-compatibility/2006" xmlns:a14="http://schemas.microsoft.com/office/drawing/2010/main">
        <mc:Choice Requires="a14">
          <p:sp>
            <p:nvSpPr>
              <p:cNvPr id="39" name="Rectangle 19">
                <a:extLst>
                  <a:ext uri="{FF2B5EF4-FFF2-40B4-BE49-F238E27FC236}">
                    <a16:creationId xmlns:a16="http://schemas.microsoft.com/office/drawing/2014/main" id="{9BF4CCA2-0594-4440-B1E7-880271D013D3}"/>
                  </a:ext>
                </a:extLst>
              </p:cNvPr>
              <p:cNvSpPr>
                <a:spLocks noChangeArrowheads="1"/>
              </p:cNvSpPr>
              <p:nvPr/>
            </p:nvSpPr>
            <p:spPr bwMode="auto">
              <a:xfrm>
                <a:off x="5822881" y="5439102"/>
                <a:ext cx="1879361" cy="457433"/>
              </a:xfrm>
              <a:prstGeom prst="rect">
                <a:avLst/>
              </a:prstGeom>
              <a:solidFill>
                <a:srgbClr val="FFFDAB"/>
              </a:solidFill>
              <a:ln>
                <a:noFill/>
              </a:ln>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14:m>
                  <m:oMathPara xmlns:m="http://schemas.openxmlformats.org/officeDocument/2006/math">
                    <m:oMathParaPr>
                      <m:jc m:val="centerGroup"/>
                    </m:oMathParaPr>
                    <m:oMath xmlns:m="http://schemas.openxmlformats.org/officeDocument/2006/math">
                      <m:sSubSup>
                        <m:sSubSupPr>
                          <m:ctrlPr>
                            <a:rPr lang="en-US" altLang="zh-TW" sz="1800" i="1" smtClean="0">
                              <a:latin typeface="Cambria Math" panose="02040503050406030204" pitchFamily="18" charset="0"/>
                            </a:rPr>
                          </m:ctrlPr>
                        </m:sSubSupPr>
                        <m:e>
                          <m:r>
                            <a:rPr lang="en-US" altLang="zh-TW" sz="1800" b="0" i="1" smtClean="0">
                              <a:latin typeface="Cambria Math" panose="02040503050406030204" pitchFamily="18" charset="0"/>
                            </a:rPr>
                            <m:t>𝑝</m:t>
                          </m:r>
                        </m:e>
                        <m:sub>
                          <m:r>
                            <a:rPr lang="en-US" altLang="zh-TW" sz="1800" b="0" i="1" smtClean="0">
                              <a:latin typeface="Cambria Math" panose="02040503050406030204" pitchFamily="18" charset="0"/>
                            </a:rPr>
                            <m:t>𝑖</m:t>
                          </m:r>
                          <m:r>
                            <a:rPr lang="en-US" altLang="zh-TW" sz="1800" b="0" i="1" smtClean="0">
                              <a:latin typeface="Cambria Math" panose="02040503050406030204" pitchFamily="18" charset="0"/>
                            </a:rPr>
                            <m:t> </m:t>
                          </m:r>
                          <m:r>
                            <m:rPr>
                              <m:sty m:val="p"/>
                            </m:rPr>
                            <a:rPr lang="en-US" altLang="zh-TW" sz="1800" b="0" i="0" smtClean="0">
                              <a:latin typeface="Cambria Math" panose="02040503050406030204" pitchFamily="18" charset="0"/>
                            </a:rPr>
                            <m:t>total</m:t>
                          </m:r>
                        </m:sub>
                        <m:sup>
                          <m:sSup>
                            <m:sSupPr>
                              <m:ctrlPr>
                                <a:rPr lang="en-US" altLang="zh-TW" sz="1800" b="0" i="1" smtClean="0">
                                  <a:latin typeface="Cambria Math" panose="02040503050406030204" pitchFamily="18" charset="0"/>
                                </a:rPr>
                              </m:ctrlPr>
                            </m:sSupPr>
                            <m:e>
                              <m:r>
                                <a:rPr lang="en-US" altLang="zh-TW" sz="1800" b="0" i="1" smtClean="0">
                                  <a:latin typeface="Cambria Math" panose="02040503050406030204" pitchFamily="18" charset="0"/>
                                </a:rPr>
                                <m:t>1</m:t>
                              </m:r>
                            </m:e>
                            <m:sup>
                              <m:r>
                                <a:rPr lang="en-US" altLang="zh-TW" sz="1800" b="0" i="1" smtClean="0">
                                  <a:latin typeface="Cambria Math" panose="02040503050406030204" pitchFamily="18" charset="0"/>
                                </a:rPr>
                                <m:t>′</m:t>
                              </m:r>
                            </m:sup>
                          </m:sSup>
                        </m:sup>
                      </m:sSubSup>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rPr>
                            <m:t>𝑝</m:t>
                          </m:r>
                        </m:e>
                        <m:sub>
                          <m:r>
                            <a:rPr lang="en-US" altLang="zh-TW" sz="1800" b="0" i="1" smtClean="0">
                              <a:latin typeface="Cambria Math" panose="02040503050406030204" pitchFamily="18" charset="0"/>
                            </a:rPr>
                            <m:t>𝑓</m:t>
                          </m:r>
                          <m:r>
                            <a:rPr lang="en-US" altLang="zh-TW" sz="1800" i="1">
                              <a:latin typeface="Cambria Math" panose="02040503050406030204" pitchFamily="18" charset="0"/>
                            </a:rPr>
                            <m:t> </m:t>
                          </m:r>
                          <m:r>
                            <m:rPr>
                              <m:sty m:val="p"/>
                            </m:rPr>
                            <a:rPr lang="en-US" altLang="zh-TW" sz="1800">
                              <a:latin typeface="Cambria Math" panose="02040503050406030204" pitchFamily="18" charset="0"/>
                            </a:rPr>
                            <m:t>total</m:t>
                          </m:r>
                        </m:sub>
                        <m:sup>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1</m:t>
                              </m:r>
                            </m:e>
                            <m:sup>
                              <m:r>
                                <a:rPr lang="en-US" altLang="zh-TW" sz="1800" i="1">
                                  <a:latin typeface="Cambria Math" panose="02040503050406030204" pitchFamily="18" charset="0"/>
                                </a:rPr>
                                <m:t>′</m:t>
                              </m:r>
                            </m:sup>
                          </m:sSup>
                        </m:sup>
                      </m:sSubSup>
                    </m:oMath>
                  </m:oMathPara>
                </a14:m>
                <a:endParaRPr lang="zh-TW" altLang="en-US" sz="1800" dirty="0"/>
              </a:p>
            </p:txBody>
          </p:sp>
        </mc:Choice>
        <mc:Fallback xmlns="">
          <p:sp>
            <p:nvSpPr>
              <p:cNvPr id="39" name="Rectangle 19">
                <a:extLst>
                  <a:ext uri="{FF2B5EF4-FFF2-40B4-BE49-F238E27FC236}">
                    <a16:creationId xmlns:a16="http://schemas.microsoft.com/office/drawing/2014/main" id="{9BF4CCA2-0594-4440-B1E7-880271D013D3}"/>
                  </a:ext>
                </a:extLst>
              </p:cNvPr>
              <p:cNvSpPr>
                <a:spLocks noRot="1" noChangeAspect="1" noMove="1" noResize="1" noEditPoints="1" noAdjustHandles="1" noChangeArrowheads="1" noChangeShapeType="1" noTextEdit="1"/>
              </p:cNvSpPr>
              <p:nvPr/>
            </p:nvSpPr>
            <p:spPr bwMode="auto">
              <a:xfrm>
                <a:off x="5822881" y="5439102"/>
                <a:ext cx="1879361" cy="457433"/>
              </a:xfrm>
              <a:prstGeom prst="rect">
                <a:avLst/>
              </a:prstGeom>
              <a:blipFill>
                <a:blip r:embed="rId4"/>
                <a:stretch>
                  <a:fillRect b="-8108"/>
                </a:stretch>
              </a:blipFill>
              <a:ln>
                <a:noFill/>
              </a:ln>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40" name="Rectangle 19">
                <a:extLst>
                  <a:ext uri="{FF2B5EF4-FFF2-40B4-BE49-F238E27FC236}">
                    <a16:creationId xmlns:a16="http://schemas.microsoft.com/office/drawing/2014/main" id="{AE984900-43B2-8742-BA50-AB6ECD5BABFF}"/>
                  </a:ext>
                </a:extLst>
              </p:cNvPr>
              <p:cNvSpPr>
                <a:spLocks noChangeArrowheads="1"/>
              </p:cNvSpPr>
              <p:nvPr/>
            </p:nvSpPr>
            <p:spPr bwMode="auto">
              <a:xfrm>
                <a:off x="1740258" y="3478838"/>
                <a:ext cx="1818318" cy="418384"/>
              </a:xfrm>
              <a:prstGeom prst="rect">
                <a:avLst/>
              </a:prstGeom>
              <a:solidFill>
                <a:srgbClr val="FFFDAB"/>
              </a:solidFill>
              <a:ln>
                <a:noFill/>
              </a:ln>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14:m>
                  <m:oMathPara xmlns:m="http://schemas.openxmlformats.org/officeDocument/2006/math">
                    <m:oMathParaPr>
                      <m:jc m:val="centerGroup"/>
                    </m:oMathParaPr>
                    <m:oMath xmlns:m="http://schemas.openxmlformats.org/officeDocument/2006/math">
                      <m:sSubSup>
                        <m:sSubSupPr>
                          <m:ctrlPr>
                            <a:rPr lang="en-US" altLang="zh-TW" sz="1800" i="1" smtClean="0">
                              <a:latin typeface="Cambria Math" panose="02040503050406030204" pitchFamily="18" charset="0"/>
                            </a:rPr>
                          </m:ctrlPr>
                        </m:sSubSupPr>
                        <m:e>
                          <m:r>
                            <a:rPr lang="en-US" altLang="zh-TW" sz="1800" b="0" i="1" smtClean="0">
                              <a:latin typeface="Cambria Math" panose="02040503050406030204" pitchFamily="18" charset="0"/>
                            </a:rPr>
                            <m:t>𝑝</m:t>
                          </m:r>
                        </m:e>
                        <m:sub>
                          <m:r>
                            <a:rPr lang="en-US" altLang="zh-TW" sz="1800" b="0" i="1" smtClean="0">
                              <a:latin typeface="Cambria Math" panose="02040503050406030204" pitchFamily="18" charset="0"/>
                            </a:rPr>
                            <m:t>𝑖</m:t>
                          </m:r>
                          <m:r>
                            <a:rPr lang="en-US" altLang="zh-TW" sz="1800" b="0" i="1" smtClean="0">
                              <a:latin typeface="Cambria Math" panose="02040503050406030204" pitchFamily="18" charset="0"/>
                            </a:rPr>
                            <m:t> </m:t>
                          </m:r>
                          <m:r>
                            <m:rPr>
                              <m:sty m:val="p"/>
                            </m:rPr>
                            <a:rPr lang="en-US" altLang="zh-TW" sz="1800" b="0" i="0" smtClean="0">
                              <a:latin typeface="Cambria Math" panose="02040503050406030204" pitchFamily="18" charset="0"/>
                            </a:rPr>
                            <m:t>total</m:t>
                          </m:r>
                        </m:sub>
                        <m:sup>
                          <m:r>
                            <a:rPr lang="en-US" altLang="zh-TW" sz="1800" b="0" i="1" smtClean="0">
                              <a:latin typeface="Cambria Math" panose="02040503050406030204" pitchFamily="18" charset="0"/>
                            </a:rPr>
                            <m:t>1</m:t>
                          </m:r>
                        </m:sup>
                      </m:sSubSup>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rPr>
                            <m:t>𝑝</m:t>
                          </m:r>
                        </m:e>
                        <m:sub>
                          <m:r>
                            <a:rPr lang="en-US" altLang="zh-TW" sz="1800" b="0" i="1" smtClean="0">
                              <a:latin typeface="Cambria Math" panose="02040503050406030204" pitchFamily="18" charset="0"/>
                            </a:rPr>
                            <m:t>𝑓</m:t>
                          </m:r>
                          <m:r>
                            <a:rPr lang="en-US" altLang="zh-TW" sz="1800" i="1">
                              <a:latin typeface="Cambria Math" panose="02040503050406030204" pitchFamily="18" charset="0"/>
                            </a:rPr>
                            <m:t> </m:t>
                          </m:r>
                          <m:r>
                            <m:rPr>
                              <m:sty m:val="p"/>
                            </m:rPr>
                            <a:rPr lang="en-US" altLang="zh-TW" sz="1800">
                              <a:latin typeface="Cambria Math" panose="02040503050406030204" pitchFamily="18" charset="0"/>
                            </a:rPr>
                            <m:t>total</m:t>
                          </m:r>
                        </m:sub>
                        <m:sup>
                          <m:r>
                            <a:rPr lang="en-US" altLang="zh-TW" sz="1800" b="0" i="1" smtClean="0">
                              <a:latin typeface="Cambria Math" panose="02040503050406030204" pitchFamily="18" charset="0"/>
                            </a:rPr>
                            <m:t>1</m:t>
                          </m:r>
                        </m:sup>
                      </m:sSubSup>
                    </m:oMath>
                  </m:oMathPara>
                </a14:m>
                <a:endParaRPr lang="zh-TW" altLang="en-US" sz="1800" dirty="0"/>
              </a:p>
            </p:txBody>
          </p:sp>
        </mc:Choice>
        <mc:Fallback xmlns="">
          <p:sp>
            <p:nvSpPr>
              <p:cNvPr id="40" name="Rectangle 19">
                <a:extLst>
                  <a:ext uri="{FF2B5EF4-FFF2-40B4-BE49-F238E27FC236}">
                    <a16:creationId xmlns:a16="http://schemas.microsoft.com/office/drawing/2014/main" id="{AE984900-43B2-8742-BA50-AB6ECD5BABFF}"/>
                  </a:ext>
                </a:extLst>
              </p:cNvPr>
              <p:cNvSpPr>
                <a:spLocks noRot="1" noChangeAspect="1" noMove="1" noResize="1" noEditPoints="1" noAdjustHandles="1" noChangeArrowheads="1" noChangeShapeType="1" noTextEdit="1"/>
              </p:cNvSpPr>
              <p:nvPr/>
            </p:nvSpPr>
            <p:spPr bwMode="auto">
              <a:xfrm>
                <a:off x="1740258" y="3478838"/>
                <a:ext cx="1818318" cy="418384"/>
              </a:xfrm>
              <a:prstGeom prst="rect">
                <a:avLst/>
              </a:prstGeom>
              <a:blipFill>
                <a:blip r:embed="rId5"/>
                <a:stretch>
                  <a:fillRect b="-12121"/>
                </a:stretch>
              </a:blipFill>
              <a:ln>
                <a:noFill/>
              </a:ln>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41" name="Rectangle 19">
                <a:extLst>
                  <a:ext uri="{FF2B5EF4-FFF2-40B4-BE49-F238E27FC236}">
                    <a16:creationId xmlns:a16="http://schemas.microsoft.com/office/drawing/2014/main" id="{951BE534-7272-264E-95E6-0DCAAF9E7BBD}"/>
                  </a:ext>
                </a:extLst>
              </p:cNvPr>
              <p:cNvSpPr>
                <a:spLocks noChangeArrowheads="1"/>
              </p:cNvSpPr>
              <p:nvPr/>
            </p:nvSpPr>
            <p:spPr bwMode="auto">
              <a:xfrm>
                <a:off x="1740003" y="3995681"/>
                <a:ext cx="1818318" cy="420693"/>
              </a:xfrm>
              <a:prstGeom prst="rect">
                <a:avLst/>
              </a:prstGeom>
              <a:solidFill>
                <a:srgbClr val="FFFDAB"/>
              </a:solidFill>
              <a:ln>
                <a:noFill/>
              </a:ln>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14:m>
                  <m:oMathPara xmlns:m="http://schemas.openxmlformats.org/officeDocument/2006/math">
                    <m:oMathParaPr>
                      <m:jc m:val="centerGroup"/>
                    </m:oMathParaPr>
                    <m:oMath xmlns:m="http://schemas.openxmlformats.org/officeDocument/2006/math">
                      <m:sSubSup>
                        <m:sSubSupPr>
                          <m:ctrlPr>
                            <a:rPr lang="en-US" altLang="zh-TW" sz="1800" i="1" smtClean="0">
                              <a:latin typeface="Cambria Math" panose="02040503050406030204" pitchFamily="18" charset="0"/>
                            </a:rPr>
                          </m:ctrlPr>
                        </m:sSubSupPr>
                        <m:e>
                          <m:r>
                            <a:rPr lang="en-US" altLang="zh-TW" sz="1800" b="0" i="1" smtClean="0">
                              <a:latin typeface="Cambria Math" panose="02040503050406030204" pitchFamily="18" charset="0"/>
                            </a:rPr>
                            <m:t>𝑝</m:t>
                          </m:r>
                        </m:e>
                        <m:sub>
                          <m:r>
                            <a:rPr lang="en-US" altLang="zh-TW" sz="1800" b="0" i="1" smtClean="0">
                              <a:latin typeface="Cambria Math" panose="02040503050406030204" pitchFamily="18" charset="0"/>
                            </a:rPr>
                            <m:t>𝑖</m:t>
                          </m:r>
                          <m:r>
                            <a:rPr lang="en-US" altLang="zh-TW" sz="1800" b="0" i="1" smtClean="0">
                              <a:latin typeface="Cambria Math" panose="02040503050406030204" pitchFamily="18" charset="0"/>
                            </a:rPr>
                            <m:t> </m:t>
                          </m:r>
                          <m:r>
                            <m:rPr>
                              <m:sty m:val="p"/>
                            </m:rPr>
                            <a:rPr lang="en-US" altLang="zh-TW" sz="1800" b="0" i="0" smtClean="0">
                              <a:latin typeface="Cambria Math" panose="02040503050406030204" pitchFamily="18" charset="0"/>
                            </a:rPr>
                            <m:t>total</m:t>
                          </m:r>
                        </m:sub>
                        <m:sup>
                          <m:r>
                            <a:rPr lang="en-US" altLang="zh-TW" sz="1800" b="0" i="1" smtClean="0">
                              <a:latin typeface="Cambria Math" panose="02040503050406030204" pitchFamily="18" charset="0"/>
                            </a:rPr>
                            <m:t>0</m:t>
                          </m:r>
                        </m:sup>
                      </m:sSubSup>
                      <m:r>
                        <a:rPr lang="en-US" altLang="zh-TW" sz="1800" b="0" i="1" smtClean="0">
                          <a:latin typeface="Cambria Math" panose="02040503050406030204" pitchFamily="18" charset="0"/>
                        </a:rPr>
                        <m:t>=</m:t>
                      </m:r>
                      <m:sSubSup>
                        <m:sSubSupPr>
                          <m:ctrlPr>
                            <a:rPr lang="en-US" altLang="zh-TW" sz="1800" i="1">
                              <a:latin typeface="Cambria Math" panose="02040503050406030204" pitchFamily="18" charset="0"/>
                            </a:rPr>
                          </m:ctrlPr>
                        </m:sSubSupPr>
                        <m:e>
                          <m:r>
                            <a:rPr lang="en-US" altLang="zh-TW" sz="1800" i="1">
                              <a:latin typeface="Cambria Math" panose="02040503050406030204" pitchFamily="18" charset="0"/>
                            </a:rPr>
                            <m:t>𝑝</m:t>
                          </m:r>
                        </m:e>
                        <m:sub>
                          <m:r>
                            <a:rPr lang="en-US" altLang="zh-TW" sz="1800" b="0" i="1" smtClean="0">
                              <a:latin typeface="Cambria Math" panose="02040503050406030204" pitchFamily="18" charset="0"/>
                            </a:rPr>
                            <m:t>𝑓</m:t>
                          </m:r>
                          <m:r>
                            <a:rPr lang="en-US" altLang="zh-TW" sz="1800" i="1">
                              <a:latin typeface="Cambria Math" panose="02040503050406030204" pitchFamily="18" charset="0"/>
                            </a:rPr>
                            <m:t> </m:t>
                          </m:r>
                          <m:r>
                            <m:rPr>
                              <m:sty m:val="p"/>
                            </m:rPr>
                            <a:rPr lang="en-US" altLang="zh-TW" sz="1800">
                              <a:latin typeface="Cambria Math" panose="02040503050406030204" pitchFamily="18" charset="0"/>
                            </a:rPr>
                            <m:t>total</m:t>
                          </m:r>
                        </m:sub>
                        <m:sup>
                          <m:r>
                            <a:rPr lang="en-US" altLang="zh-TW" sz="1800" b="0" i="1" smtClean="0">
                              <a:latin typeface="Cambria Math" panose="02040503050406030204" pitchFamily="18" charset="0"/>
                            </a:rPr>
                            <m:t>0</m:t>
                          </m:r>
                        </m:sup>
                      </m:sSubSup>
                    </m:oMath>
                  </m:oMathPara>
                </a14:m>
                <a:endParaRPr lang="zh-TW" altLang="en-US" sz="1800" dirty="0"/>
              </a:p>
            </p:txBody>
          </p:sp>
        </mc:Choice>
        <mc:Fallback xmlns="">
          <p:sp>
            <p:nvSpPr>
              <p:cNvPr id="41" name="Rectangle 19">
                <a:extLst>
                  <a:ext uri="{FF2B5EF4-FFF2-40B4-BE49-F238E27FC236}">
                    <a16:creationId xmlns:a16="http://schemas.microsoft.com/office/drawing/2014/main" id="{951BE534-7272-264E-95E6-0DCAAF9E7BBD}"/>
                  </a:ext>
                </a:extLst>
              </p:cNvPr>
              <p:cNvSpPr>
                <a:spLocks noRot="1" noChangeAspect="1" noMove="1" noResize="1" noEditPoints="1" noAdjustHandles="1" noChangeArrowheads="1" noChangeShapeType="1" noTextEdit="1"/>
              </p:cNvSpPr>
              <p:nvPr/>
            </p:nvSpPr>
            <p:spPr bwMode="auto">
              <a:xfrm>
                <a:off x="1740003" y="3995681"/>
                <a:ext cx="1818318" cy="420693"/>
              </a:xfrm>
              <a:prstGeom prst="rect">
                <a:avLst/>
              </a:prstGeom>
              <a:blipFill>
                <a:blip r:embed="rId6"/>
                <a:stretch>
                  <a:fillRect b="-8824"/>
                </a:stretch>
              </a:blipFill>
              <a:ln>
                <a:noFill/>
              </a:ln>
            </p:spPr>
            <p:txBody>
              <a:bodyPr/>
              <a:lstStyle/>
              <a:p>
                <a:r>
                  <a:rPr lang="en-TW">
                    <a:noFill/>
                  </a:rPr>
                  <a:t> </a:t>
                </a:r>
              </a:p>
            </p:txBody>
          </p:sp>
        </mc:Fallback>
      </mc:AlternateContent>
      <p:sp>
        <p:nvSpPr>
          <p:cNvPr id="3" name="TextBox 2">
            <a:extLst>
              <a:ext uri="{FF2B5EF4-FFF2-40B4-BE49-F238E27FC236}">
                <a16:creationId xmlns:a16="http://schemas.microsoft.com/office/drawing/2014/main" id="{1A8D2E17-C7B2-4442-840D-E911EAC7D3F7}"/>
              </a:ext>
            </a:extLst>
          </p:cNvPr>
          <p:cNvSpPr txBox="1"/>
          <p:nvPr/>
        </p:nvSpPr>
        <p:spPr>
          <a:xfrm>
            <a:off x="510447" y="6011264"/>
            <a:ext cx="8290560" cy="369332"/>
          </a:xfrm>
          <a:prstGeom prst="rect">
            <a:avLst/>
          </a:prstGeom>
          <a:noFill/>
        </p:spPr>
        <p:txBody>
          <a:bodyPr wrap="square" rtlCol="0">
            <a:spAutoFit/>
          </a:bodyPr>
          <a:lstStyle/>
          <a:p>
            <a:r>
              <a:rPr lang="en-TW" dirty="0">
                <a:latin typeface="Times New Roman" pitchFamily="18" charset="0"/>
                <a:cs typeface="Times New Roman" pitchFamily="18" charset="0"/>
              </a:rPr>
              <a:t>The Law of Conservation of new Momenta is invaraint under Lorentz Transformation.</a:t>
            </a:r>
          </a:p>
        </p:txBody>
      </p:sp>
    </p:spTree>
    <p:extLst>
      <p:ext uri="{BB962C8B-B14F-4D97-AF65-F5344CB8AC3E}">
        <p14:creationId xmlns:p14="http://schemas.microsoft.com/office/powerpoint/2010/main" val="1990843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894263" y="463550"/>
            <a:ext cx="4037012" cy="41068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 name="矩形 1"/>
          <p:cNvSpPr/>
          <p:nvPr/>
        </p:nvSpPr>
        <p:spPr>
          <a:xfrm>
            <a:off x="230188" y="446088"/>
            <a:ext cx="4067175" cy="4106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pic>
        <p:nvPicPr>
          <p:cNvPr id="115715" name="Picture 11" descr="13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8" y="1039813"/>
            <a:ext cx="3097212"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線單箭頭接點 9"/>
          <p:cNvCxnSpPr/>
          <p:nvPr/>
        </p:nvCxnSpPr>
        <p:spPr>
          <a:xfrm rot="10800000" flipV="1">
            <a:off x="2295525" y="1779588"/>
            <a:ext cx="785813" cy="5715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717" name="文字方塊 10"/>
          <p:cNvSpPr txBox="1">
            <a:spLocks noChangeArrowheads="1"/>
          </p:cNvSpPr>
          <p:nvPr/>
        </p:nvSpPr>
        <p:spPr bwMode="auto">
          <a:xfrm>
            <a:off x="2295525" y="1851025"/>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en-US" altLang="zh-TW" sz="1800" i="1"/>
              <a:t>F</a:t>
            </a:r>
            <a:endParaRPr lang="zh-TW" altLang="en-US" sz="1800" i="1"/>
          </a:p>
        </p:txBody>
      </p:sp>
      <p:pic>
        <p:nvPicPr>
          <p:cNvPr id="115718" name="Picture 11" descr="13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5212">
            <a:off x="5348288" y="1111250"/>
            <a:ext cx="309721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線單箭頭接點 12"/>
          <p:cNvCxnSpPr/>
          <p:nvPr/>
        </p:nvCxnSpPr>
        <p:spPr>
          <a:xfrm rot="12795212" flipV="1">
            <a:off x="7083425" y="2208213"/>
            <a:ext cx="785813" cy="5715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720" name="文字方塊 13"/>
          <p:cNvSpPr txBox="1">
            <a:spLocks noChangeArrowheads="1"/>
          </p:cNvSpPr>
          <p:nvPr/>
        </p:nvSpPr>
        <p:spPr bwMode="auto">
          <a:xfrm>
            <a:off x="7348538" y="2111375"/>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en-US" altLang="zh-TW" sz="1800" i="1"/>
              <a:t>F’</a:t>
            </a:r>
            <a:endParaRPr lang="zh-TW" altLang="en-US" sz="1800" i="1"/>
          </a:p>
        </p:txBody>
      </p:sp>
      <p:sp>
        <p:nvSpPr>
          <p:cNvPr id="115721" name="文字方塊 16"/>
          <p:cNvSpPr txBox="1">
            <a:spLocks noChangeArrowheads="1"/>
          </p:cNvSpPr>
          <p:nvPr/>
        </p:nvSpPr>
        <p:spPr bwMode="auto">
          <a:xfrm>
            <a:off x="7419975" y="2611438"/>
            <a:ext cx="42862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en-US" altLang="zh-TW" sz="1800" i="1"/>
              <a:t>a’</a:t>
            </a:r>
            <a:endParaRPr lang="zh-TW" altLang="en-US" sz="1800" i="1"/>
          </a:p>
        </p:txBody>
      </p:sp>
      <p:sp>
        <p:nvSpPr>
          <p:cNvPr id="21" name="弧形箭號 (下彎) 20"/>
          <p:cNvSpPr/>
          <p:nvPr/>
        </p:nvSpPr>
        <p:spPr>
          <a:xfrm rot="1965318">
            <a:off x="2654300" y="971550"/>
            <a:ext cx="2028825" cy="5715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115723" name="文字方塊 1"/>
          <p:cNvSpPr txBox="1">
            <a:spLocks noChangeArrowheads="1"/>
          </p:cNvSpPr>
          <p:nvPr/>
        </p:nvSpPr>
        <p:spPr bwMode="auto">
          <a:xfrm>
            <a:off x="2497138" y="4665663"/>
            <a:ext cx="399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a:t>旋轉變換後，物理定律必須不變</a:t>
            </a:r>
          </a:p>
        </p:txBody>
      </p:sp>
      <p:sp>
        <p:nvSpPr>
          <p:cNvPr id="115726" name="文字方塊 23"/>
          <p:cNvSpPr txBox="1">
            <a:spLocks noChangeArrowheads="1"/>
          </p:cNvSpPr>
          <p:nvPr/>
        </p:nvSpPr>
        <p:spPr bwMode="auto">
          <a:xfrm>
            <a:off x="319088" y="5707063"/>
            <a:ext cx="8662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dirty="0"/>
              <a:t>要求物理定律等式兩邊都是向量（或純量，或張量），就保證公式在旋轉變換下不變</a:t>
            </a:r>
          </a:p>
        </p:txBody>
      </p:sp>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C8C49105-E575-D34E-9DBE-3E535C27E1D3}"/>
                  </a:ext>
                </a:extLst>
              </p:cNvPr>
              <p:cNvSpPr txBox="1"/>
              <p:nvPr/>
            </p:nvSpPr>
            <p:spPr>
              <a:xfrm>
                <a:off x="5791417" y="5184174"/>
                <a:ext cx="959622" cy="310598"/>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TW" altLang="en-US"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𝐹</m:t>
                          </m:r>
                        </m:e>
                      </m:acc>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acc>
                        <m:accPr>
                          <m:chr m:val="⃗"/>
                          <m:ctrlPr>
                            <a:rPr kumimoji="1" lang="en-US" altLang="zh-TW" b="0"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𝑎</m:t>
                          </m:r>
                        </m:e>
                      </m:acc>
                      <m:r>
                        <a:rPr kumimoji="1" lang="en-US" altLang="zh-TW" b="0" i="1" smtClean="0">
                          <a:latin typeface="Cambria Math" panose="02040503050406030204" pitchFamily="18" charset="0"/>
                          <a:cs typeface="Times New Roman" pitchFamily="18" charset="0"/>
                        </a:rPr>
                        <m:t>′</m:t>
                      </m:r>
                    </m:oMath>
                  </m:oMathPara>
                </a14:m>
                <a:endParaRPr kumimoji="1" lang="zh-TW" altLang="en-US" dirty="0">
                  <a:latin typeface="Times New Roman" pitchFamily="18" charset="0"/>
                  <a:cs typeface="Times New Roman" pitchFamily="18" charset="0"/>
                </a:endParaRPr>
              </a:p>
            </p:txBody>
          </p:sp>
        </mc:Choice>
        <mc:Fallback xmlns="">
          <p:sp>
            <p:nvSpPr>
              <p:cNvPr id="16" name="文字方塊 15">
                <a:extLst>
                  <a:ext uri="{FF2B5EF4-FFF2-40B4-BE49-F238E27FC236}">
                    <a16:creationId xmlns:a16="http://schemas.microsoft.com/office/drawing/2014/main" id="{C8C49105-E575-D34E-9DBE-3E535C27E1D3}"/>
                  </a:ext>
                </a:extLst>
              </p:cNvPr>
              <p:cNvSpPr txBox="1">
                <a:spLocks noRot="1" noChangeAspect="1" noMove="1" noResize="1" noEditPoints="1" noAdjustHandles="1" noChangeArrowheads="1" noChangeShapeType="1" noTextEdit="1"/>
              </p:cNvSpPr>
              <p:nvPr/>
            </p:nvSpPr>
            <p:spPr>
              <a:xfrm>
                <a:off x="5791417" y="5184174"/>
                <a:ext cx="959622" cy="310598"/>
              </a:xfrm>
              <a:prstGeom prst="rect">
                <a:avLst/>
              </a:prstGeom>
              <a:blipFill>
                <a:blip r:embed="rId3"/>
                <a:stretch>
                  <a:fillRect l="-5263" t="-32000" r="-5263" b="-8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2199A1D1-750B-CC47-A0F4-F69BF1EE40E4}"/>
                  </a:ext>
                </a:extLst>
              </p:cNvPr>
              <p:cNvSpPr txBox="1"/>
              <p:nvPr/>
            </p:nvSpPr>
            <p:spPr>
              <a:xfrm>
                <a:off x="2004266" y="5184174"/>
                <a:ext cx="840999" cy="310598"/>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TW" altLang="en-US"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𝐹</m:t>
                          </m:r>
                        </m:e>
                      </m:acc>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acc>
                        <m:accPr>
                          <m:chr m:val="⃗"/>
                          <m:ctrlPr>
                            <a:rPr kumimoji="1" lang="en-US" altLang="zh-TW" b="0"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𝑎</m:t>
                          </m:r>
                        </m:e>
                      </m:acc>
                    </m:oMath>
                  </m:oMathPara>
                </a14:m>
                <a:endParaRPr kumimoji="1" lang="zh-TW" altLang="en-US" dirty="0">
                  <a:latin typeface="Times New Roman" pitchFamily="18" charset="0"/>
                  <a:cs typeface="Times New Roman" pitchFamily="18" charset="0"/>
                </a:endParaRPr>
              </a:p>
            </p:txBody>
          </p:sp>
        </mc:Choice>
        <mc:Fallback xmlns="">
          <p:sp>
            <p:nvSpPr>
              <p:cNvPr id="17" name="文字方塊 16">
                <a:extLst>
                  <a:ext uri="{FF2B5EF4-FFF2-40B4-BE49-F238E27FC236}">
                    <a16:creationId xmlns:a16="http://schemas.microsoft.com/office/drawing/2014/main" id="{2199A1D1-750B-CC47-A0F4-F69BF1EE40E4}"/>
                  </a:ext>
                </a:extLst>
              </p:cNvPr>
              <p:cNvSpPr txBox="1">
                <a:spLocks noRot="1" noChangeAspect="1" noMove="1" noResize="1" noEditPoints="1" noAdjustHandles="1" noChangeArrowheads="1" noChangeShapeType="1" noTextEdit="1"/>
              </p:cNvSpPr>
              <p:nvPr/>
            </p:nvSpPr>
            <p:spPr>
              <a:xfrm>
                <a:off x="2004266" y="5184174"/>
                <a:ext cx="840999" cy="310598"/>
              </a:xfrm>
              <a:prstGeom prst="rect">
                <a:avLst/>
              </a:prstGeom>
              <a:blipFill>
                <a:blip r:embed="rId4"/>
                <a:stretch>
                  <a:fillRect l="-4478" t="-32000" r="-1493" b="-4000"/>
                </a:stretch>
              </a:blipFill>
            </p:spPr>
            <p:txBody>
              <a:bodyPr/>
              <a:lstStyle/>
              <a:p>
                <a:r>
                  <a:rPr lang="zh-TW" altLang="en-US">
                    <a:noFill/>
                  </a:rPr>
                  <a:t> </a:t>
                </a:r>
              </a:p>
            </p:txBody>
          </p:sp>
        </mc:Fallback>
      </mc:AlternateContent>
      <p:sp>
        <p:nvSpPr>
          <p:cNvPr id="18" name="TextBox 17">
            <a:extLst>
              <a:ext uri="{FF2B5EF4-FFF2-40B4-BE49-F238E27FC236}">
                <a16:creationId xmlns:a16="http://schemas.microsoft.com/office/drawing/2014/main" id="{8E8B59C9-7DB4-6242-842B-3CBE9E9E409B}"/>
              </a:ext>
            </a:extLst>
          </p:cNvPr>
          <p:cNvSpPr txBox="1"/>
          <p:nvPr/>
        </p:nvSpPr>
        <p:spPr>
          <a:xfrm>
            <a:off x="319088" y="6136012"/>
            <a:ext cx="8384370" cy="646331"/>
          </a:xfrm>
          <a:prstGeom prst="rect">
            <a:avLst/>
          </a:prstGeom>
          <a:noFill/>
        </p:spPr>
        <p:txBody>
          <a:bodyPr wrap="square" rtlCol="0">
            <a:spAutoFit/>
          </a:bodyPr>
          <a:lstStyle/>
          <a:p>
            <a:r>
              <a:rPr lang="en-TW" dirty="0">
                <a:latin typeface="Times New Roman" pitchFamily="18" charset="0"/>
                <a:cs typeface="Times New Roman" pitchFamily="18" charset="0"/>
              </a:rPr>
              <a:t>If both sides of a physical law are vectors (or tensors or scalars), the law will not change under transfromation.</a:t>
            </a:r>
          </a:p>
        </p:txBody>
      </p:sp>
    </p:spTree>
    <p:extLst>
      <p:ext uri="{BB962C8B-B14F-4D97-AF65-F5344CB8AC3E}">
        <p14:creationId xmlns:p14="http://schemas.microsoft.com/office/powerpoint/2010/main" val="3859089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文字方塊 1"/>
          <p:cNvSpPr txBox="1">
            <a:spLocks noChangeArrowheads="1"/>
          </p:cNvSpPr>
          <p:nvPr/>
        </p:nvSpPr>
        <p:spPr bwMode="auto">
          <a:xfrm>
            <a:off x="1091628" y="4650359"/>
            <a:ext cx="7704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要求動量新定義必須滿足以下要求：</a:t>
            </a:r>
            <a:r>
              <a:rPr kumimoji="0" lang="en-US" altLang="zh-TW" sz="1800" dirty="0">
                <a:latin typeface="Times New Roman" panose="02020603050405020304" pitchFamily="18" charset="0"/>
                <a:cs typeface="Times New Roman" panose="02020603050405020304" pitchFamily="18" charset="0"/>
              </a:rPr>
              <a:t>two requirements for the new definition</a:t>
            </a:r>
            <a:endParaRPr kumimoji="0" lang="zh-TW" altLang="en-US" sz="1800" dirty="0">
              <a:latin typeface="Times New Roman" panose="02020603050405020304" pitchFamily="18" charset="0"/>
              <a:cs typeface="Times New Roman" panose="02020603050405020304" pitchFamily="18" charset="0"/>
            </a:endParaRPr>
          </a:p>
        </p:txBody>
      </p:sp>
      <p:sp>
        <p:nvSpPr>
          <p:cNvPr id="3" name="文字方塊 2"/>
          <p:cNvSpPr txBox="1"/>
          <p:nvPr/>
        </p:nvSpPr>
        <p:spPr>
          <a:xfrm>
            <a:off x="1091628" y="5125022"/>
            <a:ext cx="7740650" cy="369332"/>
          </a:xfrm>
          <a:prstGeom prst="rect">
            <a:avLst/>
          </a:prstGeom>
          <a:noFill/>
        </p:spPr>
        <p:txBody>
          <a:bodyPr wrap="square">
            <a:spAutoFit/>
          </a:bodyPr>
          <a:lstStyle/>
          <a:p>
            <a:pPr>
              <a:defRPr/>
            </a:pPr>
            <a:r>
              <a:rPr lang="zh-TW" altLang="en-US" dirty="0">
                <a:latin typeface="Tahoma" charset="0"/>
              </a:rPr>
              <a:t>動量是一個 </a:t>
            </a:r>
            <a:r>
              <a:rPr lang="en-US" altLang="zh-TW" dirty="0">
                <a:solidFill>
                  <a:srgbClr val="FF0000"/>
                </a:solidFill>
                <a:latin typeface="Times New Roman" panose="02020603050405020304" pitchFamily="18" charset="0"/>
                <a:cs typeface="Times New Roman" panose="02020603050405020304" pitchFamily="18" charset="0"/>
              </a:rPr>
              <a:t>4-vector</a:t>
            </a:r>
            <a:r>
              <a:rPr lang="zh-TW" altLang="en-US" dirty="0">
                <a:latin typeface="Tahoma" charset="0"/>
              </a:rPr>
              <a:t> 的一部分</a:t>
            </a:r>
            <a:r>
              <a:rPr lang="en-US" altLang="zh-TW" dirty="0">
                <a:latin typeface="Times New Roman" panose="02020603050405020304" pitchFamily="18" charset="0"/>
                <a:cs typeface="Times New Roman" panose="02020603050405020304" pitchFamily="18" charset="0"/>
              </a:rPr>
              <a:t>, momentum needs to be part of a 4-vector.</a:t>
            </a:r>
            <a:endParaRPr lang="zh-TW" altLang="en-US" dirty="0">
              <a:latin typeface="Times New Roman" panose="02020603050405020304" pitchFamily="18" charset="0"/>
              <a:cs typeface="Times New Roman" panose="02020603050405020304" pitchFamily="18" charset="0"/>
            </a:endParaRPr>
          </a:p>
        </p:txBody>
      </p:sp>
      <p:sp>
        <p:nvSpPr>
          <p:cNvPr id="4" name="文字方塊 5"/>
          <p:cNvSpPr txBox="1">
            <a:spLocks noChangeArrowheads="1"/>
          </p:cNvSpPr>
          <p:nvPr/>
        </p:nvSpPr>
        <p:spPr bwMode="auto">
          <a:xfrm>
            <a:off x="1109091" y="1492822"/>
            <a:ext cx="7740650" cy="369332"/>
          </a:xfrm>
          <a:prstGeom prst="rect">
            <a:avLst/>
          </a:prstGeom>
          <a:noFill/>
          <a:ln w="9525">
            <a:noFill/>
            <a:miter lim="800000"/>
            <a:headEnd/>
            <a:tailEnd/>
          </a:ln>
        </p:spPr>
        <p:txBody>
          <a:bodyPr wrap="square">
            <a:spAutoFit/>
          </a:bodyPr>
          <a:lstStyle/>
          <a:p>
            <a:pPr>
              <a:defRPr/>
            </a:pPr>
            <a:r>
              <a:rPr lang="zh-TW" altLang="en-US" dirty="0">
                <a:latin typeface="+mj-lt"/>
              </a:rPr>
              <a:t>所有遵守羅倫茲轉換不變性，等式兩邊</a:t>
            </a:r>
            <a:r>
              <a:rPr lang="zh-TW" altLang="en-US" dirty="0">
                <a:latin typeface="Arial" pitchFamily="34" charset="0"/>
              </a:rPr>
              <a:t>必須同時是 </a:t>
            </a:r>
            <a:r>
              <a:rPr lang="en-US" altLang="zh-TW" dirty="0">
                <a:latin typeface="Times New Roman" panose="02020603050405020304" pitchFamily="18" charset="0"/>
                <a:cs typeface="Times New Roman" panose="02020603050405020304" pitchFamily="18" charset="0"/>
              </a:rPr>
              <a:t>4-Vector</a:t>
            </a:r>
            <a:r>
              <a:rPr lang="en-US" altLang="zh-TW" dirty="0">
                <a:latin typeface="Arial" pitchFamily="34" charset="0"/>
              </a:rPr>
              <a:t> </a:t>
            </a:r>
            <a:r>
              <a:rPr lang="zh-TW" altLang="en-US" dirty="0">
                <a:latin typeface="Arial" pitchFamily="34" charset="0"/>
              </a:rPr>
              <a:t>，或同時是純量</a:t>
            </a:r>
            <a:endParaRPr lang="zh-TW" altLang="en-US" dirty="0">
              <a:latin typeface="+mj-lt"/>
            </a:endParaRPr>
          </a:p>
        </p:txBody>
      </p:sp>
      <p:sp>
        <p:nvSpPr>
          <p:cNvPr id="3078" name="文字方塊 4"/>
          <p:cNvSpPr txBox="1">
            <a:spLocks noChangeArrowheads="1"/>
          </p:cNvSpPr>
          <p:nvPr/>
        </p:nvSpPr>
        <p:spPr bwMode="auto">
          <a:xfrm>
            <a:off x="1091629" y="5599684"/>
            <a:ext cx="6316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a:latin typeface="Arial" pitchFamily="34" charset="0"/>
              </a:rPr>
              <a:t>新動量在速度遠小於光速時，必須趨近於舊動量。</a:t>
            </a:r>
          </a:p>
        </p:txBody>
      </p:sp>
      <p:sp>
        <p:nvSpPr>
          <p:cNvPr id="3079" name="文字方塊 5"/>
          <p:cNvSpPr txBox="1">
            <a:spLocks noChangeArrowheads="1"/>
          </p:cNvSpPr>
          <p:nvPr/>
        </p:nvSpPr>
        <p:spPr bwMode="auto">
          <a:xfrm>
            <a:off x="1126554" y="2140522"/>
            <a:ext cx="7669212" cy="369887"/>
          </a:xfrm>
          <a:prstGeom prst="rect">
            <a:avLst/>
          </a:prstGeom>
          <a:noFill/>
          <a:ln w="9525">
            <a:noFill/>
            <a:miter lim="800000"/>
            <a:headEnd/>
            <a:tailEnd/>
          </a:ln>
        </p:spPr>
        <p:txBody>
          <a:bodyPr>
            <a:spAutoFit/>
          </a:bodyPr>
          <a:lstStyle/>
          <a:p>
            <a:pPr>
              <a:defRPr/>
            </a:pPr>
            <a:r>
              <a:rPr lang="zh-TW" altLang="en-US" dirty="0">
                <a:latin typeface="Arial" pitchFamily="34" charset="0"/>
              </a:rPr>
              <a:t>牛頓定義的動量顯然不是 </a:t>
            </a:r>
            <a:r>
              <a:rPr lang="en-US" altLang="zh-TW" dirty="0">
                <a:latin typeface="Times New Roman" panose="02020603050405020304" pitchFamily="18" charset="0"/>
                <a:cs typeface="Times New Roman" panose="02020603050405020304" pitchFamily="18" charset="0"/>
              </a:rPr>
              <a:t>4-Vector</a:t>
            </a:r>
            <a:r>
              <a:rPr lang="en-US" altLang="zh-TW" dirty="0">
                <a:latin typeface="+mn-lt"/>
              </a:rPr>
              <a:t> </a:t>
            </a:r>
            <a:r>
              <a:rPr lang="zh-TW" altLang="en-US" dirty="0">
                <a:latin typeface="+mn-lt"/>
              </a:rPr>
              <a:t>。</a:t>
            </a:r>
            <a:endParaRPr lang="zh-TW" altLang="en-US" dirty="0">
              <a:latin typeface="Arial" pitchFamily="34" charset="0"/>
            </a:endParaRPr>
          </a:p>
        </p:txBody>
      </p:sp>
      <p:sp>
        <p:nvSpPr>
          <p:cNvPr id="116743" name="文字方塊 11"/>
          <p:cNvSpPr txBox="1">
            <a:spLocks noChangeArrowheads="1"/>
          </p:cNvSpPr>
          <p:nvPr/>
        </p:nvSpPr>
        <p:spPr bwMode="auto">
          <a:xfrm>
            <a:off x="1126554" y="772097"/>
            <a:ext cx="7705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a:latin typeface="Arial" pitchFamily="34" charset="0"/>
              </a:rPr>
              <a:t>牛頓力學中所有的物理定律，等式兩邊必須同時是向量，或同時是純量。</a:t>
            </a:r>
          </a:p>
        </p:txBody>
      </p:sp>
      <p:sp>
        <p:nvSpPr>
          <p:cNvPr id="14" name="文字方塊 13"/>
          <p:cNvSpPr txBox="1"/>
          <p:nvPr/>
        </p:nvSpPr>
        <p:spPr>
          <a:xfrm>
            <a:off x="3718941" y="2716784"/>
            <a:ext cx="4716463" cy="368300"/>
          </a:xfrm>
          <a:prstGeom prst="rect">
            <a:avLst/>
          </a:prstGeom>
          <a:noFill/>
        </p:spPr>
        <p:txBody>
          <a:bodyPr>
            <a:spAutoFit/>
          </a:bodyPr>
          <a:lstStyle/>
          <a:p>
            <a:pPr>
              <a:defRPr/>
            </a:pPr>
            <a:r>
              <a:rPr lang="zh-TW" altLang="en-US" dirty="0">
                <a:latin typeface="+mn-lt"/>
              </a:rPr>
              <a:t>它</a:t>
            </a:r>
            <a:r>
              <a:rPr lang="zh-TW" altLang="en-US" dirty="0">
                <a:latin typeface="Times New Roman" panose="02020603050405020304" pitchFamily="18" charset="0"/>
                <a:cs typeface="Times New Roman" panose="02020603050405020304" pitchFamily="18" charset="0"/>
              </a:rPr>
              <a:t>是 </a:t>
            </a:r>
            <a:r>
              <a:rPr lang="en-US" altLang="zh-TW" dirty="0">
                <a:latin typeface="Times New Roman" panose="02020603050405020304" pitchFamily="18" charset="0"/>
                <a:cs typeface="Times New Roman" panose="02020603050405020304" pitchFamily="18" charset="0"/>
              </a:rPr>
              <a:t>4-Vector</a:t>
            </a:r>
            <a:r>
              <a:rPr lang="zh-TW" altLang="en-US" dirty="0">
                <a:latin typeface="Times New Roman" panose="02020603050405020304" pitchFamily="18" charset="0"/>
                <a:cs typeface="Times New Roman" panose="02020603050405020304" pitchFamily="18" charset="0"/>
              </a:rPr>
              <a:t> </a:t>
            </a:r>
            <a:r>
              <a:rPr lang="zh-TW" altLang="en-US" dirty="0">
                <a:latin typeface="Arial" pitchFamily="34" charset="0"/>
              </a:rPr>
              <a:t>第二分量除以第一分量</a:t>
            </a:r>
          </a:p>
        </p:txBody>
      </p:sp>
      <p:sp>
        <p:nvSpPr>
          <p:cNvPr id="11674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16748" name="向下箭號 14"/>
          <p:cNvSpPr>
            <a:spLocks noChangeArrowheads="1"/>
          </p:cNvSpPr>
          <p:nvPr/>
        </p:nvSpPr>
        <p:spPr bwMode="auto">
          <a:xfrm>
            <a:off x="4331716" y="1168972"/>
            <a:ext cx="503238" cy="287337"/>
          </a:xfrm>
          <a:prstGeom prst="downArrow">
            <a:avLst>
              <a:gd name="adj1" fmla="val 50000"/>
              <a:gd name="adj2" fmla="val 50000"/>
            </a:avLst>
          </a:prstGeom>
          <a:solidFill>
            <a:schemeClr val="accent1"/>
          </a:solidFill>
          <a:ln w="9525">
            <a:solidFill>
              <a:schemeClr val="tx1"/>
            </a:solidFill>
            <a:round/>
            <a:headEnd/>
            <a:tailEnd/>
          </a:ln>
        </p:spPr>
        <p:txBody>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09581" name="文字方塊 15"/>
          <p:cNvSpPr txBox="1">
            <a:spLocks noChangeArrowheads="1"/>
          </p:cNvSpPr>
          <p:nvPr/>
        </p:nvSpPr>
        <p:spPr bwMode="auto">
          <a:xfrm>
            <a:off x="3718941" y="3906477"/>
            <a:ext cx="3635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Times New Roman" pitchFamily="18" charset="0"/>
                <a:cs typeface="Times New Roman" pitchFamily="18" charset="0"/>
              </a:rPr>
              <a:t>變換公式非常複雜（非線性組合）</a:t>
            </a:r>
          </a:p>
        </p:txBody>
      </p:sp>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5A13EE40-FB45-1A4A-82FC-9DC085352F85}"/>
                  </a:ext>
                </a:extLst>
              </p:cNvPr>
              <p:cNvSpPr txBox="1"/>
              <p:nvPr/>
            </p:nvSpPr>
            <p:spPr>
              <a:xfrm>
                <a:off x="4084442" y="346406"/>
                <a:ext cx="840999" cy="310598"/>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TW" altLang="en-US"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𝐹</m:t>
                          </m:r>
                        </m:e>
                      </m:acc>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acc>
                        <m:accPr>
                          <m:chr m:val="⃗"/>
                          <m:ctrlPr>
                            <a:rPr kumimoji="1" lang="en-US" altLang="zh-TW" b="0"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𝑎</m:t>
                          </m:r>
                        </m:e>
                      </m:acc>
                    </m:oMath>
                  </m:oMathPara>
                </a14:m>
                <a:endParaRPr kumimoji="1" lang="zh-TW" altLang="en-US" dirty="0">
                  <a:latin typeface="Times New Roman" pitchFamily="18" charset="0"/>
                  <a:cs typeface="Times New Roman" pitchFamily="18" charset="0"/>
                </a:endParaRPr>
              </a:p>
            </p:txBody>
          </p:sp>
        </mc:Choice>
        <mc:Fallback xmlns="">
          <p:sp>
            <p:nvSpPr>
              <p:cNvPr id="15" name="文字方塊 14">
                <a:extLst>
                  <a:ext uri="{FF2B5EF4-FFF2-40B4-BE49-F238E27FC236}">
                    <a16:creationId xmlns:a16="http://schemas.microsoft.com/office/drawing/2014/main" id="{5A13EE40-FB45-1A4A-82FC-9DC085352F85}"/>
                  </a:ext>
                </a:extLst>
              </p:cNvPr>
              <p:cNvSpPr txBox="1">
                <a:spLocks noRot="1" noChangeAspect="1" noMove="1" noResize="1" noEditPoints="1" noAdjustHandles="1" noChangeArrowheads="1" noChangeShapeType="1" noTextEdit="1"/>
              </p:cNvSpPr>
              <p:nvPr/>
            </p:nvSpPr>
            <p:spPr>
              <a:xfrm>
                <a:off x="4084442" y="346406"/>
                <a:ext cx="840999" cy="310598"/>
              </a:xfrm>
              <a:prstGeom prst="rect">
                <a:avLst/>
              </a:prstGeom>
              <a:blipFill>
                <a:blip r:embed="rId2"/>
                <a:stretch>
                  <a:fillRect l="-5970" t="-32000" r="-2985" b="-8000"/>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id="{8FB72A17-F273-4347-A7BC-73A4BCE66C52}"/>
                  </a:ext>
                </a:extLst>
              </p:cNvPr>
              <p:cNvSpPr txBox="1"/>
              <p:nvPr/>
            </p:nvSpPr>
            <p:spPr>
              <a:xfrm>
                <a:off x="5007921" y="2011968"/>
                <a:ext cx="1888979" cy="525913"/>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b="0" i="1" smtClean="0">
                              <a:latin typeface="Cambria Math" panose="02040503050406030204" pitchFamily="18" charset="0"/>
                              <a:cs typeface="Times New Roman" pitchFamily="18" charset="0"/>
                            </a:rPr>
                          </m:ctrlPr>
                        </m:sSubPr>
                        <m:e>
                          <m:r>
                            <a:rPr kumimoji="1" lang="en-US" altLang="zh-TW" b="0" i="1" smtClean="0">
                              <a:latin typeface="Cambria Math" panose="02040503050406030204" pitchFamily="18" charset="0"/>
                              <a:cs typeface="Times New Roman" pitchFamily="18" charset="0"/>
                            </a:rPr>
                            <m:t>𝑝</m:t>
                          </m:r>
                        </m:e>
                        <m:sub>
                          <m:r>
                            <a:rPr kumimoji="1" lang="en-US" altLang="zh-TW" b="0" i="1" smtClean="0">
                              <a:latin typeface="Cambria Math" panose="02040503050406030204" pitchFamily="18" charset="0"/>
                              <a:cs typeface="Times New Roman" pitchFamily="18" charset="0"/>
                            </a:rPr>
                            <m:t>𝑥</m:t>
                          </m:r>
                        </m:sub>
                      </m:sSub>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sSub>
                        <m:sSubPr>
                          <m:ctrlPr>
                            <a:rPr kumimoji="1" lang="en-US" altLang="zh-TW" b="0" i="1" smtClean="0">
                              <a:latin typeface="Cambria Math" panose="02040503050406030204" pitchFamily="18" charset="0"/>
                              <a:cs typeface="Times New Roman" pitchFamily="18" charset="0"/>
                            </a:rPr>
                          </m:ctrlPr>
                        </m:sSubPr>
                        <m:e>
                          <m:r>
                            <a:rPr kumimoji="1" lang="en-US" altLang="zh-TW" b="0" i="1" smtClean="0">
                              <a:latin typeface="Cambria Math" panose="02040503050406030204" pitchFamily="18" charset="0"/>
                              <a:cs typeface="Times New Roman" pitchFamily="18" charset="0"/>
                            </a:rPr>
                            <m:t>𝑢</m:t>
                          </m:r>
                        </m:e>
                        <m:sub>
                          <m:r>
                            <a:rPr kumimoji="1" lang="en-US" altLang="zh-TW" b="0" i="1" smtClean="0">
                              <a:latin typeface="Cambria Math" panose="02040503050406030204" pitchFamily="18" charset="0"/>
                              <a:cs typeface="Times New Roman" pitchFamily="18" charset="0"/>
                            </a:rPr>
                            <m:t>𝑥</m:t>
                          </m:r>
                        </m:sub>
                      </m:sSub>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f>
                        <m:fPr>
                          <m:ctrlPr>
                            <a:rPr kumimoji="1" lang="en-US" altLang="zh-TW" b="0" i="1" smtClean="0">
                              <a:latin typeface="Cambria Math" panose="02040503050406030204" pitchFamily="18" charset="0"/>
                              <a:cs typeface="Times New Roman" pitchFamily="18" charset="0"/>
                            </a:rPr>
                          </m:ctrlPr>
                        </m:fPr>
                        <m:num>
                          <m:r>
                            <a:rPr kumimoji="1" lang="en-US" altLang="zh-TW" b="0" i="1" smtClean="0">
                              <a:latin typeface="Cambria Math" panose="02040503050406030204" pitchFamily="18" charset="0"/>
                              <a:cs typeface="Times New Roman" pitchFamily="18" charset="0"/>
                            </a:rPr>
                            <m:t>𝑑𝑥</m:t>
                          </m:r>
                        </m:num>
                        <m:den>
                          <m:r>
                            <a:rPr kumimoji="1" lang="en-US" altLang="zh-TW" b="0" i="1" smtClean="0">
                              <a:latin typeface="Cambria Math" panose="02040503050406030204" pitchFamily="18" charset="0"/>
                              <a:cs typeface="Times New Roman" pitchFamily="18" charset="0"/>
                            </a:rPr>
                            <m:t>𝑑𝑡</m:t>
                          </m:r>
                        </m:den>
                      </m:f>
                    </m:oMath>
                  </m:oMathPara>
                </a14:m>
                <a:endParaRPr kumimoji="1" lang="zh-TW" altLang="en-US" i="1" dirty="0">
                  <a:latin typeface="Times New Roman" pitchFamily="18" charset="0"/>
                  <a:cs typeface="Times New Roman" pitchFamily="18" charset="0"/>
                </a:endParaRPr>
              </a:p>
            </p:txBody>
          </p:sp>
        </mc:Choice>
        <mc:Fallback xmlns="">
          <p:sp>
            <p:nvSpPr>
              <p:cNvPr id="2" name="文字方塊 1">
                <a:extLst>
                  <a:ext uri="{FF2B5EF4-FFF2-40B4-BE49-F238E27FC236}">
                    <a16:creationId xmlns:a16="http://schemas.microsoft.com/office/drawing/2014/main" id="{8FB72A17-F273-4347-A7BC-73A4BCE66C52}"/>
                  </a:ext>
                </a:extLst>
              </p:cNvPr>
              <p:cNvSpPr txBox="1">
                <a:spLocks noRot="1" noChangeAspect="1" noMove="1" noResize="1" noEditPoints="1" noAdjustHandles="1" noChangeArrowheads="1" noChangeShapeType="1" noTextEdit="1"/>
              </p:cNvSpPr>
              <p:nvPr/>
            </p:nvSpPr>
            <p:spPr>
              <a:xfrm>
                <a:off x="5007921" y="2011968"/>
                <a:ext cx="1888979" cy="525913"/>
              </a:xfrm>
              <a:prstGeom prst="rect">
                <a:avLst/>
              </a:prstGeom>
              <a:blipFill>
                <a:blip r:embed="rId3"/>
                <a:stretch>
                  <a:fillRect l="-1342" t="-2381" r="-1342" b="-16667"/>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D40BA12F-6C09-DC49-A0CB-D421453EADE9}"/>
                  </a:ext>
                </a:extLst>
              </p:cNvPr>
              <p:cNvSpPr txBox="1"/>
              <p:nvPr/>
            </p:nvSpPr>
            <p:spPr>
              <a:xfrm>
                <a:off x="3718941" y="3230307"/>
                <a:ext cx="2383345" cy="670953"/>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TW" b="0" i="1" smtClean="0">
                              <a:latin typeface="Cambria Math" panose="02040503050406030204" pitchFamily="18" charset="0"/>
                              <a:cs typeface="Times New Roman" pitchFamily="18" charset="0"/>
                            </a:rPr>
                          </m:ctrlPr>
                        </m:sSubSupPr>
                        <m:e>
                          <m:r>
                            <a:rPr kumimoji="1" lang="en-US" altLang="zh-TW" b="0" i="1" smtClean="0">
                              <a:latin typeface="Cambria Math" panose="02040503050406030204" pitchFamily="18" charset="0"/>
                              <a:cs typeface="Times New Roman" pitchFamily="18" charset="0"/>
                            </a:rPr>
                            <m:t>𝑝</m:t>
                          </m:r>
                        </m:e>
                        <m:sub>
                          <m:r>
                            <a:rPr kumimoji="1" lang="en-US" altLang="zh-TW" b="0" i="1" smtClean="0">
                              <a:latin typeface="Cambria Math" panose="02040503050406030204" pitchFamily="18" charset="0"/>
                              <a:cs typeface="Times New Roman" pitchFamily="18" charset="0"/>
                            </a:rPr>
                            <m:t>𝑥</m:t>
                          </m:r>
                        </m:sub>
                        <m:sup>
                          <m:r>
                            <a:rPr kumimoji="1" lang="en-US" altLang="zh-TW" b="0" i="1" smtClean="0">
                              <a:latin typeface="Cambria Math" panose="02040503050406030204" pitchFamily="18" charset="0"/>
                              <a:cs typeface="Times New Roman" pitchFamily="18" charset="0"/>
                            </a:rPr>
                            <m:t>′</m:t>
                          </m:r>
                        </m:sup>
                      </m:sSubSup>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sSubSup>
                        <m:sSubSupPr>
                          <m:ctrlPr>
                            <a:rPr lang="en-US" altLang="zh-TW" i="1">
                              <a:latin typeface="Cambria Math" panose="02040503050406030204" pitchFamily="18" charset="0"/>
                              <a:cs typeface="Times New Roman" pitchFamily="18" charset="0"/>
                            </a:rPr>
                          </m:ctrlPr>
                        </m:sSubSupPr>
                        <m:e>
                          <m:r>
                            <a:rPr lang="en-US" altLang="zh-TW" b="0" i="1" smtClean="0">
                              <a:latin typeface="Cambria Math" panose="02040503050406030204" pitchFamily="18" charset="0"/>
                              <a:cs typeface="Times New Roman" pitchFamily="18" charset="0"/>
                            </a:rPr>
                            <m:t>𝑢</m:t>
                          </m:r>
                        </m:e>
                        <m:sub>
                          <m:r>
                            <a:rPr lang="en-US" altLang="zh-TW" i="1">
                              <a:latin typeface="Cambria Math" panose="02040503050406030204" pitchFamily="18" charset="0"/>
                              <a:cs typeface="Times New Roman" pitchFamily="18" charset="0"/>
                            </a:rPr>
                            <m:t>𝑥</m:t>
                          </m:r>
                        </m:sub>
                        <m:sup>
                          <m:r>
                            <a:rPr lang="en-US" altLang="zh-TW" i="1">
                              <a:latin typeface="Cambria Math" panose="02040503050406030204" pitchFamily="18" charset="0"/>
                              <a:cs typeface="Times New Roman" pitchFamily="18" charset="0"/>
                            </a:rPr>
                            <m:t>′</m:t>
                          </m:r>
                        </m:sup>
                      </m:sSubSup>
                      <m:r>
                        <a:rPr kumimoji="1" lang="en-US" altLang="zh-TW" b="0" i="1" smtClean="0">
                          <a:latin typeface="Cambria Math" panose="02040503050406030204" pitchFamily="18" charset="0"/>
                          <a:cs typeface="Times New Roman" pitchFamily="18" charset="0"/>
                        </a:rPr>
                        <m:t>=</m:t>
                      </m:r>
                      <m:f>
                        <m:fPr>
                          <m:ctrlPr>
                            <a:rPr kumimoji="1" lang="en-US" altLang="zh-TW" b="0" i="1" smtClean="0">
                              <a:latin typeface="Cambria Math" panose="02040503050406030204" pitchFamily="18" charset="0"/>
                              <a:cs typeface="Times New Roman" pitchFamily="18" charset="0"/>
                            </a:rPr>
                          </m:ctrlPr>
                        </m:fPr>
                        <m:num>
                          <m:r>
                            <a:rPr kumimoji="1" lang="en-US" altLang="zh-TW" b="0" i="1" smtClean="0">
                              <a:latin typeface="Cambria Math" panose="02040503050406030204" pitchFamily="18" charset="0"/>
                              <a:cs typeface="Times New Roman" pitchFamily="18" charset="0"/>
                            </a:rPr>
                            <m:t>𝑚</m:t>
                          </m:r>
                          <m:sSub>
                            <m:sSubPr>
                              <m:ctrlPr>
                                <a:rPr kumimoji="1" lang="en-US" altLang="zh-TW" b="0" i="1" smtClean="0">
                                  <a:latin typeface="Cambria Math" panose="02040503050406030204" pitchFamily="18" charset="0"/>
                                  <a:cs typeface="Times New Roman" pitchFamily="18" charset="0"/>
                                </a:rPr>
                              </m:ctrlPr>
                            </m:sSubPr>
                            <m:e>
                              <m:r>
                                <a:rPr kumimoji="1" lang="en-US" altLang="zh-TW" b="0" i="1" smtClean="0">
                                  <a:latin typeface="Cambria Math" panose="02040503050406030204" pitchFamily="18" charset="0"/>
                                  <a:cs typeface="Times New Roman" pitchFamily="18" charset="0"/>
                                </a:rPr>
                                <m:t>𝑢</m:t>
                              </m:r>
                            </m:e>
                            <m:sub>
                              <m:r>
                                <a:rPr kumimoji="1" lang="en-US" altLang="zh-TW" b="0" i="1" smtClean="0">
                                  <a:latin typeface="Cambria Math" panose="02040503050406030204" pitchFamily="18" charset="0"/>
                                  <a:cs typeface="Times New Roman" pitchFamily="18" charset="0"/>
                                </a:rPr>
                                <m:t>𝑥</m:t>
                              </m:r>
                            </m:sub>
                          </m:sSub>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𝑚𝑣</m:t>
                          </m:r>
                        </m:num>
                        <m:den>
                          <m:r>
                            <a:rPr kumimoji="1" lang="en-US" altLang="zh-TW" b="0" i="1" smtClean="0">
                              <a:latin typeface="Cambria Math" panose="02040503050406030204" pitchFamily="18" charset="0"/>
                              <a:cs typeface="Times New Roman" pitchFamily="18" charset="0"/>
                            </a:rPr>
                            <m:t>1−</m:t>
                          </m:r>
                          <m:f>
                            <m:fPr>
                              <m:ctrlPr>
                                <a:rPr kumimoji="1" lang="en-US" altLang="zh-TW" b="0" i="1" smtClean="0">
                                  <a:latin typeface="Cambria Math" panose="02040503050406030204" pitchFamily="18" charset="0"/>
                                  <a:cs typeface="Times New Roman" pitchFamily="18" charset="0"/>
                                </a:rPr>
                              </m:ctrlPr>
                            </m:fPr>
                            <m:num>
                              <m:sSub>
                                <m:sSubPr>
                                  <m:ctrlPr>
                                    <a:rPr kumimoji="1" lang="en-US" altLang="zh-TW" b="0" i="1" smtClean="0">
                                      <a:latin typeface="Cambria Math" panose="02040503050406030204" pitchFamily="18" charset="0"/>
                                      <a:cs typeface="Times New Roman" pitchFamily="18" charset="0"/>
                                    </a:rPr>
                                  </m:ctrlPr>
                                </m:sSubPr>
                                <m:e>
                                  <m:r>
                                    <a:rPr kumimoji="1" lang="en-US" altLang="zh-TW" b="0" i="1" smtClean="0">
                                      <a:latin typeface="Cambria Math" panose="02040503050406030204" pitchFamily="18" charset="0"/>
                                      <a:cs typeface="Times New Roman" pitchFamily="18" charset="0"/>
                                    </a:rPr>
                                    <m:t>𝑢</m:t>
                                  </m:r>
                                </m:e>
                                <m:sub>
                                  <m:r>
                                    <a:rPr kumimoji="1" lang="en-US" altLang="zh-TW" b="0" i="1" smtClean="0">
                                      <a:latin typeface="Cambria Math" panose="02040503050406030204" pitchFamily="18" charset="0"/>
                                      <a:cs typeface="Times New Roman" pitchFamily="18" charset="0"/>
                                    </a:rPr>
                                    <m:t>𝑥</m:t>
                                  </m:r>
                                </m:sub>
                              </m:sSub>
                              <m:r>
                                <a:rPr kumimoji="1" lang="en-US" altLang="zh-TW" b="0" i="1" smtClean="0">
                                  <a:latin typeface="Cambria Math" panose="02040503050406030204" pitchFamily="18" charset="0"/>
                                  <a:cs typeface="Times New Roman" pitchFamily="18" charset="0"/>
                                </a:rPr>
                                <m:t>𝑣</m:t>
                              </m:r>
                            </m:num>
                            <m:den>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𝑐</m:t>
                                  </m:r>
                                </m:e>
                                <m:sup>
                                  <m:r>
                                    <a:rPr kumimoji="1" lang="en-US" altLang="zh-TW" b="0" i="1" smtClean="0">
                                      <a:latin typeface="Cambria Math" panose="02040503050406030204" pitchFamily="18" charset="0"/>
                                      <a:cs typeface="Times New Roman" pitchFamily="18" charset="0"/>
                                    </a:rPr>
                                    <m:t>2</m:t>
                                  </m:r>
                                </m:sup>
                              </m:sSup>
                            </m:den>
                          </m:f>
                        </m:den>
                      </m:f>
                    </m:oMath>
                  </m:oMathPara>
                </a14:m>
                <a:endParaRPr kumimoji="1" lang="zh-TW" altLang="en-US" i="1" dirty="0">
                  <a:latin typeface="Times New Roman" pitchFamily="18" charset="0"/>
                  <a:cs typeface="Times New Roman" pitchFamily="18" charset="0"/>
                </a:endParaRPr>
              </a:p>
            </p:txBody>
          </p:sp>
        </mc:Choice>
        <mc:Fallback xmlns="">
          <p:sp>
            <p:nvSpPr>
              <p:cNvPr id="17" name="文字方塊 16">
                <a:extLst>
                  <a:ext uri="{FF2B5EF4-FFF2-40B4-BE49-F238E27FC236}">
                    <a16:creationId xmlns:a16="http://schemas.microsoft.com/office/drawing/2014/main" id="{D40BA12F-6C09-DC49-A0CB-D421453EADE9}"/>
                  </a:ext>
                </a:extLst>
              </p:cNvPr>
              <p:cNvSpPr txBox="1">
                <a:spLocks noRot="1" noChangeAspect="1" noMove="1" noResize="1" noEditPoints="1" noAdjustHandles="1" noChangeArrowheads="1" noChangeShapeType="1" noTextEdit="1"/>
              </p:cNvSpPr>
              <p:nvPr/>
            </p:nvSpPr>
            <p:spPr>
              <a:xfrm>
                <a:off x="3718941" y="3230307"/>
                <a:ext cx="2383345" cy="670953"/>
              </a:xfrm>
              <a:prstGeom prst="rect">
                <a:avLst/>
              </a:prstGeom>
              <a:blipFill>
                <a:blip r:embed="rId4"/>
                <a:stretch>
                  <a:fillRect l="-1587" r="-529" b="-7407"/>
                </a:stretch>
              </a:blipFill>
            </p:spPr>
            <p:txBody>
              <a:bodyPr/>
              <a:lstStyle/>
              <a:p>
                <a:r>
                  <a:rPr lang="en-TW">
                    <a:noFill/>
                  </a:rPr>
                  <a:t> </a:t>
                </a:r>
              </a:p>
            </p:txBody>
          </p:sp>
        </mc:Fallback>
      </mc:AlternateContent>
      <p:sp>
        <p:nvSpPr>
          <p:cNvPr id="5" name="TextBox 4">
            <a:extLst>
              <a:ext uri="{FF2B5EF4-FFF2-40B4-BE49-F238E27FC236}">
                <a16:creationId xmlns:a16="http://schemas.microsoft.com/office/drawing/2014/main" id="{9C5F4363-7B63-8643-BBA4-49F7C1DE745D}"/>
              </a:ext>
            </a:extLst>
          </p:cNvPr>
          <p:cNvSpPr txBox="1"/>
          <p:nvPr/>
        </p:nvSpPr>
        <p:spPr>
          <a:xfrm>
            <a:off x="1126554" y="4244514"/>
            <a:ext cx="4858702" cy="369332"/>
          </a:xfrm>
          <a:prstGeom prst="rect">
            <a:avLst/>
          </a:prstGeom>
          <a:noFill/>
        </p:spPr>
        <p:txBody>
          <a:bodyPr wrap="square" rtlCol="0">
            <a:spAutoFit/>
          </a:bodyPr>
          <a:lstStyle/>
          <a:p>
            <a:r>
              <a:rPr lang="en-TW" dirty="0">
                <a:latin typeface="Times New Roman" pitchFamily="18" charset="0"/>
                <a:cs typeface="Times New Roman" pitchFamily="18" charset="0"/>
              </a:rPr>
              <a:t>Newton’s dfinition of momentum is not 4-vector.</a:t>
            </a:r>
          </a:p>
        </p:txBody>
      </p:sp>
      <p:sp>
        <p:nvSpPr>
          <p:cNvPr id="6" name="TextBox 5">
            <a:extLst>
              <a:ext uri="{FF2B5EF4-FFF2-40B4-BE49-F238E27FC236}">
                <a16:creationId xmlns:a16="http://schemas.microsoft.com/office/drawing/2014/main" id="{60A54F5C-E3C5-614F-8A0C-B8607CF2A964}"/>
              </a:ext>
            </a:extLst>
          </p:cNvPr>
          <p:cNvSpPr txBox="1"/>
          <p:nvPr/>
        </p:nvSpPr>
        <p:spPr>
          <a:xfrm>
            <a:off x="1109091" y="5969572"/>
            <a:ext cx="7108316" cy="369332"/>
          </a:xfrm>
          <a:prstGeom prst="rect">
            <a:avLst/>
          </a:prstGeom>
          <a:noFill/>
        </p:spPr>
        <p:txBody>
          <a:bodyPr wrap="square" rtlCol="0">
            <a:spAutoFit/>
          </a:bodyPr>
          <a:lstStyle/>
          <a:p>
            <a:r>
              <a:rPr lang="en-TW" dirty="0">
                <a:latin typeface="Times New Roman" pitchFamily="18" charset="0"/>
                <a:cs typeface="Times New Roman" pitchFamily="18" charset="0"/>
              </a:rPr>
              <a:t>When the velocity is small, the new defintion will approach the old 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9581"/>
                                        </p:tgtEl>
                                        <p:attrNameLst>
                                          <p:attrName>style.visibility</p:attrName>
                                        </p:attrNameLst>
                                      </p:cBhvr>
                                      <p:to>
                                        <p:strVal val="visible"/>
                                      </p:to>
                                    </p:set>
                                    <p:anim calcmode="lin" valueType="num">
                                      <p:cBhvr additive="base">
                                        <p:cTn id="11" dur="500" fill="hold"/>
                                        <p:tgtEl>
                                          <p:spTgt spid="109581"/>
                                        </p:tgtEl>
                                        <p:attrNameLst>
                                          <p:attrName>ppt_x</p:attrName>
                                        </p:attrNameLst>
                                      </p:cBhvr>
                                      <p:tavLst>
                                        <p:tav tm="0">
                                          <p:val>
                                            <p:strVal val="#ppt_x"/>
                                          </p:val>
                                        </p:tav>
                                        <p:tav tm="100000">
                                          <p:val>
                                            <p:strVal val="#ppt_x"/>
                                          </p:val>
                                        </p:tav>
                                      </p:tavLst>
                                    </p:anim>
                                    <p:anim calcmode="lin" valueType="num">
                                      <p:cBhvr additive="base">
                                        <p:cTn id="12" dur="500" fill="hold"/>
                                        <p:tgtEl>
                                          <p:spTgt spid="10958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additive="base">
                                        <p:cTn id="17" dur="500" fill="hold"/>
                                        <p:tgtEl>
                                          <p:spTgt spid="3075"/>
                                        </p:tgtEl>
                                        <p:attrNameLst>
                                          <p:attrName>ppt_x</p:attrName>
                                        </p:attrNameLst>
                                      </p:cBhvr>
                                      <p:tavLst>
                                        <p:tav tm="0">
                                          <p:val>
                                            <p:strVal val="#ppt_x"/>
                                          </p:val>
                                        </p:tav>
                                        <p:tav tm="100000">
                                          <p:val>
                                            <p:strVal val="#ppt_x"/>
                                          </p:val>
                                        </p:tav>
                                      </p:tavLst>
                                    </p:anim>
                                    <p:anim calcmode="lin" valueType="num">
                                      <p:cBhvr additive="base">
                                        <p:cTn id="18" dur="500" fill="hold"/>
                                        <p:tgtEl>
                                          <p:spTgt spid="307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078"/>
                                        </p:tgtEl>
                                        <p:attrNameLst>
                                          <p:attrName>style.visibility</p:attrName>
                                        </p:attrNameLst>
                                      </p:cBhvr>
                                      <p:to>
                                        <p:strVal val="visible"/>
                                      </p:to>
                                    </p:set>
                                    <p:anim calcmode="lin" valueType="num">
                                      <p:cBhvr additive="base">
                                        <p:cTn id="33" dur="500" fill="hold"/>
                                        <p:tgtEl>
                                          <p:spTgt spid="3078"/>
                                        </p:tgtEl>
                                        <p:attrNameLst>
                                          <p:attrName>ppt_x</p:attrName>
                                        </p:attrNameLst>
                                      </p:cBhvr>
                                      <p:tavLst>
                                        <p:tav tm="0">
                                          <p:val>
                                            <p:strVal val="#ppt_x"/>
                                          </p:val>
                                        </p:tav>
                                        <p:tav tm="100000">
                                          <p:val>
                                            <p:strVal val="#ppt_x"/>
                                          </p:val>
                                        </p:tav>
                                      </p:tavLst>
                                    </p:anim>
                                    <p:anim calcmode="lin" valueType="num">
                                      <p:cBhvr additive="base">
                                        <p:cTn id="34"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 grpId="0"/>
      <p:bldP spid="3078" grpId="0"/>
      <p:bldP spid="109581" grpId="0"/>
      <p:bldP spid="17"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17763" name="Text Box 5"/>
          <p:cNvSpPr txBox="1">
            <a:spLocks noChangeArrowheads="1"/>
          </p:cNvSpPr>
          <p:nvPr/>
        </p:nvSpPr>
        <p:spPr bwMode="auto">
          <a:xfrm>
            <a:off x="3732212" y="403225"/>
            <a:ext cx="1260475"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2000" b="1">
                <a:solidFill>
                  <a:srgbClr val="FF0000"/>
                </a:solidFill>
                <a:latin typeface="Arial" pitchFamily="34" charset="0"/>
              </a:rPr>
              <a:t>新的定義</a:t>
            </a:r>
          </a:p>
        </p:txBody>
      </p:sp>
      <mc:AlternateContent xmlns:mc="http://schemas.openxmlformats.org/markup-compatibility/2006" xmlns:a14="http://schemas.microsoft.com/office/drawing/2010/main">
        <mc:Choice Requires="a14">
          <p:sp>
            <p:nvSpPr>
              <p:cNvPr id="5129" name="Text Box 6"/>
              <p:cNvSpPr txBox="1">
                <a:spLocks noChangeArrowheads="1"/>
              </p:cNvSpPr>
              <p:nvPr/>
            </p:nvSpPr>
            <p:spPr bwMode="auto">
              <a:xfrm>
                <a:off x="894550" y="3812786"/>
                <a:ext cx="4059237" cy="369332"/>
              </a:xfrm>
              <a:prstGeom prst="rect">
                <a:avLst/>
              </a:prstGeom>
              <a:noFill/>
              <a:ln w="9525" algn="ctr">
                <a:noFill/>
                <a:miter lim="800000"/>
                <a:headEnd/>
                <a:tailEnd/>
              </a:ln>
            </p:spPr>
            <p:txBody>
              <a:bodyPr>
                <a:spAutoFit/>
              </a:bodyPr>
              <a:lstStyle/>
              <a:p>
                <a:pPr>
                  <a:spcBef>
                    <a:spcPct val="50000"/>
                  </a:spcBef>
                  <a:defRPr/>
                </a:pPr>
                <a:r>
                  <a:rPr lang="zh-TW" altLang="en-US" dirty="0">
                    <a:solidFill>
                      <a:srgbClr val="FF0000"/>
                    </a:solidFill>
                    <a:latin typeface="Arial" pitchFamily="34" charset="0"/>
                  </a:rPr>
                  <a:t>動量是 </a:t>
                </a:r>
                <a:r>
                  <a:rPr lang="en-US" altLang="zh-TW" dirty="0">
                    <a:solidFill>
                      <a:srgbClr val="FF0000"/>
                    </a:solidFill>
                    <a:latin typeface="Times New Roman" panose="02020603050405020304" pitchFamily="18" charset="0"/>
                    <a:cs typeface="Times New Roman" panose="02020603050405020304" pitchFamily="18" charset="0"/>
                  </a:rPr>
                  <a:t>4-vector</a:t>
                </a:r>
                <a:r>
                  <a:rPr lang="zh-TW" altLang="en-US" dirty="0">
                    <a:solidFill>
                      <a:srgbClr val="FF0000"/>
                    </a:solidFill>
                    <a:latin typeface="+mn-lt"/>
                  </a:rPr>
                  <a:t> 動量 </a:t>
                </a:r>
                <a14:m>
                  <m:oMath xmlns:m="http://schemas.openxmlformats.org/officeDocument/2006/math">
                    <m:sSup>
                      <m:sSupPr>
                        <m:ctrlPr>
                          <a:rPr lang="en-US" altLang="zh-TW" i="1" dirty="0" smtClean="0">
                            <a:solidFill>
                              <a:srgbClr val="FF0000"/>
                            </a:solidFill>
                            <a:latin typeface="Cambria Math" panose="02040503050406030204" pitchFamily="18" charset="0"/>
                          </a:rPr>
                        </m:ctrlPr>
                      </m:sSupPr>
                      <m:e>
                        <m:r>
                          <a:rPr lang="en-US" altLang="zh-TW" b="0" i="1" dirty="0" smtClean="0">
                            <a:solidFill>
                              <a:srgbClr val="FF0000"/>
                            </a:solidFill>
                            <a:latin typeface="Cambria Math" panose="02040503050406030204" pitchFamily="18" charset="0"/>
                          </a:rPr>
                          <m:t>𝑝</m:t>
                        </m:r>
                      </m:e>
                      <m:sup>
                        <m:r>
                          <a:rPr lang="zh-TW" altLang="en-US" i="1" dirty="0" smtClean="0">
                            <a:solidFill>
                              <a:srgbClr val="FF0000"/>
                            </a:solidFill>
                            <a:latin typeface="Cambria Math"/>
                          </a:rPr>
                          <m:t>𝜇</m:t>
                        </m:r>
                      </m:sup>
                    </m:sSup>
                  </m:oMath>
                </a14:m>
                <a:r>
                  <a:rPr lang="zh-TW" altLang="en-US" i="1" dirty="0">
                    <a:solidFill>
                      <a:srgbClr val="FF0000"/>
                    </a:solidFill>
                    <a:latin typeface="+mn-lt"/>
                  </a:rPr>
                  <a:t> </a:t>
                </a:r>
                <a:r>
                  <a:rPr lang="zh-TW" altLang="en-US" dirty="0">
                    <a:solidFill>
                      <a:srgbClr val="FF0000"/>
                    </a:solidFill>
                    <a:latin typeface="+mn-lt"/>
                  </a:rPr>
                  <a:t>的空間分量！</a:t>
                </a:r>
                <a:endParaRPr lang="en-US" altLang="zh-TW" dirty="0">
                  <a:solidFill>
                    <a:srgbClr val="FF0000"/>
                  </a:solidFill>
                  <a:latin typeface="+mn-lt"/>
                </a:endParaRPr>
              </a:p>
            </p:txBody>
          </p:sp>
        </mc:Choice>
        <mc:Fallback xmlns="">
          <p:sp>
            <p:nvSpPr>
              <p:cNvPr id="5129" name="Text Box 6"/>
              <p:cNvSpPr txBox="1">
                <a:spLocks noRot="1" noChangeAspect="1" noMove="1" noResize="1" noEditPoints="1" noAdjustHandles="1" noChangeArrowheads="1" noChangeShapeType="1" noTextEdit="1"/>
              </p:cNvSpPr>
              <p:nvPr/>
            </p:nvSpPr>
            <p:spPr bwMode="auto">
              <a:xfrm>
                <a:off x="894550" y="3812786"/>
                <a:ext cx="4059237" cy="369332"/>
              </a:xfrm>
              <a:prstGeom prst="rect">
                <a:avLst/>
              </a:prstGeom>
              <a:blipFill>
                <a:blip r:embed="rId2"/>
                <a:stretch>
                  <a:fillRect l="-935" t="-6897" b="-24138"/>
                </a:stretch>
              </a:blipFill>
              <a:ln w="9525" algn="ctr">
                <a:noFill/>
                <a:miter lim="800000"/>
                <a:headEnd/>
                <a:tailEnd/>
              </a:ln>
            </p:spPr>
            <p:txBody>
              <a:bodyPr/>
              <a:lstStyle/>
              <a:p>
                <a:r>
                  <a:rPr lang="zh-TW" altLang="en-US">
                    <a:noFill/>
                  </a:rPr>
                  <a:t> </a:t>
                </a:r>
              </a:p>
            </p:txBody>
          </p:sp>
        </mc:Fallback>
      </mc:AlternateContent>
      <p:sp>
        <p:nvSpPr>
          <p:cNvPr id="117765" name="Rectangle 10"/>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mc:AlternateContent xmlns:mc="http://schemas.openxmlformats.org/markup-compatibility/2006" xmlns:a14="http://schemas.microsoft.com/office/drawing/2010/main">
        <mc:Choice Requires="a14">
          <p:sp>
            <p:nvSpPr>
              <p:cNvPr id="117767" name="Text Box 19"/>
              <p:cNvSpPr txBox="1">
                <a:spLocks noChangeArrowheads="1"/>
              </p:cNvSpPr>
              <p:nvPr/>
            </p:nvSpPr>
            <p:spPr bwMode="auto">
              <a:xfrm>
                <a:off x="894551" y="2261818"/>
                <a:ext cx="8249449"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dirty="0">
                    <a:ea typeface="Cambria Math"/>
                  </a:rPr>
                  <a:t>而</a:t>
                </a:r>
                <a14:m>
                  <m:oMath xmlns:m="http://schemas.openxmlformats.org/officeDocument/2006/math">
                    <m:r>
                      <m:rPr>
                        <m:sty m:val="p"/>
                      </m:rPr>
                      <a:rPr kumimoji="0" lang="el-GR" altLang="zh-TW" sz="1800" i="1">
                        <a:latin typeface="Cambria Math"/>
                        <a:ea typeface="Cambria Math"/>
                      </a:rPr>
                      <m:t>Δ</m:t>
                    </m:r>
                    <m:r>
                      <a:rPr kumimoji="0" lang="en-US" altLang="zh-TW" sz="1800" i="1">
                        <a:latin typeface="Cambria Math"/>
                        <a:ea typeface="Cambria Math"/>
                      </a:rPr>
                      <m:t>𝑥</m:t>
                    </m:r>
                  </m:oMath>
                </a14:m>
                <a:r>
                  <a:rPr kumimoji="0" lang="zh-TW" altLang="en-US" sz="1800" dirty="0">
                    <a:latin typeface="Arial" pitchFamily="34" charset="0"/>
                  </a:rPr>
                  <a:t>是時空位移 </a:t>
                </a:r>
                <a:r>
                  <a:rPr kumimoji="0" lang="en-US" altLang="zh-TW" sz="1800" dirty="0">
                    <a:latin typeface="Times New Roman" pitchFamily="18" charset="0"/>
                  </a:rPr>
                  <a:t>4-vector</a:t>
                </a:r>
                <a:r>
                  <a:rPr kumimoji="0" lang="en-US" altLang="zh-TW" sz="1800" dirty="0">
                    <a:latin typeface="Arial" pitchFamily="34" charset="0"/>
                  </a:rPr>
                  <a:t> </a:t>
                </a:r>
                <a14:m>
                  <m:oMath xmlns:m="http://schemas.openxmlformats.org/officeDocument/2006/math">
                    <m:sSup>
                      <m:sSupPr>
                        <m:ctrlPr>
                          <a:rPr kumimoji="0" lang="en-US" altLang="zh-TW" sz="1800" i="1" smtClean="0">
                            <a:latin typeface="Cambria Math" panose="02040503050406030204" pitchFamily="18" charset="0"/>
                          </a:rPr>
                        </m:ctrlPr>
                      </m:sSupPr>
                      <m:e>
                        <m:r>
                          <a:rPr kumimoji="0" lang="en-US" altLang="zh-TW" sz="1800" i="1" smtClean="0">
                            <a:latin typeface="Cambria Math"/>
                            <a:ea typeface="Cambria Math"/>
                          </a:rPr>
                          <m:t>∆</m:t>
                        </m:r>
                        <m:r>
                          <a:rPr kumimoji="0" lang="en-US" altLang="zh-TW" sz="1800" b="0" i="1" smtClean="0">
                            <a:latin typeface="Cambria Math"/>
                          </a:rPr>
                          <m:t>𝑥</m:t>
                        </m:r>
                      </m:e>
                      <m:sup>
                        <m:r>
                          <a:rPr kumimoji="0" lang="zh-TW" altLang="en-US" sz="1800" i="1" smtClean="0">
                            <a:latin typeface="Cambria Math"/>
                          </a:rPr>
                          <m:t>𝜇</m:t>
                        </m:r>
                      </m:sup>
                    </m:sSup>
                  </m:oMath>
                </a14:m>
                <a:r>
                  <a:rPr kumimoji="0" lang="zh-TW" altLang="en-US" sz="1800" dirty="0">
                    <a:latin typeface="Arial" pitchFamily="34" charset="0"/>
                  </a:rPr>
                  <a:t>的空間部分，</a:t>
                </a:r>
                <a:r>
                  <a:rPr kumimoji="0" lang="el-GR" altLang="zh-TW" sz="1800" dirty="0">
                    <a:ea typeface="Cambria Math"/>
                  </a:rPr>
                  <a:t> </a:t>
                </a:r>
                <a14:m>
                  <m:oMath xmlns:m="http://schemas.openxmlformats.org/officeDocument/2006/math">
                    <m:r>
                      <m:rPr>
                        <m:sty m:val="p"/>
                      </m:rPr>
                      <a:rPr kumimoji="0" lang="el-GR" altLang="zh-TW" sz="1800" i="1">
                        <a:latin typeface="Cambria Math"/>
                        <a:ea typeface="Cambria Math"/>
                      </a:rPr>
                      <m:t>Δ</m:t>
                    </m:r>
                    <m:r>
                      <a:rPr kumimoji="0" lang="en-US" altLang="zh-TW" sz="1800" i="1">
                        <a:latin typeface="Cambria Math"/>
                        <a:ea typeface="Cambria Math"/>
                      </a:rPr>
                      <m:t>𝑥</m:t>
                    </m:r>
                    <m:r>
                      <a:rPr kumimoji="0" lang="en-US" altLang="zh-TW" sz="1800" b="0" i="1" smtClean="0">
                        <a:latin typeface="Cambria Math" panose="02040503050406030204" pitchFamily="18" charset="0"/>
                        <a:ea typeface="Cambria Math"/>
                      </a:rPr>
                      <m:t> </m:t>
                    </m:r>
                  </m:oMath>
                </a14:m>
                <a:r>
                  <a:rPr kumimoji="0" lang="en-US" altLang="zh-TW" sz="1800" dirty="0">
                    <a:latin typeface="Times New Roman" panose="02020603050405020304" pitchFamily="18" charset="0"/>
                    <a:cs typeface="Times New Roman" panose="02020603050405020304" pitchFamily="18" charset="0"/>
                  </a:rPr>
                  <a:t>is the space part of a </a:t>
                </a:r>
                <a:r>
                  <a:rPr kumimoji="0" lang="en-US" altLang="zh-TW" sz="1800" dirty="0">
                    <a:latin typeface="Times New Roman" pitchFamily="18" charset="0"/>
                  </a:rPr>
                  <a:t>4-vector</a:t>
                </a:r>
                <a:r>
                  <a:rPr kumimoji="0" lang="en-US" altLang="zh-TW" sz="1800" dirty="0">
                    <a:latin typeface="Arial" pitchFamily="34" charset="0"/>
                  </a:rPr>
                  <a:t> </a:t>
                </a:r>
                <a14:m>
                  <m:oMath xmlns:m="http://schemas.openxmlformats.org/officeDocument/2006/math">
                    <m:sSup>
                      <m:sSupPr>
                        <m:ctrlPr>
                          <a:rPr kumimoji="0" lang="en-US" altLang="zh-TW" sz="1800" i="1">
                            <a:latin typeface="Cambria Math" panose="02040503050406030204" pitchFamily="18" charset="0"/>
                          </a:rPr>
                        </m:ctrlPr>
                      </m:sSupPr>
                      <m:e>
                        <m:r>
                          <a:rPr kumimoji="0" lang="en-US" altLang="zh-TW" sz="1800" i="1">
                            <a:latin typeface="Cambria Math"/>
                            <a:ea typeface="Cambria Math"/>
                          </a:rPr>
                          <m:t>∆</m:t>
                        </m:r>
                        <m:r>
                          <a:rPr kumimoji="0" lang="en-US" altLang="zh-TW" sz="1800" i="1">
                            <a:latin typeface="Cambria Math"/>
                          </a:rPr>
                          <m:t>𝑥</m:t>
                        </m:r>
                      </m:e>
                      <m:sup>
                        <m:r>
                          <a:rPr kumimoji="0" lang="zh-TW" altLang="en-US" sz="1800" i="1">
                            <a:latin typeface="Cambria Math"/>
                          </a:rPr>
                          <m:t>𝜇</m:t>
                        </m:r>
                      </m:sup>
                    </m:sSup>
                  </m:oMath>
                </a14:m>
                <a:r>
                  <a:rPr kumimoji="0" lang="en-US" altLang="zh-TW" sz="1800" i="1" dirty="0">
                    <a:solidFill>
                      <a:srgbClr val="FF0000"/>
                    </a:solidFill>
                    <a:latin typeface="Times New Roman" pitchFamily="18" charset="0"/>
                    <a:cs typeface="Times New Roman" pitchFamily="18" charset="0"/>
                  </a:rPr>
                  <a:t>.</a:t>
                </a:r>
                <a:endParaRPr kumimoji="0" lang="zh-TW" altLang="en-US" sz="1800" i="1" dirty="0">
                  <a:solidFill>
                    <a:srgbClr val="FF0000"/>
                  </a:solidFill>
                  <a:latin typeface="Times New Roman" pitchFamily="18" charset="0"/>
                  <a:cs typeface="Times New Roman" pitchFamily="18" charset="0"/>
                </a:endParaRPr>
              </a:p>
            </p:txBody>
          </p:sp>
        </mc:Choice>
        <mc:Fallback xmlns="">
          <p:sp>
            <p:nvSpPr>
              <p:cNvPr id="117767" name="Text Box 19"/>
              <p:cNvSpPr txBox="1">
                <a:spLocks noRot="1" noChangeAspect="1" noMove="1" noResize="1" noEditPoints="1" noAdjustHandles="1" noChangeArrowheads="1" noChangeShapeType="1" noTextEdit="1"/>
              </p:cNvSpPr>
              <p:nvPr/>
            </p:nvSpPr>
            <p:spPr bwMode="auto">
              <a:xfrm>
                <a:off x="894551" y="2261818"/>
                <a:ext cx="8249449" cy="369332"/>
              </a:xfrm>
              <a:prstGeom prst="rect">
                <a:avLst/>
              </a:prstGeom>
              <a:blipFill>
                <a:blip r:embed="rId3"/>
                <a:stretch>
                  <a:fillRect l="-615" t="-6667" b="-2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TW">
                    <a:noFill/>
                  </a:rPr>
                  <a:t> </a:t>
                </a:r>
              </a:p>
            </p:txBody>
          </p:sp>
        </mc:Fallback>
      </mc:AlternateContent>
      <p:sp>
        <p:nvSpPr>
          <p:cNvPr id="117769" name="文字方塊 15"/>
          <p:cNvSpPr txBox="1">
            <a:spLocks noChangeArrowheads="1"/>
          </p:cNvSpPr>
          <p:nvPr/>
        </p:nvSpPr>
        <p:spPr bwMode="auto">
          <a:xfrm>
            <a:off x="933451" y="5380220"/>
            <a:ext cx="7529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這有前例可循：因為位置是向量，時間是純量，故兩者的商，速度是向量。</a:t>
            </a:r>
          </a:p>
        </p:txBody>
      </p:sp>
      <mc:AlternateContent xmlns:mc="http://schemas.openxmlformats.org/markup-compatibility/2006" xmlns:a14="http://schemas.microsoft.com/office/drawing/2010/main">
        <mc:Choice Requires="a14">
          <p:sp>
            <p:nvSpPr>
              <p:cNvPr id="117771" name="文字方塊 18"/>
              <p:cNvSpPr txBox="1">
                <a:spLocks noChangeArrowheads="1"/>
              </p:cNvSpPr>
              <p:nvPr/>
            </p:nvSpPr>
            <p:spPr bwMode="auto">
              <a:xfrm>
                <a:off x="894550" y="2696934"/>
                <a:ext cx="5972973"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暗示我們將</a:t>
                </a:r>
                <a14:m>
                  <m:oMath xmlns:m="http://schemas.openxmlformats.org/officeDocument/2006/math">
                    <m:sSup>
                      <m:sSupPr>
                        <m:ctrlPr>
                          <a:rPr kumimoji="0" lang="en-US" altLang="zh-TW" sz="1800" i="1">
                            <a:latin typeface="Cambria Math" panose="02040503050406030204" pitchFamily="18" charset="0"/>
                          </a:rPr>
                        </m:ctrlPr>
                      </m:sSupPr>
                      <m:e>
                        <m:r>
                          <a:rPr kumimoji="0" lang="en-US" altLang="zh-TW" sz="1800" i="1" smtClean="0">
                            <a:latin typeface="Cambria Math"/>
                            <a:ea typeface="Cambria Math"/>
                          </a:rPr>
                          <m:t>∆</m:t>
                        </m:r>
                        <m:r>
                          <a:rPr kumimoji="0" lang="en-US" altLang="zh-TW" sz="1800" i="1">
                            <a:latin typeface="Cambria Math"/>
                          </a:rPr>
                          <m:t>𝑥</m:t>
                        </m:r>
                      </m:e>
                      <m:sup>
                        <m:r>
                          <a:rPr kumimoji="0" lang="zh-TW" altLang="en-US" sz="1800" i="1">
                            <a:latin typeface="Cambria Math"/>
                          </a:rPr>
                          <m:t>𝜇</m:t>
                        </m:r>
                      </m:sup>
                    </m:sSup>
                  </m:oMath>
                </a14:m>
                <a:r>
                  <a:rPr kumimoji="0" lang="zh-TW" altLang="en-US" sz="1800" dirty="0">
                    <a:latin typeface="Arial" pitchFamily="34" charset="0"/>
                  </a:rPr>
                  <a:t>除以</a:t>
                </a:r>
                <a:r>
                  <a:rPr kumimoji="0" lang="el-GR" altLang="zh-TW" sz="1800" dirty="0">
                    <a:latin typeface="Times New Roman" pitchFamily="18" charset="0"/>
                  </a:rPr>
                  <a:t>Δ</a:t>
                </a:r>
                <a:r>
                  <a:rPr kumimoji="0" lang="el-GR" altLang="zh-TW" sz="1800" i="1" dirty="0">
                    <a:latin typeface="Times New Roman" pitchFamily="18" charset="0"/>
                  </a:rPr>
                  <a:t>τ</a:t>
                </a:r>
                <a:r>
                  <a:rPr kumimoji="0" lang="zh-TW" altLang="en-US" sz="1800" dirty="0">
                    <a:latin typeface="Times New Roman" pitchFamily="18" charset="0"/>
                  </a:rPr>
                  <a:t>，</a:t>
                </a:r>
                <a:r>
                  <a:rPr lang="zh-TW" altLang="en-US" sz="1800" dirty="0">
                    <a:latin typeface="Tahoma" charset="0"/>
                  </a:rPr>
                  <a:t>就得到一個新的 </a:t>
                </a:r>
                <a:r>
                  <a:rPr lang="en-US" altLang="zh-TW" sz="1800" dirty="0">
                    <a:latin typeface="Times New Roman" panose="02020603050405020304" pitchFamily="18" charset="0"/>
                    <a:cs typeface="Times New Roman" panose="02020603050405020304" pitchFamily="18" charset="0"/>
                  </a:rPr>
                  <a:t>4-vector</a:t>
                </a:r>
                <a:r>
                  <a:rPr lang="zh-TW" altLang="en-US" sz="1800" dirty="0">
                    <a:latin typeface="Times New Roman" panose="02020603050405020304" pitchFamily="18" charset="0"/>
                    <a:cs typeface="Times New Roman" panose="02020603050405020304" pitchFamily="18" charset="0"/>
                  </a:rPr>
                  <a:t> </a:t>
                </a:r>
                <a:r>
                  <a:rPr lang="zh-TW" altLang="en-US" sz="1800" dirty="0">
                    <a:latin typeface="Tahoma" charset="0"/>
                  </a:rPr>
                  <a:t>的動量</a:t>
                </a:r>
                <a:r>
                  <a:rPr kumimoji="0" lang="zh-TW" altLang="en-US" sz="1800" dirty="0">
                    <a:latin typeface="Times New Roman" pitchFamily="18" charset="0"/>
                  </a:rPr>
                  <a:t>。</a:t>
                </a:r>
                <a:endParaRPr lang="zh-TW" altLang="en-US" sz="1800" dirty="0">
                  <a:latin typeface="Tahoma" charset="0"/>
                </a:endParaRPr>
              </a:p>
            </p:txBody>
          </p:sp>
        </mc:Choice>
        <mc:Fallback xmlns="">
          <p:sp>
            <p:nvSpPr>
              <p:cNvPr id="117771" name="文字方塊 18"/>
              <p:cNvSpPr txBox="1">
                <a:spLocks noRot="1" noChangeAspect="1" noMove="1" noResize="1" noEditPoints="1" noAdjustHandles="1" noChangeArrowheads="1" noChangeShapeType="1" noTextEdit="1"/>
              </p:cNvSpPr>
              <p:nvPr/>
            </p:nvSpPr>
            <p:spPr bwMode="auto">
              <a:xfrm>
                <a:off x="894550" y="2696934"/>
                <a:ext cx="5972973" cy="369332"/>
              </a:xfrm>
              <a:prstGeom prst="rect">
                <a:avLst/>
              </a:prstGeom>
              <a:blipFill>
                <a:blip r:embed="rId4"/>
                <a:stretch>
                  <a:fillRect l="-636" t="-3333" r="-4449" b="-2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sp>
        <p:nvSpPr>
          <p:cNvPr id="117774" name="文字方塊 1"/>
          <p:cNvSpPr txBox="1">
            <a:spLocks noChangeArrowheads="1"/>
          </p:cNvSpPr>
          <p:nvPr/>
        </p:nvSpPr>
        <p:spPr bwMode="auto">
          <a:xfrm>
            <a:off x="933451" y="887180"/>
            <a:ext cx="7529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dirty="0">
                <a:latin typeface="Times New Roman" pitchFamily="18" charset="0"/>
                <a:cs typeface="Times New Roman" pitchFamily="18" charset="0"/>
              </a:rPr>
              <a:t>時間在分母是問題，時間是</a:t>
            </a:r>
            <a:r>
              <a:rPr lang="en-US" altLang="zh-TW" sz="1800" dirty="0">
                <a:latin typeface="Times New Roman" pitchFamily="18" charset="0"/>
                <a:cs typeface="Times New Roman" pitchFamily="18" charset="0"/>
              </a:rPr>
              <a:t>3D</a:t>
            </a:r>
            <a:r>
              <a:rPr lang="zh-TW" altLang="en-US" sz="1800" dirty="0">
                <a:latin typeface="Times New Roman" pitchFamily="18" charset="0"/>
                <a:cs typeface="Times New Roman" pitchFamily="18" charset="0"/>
              </a:rPr>
              <a:t>的純量，但並非</a:t>
            </a:r>
            <a:r>
              <a:rPr lang="en-US" altLang="zh-TW" sz="1800" dirty="0">
                <a:latin typeface="Times New Roman" pitchFamily="18" charset="0"/>
                <a:cs typeface="Times New Roman" pitchFamily="18" charset="0"/>
              </a:rPr>
              <a:t>4D</a:t>
            </a:r>
            <a:r>
              <a:rPr lang="zh-TW" altLang="en-US" sz="1800" dirty="0">
                <a:latin typeface="Times New Roman" pitchFamily="18" charset="0"/>
                <a:cs typeface="Times New Roman" pitchFamily="18" charset="0"/>
              </a:rPr>
              <a:t>的不變量。</a:t>
            </a:r>
          </a:p>
        </p:txBody>
      </p:sp>
      <mc:AlternateContent xmlns:mc="http://schemas.openxmlformats.org/markup-compatibility/2006" xmlns:a14="http://schemas.microsoft.com/office/drawing/2010/main">
        <mc:Choice Requires="a14">
          <p:sp>
            <p:nvSpPr>
              <p:cNvPr id="2" name="矩形 1"/>
              <p:cNvSpPr/>
              <p:nvPr/>
            </p:nvSpPr>
            <p:spPr>
              <a:xfrm>
                <a:off x="933451" y="1262346"/>
                <a:ext cx="2727991" cy="369332"/>
              </a:xfrm>
              <a:prstGeom prst="rect">
                <a:avLst/>
              </a:prstGeom>
            </p:spPr>
            <p:txBody>
              <a:bodyPr wrap="none">
                <a:spAutoFit/>
              </a:bodyPr>
              <a:lstStyle/>
              <a:p>
                <a:r>
                  <a:rPr kumimoji="0" lang="zh-TW" altLang="en-US" dirty="0">
                    <a:solidFill>
                      <a:srgbClr val="FF0000"/>
                    </a:solidFill>
                    <a:latin typeface="Arial" pitchFamily="34" charset="0"/>
                  </a:rPr>
                  <a:t>以不變量 </a:t>
                </a:r>
                <a14:m>
                  <m:oMath xmlns:m="http://schemas.openxmlformats.org/officeDocument/2006/math">
                    <m:r>
                      <a:rPr kumimoji="0" lang="el-GR" altLang="zh-TW" i="1" dirty="0" smtClean="0">
                        <a:solidFill>
                          <a:srgbClr val="FF0000"/>
                        </a:solidFill>
                        <a:latin typeface="Cambria Math" panose="02040503050406030204" pitchFamily="18" charset="0"/>
                        <a:cs typeface="Times New Roman" pitchFamily="18" charset="0"/>
                      </a:rPr>
                      <m:t>𝜏</m:t>
                    </m:r>
                  </m:oMath>
                </a14:m>
                <a:r>
                  <a:rPr kumimoji="0" lang="zh-TW" altLang="en-US" i="1" dirty="0">
                    <a:solidFill>
                      <a:srgbClr val="FF0000"/>
                    </a:solidFill>
                    <a:latin typeface="Times New Roman" pitchFamily="18" charset="0"/>
                    <a:cs typeface="Times New Roman" pitchFamily="18" charset="0"/>
                  </a:rPr>
                  <a:t> </a:t>
                </a:r>
                <a:r>
                  <a:rPr kumimoji="0" lang="zh-TW" altLang="en-US" dirty="0">
                    <a:solidFill>
                      <a:srgbClr val="FF0000"/>
                    </a:solidFill>
                    <a:latin typeface="Arial" pitchFamily="34" charset="0"/>
                  </a:rPr>
                  <a:t>取代時間 </a:t>
                </a:r>
                <a14:m>
                  <m:oMath xmlns:m="http://schemas.openxmlformats.org/officeDocument/2006/math">
                    <m:r>
                      <a:rPr kumimoji="0" lang="en-US" altLang="zh-TW" i="1" dirty="0" smtClean="0">
                        <a:solidFill>
                          <a:srgbClr val="FF0000"/>
                        </a:solidFill>
                        <a:latin typeface="Cambria Math" panose="02040503050406030204" pitchFamily="18" charset="0"/>
                        <a:cs typeface="Times New Roman" pitchFamily="18" charset="0"/>
                      </a:rPr>
                      <m:t>𝑡</m:t>
                    </m:r>
                  </m:oMath>
                </a14:m>
                <a:r>
                  <a:rPr kumimoji="0" lang="el-GR" altLang="zh-TW" dirty="0">
                    <a:ea typeface="Cambria Math"/>
                  </a:rPr>
                  <a:t> </a:t>
                </a:r>
                <a:r>
                  <a:rPr kumimoji="0" lang="zh-TW" altLang="en-US" dirty="0">
                    <a:ea typeface="Cambria Math"/>
                  </a:rPr>
                  <a:t>，</a:t>
                </a:r>
                <a:endParaRPr lang="zh-TW" altLang="en-US" dirty="0"/>
              </a:p>
            </p:txBody>
          </p:sp>
        </mc:Choice>
        <mc:Fallback xmlns="">
          <p:sp>
            <p:nvSpPr>
              <p:cNvPr id="2" name="矩形 1"/>
              <p:cNvSpPr>
                <a:spLocks noRot="1" noChangeAspect="1" noMove="1" noResize="1" noEditPoints="1" noAdjustHandles="1" noChangeArrowheads="1" noChangeShapeType="1" noTextEdit="1"/>
              </p:cNvSpPr>
              <p:nvPr/>
            </p:nvSpPr>
            <p:spPr>
              <a:xfrm>
                <a:off x="933451" y="1262346"/>
                <a:ext cx="2727991" cy="369332"/>
              </a:xfrm>
              <a:prstGeom prst="rect">
                <a:avLst/>
              </a:prstGeom>
              <a:blipFill>
                <a:blip r:embed="rId5"/>
                <a:stretch>
                  <a:fillRect l="-1852" t="-6667" r="-926" b="-26667"/>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1E11DF2A-C09C-2148-9F24-555B03A144F1}"/>
                  </a:ext>
                </a:extLst>
              </p:cNvPr>
              <p:cNvSpPr txBox="1"/>
              <p:nvPr/>
            </p:nvSpPr>
            <p:spPr>
              <a:xfrm>
                <a:off x="1000928" y="1656641"/>
                <a:ext cx="2659446" cy="525913"/>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b="0" i="1" smtClean="0">
                              <a:latin typeface="Cambria Math" panose="02040503050406030204" pitchFamily="18" charset="0"/>
                              <a:cs typeface="Times New Roman" pitchFamily="18" charset="0"/>
                            </a:rPr>
                          </m:ctrlPr>
                        </m:sSubPr>
                        <m:e>
                          <m:r>
                            <a:rPr kumimoji="1" lang="en-US" altLang="zh-TW" b="0" i="1" smtClean="0">
                              <a:latin typeface="Cambria Math" panose="02040503050406030204" pitchFamily="18" charset="0"/>
                              <a:cs typeface="Times New Roman" pitchFamily="18" charset="0"/>
                            </a:rPr>
                            <m:t>𝑝</m:t>
                          </m:r>
                        </m:e>
                        <m:sub>
                          <m:r>
                            <a:rPr kumimoji="1" lang="en-US" altLang="zh-TW" b="0" i="1" smtClean="0">
                              <a:latin typeface="Cambria Math" panose="02040503050406030204" pitchFamily="18" charset="0"/>
                              <a:cs typeface="Times New Roman" pitchFamily="18" charset="0"/>
                            </a:rPr>
                            <m:t>𝑥</m:t>
                          </m:r>
                        </m:sub>
                      </m:sSub>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sSub>
                        <m:sSubPr>
                          <m:ctrlPr>
                            <a:rPr kumimoji="1" lang="en-US" altLang="zh-TW" b="0" i="1" smtClean="0">
                              <a:latin typeface="Cambria Math" panose="02040503050406030204" pitchFamily="18" charset="0"/>
                              <a:cs typeface="Times New Roman" pitchFamily="18" charset="0"/>
                            </a:rPr>
                          </m:ctrlPr>
                        </m:sSubPr>
                        <m:e>
                          <m:r>
                            <a:rPr kumimoji="1" lang="en-US" altLang="zh-TW" b="0" i="1" smtClean="0">
                              <a:latin typeface="Cambria Math" panose="02040503050406030204" pitchFamily="18" charset="0"/>
                              <a:cs typeface="Times New Roman" pitchFamily="18" charset="0"/>
                            </a:rPr>
                            <m:t>𝑢</m:t>
                          </m:r>
                        </m:e>
                        <m:sub>
                          <m:r>
                            <a:rPr kumimoji="1" lang="en-US" altLang="zh-TW" b="0" i="1" smtClean="0">
                              <a:latin typeface="Cambria Math" panose="02040503050406030204" pitchFamily="18" charset="0"/>
                              <a:cs typeface="Times New Roman" pitchFamily="18" charset="0"/>
                            </a:rPr>
                            <m:t>𝑥</m:t>
                          </m:r>
                        </m:sub>
                      </m:sSub>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f>
                        <m:fPr>
                          <m:ctrlPr>
                            <a:rPr kumimoji="1" lang="en-US" altLang="zh-TW" b="0" i="1" smtClean="0">
                              <a:latin typeface="Cambria Math" panose="02040503050406030204" pitchFamily="18" charset="0"/>
                              <a:cs typeface="Times New Roman" pitchFamily="18" charset="0"/>
                            </a:rPr>
                          </m:ctrlPr>
                        </m:fPr>
                        <m:num>
                          <m:r>
                            <a:rPr kumimoji="1" lang="en-US" altLang="zh-TW" b="0" i="1" smtClean="0">
                              <a:latin typeface="Cambria Math" panose="02040503050406030204" pitchFamily="18" charset="0"/>
                              <a:cs typeface="Times New Roman" pitchFamily="18" charset="0"/>
                            </a:rPr>
                            <m:t>𝑑𝑥</m:t>
                          </m:r>
                        </m:num>
                        <m:den>
                          <m:r>
                            <a:rPr kumimoji="1" lang="en-US" altLang="zh-TW" b="0" i="1" smtClean="0">
                              <a:latin typeface="Cambria Math" panose="02040503050406030204" pitchFamily="18" charset="0"/>
                              <a:cs typeface="Times New Roman" pitchFamily="18" charset="0"/>
                            </a:rPr>
                            <m:t>𝑑𝑡</m:t>
                          </m:r>
                        </m:den>
                      </m:f>
                      <m:r>
                        <a:rPr kumimoji="1" lang="en-US" altLang="zh-TW" b="0" i="1" smtClean="0">
                          <a:latin typeface="Cambria Math" panose="02040503050406030204" pitchFamily="18" charset="0"/>
                          <a:ea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𝑚</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𝑑𝑥</m:t>
                          </m:r>
                        </m:num>
                        <m:den>
                          <m:r>
                            <a:rPr lang="en-US" altLang="zh-TW" i="1">
                              <a:latin typeface="Cambria Math" panose="02040503050406030204" pitchFamily="18" charset="0"/>
                              <a:cs typeface="Times New Roman" pitchFamily="18" charset="0"/>
                            </a:rPr>
                            <m:t>𝑑</m:t>
                          </m:r>
                          <m:r>
                            <a:rPr lang="en-US" altLang="zh-TW" i="1" smtClean="0">
                              <a:latin typeface="Cambria Math" panose="02040503050406030204" pitchFamily="18" charset="0"/>
                              <a:ea typeface="Cambria Math" panose="02040503050406030204" pitchFamily="18" charset="0"/>
                              <a:cs typeface="Times New Roman" pitchFamily="18" charset="0"/>
                            </a:rPr>
                            <m:t>𝜏</m:t>
                          </m:r>
                        </m:den>
                      </m:f>
                    </m:oMath>
                  </m:oMathPara>
                </a14:m>
                <a:endParaRPr kumimoji="1" lang="zh-TW" altLang="en-US" i="1" dirty="0">
                  <a:latin typeface="Times New Roman" pitchFamily="18" charset="0"/>
                  <a:cs typeface="Times New Roman" pitchFamily="18" charset="0"/>
                </a:endParaRPr>
              </a:p>
            </p:txBody>
          </p:sp>
        </mc:Choice>
        <mc:Fallback xmlns="">
          <p:sp>
            <p:nvSpPr>
              <p:cNvPr id="15" name="文字方塊 14">
                <a:extLst>
                  <a:ext uri="{FF2B5EF4-FFF2-40B4-BE49-F238E27FC236}">
                    <a16:creationId xmlns:a16="http://schemas.microsoft.com/office/drawing/2014/main" id="{1E11DF2A-C09C-2148-9F24-555B03A144F1}"/>
                  </a:ext>
                </a:extLst>
              </p:cNvPr>
              <p:cNvSpPr txBox="1">
                <a:spLocks noRot="1" noChangeAspect="1" noMove="1" noResize="1" noEditPoints="1" noAdjustHandles="1" noChangeArrowheads="1" noChangeShapeType="1" noTextEdit="1"/>
              </p:cNvSpPr>
              <p:nvPr/>
            </p:nvSpPr>
            <p:spPr>
              <a:xfrm>
                <a:off x="1000928" y="1656641"/>
                <a:ext cx="2659446" cy="525913"/>
              </a:xfrm>
              <a:prstGeom prst="rect">
                <a:avLst/>
              </a:prstGeom>
              <a:blipFill>
                <a:blip r:embed="rId12"/>
                <a:stretch>
                  <a:fillRect l="-1429" r="-1429" b="-1395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AAEC2A2F-24F4-D74B-8144-B64E9D6A505F}"/>
                  </a:ext>
                </a:extLst>
              </p:cNvPr>
              <p:cNvSpPr txBox="1"/>
              <p:nvPr/>
            </p:nvSpPr>
            <p:spPr>
              <a:xfrm>
                <a:off x="1000928" y="3179094"/>
                <a:ext cx="4604850" cy="531812"/>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𝑝</m:t>
                          </m:r>
                        </m:e>
                        <m:sup>
                          <m:r>
                            <a:rPr kumimoji="1" lang="en-US" altLang="zh-TW" b="0" i="1" smtClean="0">
                              <a:latin typeface="Cambria Math" panose="02040503050406030204" pitchFamily="18" charset="0"/>
                              <a:ea typeface="Cambria Math" panose="02040503050406030204" pitchFamily="18" charset="0"/>
                              <a:cs typeface="Times New Roman" pitchFamily="18" charset="0"/>
                            </a:rPr>
                            <m:t>𝜇</m:t>
                          </m:r>
                        </m:sup>
                      </m:sSup>
                      <m:r>
                        <a:rPr kumimoji="1" lang="en-US" altLang="zh-TW" b="0" i="1" smtClean="0">
                          <a:latin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𝑚</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m:t>
                          </m:r>
                        </m:num>
                        <m:den>
                          <m:r>
                            <a:rPr lang="en-US" altLang="zh-TW" i="1">
                              <a:latin typeface="Cambria Math" panose="02040503050406030204" pitchFamily="18" charset="0"/>
                              <a:cs typeface="Times New Roman" pitchFamily="18" charset="0"/>
                            </a:rPr>
                            <m:t>𝑑</m:t>
                          </m:r>
                          <m:r>
                            <a:rPr lang="en-US" altLang="zh-TW" i="1" smtClean="0">
                              <a:latin typeface="Cambria Math" panose="02040503050406030204" pitchFamily="18" charset="0"/>
                              <a:ea typeface="Cambria Math" panose="02040503050406030204" pitchFamily="18" charset="0"/>
                              <a:cs typeface="Times New Roman" pitchFamily="18" charset="0"/>
                            </a:rPr>
                            <m:t>𝜏</m:t>
                          </m:r>
                        </m:den>
                      </m:f>
                      <m:d>
                        <m:dPr>
                          <m:ctrlPr>
                            <a:rPr lang="en-US" altLang="zh-TW" i="1" smtClean="0">
                              <a:latin typeface="Cambria Math" panose="02040503050406030204" pitchFamily="18" charset="0"/>
                              <a:cs typeface="Times New Roman" pitchFamily="18" charset="0"/>
                            </a:rPr>
                          </m:ctrlPr>
                        </m:dPr>
                        <m:e>
                          <m:r>
                            <a:rPr lang="en-US" altLang="zh-TW" b="0" i="1" smtClean="0">
                              <a:latin typeface="Cambria Math" panose="02040503050406030204" pitchFamily="18" charset="0"/>
                              <a:cs typeface="Times New Roman" pitchFamily="18" charset="0"/>
                            </a:rPr>
                            <m:t>𝑐𝑡</m:t>
                          </m:r>
                          <m:r>
                            <a:rPr lang="en-US" altLang="zh-TW" b="0" i="1" smtClean="0">
                              <a:latin typeface="Cambria Math" panose="02040503050406030204" pitchFamily="18" charset="0"/>
                              <a:cs typeface="Times New Roman" pitchFamily="18" charset="0"/>
                            </a:rPr>
                            <m:t>,</m:t>
                          </m:r>
                          <m:r>
                            <a:rPr lang="en-US" altLang="zh-TW" b="0" i="1" smtClean="0">
                              <a:latin typeface="Cambria Math" panose="02040503050406030204" pitchFamily="18" charset="0"/>
                              <a:cs typeface="Times New Roman" pitchFamily="18" charset="0"/>
                            </a:rPr>
                            <m:t>𝑥</m:t>
                          </m:r>
                          <m:r>
                            <a:rPr lang="en-US" altLang="zh-TW" b="0" i="1" smtClean="0">
                              <a:latin typeface="Cambria Math" panose="02040503050406030204" pitchFamily="18" charset="0"/>
                              <a:cs typeface="Times New Roman" pitchFamily="18" charset="0"/>
                            </a:rPr>
                            <m:t>,</m:t>
                          </m:r>
                          <m:r>
                            <a:rPr lang="en-US" altLang="zh-TW" b="0" i="1" smtClean="0">
                              <a:latin typeface="Cambria Math" panose="02040503050406030204" pitchFamily="18" charset="0"/>
                              <a:cs typeface="Times New Roman" pitchFamily="18" charset="0"/>
                            </a:rPr>
                            <m:t>𝑦</m:t>
                          </m:r>
                          <m:r>
                            <a:rPr lang="en-US" altLang="zh-TW" b="0" i="1" smtClean="0">
                              <a:latin typeface="Cambria Math" panose="02040503050406030204" pitchFamily="18" charset="0"/>
                              <a:cs typeface="Times New Roman" pitchFamily="18" charset="0"/>
                            </a:rPr>
                            <m:t>,</m:t>
                          </m:r>
                          <m:r>
                            <a:rPr lang="en-US" altLang="zh-TW" b="0" i="1" smtClean="0">
                              <a:latin typeface="Cambria Math" panose="02040503050406030204" pitchFamily="18" charset="0"/>
                              <a:cs typeface="Times New Roman" pitchFamily="18" charset="0"/>
                            </a:rPr>
                            <m:t>𝑧</m:t>
                          </m:r>
                        </m:e>
                      </m:d>
                      <m:r>
                        <a:rPr lang="en-US" altLang="zh-TW" b="0" i="1" smtClean="0">
                          <a:latin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𝑚</m:t>
                      </m:r>
                      <m:d>
                        <m:dPr>
                          <m:ctrlPr>
                            <a:rPr lang="en-US" altLang="zh-TW" i="1">
                              <a:latin typeface="Cambria Math" panose="02040503050406030204" pitchFamily="18" charset="0"/>
                              <a:cs typeface="Times New Roman" pitchFamily="18" charset="0"/>
                            </a:rPr>
                          </m:ctrlPr>
                        </m:dPr>
                        <m:e>
                          <m:r>
                            <a:rPr lang="en-US" altLang="zh-TW" i="1">
                              <a:latin typeface="Cambria Math" panose="02040503050406030204" pitchFamily="18" charset="0"/>
                              <a:cs typeface="Times New Roman" pitchFamily="18" charset="0"/>
                            </a:rPr>
                            <m:t>𝑐</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m:t>
                              </m:r>
                              <m:r>
                                <a:rPr lang="en-US" altLang="zh-TW" b="0" i="1" smtClean="0">
                                  <a:latin typeface="Cambria Math" panose="02040503050406030204" pitchFamily="18" charset="0"/>
                                  <a:cs typeface="Times New Roman" pitchFamily="18" charset="0"/>
                                </a:rPr>
                                <m:t>𝑡</m:t>
                              </m:r>
                            </m:num>
                            <m:den>
                              <m:r>
                                <a:rPr lang="en-US" altLang="zh-TW" i="1">
                                  <a:latin typeface="Cambria Math" panose="02040503050406030204" pitchFamily="18" charset="0"/>
                                  <a:cs typeface="Times New Roman" pitchFamily="18" charset="0"/>
                                </a:rPr>
                                <m:t>𝑑</m:t>
                              </m:r>
                              <m:r>
                                <a:rPr lang="en-US" altLang="zh-TW" i="1">
                                  <a:latin typeface="Cambria Math" panose="02040503050406030204" pitchFamily="18" charset="0"/>
                                  <a:ea typeface="Cambria Math" panose="02040503050406030204" pitchFamily="18" charset="0"/>
                                  <a:cs typeface="Times New Roman" pitchFamily="18" charset="0"/>
                                </a:rPr>
                                <m:t>𝜏</m:t>
                              </m:r>
                            </m:den>
                          </m:f>
                          <m:r>
                            <a:rPr lang="en-US" altLang="zh-TW" i="1">
                              <a:latin typeface="Cambria Math" panose="02040503050406030204" pitchFamily="18" charset="0"/>
                              <a:cs typeface="Times New Roman" pitchFamily="18" charset="0"/>
                            </a:rPr>
                            <m:t>,</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m:t>
                              </m:r>
                              <m:r>
                                <a:rPr lang="en-US" altLang="zh-TW" b="0" i="1" smtClean="0">
                                  <a:latin typeface="Cambria Math" panose="02040503050406030204" pitchFamily="18" charset="0"/>
                                  <a:cs typeface="Times New Roman" pitchFamily="18" charset="0"/>
                                </a:rPr>
                                <m:t>𝑥</m:t>
                              </m:r>
                            </m:num>
                            <m:den>
                              <m:r>
                                <a:rPr lang="en-US" altLang="zh-TW" i="1">
                                  <a:latin typeface="Cambria Math" panose="02040503050406030204" pitchFamily="18" charset="0"/>
                                  <a:cs typeface="Times New Roman" pitchFamily="18" charset="0"/>
                                </a:rPr>
                                <m:t>𝑑</m:t>
                              </m:r>
                              <m:r>
                                <a:rPr lang="en-US" altLang="zh-TW" i="1">
                                  <a:latin typeface="Cambria Math" panose="02040503050406030204" pitchFamily="18" charset="0"/>
                                  <a:ea typeface="Cambria Math" panose="02040503050406030204" pitchFamily="18" charset="0"/>
                                  <a:cs typeface="Times New Roman" pitchFamily="18" charset="0"/>
                                </a:rPr>
                                <m:t>𝜏</m:t>
                              </m:r>
                            </m:den>
                          </m:f>
                          <m:r>
                            <a:rPr lang="en-US" altLang="zh-TW" i="1">
                              <a:latin typeface="Cambria Math" panose="02040503050406030204" pitchFamily="18" charset="0"/>
                              <a:cs typeface="Times New Roman" pitchFamily="18" charset="0"/>
                            </a:rPr>
                            <m:t>,</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m:t>
                              </m:r>
                              <m:r>
                                <a:rPr lang="en-US" altLang="zh-TW" b="0" i="1" smtClean="0">
                                  <a:latin typeface="Cambria Math" panose="02040503050406030204" pitchFamily="18" charset="0"/>
                                  <a:cs typeface="Times New Roman" pitchFamily="18" charset="0"/>
                                </a:rPr>
                                <m:t>𝑦</m:t>
                              </m:r>
                            </m:num>
                            <m:den>
                              <m:r>
                                <a:rPr lang="en-US" altLang="zh-TW" i="1">
                                  <a:latin typeface="Cambria Math" panose="02040503050406030204" pitchFamily="18" charset="0"/>
                                  <a:cs typeface="Times New Roman" pitchFamily="18" charset="0"/>
                                </a:rPr>
                                <m:t>𝑑</m:t>
                              </m:r>
                              <m:r>
                                <a:rPr lang="en-US" altLang="zh-TW" i="1">
                                  <a:latin typeface="Cambria Math" panose="02040503050406030204" pitchFamily="18" charset="0"/>
                                  <a:ea typeface="Cambria Math" panose="02040503050406030204" pitchFamily="18" charset="0"/>
                                  <a:cs typeface="Times New Roman" pitchFamily="18" charset="0"/>
                                </a:rPr>
                                <m:t>𝜏</m:t>
                              </m:r>
                            </m:den>
                          </m:f>
                          <m:r>
                            <a:rPr lang="en-US" altLang="zh-TW" i="1">
                              <a:latin typeface="Cambria Math" panose="02040503050406030204" pitchFamily="18" charset="0"/>
                              <a:cs typeface="Times New Roman" pitchFamily="18" charset="0"/>
                            </a:rPr>
                            <m:t>,</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m:t>
                              </m:r>
                              <m:r>
                                <a:rPr lang="en-US" altLang="zh-TW" b="0" i="1" smtClean="0">
                                  <a:latin typeface="Cambria Math" panose="02040503050406030204" pitchFamily="18" charset="0"/>
                                  <a:cs typeface="Times New Roman" pitchFamily="18" charset="0"/>
                                </a:rPr>
                                <m:t>𝑧</m:t>
                              </m:r>
                            </m:num>
                            <m:den>
                              <m:r>
                                <a:rPr lang="en-US" altLang="zh-TW" i="1">
                                  <a:latin typeface="Cambria Math" panose="02040503050406030204" pitchFamily="18" charset="0"/>
                                  <a:cs typeface="Times New Roman" pitchFamily="18" charset="0"/>
                                </a:rPr>
                                <m:t>𝑑</m:t>
                              </m:r>
                              <m:r>
                                <a:rPr lang="en-US" altLang="zh-TW" i="1">
                                  <a:latin typeface="Cambria Math" panose="02040503050406030204" pitchFamily="18" charset="0"/>
                                  <a:ea typeface="Cambria Math" panose="02040503050406030204" pitchFamily="18" charset="0"/>
                                  <a:cs typeface="Times New Roman" pitchFamily="18" charset="0"/>
                                </a:rPr>
                                <m:t>𝜏</m:t>
                              </m:r>
                            </m:den>
                          </m:f>
                        </m:e>
                      </m:d>
                    </m:oMath>
                  </m:oMathPara>
                </a14:m>
                <a:endParaRPr kumimoji="1" lang="zh-TW" altLang="en-US" i="1" dirty="0">
                  <a:latin typeface="Times New Roman" pitchFamily="18" charset="0"/>
                  <a:cs typeface="Times New Roman" pitchFamily="18" charset="0"/>
                </a:endParaRPr>
              </a:p>
            </p:txBody>
          </p:sp>
        </mc:Choice>
        <mc:Fallback xmlns="">
          <p:sp>
            <p:nvSpPr>
              <p:cNvPr id="16" name="文字方塊 15">
                <a:extLst>
                  <a:ext uri="{FF2B5EF4-FFF2-40B4-BE49-F238E27FC236}">
                    <a16:creationId xmlns:a16="http://schemas.microsoft.com/office/drawing/2014/main" id="{AAEC2A2F-24F4-D74B-8144-B64E9D6A505F}"/>
                  </a:ext>
                </a:extLst>
              </p:cNvPr>
              <p:cNvSpPr txBox="1">
                <a:spLocks noRot="1" noChangeAspect="1" noMove="1" noResize="1" noEditPoints="1" noAdjustHandles="1" noChangeArrowheads="1" noChangeShapeType="1" noTextEdit="1"/>
              </p:cNvSpPr>
              <p:nvPr/>
            </p:nvSpPr>
            <p:spPr>
              <a:xfrm>
                <a:off x="1000928" y="3179094"/>
                <a:ext cx="4604850" cy="531812"/>
              </a:xfrm>
              <a:prstGeom prst="rect">
                <a:avLst/>
              </a:prstGeom>
              <a:blipFill>
                <a:blip r:embed="rId13"/>
                <a:stretch>
                  <a:fillRect b="-1395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C2C3DAB1-F5EE-814E-9FA5-E971B0F97E78}"/>
                  </a:ext>
                </a:extLst>
              </p:cNvPr>
              <p:cNvSpPr txBox="1"/>
              <p:nvPr/>
            </p:nvSpPr>
            <p:spPr>
              <a:xfrm>
                <a:off x="1000928" y="4252835"/>
                <a:ext cx="3782574" cy="531812"/>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i="1" smtClean="0">
                          <a:latin typeface="Cambria Math" panose="02040503050406030204" pitchFamily="18" charset="0"/>
                          <a:cs typeface="Times New Roman" pitchFamily="18" charset="0"/>
                        </a:rPr>
                        <m:t>𝑚</m:t>
                      </m:r>
                      <m:d>
                        <m:dPr>
                          <m:ctrlPr>
                            <a:rPr lang="en-US" altLang="zh-TW" i="1">
                              <a:latin typeface="Cambria Math" panose="02040503050406030204" pitchFamily="18" charset="0"/>
                              <a:cs typeface="Times New Roman" pitchFamily="18" charset="0"/>
                            </a:rPr>
                          </m:ctrlPr>
                        </m:dPr>
                        <m:e>
                          <m:r>
                            <a:rPr lang="en-US" altLang="zh-TW" i="1">
                              <a:latin typeface="Cambria Math" panose="02040503050406030204" pitchFamily="18" charset="0"/>
                              <a:cs typeface="Times New Roman" pitchFamily="18" charset="0"/>
                            </a:rPr>
                            <m:t>𝑐</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m:t>
                              </m:r>
                              <m:r>
                                <a:rPr lang="en-US" altLang="zh-TW" b="0" i="1" smtClean="0">
                                  <a:latin typeface="Cambria Math" panose="02040503050406030204" pitchFamily="18" charset="0"/>
                                  <a:cs typeface="Times New Roman" pitchFamily="18" charset="0"/>
                                </a:rPr>
                                <m:t>𝑡</m:t>
                              </m:r>
                            </m:num>
                            <m:den>
                              <m:r>
                                <a:rPr lang="en-US" altLang="zh-TW" i="1">
                                  <a:latin typeface="Cambria Math" panose="02040503050406030204" pitchFamily="18" charset="0"/>
                                  <a:cs typeface="Times New Roman" pitchFamily="18" charset="0"/>
                                </a:rPr>
                                <m:t>𝑑</m:t>
                              </m:r>
                              <m:r>
                                <a:rPr lang="en-US" altLang="zh-TW" i="1">
                                  <a:latin typeface="Cambria Math" panose="02040503050406030204" pitchFamily="18" charset="0"/>
                                  <a:ea typeface="Cambria Math" panose="02040503050406030204" pitchFamily="18" charset="0"/>
                                  <a:cs typeface="Times New Roman" pitchFamily="18" charset="0"/>
                                </a:rPr>
                                <m:t>𝜏</m:t>
                              </m:r>
                            </m:den>
                          </m:f>
                          <m:r>
                            <a:rPr lang="en-US" altLang="zh-TW" i="1">
                              <a:latin typeface="Cambria Math" panose="02040503050406030204" pitchFamily="18" charset="0"/>
                              <a:cs typeface="Times New Roman" pitchFamily="18" charset="0"/>
                            </a:rPr>
                            <m:t>,</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m:t>
                              </m:r>
                              <m:r>
                                <a:rPr lang="en-US" altLang="zh-TW" b="0" i="1" smtClean="0">
                                  <a:latin typeface="Cambria Math" panose="02040503050406030204" pitchFamily="18" charset="0"/>
                                  <a:cs typeface="Times New Roman" pitchFamily="18" charset="0"/>
                                </a:rPr>
                                <m:t>𝑥</m:t>
                              </m:r>
                            </m:num>
                            <m:den>
                              <m:r>
                                <a:rPr lang="en-US" altLang="zh-TW" i="1">
                                  <a:latin typeface="Cambria Math" panose="02040503050406030204" pitchFamily="18" charset="0"/>
                                  <a:cs typeface="Times New Roman" pitchFamily="18" charset="0"/>
                                </a:rPr>
                                <m:t>𝑑</m:t>
                              </m:r>
                              <m:r>
                                <a:rPr lang="en-US" altLang="zh-TW" i="1">
                                  <a:latin typeface="Cambria Math" panose="02040503050406030204" pitchFamily="18" charset="0"/>
                                  <a:ea typeface="Cambria Math" panose="02040503050406030204" pitchFamily="18" charset="0"/>
                                  <a:cs typeface="Times New Roman" pitchFamily="18" charset="0"/>
                                </a:rPr>
                                <m:t>𝜏</m:t>
                              </m:r>
                            </m:den>
                          </m:f>
                          <m:r>
                            <a:rPr lang="en-US" altLang="zh-TW" i="1">
                              <a:latin typeface="Cambria Math" panose="02040503050406030204" pitchFamily="18" charset="0"/>
                              <a:cs typeface="Times New Roman" pitchFamily="18" charset="0"/>
                            </a:rPr>
                            <m:t>,</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m:t>
                              </m:r>
                              <m:r>
                                <a:rPr lang="en-US" altLang="zh-TW" b="0" i="1" smtClean="0">
                                  <a:latin typeface="Cambria Math" panose="02040503050406030204" pitchFamily="18" charset="0"/>
                                  <a:cs typeface="Times New Roman" pitchFamily="18" charset="0"/>
                                </a:rPr>
                                <m:t>𝑦</m:t>
                              </m:r>
                            </m:num>
                            <m:den>
                              <m:r>
                                <a:rPr lang="en-US" altLang="zh-TW" i="1">
                                  <a:latin typeface="Cambria Math" panose="02040503050406030204" pitchFamily="18" charset="0"/>
                                  <a:cs typeface="Times New Roman" pitchFamily="18" charset="0"/>
                                </a:rPr>
                                <m:t>𝑑</m:t>
                              </m:r>
                              <m:r>
                                <a:rPr lang="en-US" altLang="zh-TW" i="1">
                                  <a:latin typeface="Cambria Math" panose="02040503050406030204" pitchFamily="18" charset="0"/>
                                  <a:ea typeface="Cambria Math" panose="02040503050406030204" pitchFamily="18" charset="0"/>
                                  <a:cs typeface="Times New Roman" pitchFamily="18" charset="0"/>
                                </a:rPr>
                                <m:t>𝜏</m:t>
                              </m:r>
                            </m:den>
                          </m:f>
                          <m:r>
                            <a:rPr lang="en-US" altLang="zh-TW" i="1">
                              <a:latin typeface="Cambria Math" panose="02040503050406030204" pitchFamily="18" charset="0"/>
                              <a:cs typeface="Times New Roman" pitchFamily="18" charset="0"/>
                            </a:rPr>
                            <m:t>,</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m:t>
                              </m:r>
                              <m:r>
                                <a:rPr lang="en-US" altLang="zh-TW" b="0" i="1" smtClean="0">
                                  <a:latin typeface="Cambria Math" panose="02040503050406030204" pitchFamily="18" charset="0"/>
                                  <a:cs typeface="Times New Roman" pitchFamily="18" charset="0"/>
                                </a:rPr>
                                <m:t>𝑧</m:t>
                              </m:r>
                            </m:num>
                            <m:den>
                              <m:r>
                                <a:rPr lang="en-US" altLang="zh-TW" i="1">
                                  <a:latin typeface="Cambria Math" panose="02040503050406030204" pitchFamily="18" charset="0"/>
                                  <a:cs typeface="Times New Roman" pitchFamily="18" charset="0"/>
                                </a:rPr>
                                <m:t>𝑑</m:t>
                              </m:r>
                              <m:r>
                                <a:rPr lang="en-US" altLang="zh-TW" i="1">
                                  <a:latin typeface="Cambria Math" panose="02040503050406030204" pitchFamily="18" charset="0"/>
                                  <a:ea typeface="Cambria Math" panose="02040503050406030204" pitchFamily="18" charset="0"/>
                                  <a:cs typeface="Times New Roman" pitchFamily="18" charset="0"/>
                                </a:rPr>
                                <m:t>𝜏</m:t>
                              </m:r>
                            </m:den>
                          </m:f>
                        </m:e>
                      </m:d>
                      <m:r>
                        <a:rPr lang="en-US" altLang="zh-TW" i="1" smtClean="0">
                          <a:latin typeface="Cambria Math" panose="02040503050406030204" pitchFamily="18" charset="0"/>
                          <a:ea typeface="Cambria Math" panose="02040503050406030204" pitchFamily="18" charset="0"/>
                          <a:cs typeface="Times New Roman" pitchFamily="18" charset="0"/>
                        </a:rPr>
                        <m:t>≡</m:t>
                      </m:r>
                      <m:d>
                        <m:dPr>
                          <m:ctrlPr>
                            <a:rPr lang="en-US" altLang="zh-TW" i="1" smtClean="0">
                              <a:latin typeface="Cambria Math" panose="02040503050406030204" pitchFamily="18" charset="0"/>
                              <a:ea typeface="Cambria Math" panose="02040503050406030204" pitchFamily="18" charset="0"/>
                              <a:cs typeface="Times New Roman" pitchFamily="18" charset="0"/>
                            </a:rPr>
                          </m:ctrlPr>
                        </m:dPr>
                        <m:e>
                          <m:sSup>
                            <m:sSupPr>
                              <m:ctrlPr>
                                <a:rPr lang="en-US" altLang="zh-TW" i="1" smtClean="0">
                                  <a:latin typeface="Cambria Math" panose="02040503050406030204" pitchFamily="18" charset="0"/>
                                  <a:ea typeface="Cambria Math" panose="02040503050406030204" pitchFamily="18" charset="0"/>
                                  <a:cs typeface="Times New Roman" pitchFamily="18" charset="0"/>
                                </a:rPr>
                              </m:ctrlPr>
                            </m:sSupPr>
                            <m:e>
                              <m:r>
                                <a:rPr lang="en-US" altLang="zh-TW" b="0" i="1" smtClean="0">
                                  <a:latin typeface="Cambria Math" panose="02040503050406030204" pitchFamily="18" charset="0"/>
                                  <a:ea typeface="Cambria Math" panose="02040503050406030204" pitchFamily="18" charset="0"/>
                                  <a:cs typeface="Times New Roman" pitchFamily="18" charset="0"/>
                                </a:rPr>
                                <m:t>𝑝</m:t>
                              </m:r>
                            </m:e>
                            <m:sup>
                              <m:r>
                                <a:rPr lang="en-US" altLang="zh-TW" b="0" i="1" smtClean="0">
                                  <a:latin typeface="Cambria Math" panose="02040503050406030204" pitchFamily="18" charset="0"/>
                                  <a:ea typeface="Cambria Math" panose="02040503050406030204" pitchFamily="18" charset="0"/>
                                  <a:cs typeface="Times New Roman" pitchFamily="18" charset="0"/>
                                </a:rPr>
                                <m:t>0</m:t>
                              </m:r>
                            </m:sup>
                          </m:sSup>
                          <m:r>
                            <a:rPr lang="en-US" altLang="zh-TW" b="0" i="1" smtClean="0">
                              <a:latin typeface="Cambria Math" panose="02040503050406030204" pitchFamily="18" charset="0"/>
                              <a:ea typeface="Cambria Math" panose="02040503050406030204" pitchFamily="18" charset="0"/>
                              <a:cs typeface="Times New Roman" pitchFamily="18" charset="0"/>
                            </a:rPr>
                            <m:t>,</m:t>
                          </m:r>
                          <m:sSup>
                            <m:sSupPr>
                              <m:ctrlPr>
                                <a:rPr lang="en-US" altLang="zh-TW" b="0" i="1" smtClean="0">
                                  <a:latin typeface="Cambria Math" panose="02040503050406030204" pitchFamily="18" charset="0"/>
                                  <a:ea typeface="Cambria Math" panose="02040503050406030204" pitchFamily="18" charset="0"/>
                                  <a:cs typeface="Times New Roman" pitchFamily="18" charset="0"/>
                                </a:rPr>
                              </m:ctrlPr>
                            </m:sSupPr>
                            <m:e>
                              <m:r>
                                <a:rPr lang="en-US" altLang="zh-TW" b="0" i="1" smtClean="0">
                                  <a:latin typeface="Cambria Math" panose="02040503050406030204" pitchFamily="18" charset="0"/>
                                  <a:ea typeface="Cambria Math" panose="02040503050406030204" pitchFamily="18" charset="0"/>
                                  <a:cs typeface="Times New Roman" pitchFamily="18" charset="0"/>
                                </a:rPr>
                                <m:t>𝑝</m:t>
                              </m:r>
                            </m:e>
                            <m:sup>
                              <m:r>
                                <a:rPr lang="en-US" altLang="zh-TW" b="0" i="1" smtClean="0">
                                  <a:latin typeface="Cambria Math" panose="02040503050406030204" pitchFamily="18" charset="0"/>
                                  <a:ea typeface="Cambria Math" panose="02040503050406030204" pitchFamily="18" charset="0"/>
                                  <a:cs typeface="Times New Roman" pitchFamily="18" charset="0"/>
                                </a:rPr>
                                <m:t>1</m:t>
                              </m:r>
                            </m:sup>
                          </m:sSup>
                          <m:r>
                            <a:rPr lang="en-US" altLang="zh-TW" b="0" i="1" smtClean="0">
                              <a:latin typeface="Cambria Math" panose="02040503050406030204" pitchFamily="18" charset="0"/>
                              <a:ea typeface="Cambria Math" panose="02040503050406030204" pitchFamily="18" charset="0"/>
                              <a:cs typeface="Times New Roman" pitchFamily="18" charset="0"/>
                            </a:rPr>
                            <m:t>,</m:t>
                          </m:r>
                          <m:sSup>
                            <m:sSupPr>
                              <m:ctrlPr>
                                <a:rPr lang="en-US" altLang="zh-TW" b="0" i="1" smtClean="0">
                                  <a:latin typeface="Cambria Math" panose="02040503050406030204" pitchFamily="18" charset="0"/>
                                  <a:ea typeface="Cambria Math" panose="02040503050406030204" pitchFamily="18" charset="0"/>
                                  <a:cs typeface="Times New Roman" pitchFamily="18" charset="0"/>
                                </a:rPr>
                              </m:ctrlPr>
                            </m:sSupPr>
                            <m:e>
                              <m:r>
                                <a:rPr lang="en-US" altLang="zh-TW" b="0" i="1" smtClean="0">
                                  <a:latin typeface="Cambria Math" panose="02040503050406030204" pitchFamily="18" charset="0"/>
                                  <a:ea typeface="Cambria Math" panose="02040503050406030204" pitchFamily="18" charset="0"/>
                                  <a:cs typeface="Times New Roman" pitchFamily="18" charset="0"/>
                                </a:rPr>
                                <m:t>𝑝</m:t>
                              </m:r>
                            </m:e>
                            <m:sup>
                              <m:r>
                                <a:rPr lang="en-US" altLang="zh-TW" b="0" i="1" smtClean="0">
                                  <a:latin typeface="Cambria Math" panose="02040503050406030204" pitchFamily="18" charset="0"/>
                                  <a:ea typeface="Cambria Math" panose="02040503050406030204" pitchFamily="18" charset="0"/>
                                  <a:cs typeface="Times New Roman" pitchFamily="18" charset="0"/>
                                </a:rPr>
                                <m:t>2</m:t>
                              </m:r>
                            </m:sup>
                          </m:sSup>
                          <m:r>
                            <a:rPr lang="en-US" altLang="zh-TW" b="0" i="1" smtClean="0">
                              <a:latin typeface="Cambria Math" panose="02040503050406030204" pitchFamily="18" charset="0"/>
                              <a:ea typeface="Cambria Math" panose="02040503050406030204" pitchFamily="18" charset="0"/>
                              <a:cs typeface="Times New Roman" pitchFamily="18" charset="0"/>
                            </a:rPr>
                            <m:t>,</m:t>
                          </m:r>
                          <m:sSup>
                            <m:sSupPr>
                              <m:ctrlPr>
                                <a:rPr lang="en-US" altLang="zh-TW" b="0" i="1" smtClean="0">
                                  <a:latin typeface="Cambria Math" panose="02040503050406030204" pitchFamily="18" charset="0"/>
                                  <a:ea typeface="Cambria Math" panose="02040503050406030204" pitchFamily="18" charset="0"/>
                                  <a:cs typeface="Times New Roman" pitchFamily="18" charset="0"/>
                                </a:rPr>
                              </m:ctrlPr>
                            </m:sSupPr>
                            <m:e>
                              <m:r>
                                <a:rPr lang="en-US" altLang="zh-TW" b="0" i="1" smtClean="0">
                                  <a:latin typeface="Cambria Math" panose="02040503050406030204" pitchFamily="18" charset="0"/>
                                  <a:ea typeface="Cambria Math" panose="02040503050406030204" pitchFamily="18" charset="0"/>
                                  <a:cs typeface="Times New Roman" pitchFamily="18" charset="0"/>
                                </a:rPr>
                                <m:t>𝑝</m:t>
                              </m:r>
                            </m:e>
                            <m:sup>
                              <m:r>
                                <a:rPr lang="en-US" altLang="zh-TW" b="0" i="1" smtClean="0">
                                  <a:latin typeface="Cambria Math" panose="02040503050406030204" pitchFamily="18" charset="0"/>
                                  <a:ea typeface="Cambria Math" panose="02040503050406030204" pitchFamily="18" charset="0"/>
                                  <a:cs typeface="Times New Roman" pitchFamily="18" charset="0"/>
                                </a:rPr>
                                <m:t>3</m:t>
                              </m:r>
                            </m:sup>
                          </m:sSup>
                        </m:e>
                      </m:d>
                    </m:oMath>
                  </m:oMathPara>
                </a14:m>
                <a:endParaRPr kumimoji="1" lang="zh-TW" altLang="en-US" i="1" dirty="0">
                  <a:latin typeface="Times New Roman" pitchFamily="18" charset="0"/>
                  <a:cs typeface="Times New Roman" pitchFamily="18" charset="0"/>
                </a:endParaRPr>
              </a:p>
            </p:txBody>
          </p:sp>
        </mc:Choice>
        <mc:Fallback xmlns="">
          <p:sp>
            <p:nvSpPr>
              <p:cNvPr id="17" name="文字方塊 16">
                <a:extLst>
                  <a:ext uri="{FF2B5EF4-FFF2-40B4-BE49-F238E27FC236}">
                    <a16:creationId xmlns:a16="http://schemas.microsoft.com/office/drawing/2014/main" id="{C2C3DAB1-F5EE-814E-9FA5-E971B0F97E78}"/>
                  </a:ext>
                </a:extLst>
              </p:cNvPr>
              <p:cNvSpPr txBox="1">
                <a:spLocks noRot="1" noChangeAspect="1" noMove="1" noResize="1" noEditPoints="1" noAdjustHandles="1" noChangeArrowheads="1" noChangeShapeType="1" noTextEdit="1"/>
              </p:cNvSpPr>
              <p:nvPr/>
            </p:nvSpPr>
            <p:spPr>
              <a:xfrm>
                <a:off x="1000928" y="4252835"/>
                <a:ext cx="3782574" cy="531812"/>
              </a:xfrm>
              <a:prstGeom prst="rect">
                <a:avLst/>
              </a:prstGeom>
              <a:blipFill>
                <a:blip r:embed="rId14"/>
                <a:stretch>
                  <a:fillRect l="-334" t="-2326" b="-1162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4266B5D9-F073-E042-BD14-08E21F108B63}"/>
                  </a:ext>
                </a:extLst>
              </p:cNvPr>
              <p:cNvSpPr txBox="1"/>
              <p:nvPr/>
            </p:nvSpPr>
            <p:spPr>
              <a:xfrm>
                <a:off x="1000928" y="5863766"/>
                <a:ext cx="745268" cy="544636"/>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TW" altLang="en-US"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𝑣</m:t>
                          </m:r>
                        </m:e>
                      </m:acc>
                      <m:r>
                        <a:rPr kumimoji="1" lang="en-US" altLang="zh-TW" b="0" i="1" smtClean="0">
                          <a:latin typeface="Cambria Math" panose="02040503050406030204" pitchFamily="18" charset="0"/>
                          <a:cs typeface="Times New Roman" pitchFamily="18" charset="0"/>
                        </a:rPr>
                        <m:t>=</m:t>
                      </m:r>
                      <m:f>
                        <m:fPr>
                          <m:ctrlPr>
                            <a:rPr kumimoji="1" lang="en-US" altLang="zh-TW" b="0" i="1" smtClean="0">
                              <a:latin typeface="Cambria Math" panose="02040503050406030204" pitchFamily="18" charset="0"/>
                              <a:cs typeface="Times New Roman" pitchFamily="18" charset="0"/>
                            </a:rPr>
                          </m:ctrlPr>
                        </m:fPr>
                        <m:num>
                          <m:r>
                            <a:rPr kumimoji="1" lang="en-US" altLang="zh-TW" b="0" i="1" smtClean="0">
                              <a:latin typeface="Cambria Math" panose="02040503050406030204" pitchFamily="18" charset="0"/>
                              <a:cs typeface="Times New Roman" pitchFamily="18" charset="0"/>
                            </a:rPr>
                            <m:t>𝑑</m:t>
                          </m:r>
                          <m:acc>
                            <m:accPr>
                              <m:chr m:val="⃗"/>
                              <m:ctrlPr>
                                <a:rPr kumimoji="1" lang="en-US" altLang="zh-TW" b="0"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𝑟</m:t>
                              </m:r>
                            </m:e>
                          </m:acc>
                        </m:num>
                        <m:den>
                          <m:r>
                            <a:rPr kumimoji="1" lang="en-US" altLang="zh-TW" b="0" i="1" smtClean="0">
                              <a:latin typeface="Cambria Math" panose="02040503050406030204" pitchFamily="18" charset="0"/>
                              <a:cs typeface="Times New Roman" pitchFamily="18" charset="0"/>
                            </a:rPr>
                            <m:t>𝑑𝑡</m:t>
                          </m:r>
                        </m:den>
                      </m:f>
                    </m:oMath>
                  </m:oMathPara>
                </a14:m>
                <a:endParaRPr kumimoji="1" lang="zh-TW" altLang="en-US" dirty="0">
                  <a:latin typeface="Times New Roman" pitchFamily="18" charset="0"/>
                  <a:cs typeface="Times New Roman" pitchFamily="18" charset="0"/>
                </a:endParaRPr>
              </a:p>
            </p:txBody>
          </p:sp>
        </mc:Choice>
        <mc:Fallback xmlns="">
          <p:sp>
            <p:nvSpPr>
              <p:cNvPr id="3" name="文字方塊 2">
                <a:extLst>
                  <a:ext uri="{FF2B5EF4-FFF2-40B4-BE49-F238E27FC236}">
                    <a16:creationId xmlns:a16="http://schemas.microsoft.com/office/drawing/2014/main" id="{4266B5D9-F073-E042-BD14-08E21F108B63}"/>
                  </a:ext>
                </a:extLst>
              </p:cNvPr>
              <p:cNvSpPr txBox="1">
                <a:spLocks noRot="1" noChangeAspect="1" noMove="1" noResize="1" noEditPoints="1" noAdjustHandles="1" noChangeArrowheads="1" noChangeShapeType="1" noTextEdit="1"/>
              </p:cNvSpPr>
              <p:nvPr/>
            </p:nvSpPr>
            <p:spPr>
              <a:xfrm>
                <a:off x="1000928" y="5863766"/>
                <a:ext cx="745268" cy="544636"/>
              </a:xfrm>
              <a:prstGeom prst="rect">
                <a:avLst/>
              </a:prstGeom>
              <a:blipFill>
                <a:blip r:embed="rId15"/>
                <a:stretch>
                  <a:fillRect l="-3390" t="-15909" r="-5085" b="-11364"/>
                </a:stretch>
              </a:blipFill>
            </p:spPr>
            <p:txBody>
              <a:bodyPr/>
              <a:lstStyle/>
              <a:p>
                <a:r>
                  <a:rPr lang="zh-TW" altLang="en-US">
                    <a:noFill/>
                  </a:rPr>
                  <a:t> </a:t>
                </a:r>
              </a:p>
            </p:txBody>
          </p:sp>
        </mc:Fallback>
      </mc:AlternateContent>
      <p:sp>
        <p:nvSpPr>
          <p:cNvPr id="4" name="TextBox 3">
            <a:extLst>
              <a:ext uri="{FF2B5EF4-FFF2-40B4-BE49-F238E27FC236}">
                <a16:creationId xmlns:a16="http://schemas.microsoft.com/office/drawing/2014/main" id="{87733539-920B-8744-83BB-9F9B1FEE4546}"/>
              </a:ext>
            </a:extLst>
          </p:cNvPr>
          <p:cNvSpPr txBox="1"/>
          <p:nvPr/>
        </p:nvSpPr>
        <p:spPr>
          <a:xfrm>
            <a:off x="4230624" y="1256512"/>
            <a:ext cx="4437888" cy="369332"/>
          </a:xfrm>
          <a:prstGeom prst="rect">
            <a:avLst/>
          </a:prstGeom>
          <a:noFill/>
        </p:spPr>
        <p:txBody>
          <a:bodyPr wrap="square" rtlCol="0">
            <a:spAutoFit/>
          </a:bodyPr>
          <a:lstStyle/>
          <a:p>
            <a:r>
              <a:rPr lang="en-GB" dirty="0">
                <a:latin typeface="Times New Roman" pitchFamily="18" charset="0"/>
                <a:cs typeface="Times New Roman" pitchFamily="18" charset="0"/>
              </a:rPr>
              <a:t>T</a:t>
            </a:r>
            <a:r>
              <a:rPr lang="en-TW" dirty="0">
                <a:latin typeface="Times New Roman" pitchFamily="18" charset="0"/>
                <a:cs typeface="Times New Roman" pitchFamily="18" charset="0"/>
              </a:rPr>
              <a:t>ime is scalar in 3D but not invariant in 4D.</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CAD8E68-3474-664C-8E1E-945CBAFDD6C5}"/>
                  </a:ext>
                </a:extLst>
              </p:cNvPr>
              <p:cNvSpPr txBox="1"/>
              <p:nvPr/>
            </p:nvSpPr>
            <p:spPr>
              <a:xfrm>
                <a:off x="4230624" y="1625844"/>
                <a:ext cx="4437888" cy="369332"/>
              </a:xfrm>
              <a:prstGeom prst="rect">
                <a:avLst/>
              </a:prstGeom>
              <a:noFill/>
            </p:spPr>
            <p:txBody>
              <a:bodyPr wrap="square" rtlCol="0">
                <a:spAutoFit/>
              </a:bodyPr>
              <a:lstStyle/>
              <a:p>
                <a:r>
                  <a:rPr lang="en-TW" dirty="0">
                    <a:latin typeface="Times New Roman" pitchFamily="18" charset="0"/>
                    <a:cs typeface="Times New Roman" pitchFamily="18" charset="0"/>
                  </a:rPr>
                  <a:t>Let’s replace </a:t>
                </a:r>
                <a14:m>
                  <m:oMath xmlns:m="http://schemas.openxmlformats.org/officeDocument/2006/math">
                    <m:r>
                      <a:rPr kumimoji="0" lang="en-US" altLang="zh-TW" i="1" dirty="0">
                        <a:solidFill>
                          <a:srgbClr val="FF0000"/>
                        </a:solidFill>
                        <a:latin typeface="Cambria Math" panose="02040503050406030204" pitchFamily="18" charset="0"/>
                        <a:cs typeface="Times New Roman" pitchFamily="18" charset="0"/>
                      </a:rPr>
                      <m:t>𝑡</m:t>
                    </m:r>
                  </m:oMath>
                </a14:m>
                <a:r>
                  <a:rPr lang="en-TW" dirty="0">
                    <a:latin typeface="Times New Roman" pitchFamily="18" charset="0"/>
                    <a:cs typeface="Times New Roman" pitchFamily="18" charset="0"/>
                  </a:rPr>
                  <a:t> by an invariant </a:t>
                </a:r>
                <a14:m>
                  <m:oMath xmlns:m="http://schemas.openxmlformats.org/officeDocument/2006/math">
                    <m:r>
                      <a:rPr kumimoji="0" lang="el-GR" altLang="zh-TW" i="1" dirty="0">
                        <a:solidFill>
                          <a:srgbClr val="FF0000"/>
                        </a:solidFill>
                        <a:latin typeface="Cambria Math" panose="02040503050406030204" pitchFamily="18" charset="0"/>
                        <a:cs typeface="Times New Roman" pitchFamily="18" charset="0"/>
                      </a:rPr>
                      <m:t>𝜏</m:t>
                    </m:r>
                    <m:r>
                      <a:rPr kumimoji="0" lang="el-GR" altLang="zh-TW" i="1" dirty="0">
                        <a:solidFill>
                          <a:srgbClr val="FF0000"/>
                        </a:solidFill>
                        <a:latin typeface="Cambria Math" panose="02040503050406030204" pitchFamily="18" charset="0"/>
                        <a:cs typeface="Times New Roman" pitchFamily="18" charset="0"/>
                      </a:rPr>
                      <m:t> </m:t>
                    </m:r>
                  </m:oMath>
                </a14:m>
                <a:r>
                  <a:rPr lang="en-TW" dirty="0">
                    <a:latin typeface="Times New Roman" pitchFamily="18" charset="0"/>
                    <a:cs typeface="Times New Roman" pitchFamily="18" charset="0"/>
                  </a:rPr>
                  <a:t>in 4D.</a:t>
                </a:r>
              </a:p>
            </p:txBody>
          </p:sp>
        </mc:Choice>
        <mc:Fallback xmlns="">
          <p:sp>
            <p:nvSpPr>
              <p:cNvPr id="5" name="TextBox 4">
                <a:extLst>
                  <a:ext uri="{FF2B5EF4-FFF2-40B4-BE49-F238E27FC236}">
                    <a16:creationId xmlns:a16="http://schemas.microsoft.com/office/drawing/2014/main" id="{9CAD8E68-3474-664C-8E1E-945CBAFDD6C5}"/>
                  </a:ext>
                </a:extLst>
              </p:cNvPr>
              <p:cNvSpPr txBox="1">
                <a:spLocks noRot="1" noChangeAspect="1" noMove="1" noResize="1" noEditPoints="1" noAdjustHandles="1" noChangeArrowheads="1" noChangeShapeType="1" noTextEdit="1"/>
              </p:cNvSpPr>
              <p:nvPr/>
            </p:nvSpPr>
            <p:spPr>
              <a:xfrm>
                <a:off x="4230624" y="1625844"/>
                <a:ext cx="4437888" cy="369332"/>
              </a:xfrm>
              <a:prstGeom prst="rect">
                <a:avLst/>
              </a:prstGeom>
              <a:blipFill>
                <a:blip r:embed="rId16"/>
                <a:stretch>
                  <a:fillRect l="-1143" t="-10345" b="-24138"/>
                </a:stretch>
              </a:blipFill>
            </p:spPr>
            <p:txBody>
              <a:bodyPr/>
              <a:lstStyle/>
              <a:p>
                <a:r>
                  <a:rPr lang="en-TW">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18787" name="Rectangle 10"/>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18788" name="文字方塊 12"/>
          <p:cNvSpPr txBox="1">
            <a:spLocks noChangeArrowheads="1"/>
          </p:cNvSpPr>
          <p:nvPr/>
        </p:nvSpPr>
        <p:spPr bwMode="auto">
          <a:xfrm>
            <a:off x="1279280" y="4213225"/>
            <a:ext cx="1387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a:latin typeface="Arial" pitchFamily="34" charset="0"/>
              </a:rPr>
              <a:t>速度小時：</a:t>
            </a:r>
          </a:p>
        </p:txBody>
      </p:sp>
      <p:graphicFrame>
        <p:nvGraphicFramePr>
          <p:cNvPr id="118791" name="Object 15"/>
          <p:cNvGraphicFramePr>
            <a:graphicFrameLocks noChangeAspect="1"/>
          </p:cNvGraphicFramePr>
          <p:nvPr>
            <p:extLst>
              <p:ext uri="{D42A27DB-BD31-4B8C-83A1-F6EECF244321}">
                <p14:modId xmlns:p14="http://schemas.microsoft.com/office/powerpoint/2010/main" val="1398506426"/>
              </p:ext>
            </p:extLst>
          </p:nvPr>
        </p:nvGraphicFramePr>
        <p:xfrm>
          <a:off x="3978275" y="4200526"/>
          <a:ext cx="1187450" cy="431800"/>
        </p:xfrm>
        <a:graphic>
          <a:graphicData uri="http://schemas.openxmlformats.org/presentationml/2006/ole">
            <mc:AlternateContent xmlns:mc="http://schemas.openxmlformats.org/markup-compatibility/2006">
              <mc:Choice xmlns:v="urn:schemas-microsoft-com:vml" Requires="v">
                <p:oleObj name="方程式" r:id="rId2" imgW="698197" imgH="253890" progId="Equation.3">
                  <p:embed/>
                </p:oleObj>
              </mc:Choice>
              <mc:Fallback>
                <p:oleObj name="方程式" r:id="rId2" imgW="698197" imgH="253890" progId="Equation.3">
                  <p:embed/>
                  <p:pic>
                    <p:nvPicPr>
                      <p:cNvPr id="0" name="Object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275" y="4200526"/>
                        <a:ext cx="1187450" cy="4318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8792" name="文字方塊 4"/>
          <p:cNvSpPr txBox="1">
            <a:spLocks noChangeArrowheads="1"/>
          </p:cNvSpPr>
          <p:nvPr/>
        </p:nvSpPr>
        <p:spPr bwMode="auto">
          <a:xfrm>
            <a:off x="1322143" y="4681538"/>
            <a:ext cx="6316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a:latin typeface="Arial" pitchFamily="34" charset="0"/>
              </a:rPr>
              <a:t>新動量在速度遠小於光速時，趨近於舊動量。</a:t>
            </a:r>
          </a:p>
        </p:txBody>
      </p:sp>
      <p:sp>
        <p:nvSpPr>
          <p:cNvPr id="18" name="文字方塊 17"/>
          <p:cNvSpPr txBox="1"/>
          <p:nvPr/>
        </p:nvSpPr>
        <p:spPr>
          <a:xfrm>
            <a:off x="1322143" y="2339975"/>
            <a:ext cx="3924300" cy="368300"/>
          </a:xfrm>
          <a:prstGeom prst="rect">
            <a:avLst/>
          </a:prstGeom>
          <a:noFill/>
        </p:spPr>
        <p:txBody>
          <a:bodyPr>
            <a:spAutoFit/>
          </a:bodyPr>
          <a:lstStyle/>
          <a:p>
            <a:pPr>
              <a:defRPr/>
            </a:pPr>
            <a:r>
              <a:rPr lang="zh-TW" altLang="en-US" dirty="0">
                <a:latin typeface="Tahoma" charset="0"/>
              </a:rPr>
              <a:t>一個粒子運動時的 </a:t>
            </a:r>
            <a:r>
              <a:rPr lang="en-US" altLang="zh-TW" dirty="0">
                <a:latin typeface="Times New Roman" panose="02020603050405020304" pitchFamily="18" charset="0"/>
                <a:cs typeface="Times New Roman" panose="02020603050405020304" pitchFamily="18" charset="0"/>
              </a:rPr>
              <a:t>Proper Time</a:t>
            </a:r>
            <a:r>
              <a:rPr lang="zh-TW" altLang="en-US" dirty="0">
                <a:latin typeface="Times New Roman" panose="02020603050405020304" pitchFamily="18" charset="0"/>
                <a:cs typeface="Times New Roman" panose="02020603050405020304" pitchFamily="18" charset="0"/>
              </a:rPr>
              <a:t> </a:t>
            </a:r>
            <a:r>
              <a:rPr lang="zh-TW" altLang="en-US" dirty="0">
                <a:latin typeface="Tahoma" charset="0"/>
              </a:rPr>
              <a:t>滿足</a:t>
            </a:r>
          </a:p>
        </p:txBody>
      </p:sp>
      <p:pic>
        <p:nvPicPr>
          <p:cNvPr id="118794" name="Picture 10" descr="f38_11"/>
          <p:cNvPicPr>
            <a:picLocks noChangeAspect="1" noChangeArrowheads="1"/>
          </p:cNvPicPr>
          <p:nvPr/>
        </p:nvPicPr>
        <p:blipFill>
          <a:blip r:embed="rId4">
            <a:extLst>
              <a:ext uri="{28A0092B-C50C-407E-A947-70E740481C1C}">
                <a14:useLocalDpi xmlns:a14="http://schemas.microsoft.com/office/drawing/2010/main" val="0"/>
              </a:ext>
            </a:extLst>
          </a:blip>
          <a:srcRect r="47464"/>
          <a:stretch>
            <a:fillRect/>
          </a:stretch>
        </p:blipFill>
        <p:spPr bwMode="auto">
          <a:xfrm>
            <a:off x="5822705" y="2268538"/>
            <a:ext cx="16144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5" name="文字方塊 22"/>
          <p:cNvSpPr txBox="1">
            <a:spLocks noChangeArrowheads="1"/>
          </p:cNvSpPr>
          <p:nvPr/>
        </p:nvSpPr>
        <p:spPr bwMode="auto">
          <a:xfrm>
            <a:off x="1322143" y="5334001"/>
            <a:ext cx="3924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新定義滿足我的兩項要求</a:t>
            </a:r>
          </a:p>
        </p:txBody>
      </p:sp>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1DADEBF1-808E-F74B-BE99-EF04B6856D45}"/>
                  </a:ext>
                </a:extLst>
              </p:cNvPr>
              <p:cNvSpPr txBox="1"/>
              <p:nvPr/>
            </p:nvSpPr>
            <p:spPr>
              <a:xfrm>
                <a:off x="1417393" y="1610467"/>
                <a:ext cx="2630015" cy="531812"/>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𝑝</m:t>
                          </m:r>
                        </m:e>
                        <m:sup>
                          <m:r>
                            <a:rPr kumimoji="1" lang="en-US" altLang="zh-TW" b="0" i="1" smtClean="0">
                              <a:latin typeface="Cambria Math" panose="02040503050406030204" pitchFamily="18" charset="0"/>
                              <a:ea typeface="Cambria Math" panose="02040503050406030204" pitchFamily="18" charset="0"/>
                              <a:cs typeface="Times New Roman" pitchFamily="18" charset="0"/>
                            </a:rPr>
                            <m:t>𝜇</m:t>
                          </m:r>
                        </m:sup>
                      </m:sSup>
                      <m:r>
                        <a:rPr kumimoji="1" lang="en-US" altLang="zh-TW" b="0" i="1" smtClean="0">
                          <a:latin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𝑚</m:t>
                      </m:r>
                      <m:d>
                        <m:dPr>
                          <m:ctrlPr>
                            <a:rPr lang="en-US" altLang="zh-TW" i="1">
                              <a:latin typeface="Cambria Math" panose="02040503050406030204" pitchFamily="18" charset="0"/>
                              <a:cs typeface="Times New Roman" pitchFamily="18" charset="0"/>
                            </a:rPr>
                          </m:ctrlPr>
                        </m:dPr>
                        <m:e>
                          <m:r>
                            <a:rPr lang="en-US" altLang="zh-TW" i="1">
                              <a:latin typeface="Cambria Math" panose="02040503050406030204" pitchFamily="18" charset="0"/>
                              <a:cs typeface="Times New Roman" pitchFamily="18" charset="0"/>
                            </a:rPr>
                            <m:t>𝑐</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m:t>
                              </m:r>
                              <m:r>
                                <a:rPr lang="en-US" altLang="zh-TW" b="0" i="1" smtClean="0">
                                  <a:latin typeface="Cambria Math" panose="02040503050406030204" pitchFamily="18" charset="0"/>
                                  <a:cs typeface="Times New Roman" pitchFamily="18" charset="0"/>
                                </a:rPr>
                                <m:t>𝑡</m:t>
                              </m:r>
                            </m:num>
                            <m:den>
                              <m:r>
                                <a:rPr lang="en-US" altLang="zh-TW" i="1">
                                  <a:latin typeface="Cambria Math" panose="02040503050406030204" pitchFamily="18" charset="0"/>
                                  <a:cs typeface="Times New Roman" pitchFamily="18" charset="0"/>
                                </a:rPr>
                                <m:t>𝑑</m:t>
                              </m:r>
                              <m:r>
                                <a:rPr lang="en-US" altLang="zh-TW" i="1">
                                  <a:latin typeface="Cambria Math" panose="02040503050406030204" pitchFamily="18" charset="0"/>
                                  <a:ea typeface="Cambria Math" panose="02040503050406030204" pitchFamily="18" charset="0"/>
                                  <a:cs typeface="Times New Roman" pitchFamily="18" charset="0"/>
                                </a:rPr>
                                <m:t>𝜏</m:t>
                              </m:r>
                            </m:den>
                          </m:f>
                          <m:r>
                            <a:rPr lang="en-US" altLang="zh-TW" i="1">
                              <a:latin typeface="Cambria Math" panose="02040503050406030204" pitchFamily="18" charset="0"/>
                              <a:cs typeface="Times New Roman" pitchFamily="18" charset="0"/>
                            </a:rPr>
                            <m:t>,</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m:t>
                              </m:r>
                              <m:r>
                                <a:rPr lang="en-US" altLang="zh-TW" b="0" i="1" smtClean="0">
                                  <a:latin typeface="Cambria Math" panose="02040503050406030204" pitchFamily="18" charset="0"/>
                                  <a:cs typeface="Times New Roman" pitchFamily="18" charset="0"/>
                                </a:rPr>
                                <m:t>𝑥</m:t>
                              </m:r>
                            </m:num>
                            <m:den>
                              <m:r>
                                <a:rPr lang="en-US" altLang="zh-TW" i="1">
                                  <a:latin typeface="Cambria Math" panose="02040503050406030204" pitchFamily="18" charset="0"/>
                                  <a:cs typeface="Times New Roman" pitchFamily="18" charset="0"/>
                                </a:rPr>
                                <m:t>𝑑</m:t>
                              </m:r>
                              <m:r>
                                <a:rPr lang="en-US" altLang="zh-TW" i="1">
                                  <a:latin typeface="Cambria Math" panose="02040503050406030204" pitchFamily="18" charset="0"/>
                                  <a:ea typeface="Cambria Math" panose="02040503050406030204" pitchFamily="18" charset="0"/>
                                  <a:cs typeface="Times New Roman" pitchFamily="18" charset="0"/>
                                </a:rPr>
                                <m:t>𝜏</m:t>
                              </m:r>
                            </m:den>
                          </m:f>
                          <m:r>
                            <a:rPr lang="en-US" altLang="zh-TW" i="1">
                              <a:latin typeface="Cambria Math" panose="02040503050406030204" pitchFamily="18" charset="0"/>
                              <a:cs typeface="Times New Roman" pitchFamily="18" charset="0"/>
                            </a:rPr>
                            <m:t>,</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m:t>
                              </m:r>
                              <m:r>
                                <a:rPr lang="en-US" altLang="zh-TW" b="0" i="1" smtClean="0">
                                  <a:latin typeface="Cambria Math" panose="02040503050406030204" pitchFamily="18" charset="0"/>
                                  <a:cs typeface="Times New Roman" pitchFamily="18" charset="0"/>
                                </a:rPr>
                                <m:t>𝑦</m:t>
                              </m:r>
                            </m:num>
                            <m:den>
                              <m:r>
                                <a:rPr lang="en-US" altLang="zh-TW" i="1">
                                  <a:latin typeface="Cambria Math" panose="02040503050406030204" pitchFamily="18" charset="0"/>
                                  <a:cs typeface="Times New Roman" pitchFamily="18" charset="0"/>
                                </a:rPr>
                                <m:t>𝑑</m:t>
                              </m:r>
                              <m:r>
                                <a:rPr lang="en-US" altLang="zh-TW" i="1">
                                  <a:latin typeface="Cambria Math" panose="02040503050406030204" pitchFamily="18" charset="0"/>
                                  <a:ea typeface="Cambria Math" panose="02040503050406030204" pitchFamily="18" charset="0"/>
                                  <a:cs typeface="Times New Roman" pitchFamily="18" charset="0"/>
                                </a:rPr>
                                <m:t>𝜏</m:t>
                              </m:r>
                            </m:den>
                          </m:f>
                          <m:r>
                            <a:rPr lang="en-US" altLang="zh-TW" i="1">
                              <a:latin typeface="Cambria Math" panose="02040503050406030204" pitchFamily="18" charset="0"/>
                              <a:cs typeface="Times New Roman" pitchFamily="18" charset="0"/>
                            </a:rPr>
                            <m:t>,</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m:t>
                              </m:r>
                              <m:r>
                                <a:rPr lang="en-US" altLang="zh-TW" b="0" i="1" smtClean="0">
                                  <a:latin typeface="Cambria Math" panose="02040503050406030204" pitchFamily="18" charset="0"/>
                                  <a:cs typeface="Times New Roman" pitchFamily="18" charset="0"/>
                                </a:rPr>
                                <m:t>𝑧</m:t>
                              </m:r>
                            </m:num>
                            <m:den>
                              <m:r>
                                <a:rPr lang="en-US" altLang="zh-TW" i="1">
                                  <a:latin typeface="Cambria Math" panose="02040503050406030204" pitchFamily="18" charset="0"/>
                                  <a:cs typeface="Times New Roman" pitchFamily="18" charset="0"/>
                                </a:rPr>
                                <m:t>𝑑</m:t>
                              </m:r>
                              <m:r>
                                <a:rPr lang="en-US" altLang="zh-TW" i="1">
                                  <a:latin typeface="Cambria Math" panose="02040503050406030204" pitchFamily="18" charset="0"/>
                                  <a:ea typeface="Cambria Math" panose="02040503050406030204" pitchFamily="18" charset="0"/>
                                  <a:cs typeface="Times New Roman" pitchFamily="18" charset="0"/>
                                </a:rPr>
                                <m:t>𝜏</m:t>
                              </m:r>
                            </m:den>
                          </m:f>
                        </m:e>
                      </m:d>
                    </m:oMath>
                  </m:oMathPara>
                </a14:m>
                <a:endParaRPr kumimoji="1" lang="zh-TW" altLang="en-US" i="1" dirty="0">
                  <a:latin typeface="Times New Roman" pitchFamily="18" charset="0"/>
                  <a:cs typeface="Times New Roman" pitchFamily="18" charset="0"/>
                </a:endParaRPr>
              </a:p>
            </p:txBody>
          </p:sp>
        </mc:Choice>
        <mc:Fallback xmlns="">
          <p:sp>
            <p:nvSpPr>
              <p:cNvPr id="13" name="文字方塊 12">
                <a:extLst>
                  <a:ext uri="{FF2B5EF4-FFF2-40B4-BE49-F238E27FC236}">
                    <a16:creationId xmlns:a16="http://schemas.microsoft.com/office/drawing/2014/main" id="{1DADEBF1-808E-F74B-BE99-EF04B6856D45}"/>
                  </a:ext>
                </a:extLst>
              </p:cNvPr>
              <p:cNvSpPr txBox="1">
                <a:spLocks noRot="1" noChangeAspect="1" noMove="1" noResize="1" noEditPoints="1" noAdjustHandles="1" noChangeArrowheads="1" noChangeShapeType="1" noTextEdit="1"/>
              </p:cNvSpPr>
              <p:nvPr/>
            </p:nvSpPr>
            <p:spPr>
              <a:xfrm>
                <a:off x="1417393" y="1610467"/>
                <a:ext cx="2630015" cy="531812"/>
              </a:xfrm>
              <a:prstGeom prst="rect">
                <a:avLst/>
              </a:prstGeom>
              <a:blipFill>
                <a:blip r:embed="rId6"/>
                <a:stretch>
                  <a:fillRect l="-1442" t="-2326" b="-1162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7A2ADC43-3F68-E247-BC57-DC5BAE886ABD}"/>
                  </a:ext>
                </a:extLst>
              </p:cNvPr>
              <p:cNvSpPr txBox="1"/>
              <p:nvPr/>
            </p:nvSpPr>
            <p:spPr>
              <a:xfrm>
                <a:off x="1387240" y="2816948"/>
                <a:ext cx="1934056" cy="818366"/>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i="1" smtClean="0">
                          <a:latin typeface="Cambria Math" panose="02040503050406030204" pitchFamily="18" charset="0"/>
                          <a:ea typeface="Cambria Math" panose="02040503050406030204" pitchFamily="18" charset="0"/>
                          <a:cs typeface="Times New Roman" pitchFamily="18" charset="0"/>
                        </a:rPr>
                        <m:t>∆</m:t>
                      </m:r>
                      <m:r>
                        <a:rPr lang="en-US" altLang="zh-TW" i="1" smtClean="0">
                          <a:latin typeface="Cambria Math" panose="02040503050406030204" pitchFamily="18" charset="0"/>
                          <a:ea typeface="Cambria Math" panose="02040503050406030204" pitchFamily="18" charset="0"/>
                          <a:cs typeface="Times New Roman" pitchFamily="18" charset="0"/>
                        </a:rPr>
                        <m:t>𝜏</m:t>
                      </m:r>
                      <m:r>
                        <a:rPr lang="en-US" altLang="zh-TW" i="1">
                          <a:latin typeface="Cambria Math" panose="02040503050406030204" pitchFamily="18" charset="0"/>
                          <a:cs typeface="Times New Roman" pitchFamily="18" charset="0"/>
                        </a:rPr>
                        <m:t>=</m:t>
                      </m:r>
                      <m:r>
                        <a:rPr lang="en-US" altLang="zh-TW" i="1">
                          <a:latin typeface="Cambria Math" panose="02040503050406030204" pitchFamily="18" charset="0"/>
                          <a:ea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𝑡</m:t>
                      </m:r>
                      <m:rad>
                        <m:radPr>
                          <m:degHide m:val="on"/>
                          <m:ctrlPr>
                            <a:rPr lang="en-US" altLang="zh-TW" i="1" smtClean="0">
                              <a:latin typeface="Cambria Math" panose="02040503050406030204" pitchFamily="18" charset="0"/>
                              <a:cs typeface="Times New Roman" pitchFamily="18" charset="0"/>
                            </a:rPr>
                          </m:ctrlPr>
                        </m:radPr>
                        <m:deg/>
                        <m:e>
                          <m:d>
                            <m:dPr>
                              <m:ctrlPr>
                                <a:rPr lang="en-US" altLang="zh-TW" i="1">
                                  <a:latin typeface="Cambria Math" panose="02040503050406030204" pitchFamily="18" charset="0"/>
                                  <a:cs typeface="Times New Roman" pitchFamily="18" charset="0"/>
                                </a:rPr>
                              </m:ctrlPr>
                            </m:dPr>
                            <m:e>
                              <m:r>
                                <a:rPr lang="en-US" altLang="zh-TW" i="1">
                                  <a:latin typeface="Cambria Math" panose="02040503050406030204" pitchFamily="18" charset="0"/>
                                  <a:cs typeface="Times New Roman" pitchFamily="18" charset="0"/>
                                </a:rPr>
                                <m:t>1−</m:t>
                              </m:r>
                              <m:f>
                                <m:fPr>
                                  <m:ctrlPr>
                                    <a:rPr lang="en-US" altLang="zh-TW" i="1">
                                      <a:latin typeface="Cambria Math" panose="02040503050406030204" pitchFamily="18" charset="0"/>
                                      <a:cs typeface="Times New Roman" pitchFamily="18" charset="0"/>
                                    </a:rPr>
                                  </m:ctrlPr>
                                </m:fPr>
                                <m:num>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𝑢</m:t>
                                      </m:r>
                                    </m:e>
                                    <m:sup>
                                      <m:r>
                                        <a:rPr lang="en-US" altLang="zh-TW" i="1">
                                          <a:latin typeface="Cambria Math" panose="02040503050406030204" pitchFamily="18" charset="0"/>
                                          <a:cs typeface="Times New Roman" pitchFamily="18" charset="0"/>
                                        </a:rPr>
                                        <m:t>2</m:t>
                                      </m:r>
                                    </m:sup>
                                  </m:sSup>
                                </m:num>
                                <m:den>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𝑐</m:t>
                                      </m:r>
                                    </m:e>
                                    <m:sup>
                                      <m:r>
                                        <a:rPr lang="en-US" altLang="zh-TW" i="1">
                                          <a:latin typeface="Cambria Math" panose="02040503050406030204" pitchFamily="18" charset="0"/>
                                          <a:cs typeface="Times New Roman" pitchFamily="18" charset="0"/>
                                        </a:rPr>
                                        <m:t>2</m:t>
                                      </m:r>
                                    </m:sup>
                                  </m:sSup>
                                </m:den>
                              </m:f>
                            </m:e>
                          </m:d>
                        </m:e>
                      </m:rad>
                    </m:oMath>
                  </m:oMathPara>
                </a14:m>
                <a:endParaRPr kumimoji="1" lang="zh-TW" altLang="en-US" dirty="0">
                  <a:latin typeface="Times New Roman" pitchFamily="18" charset="0"/>
                  <a:cs typeface="Times New Roman" pitchFamily="18" charset="0"/>
                </a:endParaRPr>
              </a:p>
            </p:txBody>
          </p:sp>
        </mc:Choice>
        <mc:Fallback xmlns="">
          <p:sp>
            <p:nvSpPr>
              <p:cNvPr id="14" name="文字方塊 13">
                <a:extLst>
                  <a:ext uri="{FF2B5EF4-FFF2-40B4-BE49-F238E27FC236}">
                    <a16:creationId xmlns:a16="http://schemas.microsoft.com/office/drawing/2014/main" id="{7A2ADC43-3F68-E247-BC57-DC5BAE886ABD}"/>
                  </a:ext>
                </a:extLst>
              </p:cNvPr>
              <p:cNvSpPr txBox="1">
                <a:spLocks noRot="1" noChangeAspect="1" noMove="1" noResize="1" noEditPoints="1" noAdjustHandles="1" noChangeArrowheads="1" noChangeShapeType="1" noTextEdit="1"/>
              </p:cNvSpPr>
              <p:nvPr/>
            </p:nvSpPr>
            <p:spPr>
              <a:xfrm>
                <a:off x="1387240" y="2816948"/>
                <a:ext cx="1934056" cy="818366"/>
              </a:xfrm>
              <a:prstGeom prst="rect">
                <a:avLst/>
              </a:prstGeom>
              <a:blipFill>
                <a:blip r:embed="rId7"/>
                <a:stretch>
                  <a:fillRect l="-129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4EF6BD90-4C12-7445-BA00-37D5AC7EE8B0}"/>
                  </a:ext>
                </a:extLst>
              </p:cNvPr>
              <p:cNvSpPr txBox="1"/>
              <p:nvPr/>
            </p:nvSpPr>
            <p:spPr>
              <a:xfrm>
                <a:off x="2606652" y="4260913"/>
                <a:ext cx="863377" cy="276999"/>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i="1" smtClean="0">
                          <a:latin typeface="Cambria Math" panose="02040503050406030204" pitchFamily="18" charset="0"/>
                          <a:ea typeface="Cambria Math" panose="02040503050406030204" pitchFamily="18" charset="0"/>
                          <a:cs typeface="Times New Roman" pitchFamily="18" charset="0"/>
                        </a:rPr>
                        <m:t>∆</m:t>
                      </m:r>
                      <m:r>
                        <a:rPr lang="en-US" altLang="zh-TW" i="1" smtClean="0">
                          <a:latin typeface="Cambria Math" panose="02040503050406030204" pitchFamily="18" charset="0"/>
                          <a:ea typeface="Cambria Math" panose="02040503050406030204" pitchFamily="18" charset="0"/>
                          <a:cs typeface="Times New Roman" pitchFamily="18" charset="0"/>
                        </a:rPr>
                        <m:t>𝜏</m:t>
                      </m:r>
                      <m:r>
                        <a:rPr lang="en-US" altLang="zh-TW" i="1" smtClean="0">
                          <a:latin typeface="Cambria Math" panose="02040503050406030204" pitchFamily="18" charset="0"/>
                          <a:ea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𝑡</m:t>
                      </m:r>
                    </m:oMath>
                  </m:oMathPara>
                </a14:m>
                <a:endParaRPr kumimoji="1" lang="zh-TW" altLang="en-US" dirty="0">
                  <a:latin typeface="Times New Roman" pitchFamily="18" charset="0"/>
                  <a:cs typeface="Times New Roman" pitchFamily="18" charset="0"/>
                </a:endParaRPr>
              </a:p>
            </p:txBody>
          </p:sp>
        </mc:Choice>
        <mc:Fallback xmlns="">
          <p:sp>
            <p:nvSpPr>
              <p:cNvPr id="15" name="文字方塊 14">
                <a:extLst>
                  <a:ext uri="{FF2B5EF4-FFF2-40B4-BE49-F238E27FC236}">
                    <a16:creationId xmlns:a16="http://schemas.microsoft.com/office/drawing/2014/main" id="{4EF6BD90-4C12-7445-BA00-37D5AC7EE8B0}"/>
                  </a:ext>
                </a:extLst>
              </p:cNvPr>
              <p:cNvSpPr txBox="1">
                <a:spLocks noRot="1" noChangeAspect="1" noMove="1" noResize="1" noEditPoints="1" noAdjustHandles="1" noChangeArrowheads="1" noChangeShapeType="1" noTextEdit="1"/>
              </p:cNvSpPr>
              <p:nvPr/>
            </p:nvSpPr>
            <p:spPr>
              <a:xfrm>
                <a:off x="2606652" y="4260913"/>
                <a:ext cx="863377" cy="276999"/>
              </a:xfrm>
              <a:prstGeom prst="rect">
                <a:avLst/>
              </a:prstGeom>
              <a:blipFill>
                <a:blip r:embed="rId8"/>
                <a:stretch>
                  <a:fillRect l="-4348" r="-4348" b="-4762"/>
                </a:stretch>
              </a:blipFill>
            </p:spPr>
            <p:txBody>
              <a:bodyPr/>
              <a:lstStyle/>
              <a:p>
                <a:r>
                  <a:rPr lang="zh-TW" alt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5"/>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2884" name="Text Box 7"/>
          <p:cNvSpPr txBox="1">
            <a:spLocks noChangeArrowheads="1"/>
          </p:cNvSpPr>
          <p:nvPr/>
        </p:nvSpPr>
        <p:spPr bwMode="auto">
          <a:xfrm>
            <a:off x="2975308" y="747513"/>
            <a:ext cx="25558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b="1">
                <a:solidFill>
                  <a:srgbClr val="FF0000"/>
                </a:solidFill>
                <a:latin typeface="Arial" pitchFamily="34" charset="0"/>
              </a:rPr>
              <a:t>新定義與舊定義的關係</a:t>
            </a:r>
          </a:p>
        </p:txBody>
      </p:sp>
      <p:sp>
        <p:nvSpPr>
          <p:cNvPr id="122887" name="Text Box 12"/>
          <p:cNvSpPr txBox="1">
            <a:spLocks noChangeArrowheads="1"/>
          </p:cNvSpPr>
          <p:nvPr/>
        </p:nvSpPr>
        <p:spPr bwMode="auto">
          <a:xfrm>
            <a:off x="5889055" y="5175051"/>
            <a:ext cx="24114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dirty="0">
                <a:solidFill>
                  <a:srgbClr val="FF0000"/>
                </a:solidFill>
                <a:latin typeface="Arial" pitchFamily="34" charset="0"/>
              </a:rPr>
              <a:t>接近牛頓的定義</a:t>
            </a:r>
          </a:p>
        </p:txBody>
      </p:sp>
      <p:sp>
        <p:nvSpPr>
          <p:cNvPr id="122888" name="Rectangle 14"/>
          <p:cNvSpPr>
            <a:spLocks noChangeArrowheads="1"/>
          </p:cNvSpPr>
          <p:nvPr/>
        </p:nvSpPr>
        <p:spPr bwMode="auto">
          <a:xfrm>
            <a:off x="0" y="2889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06675C84-F8F4-744D-B73F-8BF06E38512F}"/>
                  </a:ext>
                </a:extLst>
              </p:cNvPr>
              <p:cNvSpPr txBox="1"/>
              <p:nvPr/>
            </p:nvSpPr>
            <p:spPr>
              <a:xfrm>
                <a:off x="1608138" y="1510607"/>
                <a:ext cx="4380494" cy="531812"/>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𝑝</m:t>
                          </m:r>
                        </m:e>
                        <m:sup>
                          <m:r>
                            <a:rPr kumimoji="1" lang="en-US" altLang="zh-TW" b="0" i="1" smtClean="0">
                              <a:latin typeface="Cambria Math" panose="02040503050406030204" pitchFamily="18" charset="0"/>
                              <a:ea typeface="Cambria Math" panose="02040503050406030204" pitchFamily="18" charset="0"/>
                              <a:cs typeface="Times New Roman" pitchFamily="18" charset="0"/>
                            </a:rPr>
                            <m:t>𝜇</m:t>
                          </m:r>
                        </m:sup>
                      </m:sSup>
                      <m:r>
                        <a:rPr kumimoji="1" lang="en-US" altLang="zh-TW" b="0" i="1" smtClean="0">
                          <a:latin typeface="Cambria Math" panose="02040503050406030204" pitchFamily="18" charset="0"/>
                          <a:cs typeface="Times New Roman" pitchFamily="18" charset="0"/>
                        </a:rPr>
                        <m:t>=</m:t>
                      </m:r>
                      <m:d>
                        <m:dPr>
                          <m:ctrlPr>
                            <a:rPr lang="en-US" altLang="zh-TW" i="1">
                              <a:latin typeface="Cambria Math" panose="02040503050406030204" pitchFamily="18" charset="0"/>
                              <a:cs typeface="Times New Roman" pitchFamily="18" charset="0"/>
                            </a:rPr>
                          </m:ctrlPr>
                        </m:dPr>
                        <m:e>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0</m:t>
                              </m:r>
                            </m:sup>
                          </m:sSup>
                          <m:r>
                            <a:rPr lang="en-US" altLang="zh-TW" i="1">
                              <a:latin typeface="Cambria Math" panose="02040503050406030204" pitchFamily="18" charset="0"/>
                              <a:cs typeface="Times New Roman" pitchFamily="18" charset="0"/>
                            </a:rPr>
                            <m:t>,</m:t>
                          </m:r>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1</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2</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3</m:t>
                              </m:r>
                            </m:sup>
                          </m:sSup>
                        </m:e>
                      </m:d>
                      <m:r>
                        <a:rPr lang="en-US" altLang="zh-TW" b="0" i="1" smtClean="0">
                          <a:latin typeface="Cambria Math" panose="02040503050406030204" pitchFamily="18" charset="0"/>
                          <a:ea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𝑚</m:t>
                      </m:r>
                      <m:d>
                        <m:dPr>
                          <m:ctrlPr>
                            <a:rPr lang="en-US" altLang="zh-TW" i="1">
                              <a:latin typeface="Cambria Math" panose="02040503050406030204" pitchFamily="18" charset="0"/>
                              <a:cs typeface="Times New Roman" pitchFamily="18" charset="0"/>
                            </a:rPr>
                          </m:ctrlPr>
                        </m:dPr>
                        <m:e>
                          <m:r>
                            <a:rPr lang="en-US" altLang="zh-TW" i="1">
                              <a:latin typeface="Cambria Math" panose="02040503050406030204" pitchFamily="18" charset="0"/>
                              <a:cs typeface="Times New Roman" pitchFamily="18" charset="0"/>
                            </a:rPr>
                            <m:t>𝑐</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m:t>
                              </m:r>
                              <m:r>
                                <a:rPr lang="en-US" altLang="zh-TW" b="0" i="1" smtClean="0">
                                  <a:latin typeface="Cambria Math" panose="02040503050406030204" pitchFamily="18" charset="0"/>
                                  <a:cs typeface="Times New Roman" pitchFamily="18" charset="0"/>
                                </a:rPr>
                                <m:t>𝑡</m:t>
                              </m:r>
                            </m:num>
                            <m:den>
                              <m:r>
                                <a:rPr lang="en-US" altLang="zh-TW" i="1">
                                  <a:latin typeface="Cambria Math" panose="02040503050406030204" pitchFamily="18" charset="0"/>
                                  <a:cs typeface="Times New Roman" pitchFamily="18" charset="0"/>
                                </a:rPr>
                                <m:t>𝑑</m:t>
                              </m:r>
                              <m:r>
                                <a:rPr lang="en-US" altLang="zh-TW" i="1">
                                  <a:latin typeface="Cambria Math" panose="02040503050406030204" pitchFamily="18" charset="0"/>
                                  <a:ea typeface="Cambria Math" panose="02040503050406030204" pitchFamily="18" charset="0"/>
                                  <a:cs typeface="Times New Roman" pitchFamily="18" charset="0"/>
                                </a:rPr>
                                <m:t>𝜏</m:t>
                              </m:r>
                            </m:den>
                          </m:f>
                          <m:r>
                            <a:rPr lang="en-US" altLang="zh-TW" i="1">
                              <a:latin typeface="Cambria Math" panose="02040503050406030204" pitchFamily="18" charset="0"/>
                              <a:cs typeface="Times New Roman" pitchFamily="18" charset="0"/>
                            </a:rPr>
                            <m:t>,</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m:t>
                              </m:r>
                              <m:r>
                                <a:rPr lang="en-US" altLang="zh-TW" b="0" i="1" smtClean="0">
                                  <a:latin typeface="Cambria Math" panose="02040503050406030204" pitchFamily="18" charset="0"/>
                                  <a:cs typeface="Times New Roman" pitchFamily="18" charset="0"/>
                                </a:rPr>
                                <m:t>𝑥</m:t>
                              </m:r>
                            </m:num>
                            <m:den>
                              <m:r>
                                <a:rPr lang="en-US" altLang="zh-TW" i="1">
                                  <a:latin typeface="Cambria Math" panose="02040503050406030204" pitchFamily="18" charset="0"/>
                                  <a:cs typeface="Times New Roman" pitchFamily="18" charset="0"/>
                                </a:rPr>
                                <m:t>𝑑</m:t>
                              </m:r>
                              <m:r>
                                <a:rPr lang="en-US" altLang="zh-TW" i="1">
                                  <a:latin typeface="Cambria Math" panose="02040503050406030204" pitchFamily="18" charset="0"/>
                                  <a:ea typeface="Cambria Math" panose="02040503050406030204" pitchFamily="18" charset="0"/>
                                  <a:cs typeface="Times New Roman" pitchFamily="18" charset="0"/>
                                </a:rPr>
                                <m:t>𝜏</m:t>
                              </m:r>
                            </m:den>
                          </m:f>
                          <m:r>
                            <a:rPr lang="en-US" altLang="zh-TW" i="1">
                              <a:latin typeface="Cambria Math" panose="02040503050406030204" pitchFamily="18" charset="0"/>
                              <a:cs typeface="Times New Roman" pitchFamily="18" charset="0"/>
                            </a:rPr>
                            <m:t>,</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m:t>
                              </m:r>
                              <m:r>
                                <a:rPr lang="en-US" altLang="zh-TW" b="0" i="1" smtClean="0">
                                  <a:latin typeface="Cambria Math" panose="02040503050406030204" pitchFamily="18" charset="0"/>
                                  <a:cs typeface="Times New Roman" pitchFamily="18" charset="0"/>
                                </a:rPr>
                                <m:t>𝑦</m:t>
                              </m:r>
                            </m:num>
                            <m:den>
                              <m:r>
                                <a:rPr lang="en-US" altLang="zh-TW" i="1">
                                  <a:latin typeface="Cambria Math" panose="02040503050406030204" pitchFamily="18" charset="0"/>
                                  <a:cs typeface="Times New Roman" pitchFamily="18" charset="0"/>
                                </a:rPr>
                                <m:t>𝑑</m:t>
                              </m:r>
                              <m:r>
                                <a:rPr lang="en-US" altLang="zh-TW" i="1">
                                  <a:latin typeface="Cambria Math" panose="02040503050406030204" pitchFamily="18" charset="0"/>
                                  <a:ea typeface="Cambria Math" panose="02040503050406030204" pitchFamily="18" charset="0"/>
                                  <a:cs typeface="Times New Roman" pitchFamily="18" charset="0"/>
                                </a:rPr>
                                <m:t>𝜏</m:t>
                              </m:r>
                            </m:den>
                          </m:f>
                          <m:r>
                            <a:rPr lang="en-US" altLang="zh-TW" i="1">
                              <a:latin typeface="Cambria Math" panose="02040503050406030204" pitchFamily="18" charset="0"/>
                              <a:cs typeface="Times New Roman" pitchFamily="18" charset="0"/>
                            </a:rPr>
                            <m:t>,</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m:t>
                              </m:r>
                              <m:r>
                                <a:rPr lang="en-US" altLang="zh-TW" b="0" i="1" smtClean="0">
                                  <a:latin typeface="Cambria Math" panose="02040503050406030204" pitchFamily="18" charset="0"/>
                                  <a:cs typeface="Times New Roman" pitchFamily="18" charset="0"/>
                                </a:rPr>
                                <m:t>𝑧</m:t>
                              </m:r>
                            </m:num>
                            <m:den>
                              <m:r>
                                <a:rPr lang="en-US" altLang="zh-TW" i="1">
                                  <a:latin typeface="Cambria Math" panose="02040503050406030204" pitchFamily="18" charset="0"/>
                                  <a:cs typeface="Times New Roman" pitchFamily="18" charset="0"/>
                                </a:rPr>
                                <m:t>𝑑</m:t>
                              </m:r>
                              <m:r>
                                <a:rPr lang="en-US" altLang="zh-TW" i="1">
                                  <a:latin typeface="Cambria Math" panose="02040503050406030204" pitchFamily="18" charset="0"/>
                                  <a:ea typeface="Cambria Math" panose="02040503050406030204" pitchFamily="18" charset="0"/>
                                  <a:cs typeface="Times New Roman" pitchFamily="18" charset="0"/>
                                </a:rPr>
                                <m:t>𝜏</m:t>
                              </m:r>
                            </m:den>
                          </m:f>
                        </m:e>
                      </m:d>
                    </m:oMath>
                  </m:oMathPara>
                </a14:m>
                <a:endParaRPr kumimoji="1" lang="zh-TW" altLang="en-US" i="1" dirty="0">
                  <a:latin typeface="Times New Roman" pitchFamily="18" charset="0"/>
                  <a:cs typeface="Times New Roman" pitchFamily="18" charset="0"/>
                </a:endParaRPr>
              </a:p>
            </p:txBody>
          </p:sp>
        </mc:Choice>
        <mc:Fallback xmlns="">
          <p:sp>
            <p:nvSpPr>
              <p:cNvPr id="11" name="文字方塊 10">
                <a:extLst>
                  <a:ext uri="{FF2B5EF4-FFF2-40B4-BE49-F238E27FC236}">
                    <a16:creationId xmlns:a16="http://schemas.microsoft.com/office/drawing/2014/main" id="{06675C84-F8F4-744D-B73F-8BF06E38512F}"/>
                  </a:ext>
                </a:extLst>
              </p:cNvPr>
              <p:cNvSpPr txBox="1">
                <a:spLocks noRot="1" noChangeAspect="1" noMove="1" noResize="1" noEditPoints="1" noAdjustHandles="1" noChangeArrowheads="1" noChangeShapeType="1" noTextEdit="1"/>
              </p:cNvSpPr>
              <p:nvPr/>
            </p:nvSpPr>
            <p:spPr>
              <a:xfrm>
                <a:off x="1608138" y="1510607"/>
                <a:ext cx="4380494" cy="531812"/>
              </a:xfrm>
              <a:prstGeom prst="rect">
                <a:avLst/>
              </a:prstGeom>
              <a:blipFill>
                <a:blip r:embed="rId2"/>
                <a:stretch>
                  <a:fillRect l="-289" t="-2326" b="-1162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9EEF292D-DBE1-9040-9ADC-EB255DEB9BEC}"/>
                  </a:ext>
                </a:extLst>
              </p:cNvPr>
              <p:cNvSpPr txBox="1"/>
              <p:nvPr/>
            </p:nvSpPr>
            <p:spPr>
              <a:xfrm>
                <a:off x="5638101" y="2230438"/>
                <a:ext cx="2988703" cy="818366"/>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ea typeface="Cambria Math" panose="02040503050406030204" pitchFamily="18" charset="0"/>
                          <a:cs typeface="Times New Roman" pitchFamily="18" charset="0"/>
                        </a:rPr>
                        <m:t>𝑑</m:t>
                      </m:r>
                      <m:r>
                        <a:rPr lang="en-US" altLang="zh-TW" i="1" smtClean="0">
                          <a:latin typeface="Cambria Math" panose="02040503050406030204" pitchFamily="18" charset="0"/>
                          <a:ea typeface="Cambria Math" panose="02040503050406030204" pitchFamily="18" charset="0"/>
                          <a:cs typeface="Times New Roman" pitchFamily="18" charset="0"/>
                        </a:rPr>
                        <m:t>𝜏</m:t>
                      </m:r>
                      <m:r>
                        <a:rPr lang="en-US" altLang="zh-TW" i="1">
                          <a:latin typeface="Cambria Math" panose="02040503050406030204" pitchFamily="18" charset="0"/>
                          <a:cs typeface="Times New Roman" pitchFamily="18" charset="0"/>
                        </a:rPr>
                        <m:t>=</m:t>
                      </m:r>
                      <m:r>
                        <a:rPr lang="en-US" altLang="zh-TW" b="0" i="1" smtClean="0">
                          <a:latin typeface="Cambria Math" panose="02040503050406030204" pitchFamily="18" charset="0"/>
                          <a:cs typeface="Times New Roman" pitchFamily="18" charset="0"/>
                        </a:rPr>
                        <m:t>𝑑</m:t>
                      </m:r>
                      <m:r>
                        <a:rPr lang="en-US" altLang="zh-TW" i="1">
                          <a:latin typeface="Cambria Math" panose="02040503050406030204" pitchFamily="18" charset="0"/>
                          <a:cs typeface="Times New Roman" pitchFamily="18" charset="0"/>
                        </a:rPr>
                        <m:t>𝑡</m:t>
                      </m:r>
                      <m:rad>
                        <m:radPr>
                          <m:degHide m:val="on"/>
                          <m:ctrlPr>
                            <a:rPr lang="en-US" altLang="zh-TW" i="1" smtClean="0">
                              <a:latin typeface="Cambria Math" panose="02040503050406030204" pitchFamily="18" charset="0"/>
                              <a:cs typeface="Times New Roman" pitchFamily="18" charset="0"/>
                            </a:rPr>
                          </m:ctrlPr>
                        </m:radPr>
                        <m:deg/>
                        <m:e>
                          <m:d>
                            <m:dPr>
                              <m:ctrlPr>
                                <a:rPr lang="en-US" altLang="zh-TW" i="1">
                                  <a:latin typeface="Cambria Math" panose="02040503050406030204" pitchFamily="18" charset="0"/>
                                  <a:cs typeface="Times New Roman" pitchFamily="18" charset="0"/>
                                </a:rPr>
                              </m:ctrlPr>
                            </m:dPr>
                            <m:e>
                              <m:r>
                                <a:rPr lang="en-US" altLang="zh-TW" i="1">
                                  <a:latin typeface="Cambria Math" panose="02040503050406030204" pitchFamily="18" charset="0"/>
                                  <a:cs typeface="Times New Roman" pitchFamily="18" charset="0"/>
                                </a:rPr>
                                <m:t>1−</m:t>
                              </m:r>
                              <m:f>
                                <m:fPr>
                                  <m:ctrlPr>
                                    <a:rPr lang="en-US" altLang="zh-TW" i="1">
                                      <a:latin typeface="Cambria Math" panose="02040503050406030204" pitchFamily="18" charset="0"/>
                                      <a:cs typeface="Times New Roman" pitchFamily="18" charset="0"/>
                                    </a:rPr>
                                  </m:ctrlPr>
                                </m:fPr>
                                <m:num>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𝑢</m:t>
                                      </m:r>
                                    </m:e>
                                    <m:sup>
                                      <m:r>
                                        <a:rPr lang="en-US" altLang="zh-TW" i="1">
                                          <a:latin typeface="Cambria Math" panose="02040503050406030204" pitchFamily="18" charset="0"/>
                                          <a:cs typeface="Times New Roman" pitchFamily="18" charset="0"/>
                                        </a:rPr>
                                        <m:t>2</m:t>
                                      </m:r>
                                    </m:sup>
                                  </m:sSup>
                                </m:num>
                                <m:den>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𝑐</m:t>
                                      </m:r>
                                    </m:e>
                                    <m:sup>
                                      <m:r>
                                        <a:rPr lang="en-US" altLang="zh-TW" i="1">
                                          <a:latin typeface="Cambria Math" panose="02040503050406030204" pitchFamily="18" charset="0"/>
                                          <a:cs typeface="Times New Roman" pitchFamily="18" charset="0"/>
                                        </a:rPr>
                                        <m:t>2</m:t>
                                      </m:r>
                                    </m:sup>
                                  </m:sSup>
                                </m:den>
                              </m:f>
                            </m:e>
                          </m:d>
                        </m:e>
                      </m:rad>
                      <m:r>
                        <a:rPr lang="en-US" altLang="zh-TW" i="1">
                          <a:latin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𝑑𝑡</m:t>
                      </m:r>
                      <m:r>
                        <a:rPr lang="en-US" altLang="zh-TW" i="1" smtClean="0">
                          <a:latin typeface="Cambria Math" panose="02040503050406030204" pitchFamily="18" charset="0"/>
                          <a:ea typeface="Cambria Math" panose="02040503050406030204" pitchFamily="18" charset="0"/>
                          <a:cs typeface="Times New Roman" pitchFamily="18" charset="0"/>
                        </a:rPr>
                        <m:t>∙</m:t>
                      </m:r>
                      <m:sSup>
                        <m:sSupPr>
                          <m:ctrlPr>
                            <a:rPr lang="en-US" altLang="zh-TW" i="1" smtClean="0">
                              <a:latin typeface="Cambria Math" panose="02040503050406030204" pitchFamily="18" charset="0"/>
                              <a:cs typeface="Times New Roman" pitchFamily="18" charset="0"/>
                            </a:rPr>
                          </m:ctrlPr>
                        </m:sSupPr>
                        <m:e>
                          <m:r>
                            <a:rPr lang="en-US" altLang="zh-TW" i="1" smtClean="0">
                              <a:latin typeface="Cambria Math" panose="02040503050406030204" pitchFamily="18" charset="0"/>
                              <a:ea typeface="Cambria Math" panose="02040503050406030204" pitchFamily="18" charset="0"/>
                              <a:cs typeface="Times New Roman" pitchFamily="18" charset="0"/>
                            </a:rPr>
                            <m:t>𝛾</m:t>
                          </m:r>
                        </m:e>
                        <m:sup>
                          <m:r>
                            <a:rPr lang="en-US" altLang="zh-TW" b="0" i="1" smtClean="0">
                              <a:latin typeface="Cambria Math" panose="02040503050406030204" pitchFamily="18" charset="0"/>
                              <a:cs typeface="Times New Roman" pitchFamily="18" charset="0"/>
                            </a:rPr>
                            <m:t>−1</m:t>
                          </m:r>
                        </m:sup>
                      </m:sSup>
                    </m:oMath>
                  </m:oMathPara>
                </a14:m>
                <a:endParaRPr kumimoji="1" lang="zh-TW" altLang="en-US" dirty="0">
                  <a:latin typeface="Times New Roman" pitchFamily="18" charset="0"/>
                  <a:cs typeface="Times New Roman" pitchFamily="18" charset="0"/>
                </a:endParaRPr>
              </a:p>
            </p:txBody>
          </p:sp>
        </mc:Choice>
        <mc:Fallback xmlns="">
          <p:sp>
            <p:nvSpPr>
              <p:cNvPr id="12" name="文字方塊 11">
                <a:extLst>
                  <a:ext uri="{FF2B5EF4-FFF2-40B4-BE49-F238E27FC236}">
                    <a16:creationId xmlns:a16="http://schemas.microsoft.com/office/drawing/2014/main" id="{9EEF292D-DBE1-9040-9ADC-EB255DEB9BEC}"/>
                  </a:ext>
                </a:extLst>
              </p:cNvPr>
              <p:cNvSpPr txBox="1">
                <a:spLocks noRot="1" noChangeAspect="1" noMove="1" noResize="1" noEditPoints="1" noAdjustHandles="1" noChangeArrowheads="1" noChangeShapeType="1" noTextEdit="1"/>
              </p:cNvSpPr>
              <p:nvPr/>
            </p:nvSpPr>
            <p:spPr>
              <a:xfrm>
                <a:off x="5638101" y="2230438"/>
                <a:ext cx="2988703" cy="818366"/>
              </a:xfrm>
              <a:prstGeom prst="rect">
                <a:avLst/>
              </a:prstGeom>
              <a:blipFill>
                <a:blip r:embed="rId3"/>
                <a:stretch>
                  <a:fillRect l="-170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B0CDB189-0799-A94C-8448-1F58583BAC14}"/>
                  </a:ext>
                </a:extLst>
              </p:cNvPr>
              <p:cNvSpPr txBox="1"/>
              <p:nvPr/>
            </p:nvSpPr>
            <p:spPr>
              <a:xfrm>
                <a:off x="1615707" y="2376632"/>
                <a:ext cx="3429913" cy="525978"/>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i="1">
                              <a:latin typeface="Cambria Math" panose="02040503050406030204" pitchFamily="18" charset="0"/>
                              <a:cs typeface="Times New Roman" pitchFamily="18" charset="0"/>
                            </a:rPr>
                            <m:t>1</m:t>
                          </m:r>
                        </m:sup>
                      </m:sSup>
                      <m:r>
                        <a:rPr lang="en-US" altLang="zh-TW" b="0" i="1" smtClean="0">
                          <a:latin typeface="Cambria Math" panose="02040503050406030204" pitchFamily="18" charset="0"/>
                          <a:ea typeface="Cambria Math" panose="02040503050406030204" pitchFamily="18" charset="0"/>
                          <a:cs typeface="Times New Roman" pitchFamily="18" charset="0"/>
                        </a:rPr>
                        <m:t>=</m:t>
                      </m:r>
                      <m:sSub>
                        <m:sSubPr>
                          <m:ctrlPr>
                            <a:rPr lang="en-US" altLang="zh-TW" b="0" i="1" smtClean="0">
                              <a:latin typeface="Cambria Math" panose="02040503050406030204" pitchFamily="18" charset="0"/>
                              <a:ea typeface="Cambria Math" panose="02040503050406030204" pitchFamily="18" charset="0"/>
                              <a:cs typeface="Times New Roman" pitchFamily="18" charset="0"/>
                            </a:rPr>
                          </m:ctrlPr>
                        </m:sSubPr>
                        <m:e>
                          <m:r>
                            <a:rPr lang="en-US" altLang="zh-TW" b="0" i="1" smtClean="0">
                              <a:latin typeface="Cambria Math" panose="02040503050406030204" pitchFamily="18" charset="0"/>
                              <a:ea typeface="Cambria Math" panose="02040503050406030204" pitchFamily="18" charset="0"/>
                              <a:cs typeface="Times New Roman" pitchFamily="18" charset="0"/>
                            </a:rPr>
                            <m:t>𝑝</m:t>
                          </m:r>
                        </m:e>
                        <m:sub>
                          <m:r>
                            <a:rPr lang="en-US" altLang="zh-TW" b="0" i="1" smtClean="0">
                              <a:latin typeface="Cambria Math" panose="02040503050406030204" pitchFamily="18" charset="0"/>
                              <a:ea typeface="Cambria Math" panose="02040503050406030204" pitchFamily="18" charset="0"/>
                              <a:cs typeface="Times New Roman" pitchFamily="18" charset="0"/>
                            </a:rPr>
                            <m:t>𝑥</m:t>
                          </m:r>
                        </m:sub>
                      </m:sSub>
                      <m:r>
                        <a:rPr lang="en-US" altLang="zh-TW" b="0" i="1" smtClean="0">
                          <a:latin typeface="Cambria Math" panose="02040503050406030204" pitchFamily="18" charset="0"/>
                          <a:ea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𝑚</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𝑑𝑥</m:t>
                          </m:r>
                        </m:num>
                        <m:den>
                          <m:r>
                            <a:rPr lang="en-US" altLang="zh-TW" i="1">
                              <a:latin typeface="Cambria Math" panose="02040503050406030204" pitchFamily="18" charset="0"/>
                              <a:cs typeface="Times New Roman" pitchFamily="18" charset="0"/>
                            </a:rPr>
                            <m:t>𝑑</m:t>
                          </m:r>
                          <m:r>
                            <a:rPr lang="en-US" altLang="zh-TW" i="1">
                              <a:latin typeface="Cambria Math" panose="02040503050406030204" pitchFamily="18" charset="0"/>
                              <a:ea typeface="Cambria Math" panose="02040503050406030204" pitchFamily="18" charset="0"/>
                              <a:cs typeface="Times New Roman" pitchFamily="18" charset="0"/>
                            </a:rPr>
                            <m:t>𝜏</m:t>
                          </m:r>
                        </m:den>
                      </m:f>
                      <m:r>
                        <a:rPr lang="en-US" altLang="zh-TW" b="0" i="1" smtClean="0">
                          <a:latin typeface="Cambria Math" panose="02040503050406030204" pitchFamily="18" charset="0"/>
                          <a:ea typeface="Cambria Math" panose="02040503050406030204" pitchFamily="18" charset="0"/>
                          <a:cs typeface="Times New Roman" pitchFamily="18" charset="0"/>
                        </a:rPr>
                        <m:t>=</m:t>
                      </m:r>
                      <m:r>
                        <a:rPr lang="en-US" altLang="zh-TW" b="0" i="1" smtClean="0">
                          <a:latin typeface="Cambria Math" panose="02040503050406030204" pitchFamily="18" charset="0"/>
                          <a:ea typeface="Cambria Math" panose="02040503050406030204" pitchFamily="18" charset="0"/>
                          <a:cs typeface="Times New Roman" pitchFamily="18" charset="0"/>
                        </a:rPr>
                        <m:t>𝑚</m:t>
                      </m:r>
                      <m:r>
                        <a:rPr lang="en-US" altLang="zh-TW" b="0" i="1" smtClean="0">
                          <a:latin typeface="Cambria Math" panose="02040503050406030204" pitchFamily="18" charset="0"/>
                          <a:ea typeface="Cambria Math" panose="02040503050406030204" pitchFamily="18" charset="0"/>
                          <a:cs typeface="Times New Roman" pitchFamily="18" charset="0"/>
                        </a:rPr>
                        <m:t>𝛾</m:t>
                      </m:r>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𝑑𝑥</m:t>
                          </m:r>
                        </m:num>
                        <m:den>
                          <m:r>
                            <a:rPr lang="en-US" altLang="zh-TW" i="1">
                              <a:latin typeface="Cambria Math" panose="02040503050406030204" pitchFamily="18" charset="0"/>
                              <a:cs typeface="Times New Roman" pitchFamily="18" charset="0"/>
                            </a:rPr>
                            <m:t>𝑑</m:t>
                          </m:r>
                          <m:r>
                            <a:rPr lang="en-US" altLang="zh-TW" b="0" i="1" smtClean="0">
                              <a:latin typeface="Cambria Math" panose="02040503050406030204" pitchFamily="18" charset="0"/>
                              <a:cs typeface="Times New Roman" pitchFamily="18" charset="0"/>
                            </a:rPr>
                            <m:t>𝑡</m:t>
                          </m:r>
                        </m:den>
                      </m:f>
                      <m:r>
                        <a:rPr lang="en-US" altLang="zh-TW" i="1" smtClean="0">
                          <a:latin typeface="Cambria Math" panose="02040503050406030204" pitchFamily="18" charset="0"/>
                          <a:cs typeface="Times New Roman" pitchFamily="18" charset="0"/>
                        </a:rPr>
                        <m:t>=</m:t>
                      </m:r>
                      <m:r>
                        <a:rPr lang="en-US" altLang="zh-TW" b="0" i="1" smtClean="0">
                          <a:latin typeface="Cambria Math" panose="02040503050406030204" pitchFamily="18" charset="0"/>
                          <a:cs typeface="Times New Roman" pitchFamily="18" charset="0"/>
                        </a:rPr>
                        <m:t>𝑚</m:t>
                      </m:r>
                      <m:r>
                        <a:rPr lang="en-US" altLang="zh-TW" b="0" i="1" smtClean="0">
                          <a:latin typeface="Cambria Math" panose="02040503050406030204" pitchFamily="18" charset="0"/>
                          <a:ea typeface="Cambria Math" panose="02040503050406030204" pitchFamily="18" charset="0"/>
                          <a:cs typeface="Times New Roman" pitchFamily="18" charset="0"/>
                        </a:rPr>
                        <m:t>𝛾</m:t>
                      </m:r>
                      <m:sSub>
                        <m:sSubPr>
                          <m:ctrlPr>
                            <a:rPr lang="en-US" altLang="zh-TW" b="0" i="1" smtClean="0">
                              <a:latin typeface="Cambria Math" panose="02040503050406030204" pitchFamily="18" charset="0"/>
                              <a:cs typeface="Times New Roman" pitchFamily="18" charset="0"/>
                            </a:rPr>
                          </m:ctrlPr>
                        </m:sSubPr>
                        <m:e>
                          <m:r>
                            <a:rPr lang="en-US" altLang="zh-TW" b="0" i="1" smtClean="0">
                              <a:latin typeface="Cambria Math" panose="02040503050406030204" pitchFamily="18" charset="0"/>
                              <a:cs typeface="Times New Roman" pitchFamily="18" charset="0"/>
                            </a:rPr>
                            <m:t>𝑢</m:t>
                          </m:r>
                        </m:e>
                        <m:sub>
                          <m:r>
                            <a:rPr lang="en-US" altLang="zh-TW" b="0" i="1" smtClean="0">
                              <a:latin typeface="Cambria Math" panose="02040503050406030204" pitchFamily="18" charset="0"/>
                              <a:cs typeface="Times New Roman" pitchFamily="18" charset="0"/>
                            </a:rPr>
                            <m:t>𝑥</m:t>
                          </m:r>
                        </m:sub>
                      </m:sSub>
                    </m:oMath>
                  </m:oMathPara>
                </a14:m>
                <a:endParaRPr kumimoji="1" lang="zh-TW" altLang="en-US" i="1" dirty="0">
                  <a:latin typeface="Times New Roman" pitchFamily="18" charset="0"/>
                  <a:cs typeface="Times New Roman" pitchFamily="18" charset="0"/>
                </a:endParaRPr>
              </a:p>
            </p:txBody>
          </p:sp>
        </mc:Choice>
        <mc:Fallback xmlns="">
          <p:sp>
            <p:nvSpPr>
              <p:cNvPr id="13" name="文字方塊 12">
                <a:extLst>
                  <a:ext uri="{FF2B5EF4-FFF2-40B4-BE49-F238E27FC236}">
                    <a16:creationId xmlns:a16="http://schemas.microsoft.com/office/drawing/2014/main" id="{B0CDB189-0799-A94C-8448-1F58583BAC14}"/>
                  </a:ext>
                </a:extLst>
              </p:cNvPr>
              <p:cNvSpPr txBox="1">
                <a:spLocks noRot="1" noChangeAspect="1" noMove="1" noResize="1" noEditPoints="1" noAdjustHandles="1" noChangeArrowheads="1" noChangeShapeType="1" noTextEdit="1"/>
              </p:cNvSpPr>
              <p:nvPr/>
            </p:nvSpPr>
            <p:spPr>
              <a:xfrm>
                <a:off x="1615707" y="2376632"/>
                <a:ext cx="3429913" cy="525978"/>
              </a:xfrm>
              <a:prstGeom prst="rect">
                <a:avLst/>
              </a:prstGeom>
              <a:blipFill>
                <a:blip r:embed="rId4"/>
                <a:stretch>
                  <a:fillRect l="-738" b="-1162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9899A3D7-80AD-D74D-BE48-45F1B3830BC1}"/>
                  </a:ext>
                </a:extLst>
              </p:cNvPr>
              <p:cNvSpPr txBox="1"/>
              <p:nvPr/>
            </p:nvSpPr>
            <p:spPr>
              <a:xfrm>
                <a:off x="1619587" y="3326611"/>
                <a:ext cx="2510880" cy="818942"/>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panose="02040503050406030204" pitchFamily="18" charset="0"/>
                              <a:ea typeface="Cambria Math" panose="02040503050406030204" pitchFamily="18" charset="0"/>
                              <a:cs typeface="Times New Roman" pitchFamily="18" charset="0"/>
                            </a:rPr>
                          </m:ctrlPr>
                        </m:sSubPr>
                        <m:e>
                          <m:r>
                            <a:rPr lang="en-US" altLang="zh-TW" b="0" i="1" smtClean="0">
                              <a:latin typeface="Cambria Math" panose="02040503050406030204" pitchFamily="18" charset="0"/>
                              <a:ea typeface="Cambria Math" panose="02040503050406030204" pitchFamily="18" charset="0"/>
                              <a:cs typeface="Times New Roman" pitchFamily="18" charset="0"/>
                            </a:rPr>
                            <m:t>𝑝</m:t>
                          </m:r>
                        </m:e>
                        <m:sub>
                          <m:r>
                            <a:rPr lang="en-US" altLang="zh-TW" b="0" i="1" smtClean="0">
                              <a:latin typeface="Cambria Math" panose="02040503050406030204" pitchFamily="18" charset="0"/>
                              <a:ea typeface="Cambria Math" panose="02040503050406030204" pitchFamily="18" charset="0"/>
                              <a:cs typeface="Times New Roman" pitchFamily="18" charset="0"/>
                            </a:rPr>
                            <m:t>𝑥</m:t>
                          </m:r>
                        </m:sub>
                      </m:sSub>
                      <m:r>
                        <a:rPr lang="en-US" altLang="zh-TW" b="0" i="1" smtClean="0">
                          <a:latin typeface="Cambria Math" panose="02040503050406030204" pitchFamily="18" charset="0"/>
                          <a:ea typeface="Cambria Math" panose="02040503050406030204" pitchFamily="18" charset="0"/>
                          <a:cs typeface="Times New Roman" pitchFamily="18" charset="0"/>
                        </a:rPr>
                        <m:t>=</m:t>
                      </m:r>
                      <m:f>
                        <m:fPr>
                          <m:ctrlPr>
                            <a:rPr lang="en-US" altLang="zh-TW" b="0" i="1" smtClean="0">
                              <a:latin typeface="Cambria Math" panose="02040503050406030204" pitchFamily="18" charset="0"/>
                              <a:ea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𝑚</m:t>
                          </m:r>
                          <m:sSub>
                            <m:sSubPr>
                              <m:ctrlPr>
                                <a:rPr lang="en-US" altLang="zh-TW" i="1">
                                  <a:latin typeface="Cambria Math" panose="02040503050406030204" pitchFamily="18" charset="0"/>
                                  <a:cs typeface="Times New Roman" pitchFamily="18" charset="0"/>
                                </a:rPr>
                              </m:ctrlPr>
                            </m:sSubPr>
                            <m:e>
                              <m:r>
                                <a:rPr lang="en-US" altLang="zh-TW" i="1">
                                  <a:latin typeface="Cambria Math" panose="02040503050406030204" pitchFamily="18" charset="0"/>
                                  <a:cs typeface="Times New Roman" pitchFamily="18" charset="0"/>
                                </a:rPr>
                                <m:t>𝑢</m:t>
                              </m:r>
                            </m:e>
                            <m:sub>
                              <m:r>
                                <a:rPr lang="en-US" altLang="zh-TW" i="1">
                                  <a:latin typeface="Cambria Math" panose="02040503050406030204" pitchFamily="18" charset="0"/>
                                  <a:cs typeface="Times New Roman" pitchFamily="18" charset="0"/>
                                </a:rPr>
                                <m:t>𝑥</m:t>
                              </m:r>
                            </m:sub>
                          </m:sSub>
                        </m:num>
                        <m:den>
                          <m:rad>
                            <m:radPr>
                              <m:degHide m:val="on"/>
                              <m:ctrlPr>
                                <a:rPr lang="en-US" altLang="zh-TW" i="1">
                                  <a:latin typeface="Cambria Math" panose="02040503050406030204" pitchFamily="18" charset="0"/>
                                  <a:cs typeface="Times New Roman" pitchFamily="18" charset="0"/>
                                </a:rPr>
                              </m:ctrlPr>
                            </m:radPr>
                            <m:deg/>
                            <m:e>
                              <m:d>
                                <m:dPr>
                                  <m:ctrlPr>
                                    <a:rPr lang="en-US" altLang="zh-TW" i="1">
                                      <a:latin typeface="Cambria Math" panose="02040503050406030204" pitchFamily="18" charset="0"/>
                                      <a:cs typeface="Times New Roman" pitchFamily="18" charset="0"/>
                                    </a:rPr>
                                  </m:ctrlPr>
                                </m:dPr>
                                <m:e>
                                  <m:r>
                                    <a:rPr lang="en-US" altLang="zh-TW" i="1">
                                      <a:latin typeface="Cambria Math" panose="02040503050406030204" pitchFamily="18" charset="0"/>
                                      <a:cs typeface="Times New Roman" pitchFamily="18" charset="0"/>
                                    </a:rPr>
                                    <m:t>1−</m:t>
                                  </m:r>
                                  <m:f>
                                    <m:fPr>
                                      <m:ctrlPr>
                                        <a:rPr lang="en-US" altLang="zh-TW" i="1">
                                          <a:latin typeface="Cambria Math" panose="02040503050406030204" pitchFamily="18" charset="0"/>
                                          <a:cs typeface="Times New Roman" pitchFamily="18" charset="0"/>
                                        </a:rPr>
                                      </m:ctrlPr>
                                    </m:fPr>
                                    <m:num>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𝑢</m:t>
                                          </m:r>
                                        </m:e>
                                        <m:sup>
                                          <m:r>
                                            <a:rPr lang="en-US" altLang="zh-TW" i="1">
                                              <a:latin typeface="Cambria Math" panose="02040503050406030204" pitchFamily="18" charset="0"/>
                                              <a:cs typeface="Times New Roman" pitchFamily="18" charset="0"/>
                                            </a:rPr>
                                            <m:t>2</m:t>
                                          </m:r>
                                        </m:sup>
                                      </m:sSup>
                                    </m:num>
                                    <m:den>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𝑐</m:t>
                                          </m:r>
                                        </m:e>
                                        <m:sup>
                                          <m:r>
                                            <a:rPr lang="en-US" altLang="zh-TW" i="1">
                                              <a:latin typeface="Cambria Math" panose="02040503050406030204" pitchFamily="18" charset="0"/>
                                              <a:cs typeface="Times New Roman" pitchFamily="18" charset="0"/>
                                            </a:rPr>
                                            <m:t>2</m:t>
                                          </m:r>
                                        </m:sup>
                                      </m:sSup>
                                    </m:den>
                                  </m:f>
                                </m:e>
                              </m:d>
                            </m:e>
                          </m:rad>
                        </m:den>
                      </m:f>
                      <m:r>
                        <a:rPr lang="en-US" altLang="zh-TW" i="1">
                          <a:latin typeface="Cambria Math" panose="02040503050406030204" pitchFamily="18" charset="0"/>
                          <a:cs typeface="Times New Roman" pitchFamily="18" charset="0"/>
                        </a:rPr>
                        <m:t>=</m:t>
                      </m:r>
                      <m:r>
                        <a:rPr lang="en-US" altLang="zh-TW" i="1">
                          <a:latin typeface="Cambria Math" panose="02040503050406030204" pitchFamily="18" charset="0"/>
                          <a:ea typeface="Cambria Math" panose="02040503050406030204" pitchFamily="18" charset="0"/>
                          <a:cs typeface="Times New Roman" pitchFamily="18" charset="0"/>
                        </a:rPr>
                        <m:t>𝛾</m:t>
                      </m:r>
                      <m:r>
                        <a:rPr lang="en-US" altLang="zh-TW" i="1">
                          <a:latin typeface="Cambria Math" panose="02040503050406030204" pitchFamily="18" charset="0"/>
                          <a:cs typeface="Times New Roman" pitchFamily="18" charset="0"/>
                        </a:rPr>
                        <m:t>𝑚</m:t>
                      </m:r>
                      <m:sSub>
                        <m:sSubPr>
                          <m:ctrlPr>
                            <a:rPr lang="en-US" altLang="zh-TW" i="1">
                              <a:latin typeface="Cambria Math" panose="02040503050406030204" pitchFamily="18" charset="0"/>
                              <a:cs typeface="Times New Roman" pitchFamily="18" charset="0"/>
                            </a:rPr>
                          </m:ctrlPr>
                        </m:sSubPr>
                        <m:e>
                          <m:r>
                            <a:rPr lang="en-US" altLang="zh-TW" i="1">
                              <a:latin typeface="Cambria Math" panose="02040503050406030204" pitchFamily="18" charset="0"/>
                              <a:cs typeface="Times New Roman" pitchFamily="18" charset="0"/>
                            </a:rPr>
                            <m:t>𝑢</m:t>
                          </m:r>
                        </m:e>
                        <m:sub>
                          <m:r>
                            <a:rPr lang="en-US" altLang="zh-TW" i="1">
                              <a:latin typeface="Cambria Math" panose="02040503050406030204" pitchFamily="18" charset="0"/>
                              <a:cs typeface="Times New Roman" pitchFamily="18" charset="0"/>
                            </a:rPr>
                            <m:t>𝑥</m:t>
                          </m:r>
                        </m:sub>
                      </m:sSub>
                    </m:oMath>
                  </m:oMathPara>
                </a14:m>
                <a:endParaRPr kumimoji="1" lang="zh-TW" altLang="en-US" i="1" dirty="0">
                  <a:latin typeface="Times New Roman" pitchFamily="18" charset="0"/>
                  <a:cs typeface="Times New Roman" pitchFamily="18" charset="0"/>
                </a:endParaRPr>
              </a:p>
            </p:txBody>
          </p:sp>
        </mc:Choice>
        <mc:Fallback xmlns="">
          <p:sp>
            <p:nvSpPr>
              <p:cNvPr id="14" name="文字方塊 13">
                <a:extLst>
                  <a:ext uri="{FF2B5EF4-FFF2-40B4-BE49-F238E27FC236}">
                    <a16:creationId xmlns:a16="http://schemas.microsoft.com/office/drawing/2014/main" id="{9899A3D7-80AD-D74D-BE48-45F1B3830BC1}"/>
                  </a:ext>
                </a:extLst>
              </p:cNvPr>
              <p:cNvSpPr txBox="1">
                <a:spLocks noRot="1" noChangeAspect="1" noMove="1" noResize="1" noEditPoints="1" noAdjustHandles="1" noChangeArrowheads="1" noChangeShapeType="1" noTextEdit="1"/>
              </p:cNvSpPr>
              <p:nvPr/>
            </p:nvSpPr>
            <p:spPr>
              <a:xfrm>
                <a:off x="1619587" y="3326611"/>
                <a:ext cx="2510880" cy="818942"/>
              </a:xfrm>
              <a:prstGeom prst="rect">
                <a:avLst/>
              </a:prstGeom>
              <a:blipFill>
                <a:blip r:embed="rId5"/>
                <a:stretch>
                  <a:fillRect l="-2010" t="-1538" b="-1538"/>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E1DAB79F-4988-D742-BAE1-146F2471F46E}"/>
                  </a:ext>
                </a:extLst>
              </p:cNvPr>
              <p:cNvSpPr txBox="1"/>
              <p:nvPr/>
            </p:nvSpPr>
            <p:spPr>
              <a:xfrm>
                <a:off x="1621285" y="5223086"/>
                <a:ext cx="4267770" cy="318677"/>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cs typeface="Times New Roman" pitchFamily="18" charset="0"/>
                        </a:rPr>
                        <m:t>𝑢</m:t>
                      </m:r>
                      <m:r>
                        <a:rPr lang="en-US" altLang="zh-TW" b="0" i="1" smtClean="0">
                          <a:latin typeface="Cambria Math" panose="02040503050406030204" pitchFamily="18" charset="0"/>
                          <a:ea typeface="Cambria Math" panose="02040503050406030204" pitchFamily="18" charset="0"/>
                          <a:cs typeface="Times New Roman" pitchFamily="18" charset="0"/>
                        </a:rPr>
                        <m:t>≪</m:t>
                      </m:r>
                      <m:r>
                        <a:rPr lang="en-US" altLang="zh-TW" b="0" i="1" smtClean="0">
                          <a:latin typeface="Cambria Math" panose="02040503050406030204" pitchFamily="18" charset="0"/>
                          <a:ea typeface="Cambria Math" panose="02040503050406030204" pitchFamily="18" charset="0"/>
                          <a:cs typeface="Times New Roman" pitchFamily="18" charset="0"/>
                        </a:rPr>
                        <m:t>𝑐</m:t>
                      </m:r>
                      <m:r>
                        <a:rPr lang="en-US" altLang="zh-TW" b="0" i="1" smtClean="0">
                          <a:latin typeface="Cambria Math" panose="02040503050406030204" pitchFamily="18" charset="0"/>
                          <a:ea typeface="Cambria Math" panose="02040503050406030204" pitchFamily="18" charset="0"/>
                          <a:cs typeface="Times New Roman" pitchFamily="18" charset="0"/>
                        </a:rPr>
                        <m:t>,  </m:t>
                      </m:r>
                      <m:d>
                        <m:dPr>
                          <m:ctrlPr>
                            <a:rPr lang="en-US" altLang="zh-TW" i="1">
                              <a:latin typeface="Cambria Math" panose="02040503050406030204" pitchFamily="18" charset="0"/>
                              <a:cs typeface="Times New Roman" pitchFamily="18" charset="0"/>
                            </a:rPr>
                          </m:ctrlPr>
                        </m:dPr>
                        <m:e>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1</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2</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3</m:t>
                              </m:r>
                            </m:sup>
                          </m:sSup>
                        </m:e>
                      </m:d>
                      <m:r>
                        <a:rPr lang="en-US" altLang="zh-TW" b="0" i="1" smtClean="0">
                          <a:latin typeface="Cambria Math" panose="02040503050406030204" pitchFamily="18" charset="0"/>
                          <a:ea typeface="Cambria Math" panose="02040503050406030204" pitchFamily="18" charset="0"/>
                          <a:cs typeface="Times New Roman" pitchFamily="18" charset="0"/>
                        </a:rPr>
                        <m:t>→</m:t>
                      </m:r>
                      <m:d>
                        <m:dPr>
                          <m:ctrlPr>
                            <a:rPr lang="en-US" altLang="zh-TW" i="1">
                              <a:latin typeface="Cambria Math" panose="02040503050406030204" pitchFamily="18" charset="0"/>
                              <a:cs typeface="Times New Roman" pitchFamily="18" charset="0"/>
                            </a:rPr>
                          </m:ctrlPr>
                        </m:dPr>
                        <m:e>
                          <m:r>
                            <a:rPr lang="en-US" altLang="zh-TW" i="1">
                              <a:latin typeface="Cambria Math" panose="02040503050406030204" pitchFamily="18" charset="0"/>
                              <a:cs typeface="Times New Roman" pitchFamily="18" charset="0"/>
                            </a:rPr>
                            <m:t>𝑚</m:t>
                          </m:r>
                          <m:sSub>
                            <m:sSubPr>
                              <m:ctrlPr>
                                <a:rPr lang="en-US" altLang="zh-TW" i="1">
                                  <a:latin typeface="Cambria Math" panose="02040503050406030204" pitchFamily="18" charset="0"/>
                                  <a:cs typeface="Times New Roman" pitchFamily="18" charset="0"/>
                                </a:rPr>
                              </m:ctrlPr>
                            </m:sSubPr>
                            <m:e>
                              <m:r>
                                <a:rPr lang="en-US" altLang="zh-TW" i="1">
                                  <a:latin typeface="Cambria Math" panose="02040503050406030204" pitchFamily="18" charset="0"/>
                                  <a:cs typeface="Times New Roman" pitchFamily="18" charset="0"/>
                                </a:rPr>
                                <m:t>𝑢</m:t>
                              </m:r>
                            </m:e>
                            <m:sub>
                              <m:r>
                                <a:rPr lang="en-US" altLang="zh-TW" i="1">
                                  <a:latin typeface="Cambria Math" panose="02040503050406030204" pitchFamily="18" charset="0"/>
                                  <a:cs typeface="Times New Roman" pitchFamily="18" charset="0"/>
                                </a:rPr>
                                <m:t>𝑥</m:t>
                              </m:r>
                            </m:sub>
                          </m:sSub>
                          <m:r>
                            <a:rPr lang="en-US" altLang="zh-TW" i="1">
                              <a:latin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𝑚</m:t>
                          </m:r>
                          <m:sSub>
                            <m:sSubPr>
                              <m:ctrlPr>
                                <a:rPr lang="en-US" altLang="zh-TW" i="1">
                                  <a:latin typeface="Cambria Math" panose="02040503050406030204" pitchFamily="18" charset="0"/>
                                  <a:cs typeface="Times New Roman" pitchFamily="18" charset="0"/>
                                </a:rPr>
                              </m:ctrlPr>
                            </m:sSubPr>
                            <m:e>
                              <m:r>
                                <a:rPr lang="en-US" altLang="zh-TW" i="1">
                                  <a:latin typeface="Cambria Math" panose="02040503050406030204" pitchFamily="18" charset="0"/>
                                  <a:cs typeface="Times New Roman" pitchFamily="18" charset="0"/>
                                </a:rPr>
                                <m:t>𝑢</m:t>
                              </m:r>
                            </m:e>
                            <m:sub>
                              <m:r>
                                <a:rPr lang="en-US" altLang="zh-TW" b="0" i="1" smtClean="0">
                                  <a:latin typeface="Cambria Math" panose="02040503050406030204" pitchFamily="18" charset="0"/>
                                  <a:cs typeface="Times New Roman" pitchFamily="18" charset="0"/>
                                </a:rPr>
                                <m:t>𝑦</m:t>
                              </m:r>
                            </m:sub>
                          </m:sSub>
                          <m:r>
                            <a:rPr lang="en-US" altLang="zh-TW" i="1">
                              <a:latin typeface="Cambria Math" panose="02040503050406030204" pitchFamily="18" charset="0"/>
                              <a:cs typeface="Times New Roman" pitchFamily="18" charset="0"/>
                            </a:rPr>
                            <m:t>,</m:t>
                          </m:r>
                          <m:r>
                            <a:rPr lang="en-US" altLang="zh-TW" i="1">
                              <a:latin typeface="Cambria Math" panose="02040503050406030204" pitchFamily="18" charset="0"/>
                              <a:cs typeface="Times New Roman" pitchFamily="18" charset="0"/>
                            </a:rPr>
                            <m:t>𝑚</m:t>
                          </m:r>
                          <m:sSub>
                            <m:sSubPr>
                              <m:ctrlPr>
                                <a:rPr lang="en-US" altLang="zh-TW" i="1">
                                  <a:latin typeface="Cambria Math" panose="02040503050406030204" pitchFamily="18" charset="0"/>
                                  <a:cs typeface="Times New Roman" pitchFamily="18" charset="0"/>
                                </a:rPr>
                              </m:ctrlPr>
                            </m:sSubPr>
                            <m:e>
                              <m:r>
                                <a:rPr lang="en-US" altLang="zh-TW" i="1">
                                  <a:latin typeface="Cambria Math" panose="02040503050406030204" pitchFamily="18" charset="0"/>
                                  <a:cs typeface="Times New Roman" pitchFamily="18" charset="0"/>
                                </a:rPr>
                                <m:t>𝑢</m:t>
                              </m:r>
                            </m:e>
                            <m:sub>
                              <m:r>
                                <a:rPr lang="en-US" altLang="zh-TW" b="0" i="1" smtClean="0">
                                  <a:latin typeface="Cambria Math" panose="02040503050406030204" pitchFamily="18" charset="0"/>
                                  <a:cs typeface="Times New Roman" pitchFamily="18" charset="0"/>
                                </a:rPr>
                                <m:t>𝑧</m:t>
                              </m:r>
                            </m:sub>
                          </m:sSub>
                        </m:e>
                      </m:d>
                    </m:oMath>
                  </m:oMathPara>
                </a14:m>
                <a:endParaRPr kumimoji="1" lang="zh-TW" altLang="en-US" i="1" dirty="0">
                  <a:latin typeface="Times New Roman" pitchFamily="18" charset="0"/>
                  <a:cs typeface="Times New Roman" pitchFamily="18" charset="0"/>
                </a:endParaRPr>
              </a:p>
            </p:txBody>
          </p:sp>
        </mc:Choice>
        <mc:Fallback xmlns="">
          <p:sp>
            <p:nvSpPr>
              <p:cNvPr id="15" name="文字方塊 14">
                <a:extLst>
                  <a:ext uri="{FF2B5EF4-FFF2-40B4-BE49-F238E27FC236}">
                    <a16:creationId xmlns:a16="http://schemas.microsoft.com/office/drawing/2014/main" id="{E1DAB79F-4988-D742-BAE1-146F2471F46E}"/>
                  </a:ext>
                </a:extLst>
              </p:cNvPr>
              <p:cNvSpPr txBox="1">
                <a:spLocks noRot="1" noChangeAspect="1" noMove="1" noResize="1" noEditPoints="1" noAdjustHandles="1" noChangeArrowheads="1" noChangeShapeType="1" noTextEdit="1"/>
              </p:cNvSpPr>
              <p:nvPr/>
            </p:nvSpPr>
            <p:spPr>
              <a:xfrm>
                <a:off x="1621285" y="5223086"/>
                <a:ext cx="4267770" cy="318677"/>
              </a:xfrm>
              <a:prstGeom prst="rect">
                <a:avLst/>
              </a:prstGeom>
              <a:blipFill>
                <a:blip r:embed="rId6"/>
                <a:stretch>
                  <a:fillRect l="-297" b="-19231"/>
                </a:stretch>
              </a:blipFill>
            </p:spPr>
            <p:txBody>
              <a:bodyPr/>
              <a:lstStyle/>
              <a:p>
                <a:r>
                  <a:rPr lang="zh-TW" alt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圖片 1" descr="afg015.jpg"/>
          <p:cNvPicPr>
            <a:picLocks noChangeAspect="1"/>
          </p:cNvPicPr>
          <p:nvPr/>
        </p:nvPicPr>
        <p:blipFill>
          <a:blip r:embed="rId2">
            <a:extLst>
              <a:ext uri="{28A0092B-C50C-407E-A947-70E740481C1C}">
                <a14:useLocalDpi xmlns:a14="http://schemas.microsoft.com/office/drawing/2010/main" val="0"/>
              </a:ext>
            </a:extLst>
          </a:blip>
          <a:srcRect b="53726"/>
          <a:stretch>
            <a:fillRect/>
          </a:stretch>
        </p:blipFill>
        <p:spPr bwMode="auto">
          <a:xfrm>
            <a:off x="1572817" y="1885894"/>
            <a:ext cx="279876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文字方塊 4"/>
          <p:cNvSpPr txBox="1">
            <a:spLocks noChangeArrowheads="1"/>
          </p:cNvSpPr>
          <p:nvPr/>
        </p:nvSpPr>
        <p:spPr bwMode="auto">
          <a:xfrm>
            <a:off x="4592588" y="2982220"/>
            <a:ext cx="357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新細明體" pitchFamily="18" charset="-120"/>
              </a:defRPr>
            </a:lvl1pPr>
            <a:lvl2pPr marL="742950" indent="-285750">
              <a:defRPr kumimoji="1" sz="2400">
                <a:solidFill>
                  <a:schemeClr val="tx1"/>
                </a:solidFill>
                <a:latin typeface="Arial" pitchFamily="34" charset="0"/>
                <a:ea typeface="新細明體" pitchFamily="18" charset="-120"/>
              </a:defRPr>
            </a:lvl2pPr>
            <a:lvl3pPr marL="1143000" indent="-228600">
              <a:defRPr kumimoji="1" sz="2400">
                <a:solidFill>
                  <a:schemeClr val="tx1"/>
                </a:solidFill>
                <a:latin typeface="Arial" pitchFamily="34" charset="0"/>
                <a:ea typeface="新細明體" pitchFamily="18" charset="-120"/>
              </a:defRPr>
            </a:lvl3pPr>
            <a:lvl4pPr marL="1600200" indent="-228600">
              <a:defRPr kumimoji="1" sz="2400">
                <a:solidFill>
                  <a:schemeClr val="tx1"/>
                </a:solidFill>
                <a:latin typeface="Arial" pitchFamily="34" charset="0"/>
                <a:ea typeface="新細明體" pitchFamily="18" charset="-120"/>
              </a:defRPr>
            </a:lvl4pPr>
            <a:lvl5pPr marL="2057400" indent="-228600">
              <a:defRPr kumimoji="1" sz="2400">
                <a:solidFill>
                  <a:schemeClr val="tx1"/>
                </a:solidFill>
                <a:latin typeface="Arial" pitchFamily="34" charset="0"/>
                <a:ea typeface="新細明體" pitchFamily="18" charset="-120"/>
              </a:defRPr>
            </a:lvl5pPr>
            <a:lvl6pPr marL="2514600" indent="-228600" fontAlgn="base">
              <a:spcBef>
                <a:spcPct val="0"/>
              </a:spcBef>
              <a:spcAft>
                <a:spcPct val="0"/>
              </a:spcAft>
              <a:defRPr kumimoji="1" sz="2400">
                <a:solidFill>
                  <a:schemeClr val="tx1"/>
                </a:solidFill>
                <a:latin typeface="Arial" pitchFamily="34" charset="0"/>
                <a:ea typeface="新細明體" pitchFamily="18" charset="-120"/>
              </a:defRPr>
            </a:lvl6pPr>
            <a:lvl7pPr marL="2971800" indent="-228600" fontAlgn="base">
              <a:spcBef>
                <a:spcPct val="0"/>
              </a:spcBef>
              <a:spcAft>
                <a:spcPct val="0"/>
              </a:spcAft>
              <a:defRPr kumimoji="1" sz="2400">
                <a:solidFill>
                  <a:schemeClr val="tx1"/>
                </a:solidFill>
                <a:latin typeface="Arial" pitchFamily="34" charset="0"/>
                <a:ea typeface="新細明體" pitchFamily="18" charset="-120"/>
              </a:defRPr>
            </a:lvl7pPr>
            <a:lvl8pPr marL="3429000" indent="-228600" fontAlgn="base">
              <a:spcBef>
                <a:spcPct val="0"/>
              </a:spcBef>
              <a:spcAft>
                <a:spcPct val="0"/>
              </a:spcAft>
              <a:defRPr kumimoji="1" sz="2400">
                <a:solidFill>
                  <a:schemeClr val="tx1"/>
                </a:solidFill>
                <a:latin typeface="Arial" pitchFamily="34" charset="0"/>
                <a:ea typeface="新細明體" pitchFamily="18" charset="-120"/>
              </a:defRPr>
            </a:lvl8pPr>
            <a:lvl9pPr marL="3886200" indent="-228600" fontAlgn="base">
              <a:spcBef>
                <a:spcPct val="0"/>
              </a:spcBef>
              <a:spcAft>
                <a:spcPct val="0"/>
              </a:spcAft>
              <a:defRPr kumimoji="1" sz="2400">
                <a:solidFill>
                  <a:schemeClr val="tx1"/>
                </a:solidFill>
                <a:latin typeface="Arial" pitchFamily="34" charset="0"/>
                <a:ea typeface="新細明體" pitchFamily="18" charset="-120"/>
              </a:defRPr>
            </a:lvl9pPr>
          </a:lstStyle>
          <a:p>
            <a:r>
              <a:rPr lang="zh-TW" altLang="en-US" sz="1800"/>
              <a:t>分量的值與座標軸的選取有關！</a:t>
            </a:r>
          </a:p>
        </p:txBody>
      </p:sp>
      <p:sp>
        <p:nvSpPr>
          <p:cNvPr id="2" name="文字方塊 1">
            <a:extLst>
              <a:ext uri="{FF2B5EF4-FFF2-40B4-BE49-F238E27FC236}">
                <a16:creationId xmlns:a16="http://schemas.microsoft.com/office/drawing/2014/main" id="{5BD7C2C2-8DDB-2D46-9DAF-508A8E8FD8FB}"/>
              </a:ext>
            </a:extLst>
          </p:cNvPr>
          <p:cNvSpPr txBox="1"/>
          <p:nvPr/>
        </p:nvSpPr>
        <p:spPr>
          <a:xfrm>
            <a:off x="4592588" y="1885894"/>
            <a:ext cx="2271885" cy="369332"/>
          </a:xfrm>
          <a:prstGeom prst="rect">
            <a:avLst/>
          </a:prstGeom>
          <a:noFill/>
        </p:spPr>
        <p:txBody>
          <a:bodyPr wrap="square" rtlCol="0">
            <a:spAutoFit/>
          </a:bodyPr>
          <a:lstStyle/>
          <a:p>
            <a:r>
              <a:rPr lang="zh-CN" altLang="en-US" dirty="0">
                <a:latin typeface="Times New Roman" pitchFamily="18" charset="0"/>
                <a:cs typeface="Times New Roman" pitchFamily="18" charset="0"/>
              </a:rPr>
              <a:t>向量的運算依賴分量。</a:t>
            </a:r>
            <a:endParaRPr kumimoji="1" lang="zh-TW" altLang="en-US" dirty="0">
              <a:latin typeface="Times New Roman" pitchFamily="18" charset="0"/>
              <a:cs typeface="Times New Roman" pitchFamily="18" charset="0"/>
            </a:endParaRPr>
          </a:p>
        </p:txBody>
      </p:sp>
      <p:sp>
        <p:nvSpPr>
          <p:cNvPr id="11" name="文字方塊 4">
            <a:extLst>
              <a:ext uri="{FF2B5EF4-FFF2-40B4-BE49-F238E27FC236}">
                <a16:creationId xmlns:a16="http://schemas.microsoft.com/office/drawing/2014/main" id="{2A6AE530-5EF6-CF4C-8312-11A3197FCD44}"/>
              </a:ext>
            </a:extLst>
          </p:cNvPr>
          <p:cNvSpPr txBox="1">
            <a:spLocks noChangeArrowheads="1"/>
          </p:cNvSpPr>
          <p:nvPr/>
        </p:nvSpPr>
        <p:spPr bwMode="auto">
          <a:xfrm>
            <a:off x="4572000" y="3429000"/>
            <a:ext cx="3571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新細明體" pitchFamily="18" charset="-120"/>
              </a:defRPr>
            </a:lvl1pPr>
            <a:lvl2pPr marL="742950" indent="-285750">
              <a:defRPr kumimoji="1" sz="2400">
                <a:solidFill>
                  <a:schemeClr val="tx1"/>
                </a:solidFill>
                <a:latin typeface="Arial" pitchFamily="34" charset="0"/>
                <a:ea typeface="新細明體" pitchFamily="18" charset="-120"/>
              </a:defRPr>
            </a:lvl2pPr>
            <a:lvl3pPr marL="1143000" indent="-228600">
              <a:defRPr kumimoji="1" sz="2400">
                <a:solidFill>
                  <a:schemeClr val="tx1"/>
                </a:solidFill>
                <a:latin typeface="Arial" pitchFamily="34" charset="0"/>
                <a:ea typeface="新細明體" pitchFamily="18" charset="-120"/>
              </a:defRPr>
            </a:lvl3pPr>
            <a:lvl4pPr marL="1600200" indent="-228600">
              <a:defRPr kumimoji="1" sz="2400">
                <a:solidFill>
                  <a:schemeClr val="tx1"/>
                </a:solidFill>
                <a:latin typeface="Arial" pitchFamily="34" charset="0"/>
                <a:ea typeface="新細明體" pitchFamily="18" charset="-120"/>
              </a:defRPr>
            </a:lvl4pPr>
            <a:lvl5pPr marL="2057400" indent="-228600">
              <a:defRPr kumimoji="1" sz="2400">
                <a:solidFill>
                  <a:schemeClr val="tx1"/>
                </a:solidFill>
                <a:latin typeface="Arial" pitchFamily="34" charset="0"/>
                <a:ea typeface="新細明體" pitchFamily="18" charset="-120"/>
              </a:defRPr>
            </a:lvl5pPr>
            <a:lvl6pPr marL="2514600" indent="-228600" fontAlgn="base">
              <a:spcBef>
                <a:spcPct val="0"/>
              </a:spcBef>
              <a:spcAft>
                <a:spcPct val="0"/>
              </a:spcAft>
              <a:defRPr kumimoji="1" sz="2400">
                <a:solidFill>
                  <a:schemeClr val="tx1"/>
                </a:solidFill>
                <a:latin typeface="Arial" pitchFamily="34" charset="0"/>
                <a:ea typeface="新細明體" pitchFamily="18" charset="-120"/>
              </a:defRPr>
            </a:lvl6pPr>
            <a:lvl7pPr marL="2971800" indent="-228600" fontAlgn="base">
              <a:spcBef>
                <a:spcPct val="0"/>
              </a:spcBef>
              <a:spcAft>
                <a:spcPct val="0"/>
              </a:spcAft>
              <a:defRPr kumimoji="1" sz="2400">
                <a:solidFill>
                  <a:schemeClr val="tx1"/>
                </a:solidFill>
                <a:latin typeface="Arial" pitchFamily="34" charset="0"/>
                <a:ea typeface="新細明體" pitchFamily="18" charset="-120"/>
              </a:defRPr>
            </a:lvl7pPr>
            <a:lvl8pPr marL="3429000" indent="-228600" fontAlgn="base">
              <a:spcBef>
                <a:spcPct val="0"/>
              </a:spcBef>
              <a:spcAft>
                <a:spcPct val="0"/>
              </a:spcAft>
              <a:defRPr kumimoji="1" sz="2400">
                <a:solidFill>
                  <a:schemeClr val="tx1"/>
                </a:solidFill>
                <a:latin typeface="Arial" pitchFamily="34" charset="0"/>
                <a:ea typeface="新細明體" pitchFamily="18" charset="-120"/>
              </a:defRPr>
            </a:lvl8pPr>
            <a:lvl9pPr marL="3886200" indent="-228600" fontAlgn="base">
              <a:spcBef>
                <a:spcPct val="0"/>
              </a:spcBef>
              <a:spcAft>
                <a:spcPct val="0"/>
              </a:spcAft>
              <a:defRPr kumimoji="1" sz="2400">
                <a:solidFill>
                  <a:schemeClr val="tx1"/>
                </a:solidFill>
                <a:latin typeface="Arial" pitchFamily="34" charset="0"/>
                <a:ea typeface="新細明體" pitchFamily="18" charset="-120"/>
              </a:defRPr>
            </a:lvl9pPr>
          </a:lstStyle>
          <a:p>
            <a:r>
              <a:rPr lang="zh-TW" altLang="en-US" sz="1800" dirty="0"/>
              <a:t>但自然界並沒有絕對的座標軸！</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3AAAD54-9B8D-2D44-B097-393F78468F09}"/>
                  </a:ext>
                </a:extLst>
              </p:cNvPr>
              <p:cNvSpPr txBox="1"/>
              <p:nvPr/>
            </p:nvSpPr>
            <p:spPr>
              <a:xfrm>
                <a:off x="4713338" y="2364098"/>
                <a:ext cx="1277850" cy="318677"/>
              </a:xfrm>
              <a:prstGeom prst="rect">
                <a:avLst/>
              </a:prstGeom>
              <a:solidFill>
                <a:srgbClr val="FFFB7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TW" i="1" smtClean="0">
                              <a:latin typeface="Cambria Math" panose="02040503050406030204" pitchFamily="18" charset="0"/>
                              <a:cs typeface="Times New Roman" pitchFamily="18" charset="0"/>
                            </a:rPr>
                          </m:ctrlPr>
                        </m:accPr>
                        <m:e>
                          <m:r>
                            <a:rPr lang="en-US" b="0" i="1" smtClean="0">
                              <a:latin typeface="Cambria Math" panose="02040503050406030204" pitchFamily="18" charset="0"/>
                              <a:cs typeface="Times New Roman" pitchFamily="18" charset="0"/>
                            </a:rPr>
                            <m:t>𝑎</m:t>
                          </m:r>
                        </m:e>
                      </m:acc>
                      <m:r>
                        <a:rPr lang="en-US" b="0" i="1" smtClean="0">
                          <a:latin typeface="Cambria Math" panose="02040503050406030204" pitchFamily="18" charset="0"/>
                          <a:cs typeface="Times New Roman" pitchFamily="18" charset="0"/>
                        </a:rPr>
                        <m:t>=</m:t>
                      </m:r>
                      <m:d>
                        <m:dPr>
                          <m:ctrlPr>
                            <a:rPr lang="en-US" b="0" i="1" smtClean="0">
                              <a:latin typeface="Cambria Math" panose="02040503050406030204" pitchFamily="18" charset="0"/>
                              <a:cs typeface="Times New Roman" pitchFamily="18" charset="0"/>
                            </a:rPr>
                          </m:ctrlPr>
                        </m:dPr>
                        <m:e>
                          <m:sSub>
                            <m:sSubPr>
                              <m:ctrlPr>
                                <a:rPr lang="en-US" b="0" i="1" smtClean="0">
                                  <a:latin typeface="Cambria Math" panose="02040503050406030204" pitchFamily="18" charset="0"/>
                                  <a:cs typeface="Times New Roman" pitchFamily="18" charset="0"/>
                                </a:rPr>
                              </m:ctrlPr>
                            </m:sSubPr>
                            <m:e>
                              <m:r>
                                <a:rPr lang="en-US" b="0" i="1" smtClean="0">
                                  <a:latin typeface="Cambria Math" panose="02040503050406030204" pitchFamily="18" charset="0"/>
                                  <a:cs typeface="Times New Roman" pitchFamily="18" charset="0"/>
                                </a:rPr>
                                <m:t>𝑎</m:t>
                              </m:r>
                            </m:e>
                            <m:sub>
                              <m:r>
                                <a:rPr lang="en-US" b="0" i="1" smtClean="0">
                                  <a:latin typeface="Cambria Math" panose="02040503050406030204" pitchFamily="18" charset="0"/>
                                  <a:cs typeface="Times New Roman" pitchFamily="18" charset="0"/>
                                </a:rPr>
                                <m:t>𝑥</m:t>
                              </m:r>
                            </m:sub>
                          </m:sSub>
                          <m:r>
                            <a:rPr lang="en-US" b="0" i="1" smtClean="0">
                              <a:latin typeface="Cambria Math" panose="02040503050406030204" pitchFamily="18" charset="0"/>
                              <a:cs typeface="Times New Roman" pitchFamily="18" charset="0"/>
                            </a:rPr>
                            <m:t>,</m:t>
                          </m:r>
                          <m:sSub>
                            <m:sSubPr>
                              <m:ctrlPr>
                                <a:rPr lang="en-US" b="0" i="1" smtClean="0">
                                  <a:latin typeface="Cambria Math" panose="02040503050406030204" pitchFamily="18" charset="0"/>
                                  <a:cs typeface="Times New Roman" pitchFamily="18" charset="0"/>
                                </a:rPr>
                              </m:ctrlPr>
                            </m:sSubPr>
                            <m:e>
                              <m:r>
                                <a:rPr lang="en-US" b="0" i="1" smtClean="0">
                                  <a:latin typeface="Cambria Math" panose="02040503050406030204" pitchFamily="18" charset="0"/>
                                  <a:cs typeface="Times New Roman" pitchFamily="18" charset="0"/>
                                </a:rPr>
                                <m:t>𝑎</m:t>
                              </m:r>
                            </m:e>
                            <m:sub>
                              <m:r>
                                <a:rPr lang="en-US" b="0" i="1" smtClean="0">
                                  <a:latin typeface="Cambria Math" panose="02040503050406030204" pitchFamily="18" charset="0"/>
                                  <a:cs typeface="Times New Roman" pitchFamily="18" charset="0"/>
                                </a:rPr>
                                <m:t>𝑦</m:t>
                              </m:r>
                            </m:sub>
                          </m:sSub>
                        </m:e>
                      </m:d>
                    </m:oMath>
                  </m:oMathPara>
                </a14:m>
                <a:endParaRPr lang="en-TW" dirty="0">
                  <a:latin typeface="Times New Roman" pitchFamily="18" charset="0"/>
                  <a:cs typeface="Times New Roman" pitchFamily="18" charset="0"/>
                </a:endParaRPr>
              </a:p>
            </p:txBody>
          </p:sp>
        </mc:Choice>
        <mc:Fallback xmlns="">
          <p:sp>
            <p:nvSpPr>
              <p:cNvPr id="3" name="TextBox 2">
                <a:extLst>
                  <a:ext uri="{FF2B5EF4-FFF2-40B4-BE49-F238E27FC236}">
                    <a16:creationId xmlns:a16="http://schemas.microsoft.com/office/drawing/2014/main" id="{23AAAD54-9B8D-2D44-B097-393F78468F09}"/>
                  </a:ext>
                </a:extLst>
              </p:cNvPr>
              <p:cNvSpPr txBox="1">
                <a:spLocks noRot="1" noChangeAspect="1" noMove="1" noResize="1" noEditPoints="1" noAdjustHandles="1" noChangeArrowheads="1" noChangeShapeType="1" noTextEdit="1"/>
              </p:cNvSpPr>
              <p:nvPr/>
            </p:nvSpPr>
            <p:spPr>
              <a:xfrm>
                <a:off x="4713338" y="2364098"/>
                <a:ext cx="1277850" cy="318677"/>
              </a:xfrm>
              <a:prstGeom prst="rect">
                <a:avLst/>
              </a:prstGeom>
              <a:blipFill>
                <a:blip r:embed="rId3"/>
                <a:stretch>
                  <a:fillRect l="-2970" t="-23077" b="-19231"/>
                </a:stretch>
              </a:blipFill>
            </p:spPr>
            <p:txBody>
              <a:bodyPr/>
              <a:lstStyle/>
              <a:p>
                <a:r>
                  <a:rPr lang="en-TW">
                    <a:noFill/>
                  </a:rPr>
                  <a:t> </a:t>
                </a:r>
              </a:p>
            </p:txBody>
          </p:sp>
        </mc:Fallback>
      </mc:AlternateContent>
      <p:sp>
        <p:nvSpPr>
          <p:cNvPr id="4" name="TextBox 3">
            <a:extLst>
              <a:ext uri="{FF2B5EF4-FFF2-40B4-BE49-F238E27FC236}">
                <a16:creationId xmlns:a16="http://schemas.microsoft.com/office/drawing/2014/main" id="{978E60E5-6CBF-FF4E-ACD5-5E72CB6339B4}"/>
              </a:ext>
            </a:extLst>
          </p:cNvPr>
          <p:cNvSpPr txBox="1"/>
          <p:nvPr/>
        </p:nvSpPr>
        <p:spPr>
          <a:xfrm>
            <a:off x="1572817" y="4901184"/>
            <a:ext cx="5596079" cy="369332"/>
          </a:xfrm>
          <a:prstGeom prst="rect">
            <a:avLst/>
          </a:prstGeom>
          <a:noFill/>
        </p:spPr>
        <p:txBody>
          <a:bodyPr wrap="square" rtlCol="0">
            <a:spAutoFit/>
          </a:bodyPr>
          <a:lstStyle/>
          <a:p>
            <a:r>
              <a:rPr lang="en-TW" dirty="0">
                <a:latin typeface="Times New Roman" pitchFamily="18" charset="0"/>
                <a:cs typeface="Times New Roman" pitchFamily="18" charset="0"/>
              </a:rPr>
              <a:t>Physics calculation depends observers.</a:t>
            </a:r>
          </a:p>
        </p:txBody>
      </p:sp>
      <p:sp>
        <p:nvSpPr>
          <p:cNvPr id="8" name="TextBox 7">
            <a:extLst>
              <a:ext uri="{FF2B5EF4-FFF2-40B4-BE49-F238E27FC236}">
                <a16:creationId xmlns:a16="http://schemas.microsoft.com/office/drawing/2014/main" id="{B73B8C78-7379-D841-92F2-D744A852CB82}"/>
              </a:ext>
            </a:extLst>
          </p:cNvPr>
          <p:cNvSpPr txBox="1"/>
          <p:nvPr/>
        </p:nvSpPr>
        <p:spPr>
          <a:xfrm>
            <a:off x="1572816" y="5285722"/>
            <a:ext cx="6729936" cy="369332"/>
          </a:xfrm>
          <a:prstGeom prst="rect">
            <a:avLst/>
          </a:prstGeom>
          <a:noFill/>
        </p:spPr>
        <p:txBody>
          <a:bodyPr wrap="square" rtlCol="0">
            <a:spAutoFit/>
          </a:bodyPr>
          <a:lstStyle/>
          <a:p>
            <a:r>
              <a:rPr lang="en-TW" dirty="0">
                <a:latin typeface="Times New Roman" pitchFamily="18" charset="0"/>
                <a:cs typeface="Times New Roman" pitchFamily="18" charset="0"/>
              </a:rPr>
              <a:t>But Physics results must be independ of which observers we choose.</a:t>
            </a:r>
          </a:p>
        </p:txBody>
      </p:sp>
    </p:spTree>
    <p:extLst>
      <p:ext uri="{BB962C8B-B14F-4D97-AF65-F5344CB8AC3E}">
        <p14:creationId xmlns:p14="http://schemas.microsoft.com/office/powerpoint/2010/main" val="647836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文字方塊 21"/>
              <p:cNvSpPr txBox="1"/>
              <p:nvPr/>
            </p:nvSpPr>
            <p:spPr bwMode="auto">
              <a:xfrm>
                <a:off x="901861" y="3338623"/>
                <a:ext cx="7021326" cy="1145250"/>
              </a:xfrm>
              <a:prstGeom prst="rect">
                <a:avLst/>
              </a:prstGeom>
              <a:solidFill>
                <a:srgbClr val="FFFF00"/>
              </a:solidFill>
              <a:ln>
                <a:noFill/>
              </a:ln>
            </p:spPr>
            <p:txBody>
              <a:bodyPr wrap="square"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cs typeface="Times New Roman" panose="02020603050405020304" pitchFamily="18" charset="0"/>
                            </a:rPr>
                          </m:ctrlPr>
                        </m:sSubPr>
                        <m:e>
                          <m:r>
                            <a:rPr lang="en-US" altLang="zh-TW" b="0" i="1" smtClean="0">
                              <a:latin typeface="Cambria Math"/>
                              <a:cs typeface="Times New Roman" panose="02020603050405020304" pitchFamily="18" charset="0"/>
                            </a:rPr>
                            <m:t>𝑝</m:t>
                          </m:r>
                        </m:e>
                        <m:sub>
                          <m:r>
                            <a:rPr lang="en-US" altLang="zh-TW" b="0" i="1" smtClean="0">
                              <a:latin typeface="Cambria Math"/>
                              <a:cs typeface="Times New Roman" panose="02020603050405020304" pitchFamily="18" charset="0"/>
                            </a:rPr>
                            <m:t>0</m:t>
                          </m:r>
                        </m:sub>
                      </m:sSub>
                      <m:r>
                        <a:rPr lang="en-US" altLang="zh-TW" b="0" i="1" smtClean="0">
                          <a:latin typeface="Cambria Math"/>
                          <a:cs typeface="Times New Roman" panose="02020603050405020304" pitchFamily="18" charset="0"/>
                        </a:rPr>
                        <m:t>=</m:t>
                      </m:r>
                      <m:f>
                        <m:fPr>
                          <m:ctrlPr>
                            <a:rPr lang="en-US" altLang="zh-TW" b="0" i="1" smtClean="0">
                              <a:latin typeface="Cambria Math" panose="02040503050406030204" pitchFamily="18" charset="0"/>
                              <a:cs typeface="Times New Roman" panose="02020603050405020304" pitchFamily="18" charset="0"/>
                            </a:rPr>
                          </m:ctrlPr>
                        </m:fPr>
                        <m:num>
                          <m:r>
                            <a:rPr lang="en-US" altLang="zh-TW" b="0" i="1" smtClean="0">
                              <a:latin typeface="Cambria Math"/>
                              <a:cs typeface="Times New Roman" panose="02020603050405020304" pitchFamily="18" charset="0"/>
                            </a:rPr>
                            <m:t>𝑚𝑐</m:t>
                          </m:r>
                        </m:num>
                        <m:den>
                          <m:rad>
                            <m:radPr>
                              <m:degHide m:val="on"/>
                              <m:ctrlPr>
                                <a:rPr lang="en-US" altLang="zh-TW" b="0" i="1" smtClean="0">
                                  <a:latin typeface="Cambria Math" panose="02040503050406030204" pitchFamily="18" charset="0"/>
                                  <a:cs typeface="Times New Roman" panose="02020603050405020304" pitchFamily="18" charset="0"/>
                                </a:rPr>
                              </m:ctrlPr>
                            </m:radPr>
                            <m:deg/>
                            <m:e>
                              <m:r>
                                <a:rPr lang="en-US" altLang="zh-TW" b="0" i="1" smtClean="0">
                                  <a:latin typeface="Cambria Math"/>
                                  <a:cs typeface="Times New Roman" panose="02020603050405020304" pitchFamily="18" charset="0"/>
                                </a:rPr>
                                <m:t>1−</m:t>
                              </m:r>
                              <m:sSup>
                                <m:sSupPr>
                                  <m:ctrlPr>
                                    <a:rPr lang="en-US" altLang="zh-TW" b="0" i="1" smtClean="0">
                                      <a:latin typeface="Cambria Math" panose="02040503050406030204" pitchFamily="18" charset="0"/>
                                      <a:cs typeface="Times New Roman" panose="02020603050405020304" pitchFamily="18" charset="0"/>
                                    </a:rPr>
                                  </m:ctrlPr>
                                </m:sSupPr>
                                <m:e>
                                  <m:d>
                                    <m:dPr>
                                      <m:ctrlPr>
                                        <a:rPr lang="en-US" altLang="zh-TW" b="0" i="1" smtClean="0">
                                          <a:latin typeface="Cambria Math" panose="02040503050406030204" pitchFamily="18" charset="0"/>
                                          <a:cs typeface="Times New Roman" panose="02020603050405020304" pitchFamily="18" charset="0"/>
                                        </a:rPr>
                                      </m:ctrlPr>
                                    </m:dPr>
                                    <m:e>
                                      <m:f>
                                        <m:fPr>
                                          <m:ctrlPr>
                                            <a:rPr lang="en-US" altLang="zh-TW" b="0" i="1" smtClean="0">
                                              <a:latin typeface="Cambria Math" panose="02040503050406030204" pitchFamily="18" charset="0"/>
                                              <a:cs typeface="Times New Roman" panose="02020603050405020304" pitchFamily="18" charset="0"/>
                                            </a:rPr>
                                          </m:ctrlPr>
                                        </m:fPr>
                                        <m:num>
                                          <m:r>
                                            <a:rPr lang="en-US" altLang="zh-TW" b="0" i="1" smtClean="0">
                                              <a:latin typeface="Cambria Math"/>
                                              <a:cs typeface="Times New Roman" panose="02020603050405020304" pitchFamily="18" charset="0"/>
                                            </a:rPr>
                                            <m:t>𝑢</m:t>
                                          </m:r>
                                        </m:num>
                                        <m:den>
                                          <m:r>
                                            <a:rPr lang="en-US" altLang="zh-TW" b="0" i="1" smtClean="0">
                                              <a:latin typeface="Cambria Math"/>
                                              <a:cs typeface="Times New Roman" panose="02020603050405020304" pitchFamily="18" charset="0"/>
                                            </a:rPr>
                                            <m:t>𝑐</m:t>
                                          </m:r>
                                        </m:den>
                                      </m:f>
                                    </m:e>
                                  </m:d>
                                </m:e>
                                <m:sup>
                                  <m:r>
                                    <a:rPr lang="en-US" altLang="zh-TW" b="0" i="1" smtClean="0">
                                      <a:latin typeface="Cambria Math"/>
                                      <a:cs typeface="Times New Roman" panose="02020603050405020304" pitchFamily="18" charset="0"/>
                                    </a:rPr>
                                    <m:t>2</m:t>
                                  </m:r>
                                </m:sup>
                              </m:sSup>
                            </m:e>
                          </m:rad>
                        </m:den>
                      </m:f>
                      <m:r>
                        <a:rPr lang="en-US" altLang="zh-TW" b="0" i="1" smtClean="0">
                          <a:latin typeface="Cambria Math"/>
                          <a:cs typeface="Times New Roman" panose="02020603050405020304" pitchFamily="18" charset="0"/>
                        </a:rPr>
                        <m:t>=</m:t>
                      </m:r>
                      <m:r>
                        <a:rPr lang="en-US" altLang="zh-TW" b="0" i="1" smtClean="0">
                          <a:latin typeface="Cambria Math"/>
                          <a:cs typeface="Times New Roman" panose="02020603050405020304" pitchFamily="18" charset="0"/>
                        </a:rPr>
                        <m:t>𝑚𝑐</m:t>
                      </m:r>
                      <m:sSup>
                        <m:sSupPr>
                          <m:ctrlPr>
                            <a:rPr lang="en-US" altLang="zh-TW" b="0" i="1" smtClean="0">
                              <a:latin typeface="Cambria Math" panose="02040503050406030204" pitchFamily="18" charset="0"/>
                              <a:cs typeface="Times New Roman" panose="02020603050405020304" pitchFamily="18" charset="0"/>
                            </a:rPr>
                          </m:ctrlPr>
                        </m:sSupPr>
                        <m:e>
                          <m:d>
                            <m:dPr>
                              <m:ctrlPr>
                                <a:rPr lang="en-US" altLang="zh-TW" b="0" i="1" smtClean="0">
                                  <a:latin typeface="Cambria Math" panose="02040503050406030204" pitchFamily="18" charset="0"/>
                                  <a:cs typeface="Times New Roman" panose="02020603050405020304" pitchFamily="18" charset="0"/>
                                </a:rPr>
                              </m:ctrlPr>
                            </m:dPr>
                            <m:e>
                              <m:r>
                                <a:rPr lang="en-US" altLang="zh-TW" i="1">
                                  <a:latin typeface="Cambria Math"/>
                                  <a:cs typeface="Times New Roman" panose="02020603050405020304" pitchFamily="18" charset="0"/>
                                </a:rPr>
                                <m:t>1−</m:t>
                              </m:r>
                              <m:f>
                                <m:fPr>
                                  <m:ctrlPr>
                                    <a:rPr lang="en-US" altLang="zh-TW" i="1" smtClean="0">
                                      <a:latin typeface="Cambria Math" panose="02040503050406030204" pitchFamily="18" charset="0"/>
                                      <a:cs typeface="Times New Roman" panose="02020603050405020304" pitchFamily="18" charset="0"/>
                                    </a:rPr>
                                  </m:ctrlPr>
                                </m:fPr>
                                <m:num>
                                  <m:sSup>
                                    <m:sSupPr>
                                      <m:ctrlPr>
                                        <a:rPr lang="en-US" altLang="zh-TW" i="1" smtClean="0">
                                          <a:latin typeface="Cambria Math" panose="02040503050406030204" pitchFamily="18" charset="0"/>
                                          <a:cs typeface="Times New Roman" panose="02020603050405020304" pitchFamily="18" charset="0"/>
                                        </a:rPr>
                                      </m:ctrlPr>
                                    </m:sSupPr>
                                    <m:e>
                                      <m:r>
                                        <a:rPr lang="en-US" altLang="zh-TW" b="0" i="1" smtClean="0">
                                          <a:latin typeface="Cambria Math"/>
                                          <a:cs typeface="Times New Roman" panose="02020603050405020304" pitchFamily="18" charset="0"/>
                                        </a:rPr>
                                        <m:t>𝑢</m:t>
                                      </m:r>
                                    </m:e>
                                    <m:sup>
                                      <m:r>
                                        <a:rPr lang="en-US" altLang="zh-TW" b="0" i="1" smtClean="0">
                                          <a:latin typeface="Cambria Math"/>
                                          <a:cs typeface="Times New Roman" panose="02020603050405020304" pitchFamily="18" charset="0"/>
                                        </a:rPr>
                                        <m:t>2</m:t>
                                      </m:r>
                                    </m:sup>
                                  </m:sSup>
                                </m:num>
                                <m:den>
                                  <m:sSup>
                                    <m:sSupPr>
                                      <m:ctrlPr>
                                        <a:rPr lang="en-US" altLang="zh-TW" i="1" smtClean="0">
                                          <a:latin typeface="Cambria Math" panose="02040503050406030204" pitchFamily="18" charset="0"/>
                                          <a:cs typeface="Times New Roman" panose="02020603050405020304" pitchFamily="18" charset="0"/>
                                        </a:rPr>
                                      </m:ctrlPr>
                                    </m:sSupPr>
                                    <m:e>
                                      <m:r>
                                        <a:rPr lang="en-US" altLang="zh-TW" b="0" i="1" smtClean="0">
                                          <a:latin typeface="Cambria Math"/>
                                          <a:cs typeface="Times New Roman" panose="02020603050405020304" pitchFamily="18" charset="0"/>
                                        </a:rPr>
                                        <m:t>𝑐</m:t>
                                      </m:r>
                                    </m:e>
                                    <m:sup>
                                      <m:r>
                                        <a:rPr lang="en-US" altLang="zh-TW" b="0" i="1" smtClean="0">
                                          <a:latin typeface="Cambria Math"/>
                                          <a:cs typeface="Times New Roman" panose="02020603050405020304" pitchFamily="18" charset="0"/>
                                        </a:rPr>
                                        <m:t>2</m:t>
                                      </m:r>
                                    </m:sup>
                                  </m:sSup>
                                </m:den>
                              </m:f>
                            </m:e>
                          </m:d>
                        </m:e>
                        <m:sup>
                          <m:r>
                            <a:rPr lang="en-US" altLang="zh-TW" b="0" i="1" smtClean="0">
                              <a:latin typeface="Cambria Math"/>
                              <a:cs typeface="Times New Roman" panose="02020603050405020304" pitchFamily="18" charset="0"/>
                            </a:rPr>
                            <m:t>−</m:t>
                          </m:r>
                          <m:f>
                            <m:fPr>
                              <m:ctrlPr>
                                <a:rPr lang="en-US" altLang="zh-TW" b="0" i="1" smtClean="0">
                                  <a:latin typeface="Cambria Math" panose="02040503050406030204" pitchFamily="18" charset="0"/>
                                  <a:cs typeface="Times New Roman" panose="02020603050405020304" pitchFamily="18" charset="0"/>
                                </a:rPr>
                              </m:ctrlPr>
                            </m:fPr>
                            <m:num>
                              <m:r>
                                <a:rPr lang="en-US" altLang="zh-TW" b="0" i="1" smtClean="0">
                                  <a:latin typeface="Cambria Math"/>
                                  <a:cs typeface="Times New Roman" panose="02020603050405020304" pitchFamily="18" charset="0"/>
                                </a:rPr>
                                <m:t>1</m:t>
                              </m:r>
                            </m:num>
                            <m:den>
                              <m:r>
                                <a:rPr lang="en-US" altLang="zh-TW" b="0" i="1" smtClean="0">
                                  <a:latin typeface="Cambria Math"/>
                                  <a:cs typeface="Times New Roman" panose="02020603050405020304" pitchFamily="18" charset="0"/>
                                </a:rPr>
                                <m:t>2</m:t>
                              </m:r>
                            </m:den>
                          </m:f>
                        </m:sup>
                      </m:sSup>
                      <m:r>
                        <a:rPr lang="en-US" altLang="zh-TW" b="0" i="1" smtClean="0">
                          <a:latin typeface="Cambria Math"/>
                          <a:ea typeface="Cambria Math"/>
                          <a:cs typeface="Times New Roman" panose="02020603050405020304" pitchFamily="18" charset="0"/>
                        </a:rPr>
                        <m:t>~</m:t>
                      </m:r>
                      <m:r>
                        <a:rPr lang="en-US" altLang="zh-TW" b="0" i="1" smtClean="0">
                          <a:latin typeface="Cambria Math"/>
                          <a:ea typeface="Cambria Math"/>
                          <a:cs typeface="Times New Roman" panose="02020603050405020304" pitchFamily="18" charset="0"/>
                        </a:rPr>
                        <m:t>𝑚𝑐</m:t>
                      </m:r>
                      <m:d>
                        <m:dPr>
                          <m:begChr m:val="["/>
                          <m:endChr m:val="]"/>
                          <m:ctrlPr>
                            <a:rPr lang="en-US" altLang="zh-TW" b="0" i="1" smtClean="0">
                              <a:latin typeface="Cambria Math" panose="02040503050406030204" pitchFamily="18" charset="0"/>
                              <a:ea typeface="Cambria Math"/>
                              <a:cs typeface="Times New Roman" panose="02020603050405020304" pitchFamily="18" charset="0"/>
                            </a:rPr>
                          </m:ctrlPr>
                        </m:dPr>
                        <m:e>
                          <m:r>
                            <a:rPr lang="en-US" altLang="zh-TW" b="0" i="1" smtClean="0">
                              <a:latin typeface="Cambria Math"/>
                              <a:ea typeface="Cambria Math"/>
                              <a:cs typeface="Times New Roman" panose="02020603050405020304" pitchFamily="18" charset="0"/>
                            </a:rPr>
                            <m:t>1−</m:t>
                          </m:r>
                          <m:d>
                            <m:dPr>
                              <m:ctrlPr>
                                <a:rPr lang="en-US" altLang="zh-TW" b="0" i="1" smtClean="0">
                                  <a:latin typeface="Cambria Math" panose="02040503050406030204" pitchFamily="18" charset="0"/>
                                  <a:ea typeface="Cambria Math"/>
                                  <a:cs typeface="Times New Roman" panose="02020603050405020304" pitchFamily="18" charset="0"/>
                                </a:rPr>
                              </m:ctrlPr>
                            </m:dPr>
                            <m:e>
                              <m:r>
                                <a:rPr lang="en-US" altLang="zh-TW" b="0" i="1" smtClean="0">
                                  <a:latin typeface="Cambria Math"/>
                                  <a:ea typeface="Cambria Math"/>
                                  <a:cs typeface="Times New Roman" panose="02020603050405020304" pitchFamily="18" charset="0"/>
                                </a:rPr>
                                <m:t>−</m:t>
                              </m:r>
                              <m:f>
                                <m:fPr>
                                  <m:ctrlPr>
                                    <a:rPr lang="en-US" altLang="zh-TW" b="0" i="1" smtClean="0">
                                      <a:latin typeface="Cambria Math" panose="02040503050406030204" pitchFamily="18" charset="0"/>
                                      <a:ea typeface="Cambria Math"/>
                                      <a:cs typeface="Times New Roman" panose="02020603050405020304" pitchFamily="18" charset="0"/>
                                    </a:rPr>
                                  </m:ctrlPr>
                                </m:fPr>
                                <m:num>
                                  <m:r>
                                    <a:rPr lang="en-US" altLang="zh-TW" b="0" i="1" smtClean="0">
                                      <a:latin typeface="Cambria Math"/>
                                      <a:ea typeface="Cambria Math"/>
                                      <a:cs typeface="Times New Roman" panose="02020603050405020304" pitchFamily="18" charset="0"/>
                                    </a:rPr>
                                    <m:t>1</m:t>
                                  </m:r>
                                </m:num>
                                <m:den>
                                  <m:r>
                                    <a:rPr lang="en-US" altLang="zh-TW" b="0" i="1" smtClean="0">
                                      <a:latin typeface="Cambria Math"/>
                                      <a:ea typeface="Cambria Math"/>
                                      <a:cs typeface="Times New Roman" panose="02020603050405020304" pitchFamily="18" charset="0"/>
                                    </a:rPr>
                                    <m:t>2</m:t>
                                  </m:r>
                                </m:den>
                              </m:f>
                            </m:e>
                          </m:d>
                          <m:f>
                            <m:fPr>
                              <m:ctrlPr>
                                <a:rPr lang="en-US" altLang="zh-TW" i="1">
                                  <a:latin typeface="Cambria Math" panose="02040503050406030204" pitchFamily="18" charset="0"/>
                                  <a:cs typeface="Times New Roman" panose="02020603050405020304" pitchFamily="18" charset="0"/>
                                </a:rPr>
                              </m:ctrlPr>
                            </m:fPr>
                            <m:num>
                              <m:sSup>
                                <m:sSupPr>
                                  <m:ctrlPr>
                                    <a:rPr lang="en-US" altLang="zh-TW" i="1">
                                      <a:latin typeface="Cambria Math" panose="02040503050406030204" pitchFamily="18" charset="0"/>
                                      <a:cs typeface="Times New Roman" panose="02020603050405020304" pitchFamily="18" charset="0"/>
                                    </a:rPr>
                                  </m:ctrlPr>
                                </m:sSupPr>
                                <m:e>
                                  <m:r>
                                    <a:rPr lang="en-US" altLang="zh-TW" i="1">
                                      <a:latin typeface="Cambria Math"/>
                                      <a:cs typeface="Times New Roman" panose="02020603050405020304" pitchFamily="18" charset="0"/>
                                    </a:rPr>
                                    <m:t>𝑢</m:t>
                                  </m:r>
                                </m:e>
                                <m:sup>
                                  <m:r>
                                    <a:rPr lang="en-US" altLang="zh-TW" i="1">
                                      <a:latin typeface="Cambria Math"/>
                                      <a:cs typeface="Times New Roman" panose="02020603050405020304" pitchFamily="18" charset="0"/>
                                    </a:rPr>
                                    <m:t>2</m:t>
                                  </m:r>
                                </m:sup>
                              </m:sSup>
                            </m:num>
                            <m:den>
                              <m:sSup>
                                <m:sSupPr>
                                  <m:ctrlPr>
                                    <a:rPr lang="en-US" altLang="zh-TW" i="1">
                                      <a:latin typeface="Cambria Math" panose="02040503050406030204" pitchFamily="18" charset="0"/>
                                      <a:cs typeface="Times New Roman" panose="02020603050405020304" pitchFamily="18" charset="0"/>
                                    </a:rPr>
                                  </m:ctrlPr>
                                </m:sSupPr>
                                <m:e>
                                  <m:r>
                                    <a:rPr lang="en-US" altLang="zh-TW" i="1">
                                      <a:latin typeface="Cambria Math"/>
                                      <a:cs typeface="Times New Roman" panose="02020603050405020304" pitchFamily="18" charset="0"/>
                                    </a:rPr>
                                    <m:t>𝑐</m:t>
                                  </m:r>
                                </m:e>
                                <m:sup>
                                  <m:r>
                                    <a:rPr lang="en-US" altLang="zh-TW" i="1">
                                      <a:latin typeface="Cambria Math"/>
                                      <a:cs typeface="Times New Roman" panose="02020603050405020304" pitchFamily="18" charset="0"/>
                                    </a:rPr>
                                    <m:t>2</m:t>
                                  </m:r>
                                </m:sup>
                              </m:sSup>
                            </m:den>
                          </m:f>
                        </m:e>
                      </m:d>
                      <m:r>
                        <a:rPr lang="en-US" altLang="zh-TW" b="0" i="1" smtClean="0">
                          <a:latin typeface="Cambria Math"/>
                          <a:ea typeface="Cambria Math"/>
                          <a:cs typeface="Times New Roman" panose="02020603050405020304" pitchFamily="18" charset="0"/>
                        </a:rPr>
                        <m:t>=</m:t>
                      </m:r>
                      <m:r>
                        <a:rPr lang="en-US" altLang="zh-TW" b="0" i="1" smtClean="0">
                          <a:latin typeface="Cambria Math"/>
                          <a:ea typeface="Cambria Math"/>
                          <a:cs typeface="Times New Roman" panose="02020603050405020304" pitchFamily="18" charset="0"/>
                        </a:rPr>
                        <m:t>𝑚𝑐</m:t>
                      </m:r>
                      <m:r>
                        <a:rPr lang="en-US" altLang="zh-TW" b="0" i="1" smtClean="0">
                          <a:latin typeface="Cambria Math"/>
                          <a:ea typeface="Cambria Math"/>
                          <a:cs typeface="Times New Roman" panose="02020603050405020304" pitchFamily="18" charset="0"/>
                        </a:rPr>
                        <m:t>+</m:t>
                      </m:r>
                      <m:f>
                        <m:fPr>
                          <m:ctrlPr>
                            <a:rPr lang="en-US" altLang="zh-TW" b="0" i="1" smtClean="0">
                              <a:latin typeface="Cambria Math" panose="02040503050406030204" pitchFamily="18" charset="0"/>
                              <a:ea typeface="Cambria Math"/>
                              <a:cs typeface="Times New Roman" panose="02020603050405020304" pitchFamily="18" charset="0"/>
                            </a:rPr>
                          </m:ctrlPr>
                        </m:fPr>
                        <m:num>
                          <m:r>
                            <a:rPr lang="en-US" altLang="zh-TW" b="0" i="1" smtClean="0">
                              <a:latin typeface="Cambria Math"/>
                              <a:ea typeface="Cambria Math"/>
                              <a:cs typeface="Times New Roman" panose="02020603050405020304" pitchFamily="18" charset="0"/>
                            </a:rPr>
                            <m:t>𝑚</m:t>
                          </m:r>
                        </m:num>
                        <m:den>
                          <m:r>
                            <a:rPr lang="en-US" altLang="zh-TW" b="0" i="1" smtClean="0">
                              <a:latin typeface="Cambria Math"/>
                              <a:ea typeface="Cambria Math"/>
                              <a:cs typeface="Times New Roman" panose="02020603050405020304" pitchFamily="18" charset="0"/>
                            </a:rPr>
                            <m:t>2</m:t>
                          </m:r>
                          <m:r>
                            <a:rPr lang="en-US" altLang="zh-TW" b="0" i="1" smtClean="0">
                              <a:latin typeface="Cambria Math"/>
                              <a:ea typeface="Cambria Math"/>
                              <a:cs typeface="Times New Roman" panose="02020603050405020304" pitchFamily="18" charset="0"/>
                            </a:rPr>
                            <m:t>𝑐</m:t>
                          </m:r>
                        </m:den>
                      </m:f>
                      <m:sSup>
                        <m:sSupPr>
                          <m:ctrlPr>
                            <a:rPr lang="en-US" altLang="zh-TW" i="1">
                              <a:latin typeface="Cambria Math" panose="02040503050406030204" pitchFamily="18" charset="0"/>
                              <a:cs typeface="Times New Roman" panose="02020603050405020304" pitchFamily="18" charset="0"/>
                            </a:rPr>
                          </m:ctrlPr>
                        </m:sSupPr>
                        <m:e>
                          <m:r>
                            <a:rPr lang="en-US" altLang="zh-TW" i="1">
                              <a:latin typeface="Cambria Math"/>
                              <a:cs typeface="Times New Roman" panose="02020603050405020304" pitchFamily="18" charset="0"/>
                            </a:rPr>
                            <m:t>𝑢</m:t>
                          </m:r>
                        </m:e>
                        <m:sup>
                          <m:r>
                            <a:rPr lang="en-US" altLang="zh-TW" i="1">
                              <a:latin typeface="Cambria Math"/>
                              <a:cs typeface="Times New Roman" panose="02020603050405020304" pitchFamily="18" charset="0"/>
                            </a:rPr>
                            <m:t>2</m:t>
                          </m:r>
                        </m:sup>
                      </m:sSup>
                    </m:oMath>
                  </m:oMathPara>
                </a14:m>
                <a:endParaRPr lang="zh-TW" altLang="en-US" i="1" dirty="0">
                  <a:latin typeface="Times New Roman" panose="02020603050405020304" pitchFamily="18" charset="0"/>
                  <a:cs typeface="Times New Roman" panose="02020603050405020304" pitchFamily="18" charset="0"/>
                </a:endParaRPr>
              </a:p>
            </p:txBody>
          </p:sp>
        </mc:Choice>
        <mc:Fallback xmlns="">
          <p:sp>
            <p:nvSpPr>
              <p:cNvPr id="22" name="文字方塊 21"/>
              <p:cNvSpPr txBox="1">
                <a:spLocks noRot="1" noChangeAspect="1" noMove="1" noResize="1" noEditPoints="1" noAdjustHandles="1" noChangeArrowheads="1" noChangeShapeType="1" noTextEdit="1"/>
              </p:cNvSpPr>
              <p:nvPr/>
            </p:nvSpPr>
            <p:spPr bwMode="auto">
              <a:xfrm>
                <a:off x="901861" y="3338623"/>
                <a:ext cx="7021326" cy="1145250"/>
              </a:xfrm>
              <a:prstGeom prst="rect">
                <a:avLst/>
              </a:prstGeom>
              <a:blipFill>
                <a:blip r:embed="rId2"/>
                <a:stretch>
                  <a:fillRect/>
                </a:stretch>
              </a:blipFill>
              <a:ln>
                <a:noFill/>
              </a:ln>
            </p:spPr>
            <p:txBody>
              <a:bodyPr/>
              <a:lstStyle/>
              <a:p>
                <a:r>
                  <a:rPr lang="en-TW">
                    <a:noFill/>
                  </a:rPr>
                  <a:t> </a:t>
                </a:r>
              </a:p>
            </p:txBody>
          </p:sp>
        </mc:Fallback>
      </mc:AlternateContent>
      <p:sp>
        <p:nvSpPr>
          <p:cNvPr id="123905" name="Rectangle 5"/>
          <p:cNvSpPr>
            <a:spLocks noChangeArrowheads="1"/>
          </p:cNvSpPr>
          <p:nvPr/>
        </p:nvSpPr>
        <p:spPr bwMode="auto">
          <a:xfrm>
            <a:off x="0" y="3357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3907" name="Rectangle 7"/>
          <p:cNvSpPr>
            <a:spLocks noChangeArrowheads="1"/>
          </p:cNvSpPr>
          <p:nvPr/>
        </p:nvSpPr>
        <p:spPr bwMode="auto">
          <a:xfrm>
            <a:off x="0" y="2457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3909" name="Rectangle 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6393" name="Line 10"/>
          <p:cNvSpPr>
            <a:spLocks noChangeShapeType="1"/>
          </p:cNvSpPr>
          <p:nvPr/>
        </p:nvSpPr>
        <p:spPr bwMode="auto">
          <a:xfrm flipH="1">
            <a:off x="7603122" y="2979055"/>
            <a:ext cx="179388" cy="7191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23912" name="Text Box 11"/>
          <p:cNvSpPr txBox="1">
            <a:spLocks noChangeArrowheads="1"/>
          </p:cNvSpPr>
          <p:nvPr/>
        </p:nvSpPr>
        <p:spPr bwMode="auto">
          <a:xfrm>
            <a:off x="901861" y="4812617"/>
            <a:ext cx="4371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a:solidFill>
                  <a:srgbClr val="FF0000"/>
                </a:solidFill>
                <a:latin typeface="Arial" pitchFamily="34" charset="0"/>
              </a:rPr>
              <a:t>因此，新的守恒律其實是能量守恆定律</a:t>
            </a:r>
          </a:p>
        </p:txBody>
      </p:sp>
      <p:sp>
        <p:nvSpPr>
          <p:cNvPr id="123913" name="Rectangle 13"/>
          <p:cNvSpPr>
            <a:spLocks noChangeArrowheads="1"/>
          </p:cNvSpPr>
          <p:nvPr/>
        </p:nvSpPr>
        <p:spPr bwMode="auto">
          <a:xfrm>
            <a:off x="0" y="3086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3915" name="Rectangle 15"/>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3916" name="Rectangle 19"/>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mc:AlternateContent xmlns:mc="http://schemas.openxmlformats.org/markup-compatibility/2006" xmlns:a14="http://schemas.microsoft.com/office/drawing/2010/main">
        <mc:Choice Requires="a14">
          <p:sp>
            <p:nvSpPr>
              <p:cNvPr id="123917" name="Text Box 20"/>
              <p:cNvSpPr txBox="1">
                <a:spLocks noChangeArrowheads="1"/>
              </p:cNvSpPr>
              <p:nvPr/>
            </p:nvSpPr>
            <p:spPr bwMode="auto">
              <a:xfrm>
                <a:off x="871317" y="2362871"/>
                <a:ext cx="6024563" cy="36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14:m>
                  <m:oMath xmlns:m="http://schemas.openxmlformats.org/officeDocument/2006/math">
                    <m:r>
                      <a:rPr kumimoji="0" lang="en-US" altLang="zh-TW" sz="1800" i="1" dirty="0" smtClean="0">
                        <a:latin typeface="Cambria Math"/>
                      </a:rPr>
                      <m:t>𝑝</m:t>
                    </m:r>
                    <m:r>
                      <a:rPr kumimoji="0" lang="en-US" altLang="zh-TW" sz="1800" i="1" baseline="30000" dirty="0">
                        <a:latin typeface="Cambria Math"/>
                      </a:rPr>
                      <m:t>0</m:t>
                    </m:r>
                  </m:oMath>
                </a14:m>
                <a:r>
                  <a:rPr kumimoji="0" lang="zh-TW" altLang="en-US" sz="1800" dirty="0">
                    <a:latin typeface="Times New Roman" pitchFamily="18" charset="0"/>
                  </a:rPr>
                  <a:t>是什麼？</a:t>
                </a:r>
                <a:r>
                  <a:rPr kumimoji="0" lang="zh-TW" altLang="en-US" sz="1800" dirty="0">
                    <a:solidFill>
                      <a:srgbClr val="FF0000"/>
                    </a:solidFill>
                    <a:latin typeface="Times New Roman" pitchFamily="18" charset="0"/>
                  </a:rPr>
                  <a:t>由速度極小的情況去找牛頓力學中的對應。</a:t>
                </a:r>
              </a:p>
            </p:txBody>
          </p:sp>
        </mc:Choice>
        <mc:Fallback xmlns="">
          <p:sp>
            <p:nvSpPr>
              <p:cNvPr id="123917" name="Text Box 20"/>
              <p:cNvSpPr txBox="1">
                <a:spLocks noRot="1" noChangeAspect="1" noMove="1" noResize="1" noEditPoints="1" noAdjustHandles="1" noChangeArrowheads="1" noChangeShapeType="1" noTextEdit="1"/>
              </p:cNvSpPr>
              <p:nvPr/>
            </p:nvSpPr>
            <p:spPr bwMode="auto">
              <a:xfrm>
                <a:off x="871317" y="2362871"/>
                <a:ext cx="6024563" cy="369888"/>
              </a:xfrm>
              <a:prstGeom prst="rect">
                <a:avLst/>
              </a:prstGeom>
              <a:blipFill>
                <a:blip r:embed="rId3"/>
                <a:stretch>
                  <a:fillRect t="-10000"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23918" name="文字方塊 18"/>
              <p:cNvSpPr txBox="1">
                <a:spLocks noChangeArrowheads="1"/>
              </p:cNvSpPr>
              <p:nvPr/>
            </p:nvSpPr>
            <p:spPr bwMode="auto">
              <a:xfrm>
                <a:off x="901067" y="1132792"/>
                <a:ext cx="4480181"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守恆律多了一個：</a:t>
                </a:r>
                <a14:m>
                  <m:oMath xmlns:m="http://schemas.openxmlformats.org/officeDocument/2006/math">
                    <m:r>
                      <a:rPr lang="en-US" altLang="zh-TW" sz="1800" i="1" dirty="0">
                        <a:latin typeface="Cambria Math"/>
                      </a:rPr>
                      <m:t>𝑝</m:t>
                    </m:r>
                    <m:r>
                      <a:rPr lang="en-US" altLang="zh-TW" sz="1800" i="1" baseline="30000" dirty="0">
                        <a:latin typeface="Cambria Math"/>
                      </a:rPr>
                      <m:t>0</m:t>
                    </m:r>
                  </m:oMath>
                </a14:m>
                <a:r>
                  <a:rPr lang="en-US" altLang="zh-TW" sz="1800" baseline="30000" dirty="0">
                    <a:latin typeface="Times New Roman" pitchFamily="18" charset="0"/>
                  </a:rPr>
                  <a:t> </a:t>
                </a:r>
                <a:r>
                  <a:rPr lang="zh-TW" altLang="en-US" sz="1800" dirty="0">
                    <a:latin typeface="Times New Roman" pitchFamily="18" charset="0"/>
                  </a:rPr>
                  <a:t>守恆定律</a:t>
                </a:r>
                <a:r>
                  <a:rPr kumimoji="0" lang="zh-TW" altLang="en-US" sz="1800" dirty="0">
                    <a:latin typeface="Arial" pitchFamily="34" charset="0"/>
                  </a:rPr>
                  <a:t>：</a:t>
                </a:r>
                <a:endParaRPr lang="zh-TW" altLang="en-US" sz="1800" dirty="0"/>
              </a:p>
            </p:txBody>
          </p:sp>
        </mc:Choice>
        <mc:Fallback xmlns="">
          <p:sp>
            <p:nvSpPr>
              <p:cNvPr id="123918" name="文字方塊 18"/>
              <p:cNvSpPr txBox="1">
                <a:spLocks noRot="1" noChangeAspect="1" noMove="1" noResize="1" noEditPoints="1" noAdjustHandles="1" noChangeArrowheads="1" noChangeShapeType="1" noTextEdit="1"/>
              </p:cNvSpPr>
              <p:nvPr/>
            </p:nvSpPr>
            <p:spPr bwMode="auto">
              <a:xfrm>
                <a:off x="901067" y="1132792"/>
                <a:ext cx="4480181" cy="369332"/>
              </a:xfrm>
              <a:prstGeom prst="rect">
                <a:avLst/>
              </a:prstGeom>
              <a:blipFill>
                <a:blip r:embed="rId4"/>
                <a:stretch>
                  <a:fillRect l="-1416" t="-10000"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TW">
                    <a:noFill/>
                  </a:rPr>
                  <a:t> </a:t>
                </a:r>
              </a:p>
            </p:txBody>
          </p:sp>
        </mc:Fallback>
      </mc:AlternateContent>
      <p:sp>
        <p:nvSpPr>
          <p:cNvPr id="17" name="文字方塊 16"/>
          <p:cNvSpPr txBox="1">
            <a:spLocks noChangeArrowheads="1"/>
          </p:cNvSpPr>
          <p:nvPr/>
        </p:nvSpPr>
        <p:spPr bwMode="auto">
          <a:xfrm>
            <a:off x="7590019" y="2649648"/>
            <a:ext cx="900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動能</a:t>
            </a:r>
          </a:p>
        </p:txBody>
      </p:sp>
      <p:sp>
        <p:nvSpPr>
          <p:cNvPr id="18" name="Line 10"/>
          <p:cNvSpPr>
            <a:spLocks noChangeShapeType="1"/>
          </p:cNvSpPr>
          <p:nvPr/>
        </p:nvSpPr>
        <p:spPr bwMode="auto">
          <a:xfrm flipH="1">
            <a:off x="6931271" y="2942542"/>
            <a:ext cx="0" cy="8286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9" name="文字方塊 18"/>
          <p:cNvSpPr txBox="1">
            <a:spLocks noChangeArrowheads="1"/>
          </p:cNvSpPr>
          <p:nvPr/>
        </p:nvSpPr>
        <p:spPr bwMode="auto">
          <a:xfrm>
            <a:off x="6275549" y="2618692"/>
            <a:ext cx="1296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a:latin typeface="Arial" pitchFamily="34" charset="0"/>
              </a:rPr>
              <a:t>靜止能量</a:t>
            </a:r>
          </a:p>
        </p:txBody>
      </p:sp>
      <mc:AlternateContent xmlns:mc="http://schemas.openxmlformats.org/markup-compatibility/2006" xmlns:a14="http://schemas.microsoft.com/office/drawing/2010/main">
        <mc:Choice Requires="a14">
          <p:sp>
            <p:nvSpPr>
              <p:cNvPr id="21" name="文字方塊 20"/>
              <p:cNvSpPr txBox="1"/>
              <p:nvPr/>
            </p:nvSpPr>
            <p:spPr bwMode="auto">
              <a:xfrm>
                <a:off x="2330327" y="5345444"/>
                <a:ext cx="2592376" cy="992708"/>
              </a:xfrm>
              <a:prstGeom prst="rect">
                <a:avLst/>
              </a:prstGeom>
              <a:solidFill>
                <a:srgbClr val="FFFF00"/>
              </a:solidFill>
              <a:ln>
                <a:noFill/>
              </a:ln>
            </p:spPr>
            <p:txBody>
              <a:bodyPr wrap="none"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zh-TW" i="1" smtClean="0">
                          <a:latin typeface="Cambria Math"/>
                          <a:cs typeface="Times New Roman" panose="02020603050405020304" pitchFamily="18" charset="0"/>
                        </a:rPr>
                        <m:t>𝐸</m:t>
                      </m:r>
                      <m:r>
                        <a:rPr lang="en-US" altLang="zh-TW" b="0" i="1" smtClean="0">
                          <a:latin typeface="Cambria Math"/>
                          <a:cs typeface="Times New Roman" panose="02020603050405020304" pitchFamily="18" charset="0"/>
                        </a:rPr>
                        <m:t>=</m:t>
                      </m:r>
                      <m:f>
                        <m:fPr>
                          <m:ctrlPr>
                            <a:rPr lang="en-US" altLang="zh-TW" b="0" i="1" smtClean="0">
                              <a:latin typeface="Cambria Math" panose="02040503050406030204" pitchFamily="18" charset="0"/>
                              <a:cs typeface="Times New Roman" panose="02020603050405020304" pitchFamily="18" charset="0"/>
                            </a:rPr>
                          </m:ctrlPr>
                        </m:fPr>
                        <m:num>
                          <m:r>
                            <a:rPr lang="en-US" altLang="zh-TW" b="0" i="1" smtClean="0">
                              <a:latin typeface="Cambria Math"/>
                              <a:cs typeface="Times New Roman" panose="02020603050405020304" pitchFamily="18" charset="0"/>
                            </a:rPr>
                            <m:t>𝑚</m:t>
                          </m:r>
                          <m:sSup>
                            <m:sSupPr>
                              <m:ctrlPr>
                                <a:rPr lang="en-US" altLang="zh-TW" b="0" i="1" smtClean="0">
                                  <a:latin typeface="Cambria Math" panose="02040503050406030204" pitchFamily="18" charset="0"/>
                                  <a:cs typeface="Times New Roman" panose="02020603050405020304" pitchFamily="18" charset="0"/>
                                </a:rPr>
                              </m:ctrlPr>
                            </m:sSupPr>
                            <m:e>
                              <m:r>
                                <a:rPr lang="en-US" altLang="zh-TW" b="0" i="1" smtClean="0">
                                  <a:latin typeface="Cambria Math"/>
                                  <a:cs typeface="Times New Roman" panose="02020603050405020304" pitchFamily="18" charset="0"/>
                                </a:rPr>
                                <m:t>𝑐</m:t>
                              </m:r>
                            </m:e>
                            <m:sup>
                              <m:r>
                                <a:rPr lang="en-US" altLang="zh-TW" b="0" i="1" smtClean="0">
                                  <a:latin typeface="Cambria Math"/>
                                  <a:cs typeface="Times New Roman" panose="02020603050405020304" pitchFamily="18" charset="0"/>
                                </a:rPr>
                                <m:t>2</m:t>
                              </m:r>
                            </m:sup>
                          </m:sSup>
                        </m:num>
                        <m:den>
                          <m:rad>
                            <m:radPr>
                              <m:degHide m:val="on"/>
                              <m:ctrlPr>
                                <a:rPr lang="en-US" altLang="zh-TW" b="0" i="1" smtClean="0">
                                  <a:latin typeface="Cambria Math" panose="02040503050406030204" pitchFamily="18" charset="0"/>
                                  <a:cs typeface="Times New Roman" panose="02020603050405020304" pitchFamily="18" charset="0"/>
                                </a:rPr>
                              </m:ctrlPr>
                            </m:radPr>
                            <m:deg/>
                            <m:e>
                              <m:r>
                                <a:rPr lang="en-US" altLang="zh-TW" b="0" i="1" smtClean="0">
                                  <a:latin typeface="Cambria Math"/>
                                  <a:cs typeface="Times New Roman" panose="02020603050405020304" pitchFamily="18" charset="0"/>
                                </a:rPr>
                                <m:t>1−</m:t>
                              </m:r>
                              <m:sSup>
                                <m:sSupPr>
                                  <m:ctrlPr>
                                    <a:rPr lang="en-US" altLang="zh-TW" b="0" i="1" smtClean="0">
                                      <a:latin typeface="Cambria Math" panose="02040503050406030204" pitchFamily="18" charset="0"/>
                                      <a:cs typeface="Times New Roman" panose="02020603050405020304" pitchFamily="18" charset="0"/>
                                    </a:rPr>
                                  </m:ctrlPr>
                                </m:sSupPr>
                                <m:e>
                                  <m:d>
                                    <m:dPr>
                                      <m:ctrlPr>
                                        <a:rPr lang="en-US" altLang="zh-TW" b="0" i="1" smtClean="0">
                                          <a:latin typeface="Cambria Math" panose="02040503050406030204" pitchFamily="18" charset="0"/>
                                          <a:cs typeface="Times New Roman" panose="02020603050405020304" pitchFamily="18" charset="0"/>
                                        </a:rPr>
                                      </m:ctrlPr>
                                    </m:dPr>
                                    <m:e>
                                      <m:f>
                                        <m:fPr>
                                          <m:ctrlPr>
                                            <a:rPr lang="en-US" altLang="zh-TW" b="0" i="1" smtClean="0">
                                              <a:latin typeface="Cambria Math" panose="02040503050406030204" pitchFamily="18" charset="0"/>
                                              <a:cs typeface="Times New Roman" panose="02020603050405020304" pitchFamily="18" charset="0"/>
                                            </a:rPr>
                                          </m:ctrlPr>
                                        </m:fPr>
                                        <m:num>
                                          <m:r>
                                            <a:rPr lang="en-US" altLang="zh-TW" b="0" i="1" smtClean="0">
                                              <a:latin typeface="Cambria Math"/>
                                              <a:cs typeface="Times New Roman" panose="02020603050405020304" pitchFamily="18" charset="0"/>
                                            </a:rPr>
                                            <m:t>𝑢</m:t>
                                          </m:r>
                                        </m:num>
                                        <m:den>
                                          <m:r>
                                            <a:rPr lang="en-US" altLang="zh-TW" b="0" i="1" smtClean="0">
                                              <a:latin typeface="Cambria Math"/>
                                              <a:cs typeface="Times New Roman" panose="02020603050405020304" pitchFamily="18" charset="0"/>
                                            </a:rPr>
                                            <m:t>𝑐</m:t>
                                          </m:r>
                                        </m:den>
                                      </m:f>
                                    </m:e>
                                  </m:d>
                                </m:e>
                                <m:sup>
                                  <m:r>
                                    <a:rPr lang="en-US" altLang="zh-TW" b="0" i="1" smtClean="0">
                                      <a:latin typeface="Cambria Math"/>
                                      <a:cs typeface="Times New Roman" panose="02020603050405020304" pitchFamily="18" charset="0"/>
                                    </a:rPr>
                                    <m:t>2</m:t>
                                  </m:r>
                                </m:sup>
                              </m:sSup>
                            </m:e>
                          </m:rad>
                        </m:den>
                      </m:f>
                      <m:r>
                        <a:rPr lang="en-US" altLang="zh-TW" b="0" i="1" smtClean="0">
                          <a:latin typeface="Cambria Math" panose="02040503050406030204" pitchFamily="18" charset="0"/>
                          <a:cs typeface="Times New Roman" panose="02020603050405020304" pitchFamily="18" charset="0"/>
                        </a:rPr>
                        <m:t>=</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𝛾</m:t>
                      </m:r>
                      <m:r>
                        <a:rPr lang="en-US" altLang="zh-TW" i="1">
                          <a:latin typeface="Cambria Math"/>
                          <a:cs typeface="Times New Roman" panose="02020603050405020304" pitchFamily="18" charset="0"/>
                        </a:rPr>
                        <m:t>𝑚</m:t>
                      </m:r>
                      <m:sSup>
                        <m:sSupPr>
                          <m:ctrlPr>
                            <a:rPr lang="en-US" altLang="zh-TW" i="1">
                              <a:latin typeface="Cambria Math" panose="02040503050406030204" pitchFamily="18" charset="0"/>
                              <a:cs typeface="Times New Roman" panose="02020603050405020304" pitchFamily="18" charset="0"/>
                            </a:rPr>
                          </m:ctrlPr>
                        </m:sSupPr>
                        <m:e>
                          <m:r>
                            <a:rPr lang="en-US" altLang="zh-TW" i="1">
                              <a:latin typeface="Cambria Math"/>
                              <a:cs typeface="Times New Roman" panose="02020603050405020304" pitchFamily="18" charset="0"/>
                            </a:rPr>
                            <m:t>𝑐</m:t>
                          </m:r>
                        </m:e>
                        <m:sup>
                          <m:r>
                            <a:rPr lang="en-US" altLang="zh-TW" i="1">
                              <a:latin typeface="Cambria Math"/>
                              <a:cs typeface="Times New Roman" panose="02020603050405020304" pitchFamily="18" charset="0"/>
                            </a:rPr>
                            <m:t>2</m:t>
                          </m:r>
                        </m:sup>
                      </m:sSup>
                    </m:oMath>
                  </m:oMathPara>
                </a14:m>
                <a:endParaRPr lang="zh-TW" altLang="en-US" i="1" dirty="0">
                  <a:latin typeface="Times New Roman" panose="02020603050405020304" pitchFamily="18" charset="0"/>
                  <a:cs typeface="Times New Roman" panose="02020603050405020304" pitchFamily="18" charset="0"/>
                </a:endParaRPr>
              </a:p>
            </p:txBody>
          </p:sp>
        </mc:Choice>
        <mc:Fallback xmlns="">
          <p:sp>
            <p:nvSpPr>
              <p:cNvPr id="21" name="文字方塊 20"/>
              <p:cNvSpPr txBox="1">
                <a:spLocks noRot="1" noChangeAspect="1" noMove="1" noResize="1" noEditPoints="1" noAdjustHandles="1" noChangeArrowheads="1" noChangeShapeType="1" noTextEdit="1"/>
              </p:cNvSpPr>
              <p:nvPr/>
            </p:nvSpPr>
            <p:spPr bwMode="auto">
              <a:xfrm>
                <a:off x="2330327" y="5345444"/>
                <a:ext cx="2592376" cy="992708"/>
              </a:xfrm>
              <a:prstGeom prst="rect">
                <a:avLst/>
              </a:prstGeom>
              <a:blipFill>
                <a:blip r:embed="rId5"/>
                <a:stretch>
                  <a:fillRect/>
                </a:stretch>
              </a:blipFill>
              <a:ln>
                <a:noFill/>
              </a:ln>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3" name="文字方塊 22"/>
              <p:cNvSpPr txBox="1"/>
              <p:nvPr/>
            </p:nvSpPr>
            <p:spPr bwMode="auto">
              <a:xfrm>
                <a:off x="901861" y="5345444"/>
                <a:ext cx="964809" cy="610936"/>
              </a:xfrm>
              <a:prstGeom prst="rect">
                <a:avLst/>
              </a:prstGeom>
              <a:solidFill>
                <a:srgbClr val="FFFF00"/>
              </a:solidFill>
              <a:ln>
                <a:noFill/>
              </a:ln>
            </p:spPr>
            <p:txBody>
              <a:bodyPr wrap="square"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cs typeface="Times New Roman" panose="02020603050405020304" pitchFamily="18" charset="0"/>
                            </a:rPr>
                          </m:ctrlPr>
                        </m:sSubPr>
                        <m:e>
                          <m:r>
                            <a:rPr lang="en-US" altLang="zh-TW" b="0" i="1" smtClean="0">
                              <a:latin typeface="Cambria Math"/>
                              <a:cs typeface="Times New Roman" panose="02020603050405020304" pitchFamily="18" charset="0"/>
                            </a:rPr>
                            <m:t>𝑝</m:t>
                          </m:r>
                        </m:e>
                        <m:sub>
                          <m:r>
                            <a:rPr lang="en-US" altLang="zh-TW" b="0" i="1" smtClean="0">
                              <a:latin typeface="Cambria Math"/>
                              <a:cs typeface="Times New Roman" panose="02020603050405020304" pitchFamily="18" charset="0"/>
                            </a:rPr>
                            <m:t>0</m:t>
                          </m:r>
                        </m:sub>
                      </m:sSub>
                      <m:r>
                        <a:rPr lang="en-US" altLang="zh-TW" b="0" i="1" smtClean="0">
                          <a:latin typeface="Cambria Math"/>
                          <a:cs typeface="Times New Roman" panose="02020603050405020304" pitchFamily="18" charset="0"/>
                        </a:rPr>
                        <m:t>=</m:t>
                      </m:r>
                      <m:f>
                        <m:fPr>
                          <m:ctrlPr>
                            <a:rPr lang="en-US" altLang="zh-TW" b="0" i="1" smtClean="0">
                              <a:latin typeface="Cambria Math" panose="02040503050406030204" pitchFamily="18" charset="0"/>
                              <a:cs typeface="Times New Roman" panose="02020603050405020304" pitchFamily="18" charset="0"/>
                            </a:rPr>
                          </m:ctrlPr>
                        </m:fPr>
                        <m:num>
                          <m:r>
                            <a:rPr lang="en-US" altLang="zh-TW" b="0" i="1" smtClean="0">
                              <a:latin typeface="Cambria Math"/>
                              <a:cs typeface="Times New Roman" panose="02020603050405020304" pitchFamily="18" charset="0"/>
                            </a:rPr>
                            <m:t>𝐸</m:t>
                          </m:r>
                        </m:num>
                        <m:den>
                          <m:r>
                            <a:rPr lang="en-US" altLang="zh-TW" b="0" i="1" smtClean="0">
                              <a:latin typeface="Cambria Math"/>
                              <a:cs typeface="Times New Roman" panose="02020603050405020304" pitchFamily="18" charset="0"/>
                            </a:rPr>
                            <m:t>𝑐</m:t>
                          </m:r>
                        </m:den>
                      </m:f>
                    </m:oMath>
                  </m:oMathPara>
                </a14:m>
                <a:endParaRPr lang="zh-TW" altLang="en-US" i="1" dirty="0">
                  <a:latin typeface="Times New Roman" panose="02020603050405020304" pitchFamily="18" charset="0"/>
                  <a:cs typeface="Times New Roman" panose="02020603050405020304" pitchFamily="18" charset="0"/>
                </a:endParaRPr>
              </a:p>
            </p:txBody>
          </p:sp>
        </mc:Choice>
        <mc:Fallback xmlns="">
          <p:sp>
            <p:nvSpPr>
              <p:cNvPr id="23" name="文字方塊 22"/>
              <p:cNvSpPr txBox="1">
                <a:spLocks noRot="1" noChangeAspect="1" noMove="1" noResize="1" noEditPoints="1" noAdjustHandles="1" noChangeArrowheads="1" noChangeShapeType="1" noTextEdit="1"/>
              </p:cNvSpPr>
              <p:nvPr/>
            </p:nvSpPr>
            <p:spPr bwMode="auto">
              <a:xfrm>
                <a:off x="901861" y="5345444"/>
                <a:ext cx="964809" cy="610936"/>
              </a:xfrm>
              <a:prstGeom prst="rect">
                <a:avLst/>
              </a:prstGeom>
              <a:blipFill>
                <a:blip r:embed="rId6"/>
                <a:stretch>
                  <a:fillRect b="-2041"/>
                </a:stretch>
              </a:blipFill>
              <a:ln>
                <a:noFill/>
              </a:ln>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4" name="文字方塊 23"/>
              <p:cNvSpPr txBox="1"/>
              <p:nvPr/>
            </p:nvSpPr>
            <p:spPr bwMode="auto">
              <a:xfrm>
                <a:off x="939068" y="1646533"/>
                <a:ext cx="2071687" cy="618311"/>
              </a:xfrm>
              <a:prstGeom prst="rect">
                <a:avLst/>
              </a:prstGeom>
              <a:solidFill>
                <a:srgbClr val="FFFDAB"/>
              </a:solidFill>
              <a:ln>
                <a:noFill/>
              </a:ln>
            </p:spPr>
            <p:txBody>
              <a:bodyPr wrap="square"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cs typeface="Times New Roman" panose="02020603050405020304" pitchFamily="18" charset="0"/>
                            </a:rPr>
                          </m:ctrlPr>
                        </m:sSubPr>
                        <m:e>
                          <m:r>
                            <a:rPr lang="en-US" altLang="zh-TW" b="0" i="1" smtClean="0">
                              <a:latin typeface="Cambria Math"/>
                              <a:cs typeface="Times New Roman" panose="02020603050405020304" pitchFamily="18" charset="0"/>
                            </a:rPr>
                            <m:t>𝑝</m:t>
                          </m:r>
                        </m:e>
                        <m:sub>
                          <m:r>
                            <a:rPr lang="en-US" altLang="zh-TW" b="0" i="1" smtClean="0">
                              <a:latin typeface="Cambria Math"/>
                              <a:cs typeface="Times New Roman" panose="02020603050405020304" pitchFamily="18" charset="0"/>
                            </a:rPr>
                            <m:t>0</m:t>
                          </m:r>
                        </m:sub>
                      </m:sSub>
                      <m:r>
                        <a:rPr lang="en-US" altLang="zh-TW" b="0" i="1" smtClean="0">
                          <a:latin typeface="Cambria Math"/>
                          <a:cs typeface="Times New Roman" panose="02020603050405020304" pitchFamily="18" charset="0"/>
                        </a:rPr>
                        <m:t>=</m:t>
                      </m:r>
                      <m:r>
                        <a:rPr lang="en-US" altLang="zh-TW" b="0" i="1" smtClean="0">
                          <a:latin typeface="Cambria Math"/>
                          <a:cs typeface="Times New Roman" panose="02020603050405020304" pitchFamily="18" charset="0"/>
                        </a:rPr>
                        <m:t>𝑚</m:t>
                      </m:r>
                      <m:f>
                        <m:fPr>
                          <m:ctrlPr>
                            <a:rPr lang="en-US" altLang="zh-TW" b="0" i="1" smtClean="0">
                              <a:latin typeface="Cambria Math" panose="02040503050406030204" pitchFamily="18" charset="0"/>
                              <a:cs typeface="Times New Roman" panose="02020603050405020304" pitchFamily="18" charset="0"/>
                            </a:rPr>
                          </m:ctrlPr>
                        </m:fPr>
                        <m:num>
                          <m:r>
                            <a:rPr lang="en-US" altLang="zh-TW" b="0" i="1" smtClean="0">
                              <a:latin typeface="Cambria Math"/>
                              <a:cs typeface="Times New Roman" panose="02020603050405020304" pitchFamily="18" charset="0"/>
                            </a:rPr>
                            <m:t>𝑐𝑑𝑡</m:t>
                          </m:r>
                        </m:num>
                        <m:den>
                          <m:r>
                            <a:rPr lang="en-US" altLang="zh-TW" b="0" i="1" smtClean="0">
                              <a:latin typeface="Cambria Math"/>
                              <a:cs typeface="Times New Roman" panose="02020603050405020304" pitchFamily="18" charset="0"/>
                            </a:rPr>
                            <m:t>𝑑</m:t>
                          </m:r>
                          <m:r>
                            <a:rPr lang="zh-TW" altLang="en-US" b="0" i="1" smtClean="0">
                              <a:latin typeface="Cambria Math"/>
                              <a:cs typeface="Times New Roman" panose="02020603050405020304" pitchFamily="18" charset="0"/>
                            </a:rPr>
                            <m:t>𝜏</m:t>
                          </m:r>
                        </m:den>
                      </m:f>
                      <m:r>
                        <a:rPr lang="en-US" altLang="zh-TW" b="0" i="1" smtClean="0">
                          <a:latin typeface="Cambria Math"/>
                          <a:cs typeface="Times New Roman" panose="02020603050405020304" pitchFamily="18" charset="0"/>
                        </a:rPr>
                        <m:t>=</m:t>
                      </m:r>
                      <m:r>
                        <a:rPr lang="en-US" altLang="zh-TW" b="0" i="1" smtClean="0">
                          <a:latin typeface="Cambria Math"/>
                          <a:cs typeface="Times New Roman" panose="02020603050405020304" pitchFamily="18" charset="0"/>
                        </a:rPr>
                        <m:t>𝑚𝑐</m:t>
                      </m:r>
                      <m:r>
                        <a:rPr lang="zh-TW" altLang="en-US" b="0" i="1" smtClean="0">
                          <a:latin typeface="Cambria Math"/>
                          <a:cs typeface="Times New Roman" panose="02020603050405020304" pitchFamily="18" charset="0"/>
                        </a:rPr>
                        <m:t>𝛾</m:t>
                      </m:r>
                    </m:oMath>
                  </m:oMathPara>
                </a14:m>
                <a:endParaRPr lang="zh-TW" altLang="en-US" i="1" dirty="0">
                  <a:latin typeface="Times New Roman" panose="02020603050405020304" pitchFamily="18" charset="0"/>
                  <a:cs typeface="Times New Roman" panose="02020603050405020304" pitchFamily="18" charset="0"/>
                </a:endParaRPr>
              </a:p>
            </p:txBody>
          </p:sp>
        </mc:Choice>
        <mc:Fallback xmlns="">
          <p:sp>
            <p:nvSpPr>
              <p:cNvPr id="24" name="文字方塊 23"/>
              <p:cNvSpPr txBox="1">
                <a:spLocks noRot="1" noChangeAspect="1" noMove="1" noResize="1" noEditPoints="1" noAdjustHandles="1" noChangeArrowheads="1" noChangeShapeType="1" noTextEdit="1"/>
              </p:cNvSpPr>
              <p:nvPr/>
            </p:nvSpPr>
            <p:spPr bwMode="auto">
              <a:xfrm>
                <a:off x="939068" y="1646533"/>
                <a:ext cx="2071687" cy="618311"/>
              </a:xfrm>
              <a:prstGeom prst="rect">
                <a:avLst/>
              </a:prstGeom>
              <a:blipFill>
                <a:blip r:embed="rId7"/>
                <a:stretch>
                  <a:fillRect b="-4000"/>
                </a:stretch>
              </a:blipFill>
              <a:ln>
                <a:noFill/>
              </a:ln>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 name="文字方塊 1"/>
              <p:cNvSpPr txBox="1"/>
              <p:nvPr/>
            </p:nvSpPr>
            <p:spPr>
              <a:xfrm>
                <a:off x="871317" y="2850126"/>
                <a:ext cx="1073051" cy="369332"/>
              </a:xfrm>
              <a:prstGeom prst="rect">
                <a:avLst/>
              </a:prstGeom>
              <a:noFill/>
            </p:spPr>
            <p:txBody>
              <a:bodyPr wrap="none" rtlCol="0">
                <a:spAutoFit/>
              </a:bodyPr>
              <a:lstStyle/>
              <a:p>
                <a:r>
                  <a:rPr lang="zh-TW" altLang="en-US" dirty="0">
                    <a:cs typeface="Times New Roman" pitchFamily="18" charset="0"/>
                  </a:rPr>
                  <a:t>當 </a:t>
                </a:r>
                <a14:m>
                  <m:oMath xmlns:m="http://schemas.openxmlformats.org/officeDocument/2006/math">
                    <m:r>
                      <a:rPr lang="en-US" altLang="zh-TW" b="0" i="1" smtClean="0">
                        <a:latin typeface="Cambria Math"/>
                        <a:cs typeface="Times New Roman" pitchFamily="18" charset="0"/>
                      </a:rPr>
                      <m:t>𝑢</m:t>
                    </m:r>
                    <m:r>
                      <a:rPr lang="en-US" altLang="zh-TW" b="0" i="1" smtClean="0">
                        <a:latin typeface="Cambria Math"/>
                        <a:ea typeface="Cambria Math"/>
                        <a:cs typeface="Times New Roman" pitchFamily="18" charset="0"/>
                      </a:rPr>
                      <m:t>≪</m:t>
                    </m:r>
                    <m:r>
                      <a:rPr lang="en-US" altLang="zh-TW" b="0" i="1" smtClean="0">
                        <a:latin typeface="Cambria Math"/>
                        <a:ea typeface="Cambria Math"/>
                        <a:cs typeface="Times New Roman" pitchFamily="18" charset="0"/>
                      </a:rPr>
                      <m:t>𝑐</m:t>
                    </m:r>
                  </m:oMath>
                </a14:m>
                <a:endParaRPr lang="zh-TW" altLang="en-US" dirty="0">
                  <a:latin typeface="Times New Roman" pitchFamily="18" charset="0"/>
                  <a:cs typeface="Times New Roman" pitchFamily="18" charset="0"/>
                </a:endParaRPr>
              </a:p>
            </p:txBody>
          </p:sp>
        </mc:Choice>
        <mc:Fallback xmlns="">
          <p:sp>
            <p:nvSpPr>
              <p:cNvPr id="2" name="文字方塊 1"/>
              <p:cNvSpPr txBox="1">
                <a:spLocks noRot="1" noChangeAspect="1" noMove="1" noResize="1" noEditPoints="1" noAdjustHandles="1" noChangeArrowheads="1" noChangeShapeType="1" noTextEdit="1"/>
              </p:cNvSpPr>
              <p:nvPr/>
            </p:nvSpPr>
            <p:spPr>
              <a:xfrm>
                <a:off x="871317" y="2850126"/>
                <a:ext cx="1073051" cy="369332"/>
              </a:xfrm>
              <a:prstGeom prst="rect">
                <a:avLst/>
              </a:prstGeom>
              <a:blipFill>
                <a:blip r:embed="rId8"/>
                <a:stretch>
                  <a:fillRect l="-4651" t="-6667" b="-23333"/>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3" name="Rectangle 15">
                <a:extLst>
                  <a:ext uri="{FF2B5EF4-FFF2-40B4-BE49-F238E27FC236}">
                    <a16:creationId xmlns:a16="http://schemas.microsoft.com/office/drawing/2014/main" id="{46DB5E74-52E6-9568-0E79-7BC7D5121216}"/>
                  </a:ext>
                </a:extLst>
              </p:cNvPr>
              <p:cNvSpPr>
                <a:spLocks noChangeArrowheads="1"/>
              </p:cNvSpPr>
              <p:nvPr/>
            </p:nvSpPr>
            <p:spPr bwMode="auto">
              <a:xfrm>
                <a:off x="871317" y="635550"/>
                <a:ext cx="793284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dirty="0">
                    <a:solidFill>
                      <a:srgbClr val="FF0000"/>
                    </a:solidFill>
                    <a:latin typeface="Times New Roman" pitchFamily="18" charset="0"/>
                    <a:cs typeface="Times New Roman" pitchFamily="18" charset="0"/>
                  </a:rPr>
                  <a:t>如果變換前， </a:t>
                </a:r>
                <a14:m>
                  <m:oMath xmlns:m="http://schemas.openxmlformats.org/officeDocument/2006/math">
                    <m:r>
                      <a:rPr lang="en-US" altLang="zh-TW" sz="1800" i="1" dirty="0" smtClean="0">
                        <a:solidFill>
                          <a:srgbClr val="FF0000"/>
                        </a:solidFill>
                        <a:latin typeface="Cambria Math" panose="02040503050406030204" pitchFamily="18" charset="0"/>
                        <a:cs typeface="Times New Roman" pitchFamily="18" charset="0"/>
                      </a:rPr>
                      <m:t>𝑝</m:t>
                    </m:r>
                    <m:r>
                      <a:rPr lang="en-US" altLang="zh-TW" sz="1800" i="1" baseline="30000" dirty="0">
                        <a:solidFill>
                          <a:srgbClr val="FF0000"/>
                        </a:solidFill>
                        <a:latin typeface="Cambria Math" panose="02040503050406030204" pitchFamily="18" charset="0"/>
                        <a:cs typeface="Times New Roman" pitchFamily="18" charset="0"/>
                      </a:rPr>
                      <m:t>1</m:t>
                    </m:r>
                  </m:oMath>
                </a14:m>
                <a:r>
                  <a:rPr lang="zh-TW" altLang="en-US" sz="1800" dirty="0">
                    <a:solidFill>
                      <a:srgbClr val="FF0000"/>
                    </a:solidFill>
                    <a:latin typeface="Times New Roman" pitchFamily="18" charset="0"/>
                    <a:cs typeface="Times New Roman" pitchFamily="18" charset="0"/>
                  </a:rPr>
                  <a:t>及</a:t>
                </a:r>
                <a14:m>
                  <m:oMath xmlns:m="http://schemas.openxmlformats.org/officeDocument/2006/math">
                    <m:r>
                      <a:rPr lang="en-US" altLang="zh-TW" sz="1800" i="1" dirty="0" smtClean="0">
                        <a:solidFill>
                          <a:srgbClr val="FF0000"/>
                        </a:solidFill>
                        <a:latin typeface="Cambria Math" panose="02040503050406030204" pitchFamily="18" charset="0"/>
                        <a:cs typeface="Times New Roman" pitchFamily="18" charset="0"/>
                      </a:rPr>
                      <m:t>𝑝</m:t>
                    </m:r>
                    <m:r>
                      <a:rPr lang="en-US" altLang="zh-TW" sz="1800" i="1" baseline="30000" dirty="0">
                        <a:solidFill>
                          <a:srgbClr val="FF0000"/>
                        </a:solidFill>
                        <a:latin typeface="Cambria Math" panose="02040503050406030204" pitchFamily="18" charset="0"/>
                        <a:cs typeface="Times New Roman" pitchFamily="18" charset="0"/>
                      </a:rPr>
                      <m:t>0</m:t>
                    </m:r>
                  </m:oMath>
                </a14:m>
                <a:r>
                  <a:rPr lang="zh-TW" altLang="en-US" sz="1800" dirty="0">
                    <a:solidFill>
                      <a:srgbClr val="FF0000"/>
                    </a:solidFill>
                    <a:latin typeface="Times New Roman" pitchFamily="18" charset="0"/>
                    <a:cs typeface="Times New Roman" pitchFamily="18" charset="0"/>
                  </a:rPr>
                  <a:t>在碰撞中都守恆，</a:t>
                </a:r>
                <a:r>
                  <a:rPr lang="zh-TW" altLang="en-US" sz="1800" dirty="0">
                    <a:solidFill>
                      <a:srgbClr val="FF0000"/>
                    </a:solidFill>
                    <a:latin typeface="Times New Roman" pitchFamily="18" charset="0"/>
                  </a:rPr>
                  <a:t>自然保證</a:t>
                </a:r>
                <a:r>
                  <a:rPr lang="zh-TW" altLang="en-US" sz="1800" dirty="0">
                    <a:solidFill>
                      <a:srgbClr val="FF0000"/>
                    </a:solidFill>
                    <a:latin typeface="Times New Roman" pitchFamily="18" charset="0"/>
                    <a:cs typeface="Times New Roman" pitchFamily="18" charset="0"/>
                  </a:rPr>
                  <a:t>變換後</a:t>
                </a:r>
                <a14:m>
                  <m:oMath xmlns:m="http://schemas.openxmlformats.org/officeDocument/2006/math">
                    <m:r>
                      <a:rPr lang="en-US" altLang="zh-TW" sz="1800" i="1" dirty="0" smtClean="0">
                        <a:solidFill>
                          <a:srgbClr val="FF0000"/>
                        </a:solidFill>
                        <a:latin typeface="Cambria Math" panose="02040503050406030204" pitchFamily="18" charset="0"/>
                        <a:cs typeface="Times New Roman" pitchFamily="18" charset="0"/>
                      </a:rPr>
                      <m:t>𝑝</m:t>
                    </m:r>
                    <m:r>
                      <a:rPr lang="en-US" altLang="zh-TW" sz="1800" i="1" dirty="0">
                        <a:solidFill>
                          <a:srgbClr val="FF0000"/>
                        </a:solidFill>
                        <a:latin typeface="Cambria Math" panose="02040503050406030204" pitchFamily="18" charset="0"/>
                      </a:rPr>
                      <m:t>′</m:t>
                    </m:r>
                    <m:r>
                      <a:rPr lang="en-US" altLang="zh-TW" sz="1800" i="1" baseline="30000" dirty="0">
                        <a:solidFill>
                          <a:srgbClr val="FF0000"/>
                        </a:solidFill>
                        <a:latin typeface="Cambria Math" panose="02040503050406030204" pitchFamily="18" charset="0"/>
                      </a:rPr>
                      <m:t>1</m:t>
                    </m:r>
                  </m:oMath>
                </a14:m>
                <a:r>
                  <a:rPr lang="zh-TW" altLang="en-US" sz="1800" dirty="0">
                    <a:solidFill>
                      <a:srgbClr val="FF0000"/>
                    </a:solidFill>
                    <a:latin typeface="Times New Roman" pitchFamily="18" charset="0"/>
                  </a:rPr>
                  <a:t>在碰撞中也</a:t>
                </a:r>
                <a:r>
                  <a:rPr lang="zh-TW" altLang="en-US" sz="1800" dirty="0">
                    <a:solidFill>
                      <a:srgbClr val="FF0000"/>
                    </a:solidFill>
                  </a:rPr>
                  <a:t>守恆。</a:t>
                </a:r>
              </a:p>
            </p:txBody>
          </p:sp>
        </mc:Choice>
        <mc:Fallback xmlns="">
          <p:sp>
            <p:nvSpPr>
              <p:cNvPr id="3" name="Rectangle 15">
                <a:extLst>
                  <a:ext uri="{FF2B5EF4-FFF2-40B4-BE49-F238E27FC236}">
                    <a16:creationId xmlns:a16="http://schemas.microsoft.com/office/drawing/2014/main" id="{46DB5E74-52E6-9568-0E79-7BC7D5121216}"/>
                  </a:ext>
                </a:extLst>
              </p:cNvPr>
              <p:cNvSpPr>
                <a:spLocks noRot="1" noChangeAspect="1" noMove="1" noResize="1" noEditPoints="1" noAdjustHandles="1" noChangeArrowheads="1" noChangeShapeType="1" noTextEdit="1"/>
              </p:cNvSpPr>
              <p:nvPr/>
            </p:nvSpPr>
            <p:spPr bwMode="auto">
              <a:xfrm>
                <a:off x="871317" y="635550"/>
                <a:ext cx="7932840" cy="369332"/>
              </a:xfrm>
              <a:prstGeom prst="rect">
                <a:avLst/>
              </a:prstGeom>
              <a:blipFill>
                <a:blip r:embed="rId9"/>
                <a:stretch>
                  <a:fillRect l="-639" t="-3226" b="-193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TW">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393"/>
                                        </p:tgtEl>
                                        <p:attrNameLst>
                                          <p:attrName>style.visibility</p:attrName>
                                        </p:attrNameLst>
                                      </p:cBhvr>
                                      <p:to>
                                        <p:strVal val="visible"/>
                                      </p:to>
                                    </p:set>
                                    <p:anim calcmode="lin" valueType="num">
                                      <p:cBhvr additive="base">
                                        <p:cTn id="17" dur="500" fill="hold"/>
                                        <p:tgtEl>
                                          <p:spTgt spid="16393"/>
                                        </p:tgtEl>
                                        <p:attrNameLst>
                                          <p:attrName>ppt_x</p:attrName>
                                        </p:attrNameLst>
                                      </p:cBhvr>
                                      <p:tavLst>
                                        <p:tav tm="0">
                                          <p:val>
                                            <p:strVal val="#ppt_x"/>
                                          </p:val>
                                        </p:tav>
                                        <p:tav tm="100000">
                                          <p:val>
                                            <p:strVal val="#ppt_x"/>
                                          </p:val>
                                        </p:tav>
                                      </p:tavLst>
                                    </p:anim>
                                    <p:anim calcmode="lin" valueType="num">
                                      <p:cBhvr additive="base">
                                        <p:cTn id="18" dur="500" fill="hold"/>
                                        <p:tgtEl>
                                          <p:spTgt spid="1639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3912"/>
                                        </p:tgtEl>
                                        <p:attrNameLst>
                                          <p:attrName>style.visibility</p:attrName>
                                        </p:attrNameLst>
                                      </p:cBhvr>
                                      <p:to>
                                        <p:strVal val="visible"/>
                                      </p:to>
                                    </p:set>
                                    <p:anim calcmode="lin" valueType="num">
                                      <p:cBhvr additive="base">
                                        <p:cTn id="35" dur="500" fill="hold"/>
                                        <p:tgtEl>
                                          <p:spTgt spid="123912"/>
                                        </p:tgtEl>
                                        <p:attrNameLst>
                                          <p:attrName>ppt_x</p:attrName>
                                        </p:attrNameLst>
                                      </p:cBhvr>
                                      <p:tavLst>
                                        <p:tav tm="0">
                                          <p:val>
                                            <p:strVal val="#ppt_x"/>
                                          </p:val>
                                        </p:tav>
                                        <p:tav tm="100000">
                                          <p:val>
                                            <p:strVal val="#ppt_x"/>
                                          </p:val>
                                        </p:tav>
                                      </p:tavLst>
                                    </p:anim>
                                    <p:anim calcmode="lin" valueType="num">
                                      <p:cBhvr additive="base">
                                        <p:cTn id="36" dur="500" fill="hold"/>
                                        <p:tgtEl>
                                          <p:spTgt spid="1239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393" grpId="0" animBg="1"/>
      <p:bldP spid="123912" grpId="0"/>
      <p:bldP spid="17" grpId="0"/>
      <p:bldP spid="18" grpId="0" animBg="1"/>
      <p:bldP spid="19" grpId="0"/>
      <p:bldP spid="21" grpId="0" animBg="1"/>
      <p:bldP spid="23" grpId="0" animBg="1"/>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294" name="Text Box 7"/>
              <p:cNvSpPr txBox="1">
                <a:spLocks noChangeArrowheads="1"/>
              </p:cNvSpPr>
              <p:nvPr/>
            </p:nvSpPr>
            <p:spPr bwMode="auto">
              <a:xfrm>
                <a:off x="1093932" y="4741041"/>
                <a:ext cx="6911975" cy="874085"/>
              </a:xfrm>
              <a:prstGeom prst="rect">
                <a:avLst/>
              </a:prstGeom>
              <a:noFill/>
              <a:ln w="9525" algn="ctr">
                <a:noFill/>
                <a:miter lim="800000"/>
                <a:headEnd/>
                <a:tailEnd/>
              </a:ln>
            </p:spPr>
            <p:txBody>
              <a:bodyPr>
                <a:spAutoFit/>
              </a:bodyPr>
              <a:lstStyle/>
              <a:p>
                <a:pPr>
                  <a:lnSpc>
                    <a:spcPct val="150000"/>
                  </a:lnSpc>
                  <a:spcBef>
                    <a:spcPct val="50000"/>
                  </a:spcBef>
                  <a:defRPr/>
                </a:pPr>
                <a:r>
                  <a:rPr lang="zh-TW" altLang="en-US" dirty="0">
                    <a:latin typeface="+mn-lt"/>
                  </a:rPr>
                  <a:t>當速度等於光速 </a:t>
                </a:r>
                <a14:m>
                  <m:oMath xmlns:m="http://schemas.openxmlformats.org/officeDocument/2006/math">
                    <m:r>
                      <a:rPr lang="en-US" altLang="zh-TW" b="0" i="1" smtClean="0">
                        <a:latin typeface="Cambria Math"/>
                      </a:rPr>
                      <m:t>𝑣</m:t>
                    </m:r>
                    <m:r>
                      <a:rPr lang="en-US" altLang="zh-TW" b="0" i="1" smtClean="0">
                        <a:latin typeface="Cambria Math"/>
                      </a:rPr>
                      <m:t>=</m:t>
                    </m:r>
                    <m:r>
                      <a:rPr lang="en-US" altLang="zh-TW" b="0" i="1" smtClean="0">
                        <a:latin typeface="Cambria Math"/>
                      </a:rPr>
                      <m:t>𝑐</m:t>
                    </m:r>
                    <m:r>
                      <a:rPr lang="en-US" altLang="zh-TW" b="0" i="1" smtClean="0">
                        <a:latin typeface="Cambria Math"/>
                      </a:rPr>
                      <m:t> </m:t>
                    </m:r>
                  </m:oMath>
                </a14:m>
                <a:r>
                  <a:rPr lang="zh-TW" altLang="en-US" dirty="0">
                    <a:latin typeface="+mn-lt"/>
                  </a:rPr>
                  <a:t>時，物體的能量是無限大，因此我們無法將物體的速度加大超過光速。</a:t>
                </a:r>
                <a:r>
                  <a:rPr lang="en-US" altLang="zh-TW" dirty="0">
                    <a:latin typeface="+mn-lt"/>
                  </a:rPr>
                  <a:t> </a:t>
                </a:r>
              </a:p>
            </p:txBody>
          </p:sp>
        </mc:Choice>
        <mc:Fallback xmlns="">
          <p:sp>
            <p:nvSpPr>
              <p:cNvPr id="12294" name="Text Box 7"/>
              <p:cNvSpPr txBox="1">
                <a:spLocks noRot="1" noChangeAspect="1" noMove="1" noResize="1" noEditPoints="1" noAdjustHandles="1" noChangeArrowheads="1" noChangeShapeType="1" noTextEdit="1"/>
              </p:cNvSpPr>
              <p:nvPr/>
            </p:nvSpPr>
            <p:spPr bwMode="auto">
              <a:xfrm>
                <a:off x="1093932" y="4741041"/>
                <a:ext cx="6911975" cy="874085"/>
              </a:xfrm>
              <a:prstGeom prst="rect">
                <a:avLst/>
              </a:prstGeom>
              <a:blipFill rotWithShape="1">
                <a:blip r:embed="rId2"/>
                <a:stretch>
                  <a:fillRect l="-705" b="-11189"/>
                </a:stretch>
              </a:blipFill>
              <a:ln w="9525" algn="ctr">
                <a:noFill/>
                <a:miter lim="800000"/>
                <a:headEnd/>
                <a:tailEnd/>
              </a:ln>
            </p:spPr>
            <p:txBody>
              <a:bodyPr/>
              <a:lstStyle/>
              <a:p>
                <a:r>
                  <a:rPr lang="zh-TW" altLang="en-US">
                    <a:noFill/>
                  </a:rPr>
                  <a:t> </a:t>
                </a:r>
              </a:p>
            </p:txBody>
          </p:sp>
        </mc:Fallback>
      </mc:AlternateContent>
      <p:sp>
        <p:nvSpPr>
          <p:cNvPr id="12295" name="Text Box 8"/>
          <p:cNvSpPr txBox="1">
            <a:spLocks noChangeArrowheads="1"/>
          </p:cNvSpPr>
          <p:nvPr/>
        </p:nvSpPr>
        <p:spPr bwMode="auto">
          <a:xfrm>
            <a:off x="1093932" y="5745675"/>
            <a:ext cx="6769100" cy="369332"/>
          </a:xfrm>
          <a:prstGeom prst="rect">
            <a:avLst/>
          </a:prstGeom>
          <a:noFill/>
          <a:ln w="9525" algn="ctr">
            <a:noFill/>
            <a:miter lim="800000"/>
            <a:headEnd/>
            <a:tailEnd/>
          </a:ln>
        </p:spPr>
        <p:txBody>
          <a:bodyPr>
            <a:spAutoFit/>
          </a:bodyPr>
          <a:lstStyle/>
          <a:p>
            <a:pPr>
              <a:spcBef>
                <a:spcPct val="50000"/>
              </a:spcBef>
              <a:defRPr/>
            </a:pPr>
            <a:r>
              <a:rPr lang="zh-TW" altLang="en-US" dirty="0">
                <a:latin typeface="Arial" charset="0"/>
              </a:rPr>
              <a:t>當物體靜止時，它的質量對應一個不為零的能量</a:t>
            </a:r>
            <a:r>
              <a:rPr lang="en-US" altLang="zh-TW" dirty="0">
                <a:latin typeface="Arial" charset="0"/>
              </a:rPr>
              <a:t> </a:t>
            </a:r>
          </a:p>
        </p:txBody>
      </p:sp>
      <p:pic>
        <p:nvPicPr>
          <p:cNvPr id="198663" name="Picture 11" descr="F37_14"/>
          <p:cNvPicPr>
            <a:picLocks noChangeAspect="1" noChangeArrowheads="1"/>
          </p:cNvPicPr>
          <p:nvPr/>
        </p:nvPicPr>
        <p:blipFill>
          <a:blip r:embed="rId3">
            <a:extLst>
              <a:ext uri="{28A0092B-C50C-407E-A947-70E740481C1C}">
                <a14:useLocalDpi xmlns:a14="http://schemas.microsoft.com/office/drawing/2010/main" val="0"/>
              </a:ext>
            </a:extLst>
          </a:blip>
          <a:srcRect b="10220"/>
          <a:stretch>
            <a:fillRect/>
          </a:stretch>
        </p:blipFill>
        <p:spPr bwMode="auto">
          <a:xfrm>
            <a:off x="1159794" y="1233240"/>
            <a:ext cx="2538413"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4" name="Rectangle 13"/>
          <p:cNvSpPr>
            <a:spLocks noChangeArrowheads="1"/>
          </p:cNvSpPr>
          <p:nvPr/>
        </p:nvSpPr>
        <p:spPr bwMode="auto">
          <a:xfrm>
            <a:off x="0" y="3357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endParaRPr kumimoji="0" lang="zh-TW" altLang="en-US" sz="1800">
              <a:latin typeface="Arial" pitchFamily="34" charset="0"/>
            </a:endParaRPr>
          </a:p>
        </p:txBody>
      </p:sp>
      <mc:AlternateContent xmlns:mc="http://schemas.openxmlformats.org/markup-compatibility/2006" xmlns:a14="http://schemas.microsoft.com/office/drawing/2010/main">
        <mc:Choice Requires="a14">
          <p:sp>
            <p:nvSpPr>
              <p:cNvPr id="10" name="文字方塊 1"/>
              <p:cNvSpPr txBox="1">
                <a:spLocks noChangeArrowheads="1"/>
              </p:cNvSpPr>
              <p:nvPr/>
            </p:nvSpPr>
            <p:spPr bwMode="auto">
              <a:xfrm>
                <a:off x="1191276" y="513160"/>
                <a:ext cx="6574412" cy="4834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kumimoji="1" sz="2400">
                    <a:solidFill>
                      <a:schemeClr val="tx1"/>
                    </a:solidFill>
                    <a:latin typeface="Arial" pitchFamily="34" charset="0"/>
                    <a:ea typeface="新細明體" pitchFamily="18" charset="-120"/>
                  </a:defRPr>
                </a:lvl1pPr>
                <a:lvl2pPr marL="742950" indent="-285750">
                  <a:defRPr kumimoji="1" sz="2400">
                    <a:solidFill>
                      <a:schemeClr val="tx1"/>
                    </a:solidFill>
                    <a:latin typeface="Arial" pitchFamily="34" charset="0"/>
                    <a:ea typeface="新細明體" pitchFamily="18" charset="-120"/>
                  </a:defRPr>
                </a:lvl2pPr>
                <a:lvl3pPr marL="1143000" indent="-228600">
                  <a:defRPr kumimoji="1" sz="2400">
                    <a:solidFill>
                      <a:schemeClr val="tx1"/>
                    </a:solidFill>
                    <a:latin typeface="Arial" pitchFamily="34" charset="0"/>
                    <a:ea typeface="新細明體" pitchFamily="18" charset="-120"/>
                  </a:defRPr>
                </a:lvl3pPr>
                <a:lvl4pPr marL="1600200" indent="-228600">
                  <a:defRPr kumimoji="1" sz="2400">
                    <a:solidFill>
                      <a:schemeClr val="tx1"/>
                    </a:solidFill>
                    <a:latin typeface="Arial" pitchFamily="34" charset="0"/>
                    <a:ea typeface="新細明體" pitchFamily="18" charset="-120"/>
                  </a:defRPr>
                </a:lvl4pPr>
                <a:lvl5pPr marL="2057400" indent="-22860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r>
                  <a:rPr kumimoji="0" lang="zh-TW" altLang="en-US" sz="1800" dirty="0">
                    <a:solidFill>
                      <a:schemeClr val="tx1"/>
                    </a:solidFill>
                  </a:rPr>
                  <a:t>動能的牛頓定義</a:t>
                </a:r>
                <a14:m>
                  <m:oMath xmlns:m="http://schemas.openxmlformats.org/officeDocument/2006/math">
                    <m:r>
                      <a:rPr lang="zh-TW" altLang="en-US" sz="1800" b="0" i="1" smtClean="0">
                        <a:solidFill>
                          <a:schemeClr val="tx1"/>
                        </a:solidFill>
                        <a:latin typeface="Cambria Math"/>
                      </a:rPr>
                      <m:t>  </m:t>
                    </m:r>
                    <m:f>
                      <m:fPr>
                        <m:ctrlPr>
                          <a:rPr lang="en-US" altLang="zh-TW" sz="1800" i="1" smtClean="0">
                            <a:solidFill>
                              <a:schemeClr val="tx1"/>
                            </a:solidFill>
                            <a:latin typeface="Cambria Math" panose="02040503050406030204" pitchFamily="18" charset="0"/>
                          </a:rPr>
                        </m:ctrlPr>
                      </m:fPr>
                      <m:num>
                        <m:r>
                          <a:rPr lang="en-US" altLang="zh-TW" sz="1800" i="1">
                            <a:solidFill>
                              <a:schemeClr val="tx1"/>
                            </a:solidFill>
                            <a:latin typeface="Cambria Math"/>
                          </a:rPr>
                          <m:t>1</m:t>
                        </m:r>
                      </m:num>
                      <m:den>
                        <m:r>
                          <a:rPr lang="en-US" altLang="zh-TW" sz="1800" i="1">
                            <a:solidFill>
                              <a:schemeClr val="tx1"/>
                            </a:solidFill>
                            <a:latin typeface="Cambria Math"/>
                          </a:rPr>
                          <m:t>2</m:t>
                        </m:r>
                      </m:den>
                    </m:f>
                    <m:r>
                      <a:rPr lang="en-US" altLang="zh-TW" sz="1800" i="1">
                        <a:solidFill>
                          <a:schemeClr val="tx1"/>
                        </a:solidFill>
                        <a:latin typeface="Cambria Math"/>
                      </a:rPr>
                      <m:t>𝑚</m:t>
                    </m:r>
                    <m:sSup>
                      <m:sSupPr>
                        <m:ctrlPr>
                          <a:rPr lang="en-US" altLang="zh-TW" sz="1800" i="1">
                            <a:solidFill>
                              <a:schemeClr val="tx1"/>
                            </a:solidFill>
                            <a:latin typeface="Cambria Math" panose="02040503050406030204" pitchFamily="18" charset="0"/>
                          </a:rPr>
                        </m:ctrlPr>
                      </m:sSupPr>
                      <m:e>
                        <m:r>
                          <a:rPr lang="en-US" altLang="zh-TW" sz="1800" i="1">
                            <a:solidFill>
                              <a:schemeClr val="tx1"/>
                            </a:solidFill>
                            <a:latin typeface="Cambria Math"/>
                          </a:rPr>
                          <m:t>𝑣</m:t>
                        </m:r>
                      </m:e>
                      <m:sup>
                        <m:r>
                          <a:rPr lang="en-US" altLang="zh-TW" sz="1800" i="1">
                            <a:solidFill>
                              <a:schemeClr val="tx1"/>
                            </a:solidFill>
                            <a:latin typeface="Cambria Math"/>
                          </a:rPr>
                          <m:t>2</m:t>
                        </m:r>
                      </m:sup>
                    </m:sSup>
                    <m:r>
                      <a:rPr lang="zh-TW" altLang="en-US" sz="1800" b="0" i="1" smtClean="0">
                        <a:solidFill>
                          <a:schemeClr val="tx1"/>
                        </a:solidFill>
                        <a:latin typeface="Cambria Math"/>
                      </a:rPr>
                      <m:t> </m:t>
                    </m:r>
                  </m:oMath>
                </a14:m>
                <a:r>
                  <a:rPr kumimoji="0" lang="zh-TW" altLang="en-US" sz="1800" dirty="0">
                    <a:solidFill>
                      <a:schemeClr val="tx1"/>
                    </a:solidFill>
                  </a:rPr>
                  <a:t>是不正確的！</a:t>
                </a:r>
              </a:p>
            </p:txBody>
          </p:sp>
        </mc:Choice>
        <mc:Fallback xmlns="">
          <p:sp>
            <p:nvSpPr>
              <p:cNvPr id="10" name="文字方塊 1"/>
              <p:cNvSpPr txBox="1">
                <a:spLocks noRot="1" noChangeAspect="1" noMove="1" noResize="1" noEditPoints="1" noAdjustHandles="1" noChangeArrowheads="1" noChangeShapeType="1" noTextEdit="1"/>
              </p:cNvSpPr>
              <p:nvPr/>
            </p:nvSpPr>
            <p:spPr bwMode="auto">
              <a:xfrm>
                <a:off x="1191276" y="513160"/>
                <a:ext cx="6574412" cy="483466"/>
              </a:xfrm>
              <a:prstGeom prst="rect">
                <a:avLst/>
              </a:prstGeom>
              <a:blipFill rotWithShape="1">
                <a:blip r:embed="rId9"/>
                <a:stretch>
                  <a:fillRect l="-741" b="-886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sp>
        <p:nvSpPr>
          <p:cNvPr id="11" name="文字方塊 10"/>
          <p:cNvSpPr txBox="1"/>
          <p:nvPr/>
        </p:nvSpPr>
        <p:spPr>
          <a:xfrm>
            <a:off x="3922225" y="2822344"/>
            <a:ext cx="3976205" cy="369332"/>
          </a:xfrm>
          <a:prstGeom prst="rect">
            <a:avLst/>
          </a:prstGeom>
          <a:noFill/>
        </p:spPr>
        <p:txBody>
          <a:bodyPr wrap="square" rtlCol="0">
            <a:spAutoFit/>
          </a:bodyPr>
          <a:lstStyle/>
          <a:p>
            <a:r>
              <a:rPr lang="zh-TW" altLang="en-US" dirty="0"/>
              <a:t>如此定義的動能才滿足動能守恆定律</a:t>
            </a:r>
          </a:p>
        </p:txBody>
      </p:sp>
      <mc:AlternateContent xmlns:mc="http://schemas.openxmlformats.org/markup-compatibility/2006" xmlns:a14="http://schemas.microsoft.com/office/drawing/2010/main">
        <mc:Choice Requires="a14">
          <p:sp>
            <p:nvSpPr>
              <p:cNvPr id="12" name="矩形 11"/>
              <p:cNvSpPr/>
              <p:nvPr/>
            </p:nvSpPr>
            <p:spPr>
              <a:xfrm>
                <a:off x="3811851" y="3246691"/>
                <a:ext cx="5022272" cy="483466"/>
              </a:xfrm>
              <a:prstGeom prst="rect">
                <a:avLst/>
              </a:prstGeom>
            </p:spPr>
            <p:txBody>
              <a:bodyPr wrap="none">
                <a:spAutoFit/>
              </a:bodyPr>
              <a:lstStyle/>
              <a:p>
                <a:r>
                  <a:rPr lang="zh-TW" altLang="en-US" dirty="0"/>
                  <a:t>（牛頓定義下的動能</a:t>
                </a:r>
                <a14:m>
                  <m:oMath xmlns:m="http://schemas.openxmlformats.org/officeDocument/2006/math">
                    <m:r>
                      <a:rPr lang="zh-TW" altLang="en-US" i="1">
                        <a:latin typeface="Cambria Math"/>
                      </a:rPr>
                      <m:t>  </m:t>
                    </m:r>
                    <m:f>
                      <m:fPr>
                        <m:ctrlPr>
                          <a:rPr lang="en-US" altLang="zh-TW" i="1">
                            <a:latin typeface="Cambria Math" panose="02040503050406030204" pitchFamily="18" charset="0"/>
                          </a:rPr>
                        </m:ctrlPr>
                      </m:fPr>
                      <m:num>
                        <m:r>
                          <a:rPr lang="en-US" altLang="zh-TW" i="1">
                            <a:latin typeface="Cambria Math"/>
                          </a:rPr>
                          <m:t>1</m:t>
                        </m:r>
                      </m:num>
                      <m:den>
                        <m:r>
                          <a:rPr lang="en-US" altLang="zh-TW" i="1">
                            <a:latin typeface="Cambria Math"/>
                          </a:rPr>
                          <m:t>2</m:t>
                        </m:r>
                      </m:den>
                    </m:f>
                    <m:r>
                      <a:rPr lang="en-US" altLang="zh-TW" i="1">
                        <a:latin typeface="Cambria Math"/>
                      </a:rPr>
                      <m:t>𝑚</m:t>
                    </m:r>
                    <m:sSup>
                      <m:sSupPr>
                        <m:ctrlPr>
                          <a:rPr lang="en-US" altLang="zh-TW" i="1">
                            <a:latin typeface="Cambria Math" panose="02040503050406030204" pitchFamily="18" charset="0"/>
                          </a:rPr>
                        </m:ctrlPr>
                      </m:sSupPr>
                      <m:e>
                        <m:r>
                          <a:rPr lang="en-US" altLang="zh-TW" i="1">
                            <a:latin typeface="Cambria Math"/>
                          </a:rPr>
                          <m:t>𝑣</m:t>
                        </m:r>
                      </m:e>
                      <m:sup>
                        <m:r>
                          <a:rPr lang="en-US" altLang="zh-TW" i="1">
                            <a:latin typeface="Cambria Math"/>
                          </a:rPr>
                          <m:t>2</m:t>
                        </m:r>
                      </m:sup>
                    </m:sSup>
                  </m:oMath>
                </a14:m>
                <a:r>
                  <a:rPr lang="zh-TW" altLang="en-US" dirty="0"/>
                  <a:t>在高速時即不守恆）</a:t>
                </a:r>
              </a:p>
            </p:txBody>
          </p:sp>
        </mc:Choice>
        <mc:Fallback xmlns="">
          <p:sp>
            <p:nvSpPr>
              <p:cNvPr id="12" name="矩形 11"/>
              <p:cNvSpPr>
                <a:spLocks noRot="1" noChangeAspect="1" noMove="1" noResize="1" noEditPoints="1" noAdjustHandles="1" noChangeArrowheads="1" noChangeShapeType="1" noTextEdit="1"/>
              </p:cNvSpPr>
              <p:nvPr/>
            </p:nvSpPr>
            <p:spPr>
              <a:xfrm>
                <a:off x="3811851" y="3246691"/>
                <a:ext cx="5022272" cy="483466"/>
              </a:xfrm>
              <a:prstGeom prst="rect">
                <a:avLst/>
              </a:prstGeom>
              <a:blipFill rotWithShape="1">
                <a:blip r:embed="rId10"/>
                <a:stretch>
                  <a:fillRect l="-971" r="-485" b="-886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Text Box 20"/>
              <p:cNvSpPr txBox="1">
                <a:spLocks noChangeArrowheads="1"/>
              </p:cNvSpPr>
              <p:nvPr/>
            </p:nvSpPr>
            <p:spPr bwMode="auto">
              <a:xfrm>
                <a:off x="1093932" y="4257576"/>
                <a:ext cx="7654532" cy="4834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50000"/>
                  </a:spcBef>
                  <a:buFontTx/>
                  <a:buNone/>
                </a:pPr>
                <a:r>
                  <a:rPr kumimoji="0" lang="zh-TW" altLang="en-US" sz="1800" dirty="0">
                    <a:solidFill>
                      <a:srgbClr val="FF0000"/>
                    </a:solidFill>
                  </a:rPr>
                  <a:t>但在速度遠小於光速時，相對論的動能會趨近牛頓力學中的動能</a:t>
                </a:r>
                <a14:m>
                  <m:oMath xmlns:m="http://schemas.openxmlformats.org/officeDocument/2006/math">
                    <m:r>
                      <a:rPr lang="zh-TW" altLang="en-US" sz="1800" b="0" i="1" smtClean="0">
                        <a:solidFill>
                          <a:srgbClr val="FF0000"/>
                        </a:solidFill>
                        <a:latin typeface="Cambria Math"/>
                      </a:rPr>
                      <m:t> </m:t>
                    </m:r>
                    <m:f>
                      <m:fPr>
                        <m:ctrlPr>
                          <a:rPr lang="en-US" altLang="zh-TW" sz="1800" i="1">
                            <a:solidFill>
                              <a:srgbClr val="FF0000"/>
                            </a:solidFill>
                            <a:latin typeface="Cambria Math" panose="02040503050406030204" pitchFamily="18" charset="0"/>
                          </a:rPr>
                        </m:ctrlPr>
                      </m:fPr>
                      <m:num>
                        <m:r>
                          <a:rPr lang="en-US" altLang="zh-TW" sz="1800" i="1">
                            <a:solidFill>
                              <a:srgbClr val="FF0000"/>
                            </a:solidFill>
                            <a:latin typeface="Cambria Math"/>
                          </a:rPr>
                          <m:t>1</m:t>
                        </m:r>
                      </m:num>
                      <m:den>
                        <m:r>
                          <a:rPr lang="en-US" altLang="zh-TW" sz="1800" i="1">
                            <a:solidFill>
                              <a:srgbClr val="FF0000"/>
                            </a:solidFill>
                            <a:latin typeface="Cambria Math"/>
                          </a:rPr>
                          <m:t>2</m:t>
                        </m:r>
                      </m:den>
                    </m:f>
                    <m:r>
                      <a:rPr lang="en-US" altLang="zh-TW" sz="1800" i="1">
                        <a:solidFill>
                          <a:srgbClr val="FF0000"/>
                        </a:solidFill>
                        <a:latin typeface="Cambria Math"/>
                      </a:rPr>
                      <m:t>𝑚</m:t>
                    </m:r>
                    <m:sSup>
                      <m:sSupPr>
                        <m:ctrlPr>
                          <a:rPr lang="en-US" altLang="zh-TW" sz="1800" i="1">
                            <a:solidFill>
                              <a:srgbClr val="FF0000"/>
                            </a:solidFill>
                            <a:latin typeface="Cambria Math" panose="02040503050406030204" pitchFamily="18" charset="0"/>
                          </a:rPr>
                        </m:ctrlPr>
                      </m:sSupPr>
                      <m:e>
                        <m:r>
                          <a:rPr lang="en-US" altLang="zh-TW" sz="1800" i="1">
                            <a:solidFill>
                              <a:srgbClr val="FF0000"/>
                            </a:solidFill>
                            <a:latin typeface="Cambria Math"/>
                          </a:rPr>
                          <m:t>𝑣</m:t>
                        </m:r>
                      </m:e>
                      <m:sup>
                        <m:r>
                          <a:rPr lang="en-US" altLang="zh-TW" sz="1800" i="1">
                            <a:solidFill>
                              <a:srgbClr val="FF0000"/>
                            </a:solidFill>
                            <a:latin typeface="Cambria Math"/>
                          </a:rPr>
                          <m:t>2</m:t>
                        </m:r>
                      </m:sup>
                    </m:sSup>
                    <m:r>
                      <a:rPr lang="en-US" altLang="zh-TW" sz="1800" i="1">
                        <a:solidFill>
                          <a:srgbClr val="FF0000"/>
                        </a:solidFill>
                        <a:latin typeface="Cambria Math"/>
                      </a:rPr>
                      <m:t> </m:t>
                    </m:r>
                  </m:oMath>
                </a14:m>
                <a:r>
                  <a:rPr kumimoji="0" lang="zh-TW" altLang="en-US" sz="1800" dirty="0">
                    <a:solidFill>
                      <a:srgbClr val="FF0000"/>
                    </a:solidFill>
                  </a:rPr>
                  <a:t>。</a:t>
                </a:r>
              </a:p>
            </p:txBody>
          </p:sp>
        </mc:Choice>
        <mc:Fallback xmlns="">
          <p:sp>
            <p:nvSpPr>
              <p:cNvPr id="13" name="Text Box 20"/>
              <p:cNvSpPr txBox="1">
                <a:spLocks noRot="1" noChangeAspect="1" noMove="1" noResize="1" noEditPoints="1" noAdjustHandles="1" noChangeArrowheads="1" noChangeShapeType="1" noTextEdit="1"/>
              </p:cNvSpPr>
              <p:nvPr/>
            </p:nvSpPr>
            <p:spPr bwMode="auto">
              <a:xfrm>
                <a:off x="1093932" y="4257576"/>
                <a:ext cx="7654532" cy="483466"/>
              </a:xfrm>
              <a:prstGeom prst="rect">
                <a:avLst/>
              </a:prstGeom>
              <a:blipFill rotWithShape="1">
                <a:blip r:embed="rId11"/>
                <a:stretch>
                  <a:fillRect l="-637" b="-7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bwMode="auto">
              <a:xfrm>
                <a:off x="4032161" y="1723909"/>
                <a:ext cx="1739707" cy="992708"/>
              </a:xfrm>
              <a:prstGeom prst="rect">
                <a:avLst/>
              </a:prstGeom>
              <a:solidFill>
                <a:srgbClr val="FFFF00"/>
              </a:solidFill>
              <a:ln>
                <a:noFill/>
              </a:ln>
            </p:spPr>
            <p:txBody>
              <a:bodyPr wrap="none"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zh-TW" i="1" smtClean="0">
                          <a:latin typeface="Cambria Math"/>
                          <a:cs typeface="Times New Roman" panose="02020603050405020304" pitchFamily="18" charset="0"/>
                        </a:rPr>
                        <m:t>𝐸</m:t>
                      </m:r>
                      <m:r>
                        <a:rPr lang="en-US" altLang="zh-TW" b="0" i="1" smtClean="0">
                          <a:latin typeface="Cambria Math"/>
                          <a:cs typeface="Times New Roman" panose="02020603050405020304" pitchFamily="18" charset="0"/>
                        </a:rPr>
                        <m:t>=</m:t>
                      </m:r>
                      <m:f>
                        <m:fPr>
                          <m:ctrlPr>
                            <a:rPr lang="en-US" altLang="zh-TW" b="0" i="1" smtClean="0">
                              <a:latin typeface="Cambria Math" panose="02040503050406030204" pitchFamily="18" charset="0"/>
                              <a:cs typeface="Times New Roman" panose="02020603050405020304" pitchFamily="18" charset="0"/>
                            </a:rPr>
                          </m:ctrlPr>
                        </m:fPr>
                        <m:num>
                          <m:r>
                            <a:rPr lang="en-US" altLang="zh-TW" b="0" i="1" smtClean="0">
                              <a:latin typeface="Cambria Math"/>
                              <a:cs typeface="Times New Roman" panose="02020603050405020304" pitchFamily="18" charset="0"/>
                            </a:rPr>
                            <m:t>𝑚</m:t>
                          </m:r>
                          <m:sSup>
                            <m:sSupPr>
                              <m:ctrlPr>
                                <a:rPr lang="en-US" altLang="zh-TW" b="0" i="1" smtClean="0">
                                  <a:latin typeface="Cambria Math" panose="02040503050406030204" pitchFamily="18" charset="0"/>
                                  <a:cs typeface="Times New Roman" panose="02020603050405020304" pitchFamily="18" charset="0"/>
                                </a:rPr>
                              </m:ctrlPr>
                            </m:sSupPr>
                            <m:e>
                              <m:r>
                                <a:rPr lang="en-US" altLang="zh-TW" b="0" i="1" smtClean="0">
                                  <a:latin typeface="Cambria Math"/>
                                  <a:cs typeface="Times New Roman" panose="02020603050405020304" pitchFamily="18" charset="0"/>
                                </a:rPr>
                                <m:t>𝑐</m:t>
                              </m:r>
                            </m:e>
                            <m:sup>
                              <m:r>
                                <a:rPr lang="en-US" altLang="zh-TW" b="0" i="1" smtClean="0">
                                  <a:latin typeface="Cambria Math"/>
                                  <a:cs typeface="Times New Roman" panose="02020603050405020304" pitchFamily="18" charset="0"/>
                                </a:rPr>
                                <m:t>2</m:t>
                              </m:r>
                            </m:sup>
                          </m:sSup>
                        </m:num>
                        <m:den>
                          <m:rad>
                            <m:radPr>
                              <m:degHide m:val="on"/>
                              <m:ctrlPr>
                                <a:rPr lang="en-US" altLang="zh-TW" b="0" i="1" smtClean="0">
                                  <a:latin typeface="Cambria Math" panose="02040503050406030204" pitchFamily="18" charset="0"/>
                                  <a:cs typeface="Times New Roman" panose="02020603050405020304" pitchFamily="18" charset="0"/>
                                </a:rPr>
                              </m:ctrlPr>
                            </m:radPr>
                            <m:deg/>
                            <m:e>
                              <m:r>
                                <a:rPr lang="en-US" altLang="zh-TW" b="0" i="1" smtClean="0">
                                  <a:latin typeface="Cambria Math"/>
                                  <a:cs typeface="Times New Roman" panose="02020603050405020304" pitchFamily="18" charset="0"/>
                                </a:rPr>
                                <m:t>1−</m:t>
                              </m:r>
                              <m:sSup>
                                <m:sSupPr>
                                  <m:ctrlPr>
                                    <a:rPr lang="en-US" altLang="zh-TW" b="0" i="1" smtClean="0">
                                      <a:latin typeface="Cambria Math" panose="02040503050406030204" pitchFamily="18" charset="0"/>
                                      <a:cs typeface="Times New Roman" panose="02020603050405020304" pitchFamily="18" charset="0"/>
                                    </a:rPr>
                                  </m:ctrlPr>
                                </m:sSupPr>
                                <m:e>
                                  <m:d>
                                    <m:dPr>
                                      <m:ctrlPr>
                                        <a:rPr lang="en-US" altLang="zh-TW" b="0" i="1" smtClean="0">
                                          <a:latin typeface="Cambria Math" panose="02040503050406030204" pitchFamily="18" charset="0"/>
                                          <a:cs typeface="Times New Roman" panose="02020603050405020304" pitchFamily="18" charset="0"/>
                                        </a:rPr>
                                      </m:ctrlPr>
                                    </m:dPr>
                                    <m:e>
                                      <m:f>
                                        <m:fPr>
                                          <m:ctrlPr>
                                            <a:rPr lang="en-US" altLang="zh-TW" b="0" i="1" smtClean="0">
                                              <a:latin typeface="Cambria Math" panose="02040503050406030204" pitchFamily="18" charset="0"/>
                                              <a:cs typeface="Times New Roman" panose="02020603050405020304" pitchFamily="18" charset="0"/>
                                            </a:rPr>
                                          </m:ctrlPr>
                                        </m:fPr>
                                        <m:num>
                                          <m:r>
                                            <a:rPr lang="en-US" altLang="zh-TW" b="0" i="1" smtClean="0">
                                              <a:latin typeface="Cambria Math"/>
                                              <a:cs typeface="Times New Roman" panose="02020603050405020304" pitchFamily="18" charset="0"/>
                                            </a:rPr>
                                            <m:t>𝑣</m:t>
                                          </m:r>
                                        </m:num>
                                        <m:den>
                                          <m:r>
                                            <a:rPr lang="en-US" altLang="zh-TW" b="0" i="1" smtClean="0">
                                              <a:latin typeface="Cambria Math"/>
                                              <a:cs typeface="Times New Roman" panose="02020603050405020304" pitchFamily="18" charset="0"/>
                                            </a:rPr>
                                            <m:t>𝑐</m:t>
                                          </m:r>
                                        </m:den>
                                      </m:f>
                                    </m:e>
                                  </m:d>
                                </m:e>
                                <m:sup>
                                  <m:r>
                                    <a:rPr lang="en-US" altLang="zh-TW" b="0" i="1" smtClean="0">
                                      <a:latin typeface="Cambria Math"/>
                                      <a:cs typeface="Times New Roman" panose="02020603050405020304" pitchFamily="18" charset="0"/>
                                    </a:rPr>
                                    <m:t>2</m:t>
                                  </m:r>
                                </m:sup>
                              </m:sSup>
                            </m:e>
                          </m:rad>
                        </m:den>
                      </m:f>
                    </m:oMath>
                  </m:oMathPara>
                </a14:m>
                <a:endParaRPr lang="zh-TW" altLang="en-US" i="1" dirty="0">
                  <a:latin typeface="Times New Roman" panose="02020603050405020304" pitchFamily="18" charset="0"/>
                  <a:cs typeface="Times New Roman" panose="02020603050405020304" pitchFamily="18" charset="0"/>
                </a:endParaRPr>
              </a:p>
            </p:txBody>
          </p:sp>
        </mc:Choice>
        <mc:Fallback xmlns="">
          <p:sp>
            <p:nvSpPr>
              <p:cNvPr id="14" name="文字方塊 13"/>
              <p:cNvSpPr txBox="1">
                <a:spLocks noRot="1" noChangeAspect="1" noMove="1" noResize="1" noEditPoints="1" noAdjustHandles="1" noChangeArrowheads="1" noChangeShapeType="1" noTextEdit="1"/>
              </p:cNvSpPr>
              <p:nvPr/>
            </p:nvSpPr>
            <p:spPr bwMode="auto">
              <a:xfrm>
                <a:off x="4032161" y="1723909"/>
                <a:ext cx="1739707" cy="992708"/>
              </a:xfrm>
              <a:prstGeom prst="rect">
                <a:avLst/>
              </a:prstGeom>
              <a:blipFill rotWithShape="1">
                <a:blip r:embed="rId12"/>
                <a:stretch>
                  <a:fillRect/>
                </a:stretch>
              </a:blipFill>
              <a:ln>
                <a:noFill/>
              </a:ln>
              <a:extLst/>
            </p:spPr>
            <p:txBody>
              <a:bodyPr/>
              <a:lstStyle/>
              <a:p>
                <a:r>
                  <a:rPr lang="zh-TW" altLang="en-US">
                    <a:noFill/>
                  </a:rPr>
                  <a:t> </a:t>
                </a:r>
              </a:p>
            </p:txBody>
          </p:sp>
        </mc:Fallback>
      </mc:AlternateContent>
      <p:sp>
        <p:nvSpPr>
          <p:cNvPr id="15" name="文字方塊 7"/>
          <p:cNvSpPr txBox="1">
            <a:spLocks noChangeArrowheads="1"/>
          </p:cNvSpPr>
          <p:nvPr/>
        </p:nvSpPr>
        <p:spPr bwMode="auto">
          <a:xfrm>
            <a:off x="3941976" y="1215413"/>
            <a:ext cx="291509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zh-TW" altLang="en-US" dirty="0"/>
              <a:t>相對論修改了能量的形式，</a:t>
            </a:r>
          </a:p>
        </p:txBody>
      </p:sp>
      <mc:AlternateContent xmlns:mc="http://schemas.openxmlformats.org/markup-compatibility/2006" xmlns:a14="http://schemas.microsoft.com/office/drawing/2010/main">
        <mc:Choice Requires="a14">
          <p:sp>
            <p:nvSpPr>
              <p:cNvPr id="16" name="文字方塊 15"/>
              <p:cNvSpPr txBox="1"/>
              <p:nvPr/>
            </p:nvSpPr>
            <p:spPr bwMode="auto">
              <a:xfrm>
                <a:off x="6228184" y="5745675"/>
                <a:ext cx="1119409" cy="369332"/>
              </a:xfrm>
              <a:prstGeom prst="rect">
                <a:avLst/>
              </a:prstGeom>
              <a:solidFill>
                <a:srgbClr val="FFFF00"/>
              </a:solidFill>
              <a:ln>
                <a:noFill/>
              </a:ln>
            </p:spPr>
            <p:txBody>
              <a:bodyPr wrap="none"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zh-TW" i="1" smtClean="0">
                          <a:latin typeface="Cambria Math"/>
                          <a:cs typeface="Times New Roman" panose="02020603050405020304" pitchFamily="18" charset="0"/>
                        </a:rPr>
                        <m:t>𝐸</m:t>
                      </m:r>
                      <m:r>
                        <a:rPr lang="en-US" altLang="zh-TW" b="0" i="1" smtClean="0">
                          <a:latin typeface="Cambria Math"/>
                          <a:cs typeface="Times New Roman" panose="02020603050405020304" pitchFamily="18" charset="0"/>
                        </a:rPr>
                        <m:t>=</m:t>
                      </m:r>
                      <m:r>
                        <a:rPr lang="en-US" altLang="zh-TW" i="1">
                          <a:latin typeface="Cambria Math"/>
                          <a:cs typeface="Times New Roman" panose="02020603050405020304" pitchFamily="18" charset="0"/>
                        </a:rPr>
                        <m:t>𝑚</m:t>
                      </m:r>
                      <m:sSup>
                        <m:sSupPr>
                          <m:ctrlPr>
                            <a:rPr lang="en-US" altLang="zh-TW" i="1">
                              <a:latin typeface="Cambria Math" panose="02040503050406030204" pitchFamily="18" charset="0"/>
                              <a:cs typeface="Times New Roman" panose="02020603050405020304" pitchFamily="18" charset="0"/>
                            </a:rPr>
                          </m:ctrlPr>
                        </m:sSupPr>
                        <m:e>
                          <m:r>
                            <a:rPr lang="en-US" altLang="zh-TW" i="1">
                              <a:latin typeface="Cambria Math"/>
                              <a:cs typeface="Times New Roman" panose="02020603050405020304" pitchFamily="18" charset="0"/>
                            </a:rPr>
                            <m:t>𝑐</m:t>
                          </m:r>
                        </m:e>
                        <m:sup>
                          <m:r>
                            <a:rPr lang="en-US" altLang="zh-TW" i="1">
                              <a:latin typeface="Cambria Math"/>
                              <a:cs typeface="Times New Roman" panose="02020603050405020304" pitchFamily="18" charset="0"/>
                            </a:rPr>
                            <m:t>2</m:t>
                          </m:r>
                        </m:sup>
                      </m:sSup>
                    </m:oMath>
                  </m:oMathPara>
                </a14:m>
                <a:endParaRPr lang="zh-TW" altLang="en-US" i="1" dirty="0">
                  <a:latin typeface="Times New Roman" panose="02020603050405020304" pitchFamily="18" charset="0"/>
                  <a:cs typeface="Times New Roman" panose="02020603050405020304" pitchFamily="18" charset="0"/>
                </a:endParaRPr>
              </a:p>
            </p:txBody>
          </p:sp>
        </mc:Choice>
        <mc:Fallback xmlns="">
          <p:sp>
            <p:nvSpPr>
              <p:cNvPr id="16" name="文字方塊 15"/>
              <p:cNvSpPr txBox="1">
                <a:spLocks noRot="1" noChangeAspect="1" noMove="1" noResize="1" noEditPoints="1" noAdjustHandles="1" noChangeArrowheads="1" noChangeShapeType="1" noTextEdit="1"/>
              </p:cNvSpPr>
              <p:nvPr/>
            </p:nvSpPr>
            <p:spPr bwMode="auto">
              <a:xfrm>
                <a:off x="6228184" y="5745675"/>
                <a:ext cx="1119409" cy="369332"/>
              </a:xfrm>
              <a:prstGeom prst="rect">
                <a:avLst/>
              </a:prstGeom>
              <a:blipFill rotWithShape="1">
                <a:blip r:embed="rId13"/>
                <a:stretch>
                  <a:fillRect/>
                </a:stretch>
              </a:blipFill>
              <a:ln>
                <a:noFill/>
              </a:ln>
              <a:extLst/>
            </p:spPr>
            <p:txBody>
              <a:bodyPr/>
              <a:lstStyle/>
              <a:p>
                <a:r>
                  <a:rPr lang="zh-TW" altLang="en-US">
                    <a:noFill/>
                  </a:rPr>
                  <a:t> </a:t>
                </a:r>
              </a:p>
            </p:txBody>
          </p:sp>
        </mc:Fallback>
      </mc:AlternateContent>
    </p:spTree>
    <p:extLst>
      <p:ext uri="{BB962C8B-B14F-4D97-AF65-F5344CB8AC3E}">
        <p14:creationId xmlns:p14="http://schemas.microsoft.com/office/powerpoint/2010/main" val="177830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ppt_x"/>
                                          </p:val>
                                        </p:tav>
                                        <p:tav tm="100000">
                                          <p:val>
                                            <p:strVal val="#ppt_x"/>
                                          </p:val>
                                        </p:tav>
                                      </p:tavLst>
                                    </p:anim>
                                    <p:anim calcmode="lin" valueType="num">
                                      <p:cBhvr additive="base">
                                        <p:cTn id="8"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5"/>
                                        </p:tgtEl>
                                        <p:attrNameLst>
                                          <p:attrName>style.visibility</p:attrName>
                                        </p:attrNameLst>
                                      </p:cBhvr>
                                      <p:to>
                                        <p:strVal val="visible"/>
                                      </p:to>
                                    </p:set>
                                    <p:anim calcmode="lin" valueType="num">
                                      <p:cBhvr additive="base">
                                        <p:cTn id="13" dur="500" fill="hold"/>
                                        <p:tgtEl>
                                          <p:spTgt spid="12295"/>
                                        </p:tgtEl>
                                        <p:attrNameLst>
                                          <p:attrName>ppt_x</p:attrName>
                                        </p:attrNameLst>
                                      </p:cBhvr>
                                      <p:tavLst>
                                        <p:tav tm="0">
                                          <p:val>
                                            <p:strVal val="#ppt_x"/>
                                          </p:val>
                                        </p:tav>
                                        <p:tav tm="100000">
                                          <p:val>
                                            <p:strVal val="#ppt_x"/>
                                          </p:val>
                                        </p:tav>
                                      </p:tavLst>
                                    </p:anim>
                                    <p:anim calcmode="lin" valueType="num">
                                      <p:cBhvr additive="base">
                                        <p:cTn id="14" dur="500" fill="hold"/>
                                        <p:tgtEl>
                                          <p:spTgt spid="1229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5"/>
          <p:cNvSpPr>
            <a:spLocks noChangeArrowheads="1"/>
          </p:cNvSpPr>
          <p:nvPr/>
        </p:nvSpPr>
        <p:spPr bwMode="auto">
          <a:xfrm>
            <a:off x="0" y="3357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5954" name="Rectangle 7"/>
          <p:cNvSpPr>
            <a:spLocks noChangeArrowheads="1"/>
          </p:cNvSpPr>
          <p:nvPr/>
        </p:nvSpPr>
        <p:spPr bwMode="auto">
          <a:xfrm>
            <a:off x="0" y="2457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5955" name="Rectangle 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5956" name="Rectangle 13"/>
          <p:cNvSpPr>
            <a:spLocks noChangeArrowheads="1"/>
          </p:cNvSpPr>
          <p:nvPr/>
        </p:nvSpPr>
        <p:spPr bwMode="auto">
          <a:xfrm>
            <a:off x="0" y="3086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5957" name="Rectangle 15"/>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322576" name="Text Box 16"/>
          <p:cNvSpPr txBox="1">
            <a:spLocks noChangeArrowheads="1"/>
          </p:cNvSpPr>
          <p:nvPr/>
        </p:nvSpPr>
        <p:spPr bwMode="auto">
          <a:xfrm>
            <a:off x="1127386" y="2005013"/>
            <a:ext cx="7704137" cy="369887"/>
          </a:xfrm>
          <a:prstGeom prst="rect">
            <a:avLst/>
          </a:prstGeom>
          <a:noFill/>
          <a:ln w="9525" algn="ctr">
            <a:noFill/>
            <a:miter lim="800000"/>
            <a:headEnd/>
            <a:tailEnd/>
          </a:ln>
        </p:spPr>
        <p:txBody>
          <a:bodyPr>
            <a:spAutoFit/>
          </a:bodyPr>
          <a:lstStyle/>
          <a:p>
            <a:pPr>
              <a:spcBef>
                <a:spcPct val="50000"/>
              </a:spcBef>
              <a:defRPr/>
            </a:pPr>
            <a:r>
              <a:rPr lang="zh-TW" altLang="en-US" dirty="0">
                <a:latin typeface="Tahoma" charset="0"/>
              </a:rPr>
              <a:t>動量守恆與能量守恆便整合成一個定律</a:t>
            </a:r>
            <a:r>
              <a:rPr lang="zh-TW" altLang="en-US" dirty="0">
                <a:solidFill>
                  <a:srgbClr val="FF0000"/>
                </a:solidFill>
                <a:latin typeface="Tahoma" charset="0"/>
              </a:rPr>
              <a:t>：</a:t>
            </a:r>
            <a:r>
              <a:rPr lang="en-US" altLang="zh-TW" dirty="0">
                <a:solidFill>
                  <a:srgbClr val="FF0000"/>
                </a:solidFill>
                <a:latin typeface="Times New Roman" panose="02020603050405020304" pitchFamily="18" charset="0"/>
                <a:cs typeface="Times New Roman" panose="02020603050405020304" pitchFamily="18" charset="0"/>
              </a:rPr>
              <a:t>4</a:t>
            </a:r>
            <a:r>
              <a:rPr lang="zh-TW" altLang="en-US" dirty="0">
                <a:solidFill>
                  <a:srgbClr val="FF0000"/>
                </a:solidFill>
                <a:latin typeface="Times New Roman" panose="02020603050405020304" pitchFamily="18" charset="0"/>
                <a:cs typeface="Times New Roman" panose="02020603050405020304"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momentum conservation</a:t>
            </a:r>
            <a:r>
              <a:rPr lang="zh-TW" altLang="en-US" dirty="0">
                <a:solidFill>
                  <a:srgbClr val="FF0000"/>
                </a:solidFill>
                <a:latin typeface="Times New Roman" panose="02020603050405020304" pitchFamily="18" charset="0"/>
                <a:cs typeface="Times New Roman" panose="02020603050405020304" pitchFamily="18" charset="0"/>
              </a:rPr>
              <a:t>。</a:t>
            </a:r>
          </a:p>
        </p:txBody>
      </p:sp>
      <p:sp>
        <p:nvSpPr>
          <p:cNvPr id="125961" name="Rectangle 19"/>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5963" name="笑臉 20"/>
          <p:cNvSpPr>
            <a:spLocks noChangeArrowheads="1"/>
          </p:cNvSpPr>
          <p:nvPr/>
        </p:nvSpPr>
        <p:spPr bwMode="auto">
          <a:xfrm>
            <a:off x="3450870" y="3500437"/>
            <a:ext cx="438150" cy="438150"/>
          </a:xfrm>
          <a:prstGeom prst="smileyFace">
            <a:avLst>
              <a:gd name="adj" fmla="val 4653"/>
            </a:avLst>
          </a:prstGeom>
          <a:solidFill>
            <a:srgbClr val="92D050"/>
          </a:solidFill>
          <a:ln w="9525">
            <a:solidFill>
              <a:schemeClr val="tx1"/>
            </a:solidFill>
            <a:round/>
            <a:headEnd/>
            <a:tailEnd/>
          </a:ln>
        </p:spPr>
        <p:txBody>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5964" name="向右箭號 21"/>
          <p:cNvSpPr>
            <a:spLocks noChangeArrowheads="1"/>
          </p:cNvSpPr>
          <p:nvPr/>
        </p:nvSpPr>
        <p:spPr bwMode="auto">
          <a:xfrm>
            <a:off x="4035070" y="3572168"/>
            <a:ext cx="1387475" cy="219075"/>
          </a:xfrm>
          <a:prstGeom prst="rightArrow">
            <a:avLst>
              <a:gd name="adj1" fmla="val 50000"/>
              <a:gd name="adj2" fmla="val 49992"/>
            </a:avLst>
          </a:prstGeom>
          <a:solidFill>
            <a:srgbClr val="0000CC"/>
          </a:solidFill>
          <a:ln w="9525">
            <a:solidFill>
              <a:schemeClr val="tx1"/>
            </a:solidFill>
            <a:round/>
            <a:headEnd/>
            <a:tailEnd/>
          </a:ln>
        </p:spPr>
        <p:txBody>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2" name="文字方塊 1"/>
          <p:cNvSpPr txBox="1"/>
          <p:nvPr/>
        </p:nvSpPr>
        <p:spPr>
          <a:xfrm>
            <a:off x="1239482" y="4472281"/>
            <a:ext cx="3108960"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基本粒子的速度：</a:t>
            </a:r>
          </a:p>
        </p:txBody>
      </p:sp>
      <mc:AlternateContent xmlns:mc="http://schemas.openxmlformats.org/markup-compatibility/2006" xmlns:a14="http://schemas.microsoft.com/office/drawing/2010/main">
        <mc:Choice Requires="a14">
          <p:sp>
            <p:nvSpPr>
              <p:cNvPr id="3" name="文字方塊 2"/>
              <p:cNvSpPr txBox="1"/>
              <p:nvPr/>
            </p:nvSpPr>
            <p:spPr>
              <a:xfrm>
                <a:off x="3231795" y="4326838"/>
                <a:ext cx="1030987" cy="646331"/>
              </a:xfrm>
              <a:prstGeom prst="rect">
                <a:avLst/>
              </a:prstGeom>
              <a:solidFill>
                <a:srgbClr val="FFFF00"/>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cs typeface="Times New Roman" pitchFamily="18" charset="0"/>
                        </a:rPr>
                        <m:t>𝑣</m:t>
                      </m:r>
                      <m:r>
                        <a:rPr lang="en-US" altLang="zh-TW" b="0" i="1" smtClean="0">
                          <a:latin typeface="Cambria Math"/>
                          <a:cs typeface="Times New Roman" pitchFamily="18" charset="0"/>
                        </a:rPr>
                        <m:t>=</m:t>
                      </m:r>
                      <m:f>
                        <m:fPr>
                          <m:ctrlPr>
                            <a:rPr lang="en-US" altLang="zh-TW" b="0" i="1" smtClean="0">
                              <a:latin typeface="Cambria Math" panose="02040503050406030204" pitchFamily="18" charset="0"/>
                              <a:cs typeface="Times New Roman" pitchFamily="18" charset="0"/>
                            </a:rPr>
                          </m:ctrlPr>
                        </m:fPr>
                        <m:num>
                          <m:r>
                            <a:rPr lang="en-US" altLang="zh-TW" b="0" i="1" smtClean="0">
                              <a:latin typeface="Cambria Math"/>
                              <a:cs typeface="Times New Roman" pitchFamily="18" charset="0"/>
                            </a:rPr>
                            <m:t>𝑝</m:t>
                          </m:r>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𝑐</m:t>
                              </m:r>
                            </m:e>
                            <m:sup>
                              <m:r>
                                <a:rPr lang="en-US" altLang="zh-TW" b="0" i="1" smtClean="0">
                                  <a:latin typeface="Cambria Math"/>
                                  <a:cs typeface="Times New Roman" pitchFamily="18" charset="0"/>
                                </a:rPr>
                                <m:t>2</m:t>
                              </m:r>
                            </m:sup>
                          </m:sSup>
                        </m:num>
                        <m:den>
                          <m:r>
                            <a:rPr lang="en-US" altLang="zh-TW" b="0" i="1" smtClean="0">
                              <a:latin typeface="Cambria Math"/>
                              <a:cs typeface="Times New Roman" pitchFamily="18" charset="0"/>
                            </a:rPr>
                            <m:t>𝐸</m:t>
                          </m:r>
                        </m:den>
                      </m:f>
                    </m:oMath>
                  </m:oMathPara>
                </a14:m>
                <a:endParaRPr lang="zh-TW" altLang="en-US" dirty="0">
                  <a:latin typeface="Times New Roman" pitchFamily="18" charset="0"/>
                  <a:cs typeface="Times New Roman" pitchFamily="18" charset="0"/>
                </a:endParaRPr>
              </a:p>
            </p:txBody>
          </p:sp>
        </mc:Choice>
        <mc:Fallback xmlns="">
          <p:sp>
            <p:nvSpPr>
              <p:cNvPr id="3" name="文字方塊 2"/>
              <p:cNvSpPr txBox="1">
                <a:spLocks noRot="1" noChangeAspect="1" noMove="1" noResize="1" noEditPoints="1" noAdjustHandles="1" noChangeArrowheads="1" noChangeShapeType="1" noTextEdit="1"/>
              </p:cNvSpPr>
              <p:nvPr/>
            </p:nvSpPr>
            <p:spPr>
              <a:xfrm>
                <a:off x="3231795" y="4326838"/>
                <a:ext cx="1030987" cy="646331"/>
              </a:xfrm>
              <a:prstGeom prst="rect">
                <a:avLst/>
              </a:prstGeom>
              <a:blipFill>
                <a:blip r:embed="rId2"/>
                <a:stretch>
                  <a:fillRect b="-3846"/>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2024DBD3-B2CC-BA45-A99B-B4A1ECA7A4D9}"/>
                  </a:ext>
                </a:extLst>
              </p:cNvPr>
              <p:cNvSpPr txBox="1"/>
              <p:nvPr/>
            </p:nvSpPr>
            <p:spPr>
              <a:xfrm>
                <a:off x="1146022" y="1238144"/>
                <a:ext cx="3861826" cy="531812"/>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𝑝</m:t>
                          </m:r>
                        </m:e>
                        <m:sup>
                          <m:r>
                            <a:rPr kumimoji="1" lang="en-US" altLang="zh-TW" b="0" i="1" smtClean="0">
                              <a:latin typeface="Cambria Math" panose="02040503050406030204" pitchFamily="18" charset="0"/>
                              <a:ea typeface="Cambria Math" panose="02040503050406030204" pitchFamily="18" charset="0"/>
                              <a:cs typeface="Times New Roman" pitchFamily="18" charset="0"/>
                            </a:rPr>
                            <m:t>𝜇</m:t>
                          </m:r>
                        </m:sup>
                      </m:sSup>
                      <m:r>
                        <a:rPr kumimoji="1" lang="en-US" altLang="zh-TW" b="0" i="1" smtClean="0">
                          <a:latin typeface="Cambria Math" panose="02040503050406030204" pitchFamily="18" charset="0"/>
                          <a:cs typeface="Times New Roman" pitchFamily="18" charset="0"/>
                        </a:rPr>
                        <m:t>=</m:t>
                      </m:r>
                      <m:d>
                        <m:dPr>
                          <m:ctrlPr>
                            <a:rPr lang="en-US" altLang="zh-TW" i="1">
                              <a:latin typeface="Cambria Math" panose="02040503050406030204" pitchFamily="18" charset="0"/>
                              <a:cs typeface="Times New Roman" pitchFamily="18" charset="0"/>
                            </a:rPr>
                          </m:ctrlPr>
                        </m:dPr>
                        <m:e>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0</m:t>
                              </m:r>
                            </m:sup>
                          </m:sSup>
                          <m:r>
                            <a:rPr lang="en-US" altLang="zh-TW" i="1">
                              <a:latin typeface="Cambria Math" panose="02040503050406030204" pitchFamily="18" charset="0"/>
                              <a:cs typeface="Times New Roman" pitchFamily="18" charset="0"/>
                            </a:rPr>
                            <m:t>,</m:t>
                          </m:r>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1</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2</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3</m:t>
                              </m:r>
                            </m:sup>
                          </m:sSup>
                        </m:e>
                      </m:d>
                      <m:r>
                        <a:rPr lang="en-US" altLang="zh-TW" b="0" i="1" smtClean="0">
                          <a:latin typeface="Cambria Math" panose="02040503050406030204" pitchFamily="18" charset="0"/>
                          <a:ea typeface="Cambria Math" panose="02040503050406030204" pitchFamily="18" charset="0"/>
                          <a:cs typeface="Times New Roman" pitchFamily="18" charset="0"/>
                        </a:rPr>
                        <m:t>=</m:t>
                      </m:r>
                      <m:d>
                        <m:dPr>
                          <m:ctrlPr>
                            <a:rPr lang="en-US" altLang="zh-TW" i="1">
                              <a:latin typeface="Cambria Math" panose="02040503050406030204" pitchFamily="18" charset="0"/>
                              <a:cs typeface="Times New Roman" pitchFamily="18" charset="0"/>
                            </a:rPr>
                          </m:ctrlPr>
                        </m:dPr>
                        <m:e>
                          <m:f>
                            <m:fPr>
                              <m:ctrlPr>
                                <a:rPr lang="en-US" altLang="zh-TW" i="1">
                                  <a:latin typeface="Cambria Math" panose="02040503050406030204" pitchFamily="18" charset="0"/>
                                  <a:cs typeface="Times New Roman" pitchFamily="18" charset="0"/>
                                </a:rPr>
                              </m:ctrlPr>
                            </m:fPr>
                            <m:num>
                              <m:r>
                                <a:rPr lang="en-US" altLang="zh-TW" b="0" i="1" smtClean="0">
                                  <a:latin typeface="Cambria Math" panose="02040503050406030204" pitchFamily="18" charset="0"/>
                                  <a:cs typeface="Times New Roman" pitchFamily="18" charset="0"/>
                                </a:rPr>
                                <m:t>𝐸</m:t>
                              </m:r>
                            </m:num>
                            <m:den>
                              <m:r>
                                <a:rPr lang="en-US" altLang="zh-TW" b="0" i="1" smtClean="0">
                                  <a:latin typeface="Cambria Math" panose="02040503050406030204" pitchFamily="18" charset="0"/>
                                  <a:cs typeface="Times New Roman" pitchFamily="18" charset="0"/>
                                </a:rPr>
                                <m:t>𝑐</m:t>
                              </m:r>
                            </m:den>
                          </m:f>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𝑥</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𝑦</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𝑧</m:t>
                              </m:r>
                            </m:sup>
                          </m:sSup>
                        </m:e>
                      </m:d>
                    </m:oMath>
                  </m:oMathPara>
                </a14:m>
                <a:endParaRPr kumimoji="1" lang="zh-TW" altLang="en-US" i="1" dirty="0">
                  <a:latin typeface="Times New Roman" pitchFamily="18" charset="0"/>
                  <a:cs typeface="Times New Roman" pitchFamily="18" charset="0"/>
                </a:endParaRPr>
              </a:p>
            </p:txBody>
          </p:sp>
        </mc:Choice>
        <mc:Fallback xmlns="">
          <p:sp>
            <p:nvSpPr>
              <p:cNvPr id="18" name="文字方塊 17">
                <a:extLst>
                  <a:ext uri="{FF2B5EF4-FFF2-40B4-BE49-F238E27FC236}">
                    <a16:creationId xmlns:a16="http://schemas.microsoft.com/office/drawing/2014/main" id="{2024DBD3-B2CC-BA45-A99B-B4A1ECA7A4D9}"/>
                  </a:ext>
                </a:extLst>
              </p:cNvPr>
              <p:cNvSpPr txBox="1">
                <a:spLocks noRot="1" noChangeAspect="1" noMove="1" noResize="1" noEditPoints="1" noAdjustHandles="1" noChangeArrowheads="1" noChangeShapeType="1" noTextEdit="1"/>
              </p:cNvSpPr>
              <p:nvPr/>
            </p:nvSpPr>
            <p:spPr>
              <a:xfrm>
                <a:off x="1146022" y="1238144"/>
                <a:ext cx="3861826" cy="531812"/>
              </a:xfrm>
              <a:prstGeom prst="rect">
                <a:avLst/>
              </a:prstGeom>
              <a:blipFill>
                <a:blip r:embed="rId9"/>
                <a:stretch>
                  <a:fillRect b="-697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文字方塊 13">
                <a:extLst>
                  <a:ext uri="{FF2B5EF4-FFF2-40B4-BE49-F238E27FC236}">
                    <a16:creationId xmlns:a16="http://schemas.microsoft.com/office/drawing/2014/main" id="{F7ECC2A6-C11B-AC2B-C4F3-EF511F8C7769}"/>
                  </a:ext>
                </a:extLst>
              </p:cNvPr>
              <p:cNvSpPr txBox="1"/>
              <p:nvPr/>
            </p:nvSpPr>
            <p:spPr>
              <a:xfrm>
                <a:off x="5191126" y="1330918"/>
                <a:ext cx="1157945" cy="27699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panose="02040503050406030204" pitchFamily="18" charset="0"/>
                              <a:ea typeface="Cambria Math" panose="02040503050406030204" pitchFamily="18" charset="0"/>
                              <a:cs typeface="Times New Roman" pitchFamily="18" charset="0"/>
                            </a:rPr>
                          </m:ctrlPr>
                        </m:sSubPr>
                        <m:e>
                          <m:r>
                            <a:rPr lang="en-US" altLang="zh-TW" b="0" i="1" smtClean="0">
                              <a:latin typeface="Cambria Math" panose="02040503050406030204" pitchFamily="18" charset="0"/>
                              <a:ea typeface="Cambria Math" panose="02040503050406030204" pitchFamily="18" charset="0"/>
                              <a:cs typeface="Times New Roman" pitchFamily="18" charset="0"/>
                            </a:rPr>
                            <m:t>𝑝</m:t>
                          </m:r>
                        </m:e>
                        <m:sub>
                          <m:r>
                            <a:rPr lang="en-US" altLang="zh-TW" b="0" i="1" smtClean="0">
                              <a:latin typeface="Cambria Math" panose="02040503050406030204" pitchFamily="18" charset="0"/>
                              <a:ea typeface="Cambria Math" panose="02040503050406030204" pitchFamily="18" charset="0"/>
                              <a:cs typeface="Times New Roman" pitchFamily="18" charset="0"/>
                            </a:rPr>
                            <m:t>𝑥</m:t>
                          </m:r>
                        </m:sub>
                      </m:sSub>
                      <m:r>
                        <a:rPr lang="en-US" altLang="zh-TW" b="0" i="1" smtClean="0">
                          <a:latin typeface="Cambria Math" panose="02040503050406030204" pitchFamily="18" charset="0"/>
                          <a:ea typeface="Cambria Math" panose="02040503050406030204" pitchFamily="18" charset="0"/>
                          <a:cs typeface="Times New Roman" pitchFamily="18" charset="0"/>
                        </a:rPr>
                        <m:t>=</m:t>
                      </m:r>
                      <m:r>
                        <a:rPr lang="en-US" altLang="zh-TW" i="1">
                          <a:latin typeface="Cambria Math" panose="02040503050406030204" pitchFamily="18" charset="0"/>
                          <a:ea typeface="Cambria Math" panose="02040503050406030204" pitchFamily="18" charset="0"/>
                          <a:cs typeface="Times New Roman" pitchFamily="18" charset="0"/>
                        </a:rPr>
                        <m:t>𝛾</m:t>
                      </m:r>
                      <m:r>
                        <a:rPr lang="en-US" altLang="zh-TW" i="1">
                          <a:latin typeface="Cambria Math" panose="02040503050406030204" pitchFamily="18" charset="0"/>
                          <a:cs typeface="Times New Roman" pitchFamily="18" charset="0"/>
                        </a:rPr>
                        <m:t>𝑚</m:t>
                      </m:r>
                      <m:sSub>
                        <m:sSubPr>
                          <m:ctrlPr>
                            <a:rPr lang="en-US" altLang="zh-TW" i="1">
                              <a:latin typeface="Cambria Math" panose="02040503050406030204" pitchFamily="18" charset="0"/>
                              <a:cs typeface="Times New Roman" pitchFamily="18" charset="0"/>
                            </a:rPr>
                          </m:ctrlPr>
                        </m:sSubPr>
                        <m:e>
                          <m:r>
                            <a:rPr lang="en-US" altLang="zh-TW" i="1">
                              <a:latin typeface="Cambria Math" panose="02040503050406030204" pitchFamily="18" charset="0"/>
                              <a:cs typeface="Times New Roman" pitchFamily="18" charset="0"/>
                            </a:rPr>
                            <m:t>𝑢</m:t>
                          </m:r>
                        </m:e>
                        <m:sub>
                          <m:r>
                            <a:rPr lang="en-US" altLang="zh-TW" i="1">
                              <a:latin typeface="Cambria Math" panose="02040503050406030204" pitchFamily="18" charset="0"/>
                              <a:cs typeface="Times New Roman" pitchFamily="18" charset="0"/>
                            </a:rPr>
                            <m:t>𝑥</m:t>
                          </m:r>
                        </m:sub>
                      </m:sSub>
                    </m:oMath>
                  </m:oMathPara>
                </a14:m>
                <a:endParaRPr kumimoji="1" lang="zh-TW" altLang="en-US" i="1" dirty="0">
                  <a:latin typeface="Times New Roman" pitchFamily="18" charset="0"/>
                  <a:cs typeface="Times New Roman" pitchFamily="18" charset="0"/>
                </a:endParaRPr>
              </a:p>
            </p:txBody>
          </p:sp>
        </mc:Choice>
        <mc:Fallback xmlns="">
          <p:sp>
            <p:nvSpPr>
              <p:cNvPr id="4" name="文字方塊 13">
                <a:extLst>
                  <a:ext uri="{FF2B5EF4-FFF2-40B4-BE49-F238E27FC236}">
                    <a16:creationId xmlns:a16="http://schemas.microsoft.com/office/drawing/2014/main" id="{F7ECC2A6-C11B-AC2B-C4F3-EF511F8C7769}"/>
                  </a:ext>
                </a:extLst>
              </p:cNvPr>
              <p:cNvSpPr txBox="1">
                <a:spLocks noRot="1" noChangeAspect="1" noMove="1" noResize="1" noEditPoints="1" noAdjustHandles="1" noChangeArrowheads="1" noChangeShapeType="1" noTextEdit="1"/>
              </p:cNvSpPr>
              <p:nvPr/>
            </p:nvSpPr>
            <p:spPr>
              <a:xfrm>
                <a:off x="5191126" y="1330918"/>
                <a:ext cx="1157945" cy="276999"/>
              </a:xfrm>
              <a:prstGeom prst="rect">
                <a:avLst/>
              </a:prstGeom>
              <a:blipFill>
                <a:blip r:embed="rId10"/>
                <a:stretch>
                  <a:fillRect l="-4301" b="-26087"/>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5" name="文字方塊 20">
                <a:extLst>
                  <a:ext uri="{FF2B5EF4-FFF2-40B4-BE49-F238E27FC236}">
                    <a16:creationId xmlns:a16="http://schemas.microsoft.com/office/drawing/2014/main" id="{485ABDFE-6C51-E528-907B-323753F71F49}"/>
                  </a:ext>
                </a:extLst>
              </p:cNvPr>
              <p:cNvSpPr txBox="1"/>
              <p:nvPr/>
            </p:nvSpPr>
            <p:spPr bwMode="auto">
              <a:xfrm>
                <a:off x="6532349" y="1282901"/>
                <a:ext cx="1241237" cy="369332"/>
              </a:xfrm>
              <a:prstGeom prst="rect">
                <a:avLst/>
              </a:prstGeom>
              <a:solidFill>
                <a:srgbClr val="FFFF00"/>
              </a:solidFill>
              <a:ln>
                <a:noFill/>
              </a:ln>
            </p:spPr>
            <p:txBody>
              <a:bodyPr wrap="none"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zh-TW" i="1" smtClean="0">
                          <a:latin typeface="Cambria Math"/>
                          <a:cs typeface="Times New Roman" panose="02020603050405020304" pitchFamily="18" charset="0"/>
                        </a:rPr>
                        <m:t>𝐸</m:t>
                      </m:r>
                      <m:r>
                        <a:rPr lang="en-US" altLang="zh-TW" b="0" i="1" smtClean="0">
                          <a:latin typeface="Cambria Math"/>
                          <a:cs typeface="Times New Roman" panose="02020603050405020304" pitchFamily="18" charset="0"/>
                        </a:rPr>
                        <m:t>=</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𝛾</m:t>
                      </m:r>
                      <m:r>
                        <a:rPr lang="en-US" altLang="zh-TW" i="1">
                          <a:latin typeface="Cambria Math"/>
                          <a:cs typeface="Times New Roman" panose="02020603050405020304" pitchFamily="18" charset="0"/>
                        </a:rPr>
                        <m:t>𝑚</m:t>
                      </m:r>
                      <m:sSup>
                        <m:sSupPr>
                          <m:ctrlPr>
                            <a:rPr lang="en-US" altLang="zh-TW" i="1">
                              <a:latin typeface="Cambria Math" panose="02040503050406030204" pitchFamily="18" charset="0"/>
                              <a:cs typeface="Times New Roman" panose="02020603050405020304" pitchFamily="18" charset="0"/>
                            </a:rPr>
                          </m:ctrlPr>
                        </m:sSupPr>
                        <m:e>
                          <m:r>
                            <a:rPr lang="en-US" altLang="zh-TW" i="1">
                              <a:latin typeface="Cambria Math"/>
                              <a:cs typeface="Times New Roman" panose="02020603050405020304" pitchFamily="18" charset="0"/>
                            </a:rPr>
                            <m:t>𝑐</m:t>
                          </m:r>
                        </m:e>
                        <m:sup>
                          <m:r>
                            <a:rPr lang="en-US" altLang="zh-TW" i="1">
                              <a:latin typeface="Cambria Math"/>
                              <a:cs typeface="Times New Roman" panose="02020603050405020304" pitchFamily="18" charset="0"/>
                            </a:rPr>
                            <m:t>2</m:t>
                          </m:r>
                        </m:sup>
                      </m:sSup>
                    </m:oMath>
                  </m:oMathPara>
                </a14:m>
                <a:endParaRPr lang="zh-TW" altLang="en-US" i="1" dirty="0">
                  <a:latin typeface="Times New Roman" panose="02020603050405020304" pitchFamily="18" charset="0"/>
                  <a:cs typeface="Times New Roman" panose="02020603050405020304" pitchFamily="18" charset="0"/>
                </a:endParaRPr>
              </a:p>
            </p:txBody>
          </p:sp>
        </mc:Choice>
        <mc:Fallback xmlns="">
          <p:sp>
            <p:nvSpPr>
              <p:cNvPr id="5" name="文字方塊 20">
                <a:extLst>
                  <a:ext uri="{FF2B5EF4-FFF2-40B4-BE49-F238E27FC236}">
                    <a16:creationId xmlns:a16="http://schemas.microsoft.com/office/drawing/2014/main" id="{485ABDFE-6C51-E528-907B-323753F71F49}"/>
                  </a:ext>
                </a:extLst>
              </p:cNvPr>
              <p:cNvSpPr txBox="1">
                <a:spLocks noRot="1" noChangeAspect="1" noMove="1" noResize="1" noEditPoints="1" noAdjustHandles="1" noChangeArrowheads="1" noChangeShapeType="1" noTextEdit="1"/>
              </p:cNvSpPr>
              <p:nvPr/>
            </p:nvSpPr>
            <p:spPr bwMode="auto">
              <a:xfrm>
                <a:off x="6532349" y="1282901"/>
                <a:ext cx="1241237" cy="369332"/>
              </a:xfrm>
              <a:prstGeom prst="rect">
                <a:avLst/>
              </a:prstGeom>
              <a:blipFill>
                <a:blip r:embed="rId11"/>
                <a:stretch>
                  <a:fillRect b="-6452"/>
                </a:stretch>
              </a:blipFill>
              <a:ln>
                <a:noFill/>
              </a:ln>
            </p:spPr>
            <p:txBody>
              <a:bodyPr/>
              <a:lstStyle/>
              <a:p>
                <a:r>
                  <a:rPr lang="en-TW">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ChangeArrowheads="1"/>
          </p:cNvSpPr>
          <p:nvPr/>
        </p:nvSpPr>
        <p:spPr bwMode="auto">
          <a:xfrm>
            <a:off x="0" y="2457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5955" name="Rectangle 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5956" name="Rectangle 13"/>
          <p:cNvSpPr>
            <a:spLocks noChangeArrowheads="1"/>
          </p:cNvSpPr>
          <p:nvPr/>
        </p:nvSpPr>
        <p:spPr bwMode="auto">
          <a:xfrm>
            <a:off x="0" y="3086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5961" name="Rectangle 19"/>
          <p:cNvSpPr>
            <a:spLocks noChangeArrowheads="1"/>
          </p:cNvSpPr>
          <p:nvPr/>
        </p:nvSpPr>
        <p:spPr bwMode="auto">
          <a:xfrm>
            <a:off x="3040953" y="636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19818" name="文字方塊 19"/>
          <p:cNvSpPr txBox="1">
            <a:spLocks noChangeArrowheads="1"/>
          </p:cNvSpPr>
          <p:nvPr/>
        </p:nvSpPr>
        <p:spPr bwMode="auto">
          <a:xfrm>
            <a:off x="1146022" y="2093623"/>
            <a:ext cx="5002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solidFill>
                  <a:srgbClr val="FF0000"/>
                </a:solidFill>
                <a:latin typeface="Arial" pitchFamily="34" charset="0"/>
              </a:rPr>
              <a:t>動量與能量的羅倫茲變換就如時空一樣！</a:t>
            </a:r>
          </a:p>
        </p:txBody>
      </p:sp>
      <mc:AlternateContent xmlns:mc="http://schemas.openxmlformats.org/markup-compatibility/2006" xmlns:a14="http://schemas.microsoft.com/office/drawing/2010/main">
        <mc:Choice Requires="a14">
          <p:sp>
            <p:nvSpPr>
              <p:cNvPr id="17" name="矩形 16"/>
              <p:cNvSpPr/>
              <p:nvPr/>
            </p:nvSpPr>
            <p:spPr>
              <a:xfrm>
                <a:off x="1146022" y="4350041"/>
                <a:ext cx="2217210" cy="567207"/>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TW" altLang="en-US" i="1" smtClean="0">
                              <a:latin typeface="Cambria Math" panose="02040503050406030204" pitchFamily="18" charset="0"/>
                            </a:rPr>
                          </m:ctrlPr>
                        </m:sSubSupPr>
                        <m:e>
                          <m:r>
                            <a:rPr lang="en-US" altLang="zh-TW" i="1">
                              <a:latin typeface="Cambria Math"/>
                            </a:rPr>
                            <m:t>𝑝</m:t>
                          </m:r>
                        </m:e>
                        <m:sub>
                          <m:r>
                            <a:rPr lang="en-US" altLang="zh-TW" i="1">
                              <a:latin typeface="Cambria Math"/>
                            </a:rPr>
                            <m:t>𝑥</m:t>
                          </m:r>
                        </m:sub>
                        <m:sup>
                          <m:r>
                            <a:rPr lang="en-US" altLang="zh-TW" i="1">
                              <a:latin typeface="Cambria Math"/>
                              <a:ea typeface="Cambria Math" panose="02040503050406030204" pitchFamily="18" charset="0"/>
                            </a:rPr>
                            <m:t>′</m:t>
                          </m:r>
                        </m:sup>
                      </m:sSubSup>
                      <m:r>
                        <a:rPr lang="en-US" altLang="zh-TW" b="0" i="1" smtClean="0">
                          <a:latin typeface="Cambria Math"/>
                          <a:ea typeface="Cambria Math" panose="02040503050406030204" pitchFamily="18" charset="0"/>
                        </a:rPr>
                        <m:t>=</m:t>
                      </m:r>
                      <m:r>
                        <a:rPr lang="zh-TW" altLang="en-US" i="1">
                          <a:latin typeface="Cambria Math"/>
                          <a:ea typeface="Cambria Math"/>
                        </a:rPr>
                        <m:t>𝛾</m:t>
                      </m:r>
                      <m:d>
                        <m:dPr>
                          <m:ctrlPr>
                            <a:rPr lang="en-US" altLang="zh-TW" i="1">
                              <a:latin typeface="Cambria Math" panose="02040503050406030204" pitchFamily="18" charset="0"/>
                              <a:ea typeface="Cambria Math"/>
                            </a:rPr>
                          </m:ctrlPr>
                        </m:dPr>
                        <m:e>
                          <m:sSub>
                            <m:sSubPr>
                              <m:ctrlPr>
                                <a:rPr lang="en-US" altLang="zh-TW" i="1">
                                  <a:latin typeface="Cambria Math" panose="02040503050406030204" pitchFamily="18" charset="0"/>
                                </a:rPr>
                              </m:ctrlPr>
                            </m:sSubPr>
                            <m:e>
                              <m:r>
                                <a:rPr lang="en-US" altLang="zh-TW" i="1">
                                  <a:latin typeface="Cambria Math"/>
                                </a:rPr>
                                <m:t>𝑝</m:t>
                              </m:r>
                            </m:e>
                            <m:sub>
                              <m:r>
                                <a:rPr lang="en-US" altLang="zh-TW" i="1">
                                  <a:latin typeface="Cambria Math"/>
                                </a:rPr>
                                <m:t>𝑥</m:t>
                              </m:r>
                            </m:sub>
                          </m:sSub>
                          <m:r>
                            <a:rPr lang="en-US" altLang="zh-TW" i="1">
                              <a:latin typeface="Cambria Math"/>
                              <a:ea typeface="Cambria Math"/>
                            </a:rPr>
                            <m:t>−</m:t>
                          </m:r>
                          <m:f>
                            <m:fPr>
                              <m:ctrlPr>
                                <a:rPr lang="en-US" altLang="zh-TW" i="1">
                                  <a:latin typeface="Cambria Math" panose="02040503050406030204" pitchFamily="18" charset="0"/>
                                  <a:ea typeface="Cambria Math"/>
                                </a:rPr>
                              </m:ctrlPr>
                            </m:fPr>
                            <m:num>
                              <m:r>
                                <a:rPr lang="en-US" altLang="zh-TW" i="1">
                                  <a:latin typeface="Cambria Math"/>
                                  <a:ea typeface="Cambria Math"/>
                                </a:rPr>
                                <m:t>𝑣</m:t>
                              </m:r>
                            </m:num>
                            <m:den>
                              <m:sSup>
                                <m:sSupPr>
                                  <m:ctrlPr>
                                    <a:rPr lang="en-US" altLang="zh-TW" i="1">
                                      <a:latin typeface="Cambria Math" panose="02040503050406030204" pitchFamily="18" charset="0"/>
                                      <a:ea typeface="Cambria Math"/>
                                    </a:rPr>
                                  </m:ctrlPr>
                                </m:sSupPr>
                                <m:e>
                                  <m:r>
                                    <a:rPr lang="en-US" altLang="zh-TW" i="1">
                                      <a:latin typeface="Cambria Math"/>
                                      <a:ea typeface="Cambria Math"/>
                                    </a:rPr>
                                    <m:t>𝑐</m:t>
                                  </m:r>
                                </m:e>
                                <m:sup>
                                  <m:r>
                                    <a:rPr lang="en-US" altLang="zh-TW" i="1">
                                      <a:latin typeface="Cambria Math"/>
                                      <a:ea typeface="Cambria Math"/>
                                    </a:rPr>
                                    <m:t>2</m:t>
                                  </m:r>
                                </m:sup>
                              </m:sSup>
                            </m:den>
                          </m:f>
                          <m:r>
                            <a:rPr lang="en-US" altLang="zh-TW" i="1" smtClean="0">
                              <a:latin typeface="Cambria Math"/>
                              <a:ea typeface="Cambria Math"/>
                            </a:rPr>
                            <m:t>∙</m:t>
                          </m:r>
                          <m:r>
                            <a:rPr lang="en-US" altLang="zh-TW" b="0" i="1" smtClean="0">
                              <a:latin typeface="Cambria Math"/>
                              <a:ea typeface="Cambria Math"/>
                            </a:rPr>
                            <m:t>𝐸</m:t>
                          </m:r>
                        </m:e>
                      </m:d>
                    </m:oMath>
                  </m:oMathPara>
                </a14:m>
                <a:endParaRPr lang="en-US" altLang="zh-TW" i="1" dirty="0">
                  <a:latin typeface="Cambria Math"/>
                </a:endParaRPr>
              </a:p>
            </p:txBody>
          </p:sp>
        </mc:Choice>
        <mc:Fallback xmlns="">
          <p:sp>
            <p:nvSpPr>
              <p:cNvPr id="17" name="矩形 16"/>
              <p:cNvSpPr>
                <a:spLocks noRot="1" noChangeAspect="1" noMove="1" noResize="1" noEditPoints="1" noAdjustHandles="1" noChangeArrowheads="1" noChangeShapeType="1" noTextEdit="1"/>
              </p:cNvSpPr>
              <p:nvPr/>
            </p:nvSpPr>
            <p:spPr>
              <a:xfrm>
                <a:off x="1146022" y="4350041"/>
                <a:ext cx="2217210" cy="567207"/>
              </a:xfrm>
              <a:prstGeom prst="rect">
                <a:avLst/>
              </a:prstGeom>
              <a:blipFill>
                <a:blip r:embed="rId2"/>
                <a:stretch>
                  <a:fillRect/>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2024DBD3-B2CC-BA45-A99B-B4A1ECA7A4D9}"/>
                  </a:ext>
                </a:extLst>
              </p:cNvPr>
              <p:cNvSpPr txBox="1"/>
              <p:nvPr/>
            </p:nvSpPr>
            <p:spPr>
              <a:xfrm>
                <a:off x="1169133" y="990058"/>
                <a:ext cx="3861826" cy="531812"/>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𝑝</m:t>
                          </m:r>
                        </m:e>
                        <m:sup>
                          <m:r>
                            <a:rPr kumimoji="1" lang="en-US" altLang="zh-TW" b="0" i="1" smtClean="0">
                              <a:latin typeface="Cambria Math" panose="02040503050406030204" pitchFamily="18" charset="0"/>
                              <a:ea typeface="Cambria Math" panose="02040503050406030204" pitchFamily="18" charset="0"/>
                              <a:cs typeface="Times New Roman" pitchFamily="18" charset="0"/>
                            </a:rPr>
                            <m:t>𝜇</m:t>
                          </m:r>
                        </m:sup>
                      </m:sSup>
                      <m:r>
                        <a:rPr kumimoji="1" lang="en-US" altLang="zh-TW" b="0" i="1" smtClean="0">
                          <a:latin typeface="Cambria Math" panose="02040503050406030204" pitchFamily="18" charset="0"/>
                          <a:cs typeface="Times New Roman" pitchFamily="18" charset="0"/>
                        </a:rPr>
                        <m:t>=</m:t>
                      </m:r>
                      <m:d>
                        <m:dPr>
                          <m:ctrlPr>
                            <a:rPr lang="en-US" altLang="zh-TW" i="1">
                              <a:latin typeface="Cambria Math" panose="02040503050406030204" pitchFamily="18" charset="0"/>
                              <a:cs typeface="Times New Roman" pitchFamily="18" charset="0"/>
                            </a:rPr>
                          </m:ctrlPr>
                        </m:dPr>
                        <m:e>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0</m:t>
                              </m:r>
                            </m:sup>
                          </m:sSup>
                          <m:r>
                            <a:rPr lang="en-US" altLang="zh-TW" i="1">
                              <a:latin typeface="Cambria Math" panose="02040503050406030204" pitchFamily="18" charset="0"/>
                              <a:cs typeface="Times New Roman" pitchFamily="18" charset="0"/>
                            </a:rPr>
                            <m:t>,</m:t>
                          </m:r>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1</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2</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3</m:t>
                              </m:r>
                            </m:sup>
                          </m:sSup>
                        </m:e>
                      </m:d>
                      <m:r>
                        <a:rPr lang="en-US" altLang="zh-TW" b="0" i="1" smtClean="0">
                          <a:latin typeface="Cambria Math" panose="02040503050406030204" pitchFamily="18" charset="0"/>
                          <a:ea typeface="Cambria Math" panose="02040503050406030204" pitchFamily="18" charset="0"/>
                          <a:cs typeface="Times New Roman" pitchFamily="18" charset="0"/>
                        </a:rPr>
                        <m:t>=</m:t>
                      </m:r>
                      <m:d>
                        <m:dPr>
                          <m:ctrlPr>
                            <a:rPr lang="en-US" altLang="zh-TW" i="1">
                              <a:latin typeface="Cambria Math" panose="02040503050406030204" pitchFamily="18" charset="0"/>
                              <a:cs typeface="Times New Roman" pitchFamily="18" charset="0"/>
                            </a:rPr>
                          </m:ctrlPr>
                        </m:dPr>
                        <m:e>
                          <m:f>
                            <m:fPr>
                              <m:ctrlPr>
                                <a:rPr lang="en-US" altLang="zh-TW" i="1">
                                  <a:latin typeface="Cambria Math" panose="02040503050406030204" pitchFamily="18" charset="0"/>
                                  <a:cs typeface="Times New Roman" pitchFamily="18" charset="0"/>
                                </a:rPr>
                              </m:ctrlPr>
                            </m:fPr>
                            <m:num>
                              <m:r>
                                <a:rPr lang="en-US" altLang="zh-TW" b="0" i="1" smtClean="0">
                                  <a:latin typeface="Cambria Math" panose="02040503050406030204" pitchFamily="18" charset="0"/>
                                  <a:cs typeface="Times New Roman" pitchFamily="18" charset="0"/>
                                </a:rPr>
                                <m:t>𝐸</m:t>
                              </m:r>
                            </m:num>
                            <m:den>
                              <m:r>
                                <a:rPr lang="en-US" altLang="zh-TW" b="0" i="1" smtClean="0">
                                  <a:latin typeface="Cambria Math" panose="02040503050406030204" pitchFamily="18" charset="0"/>
                                  <a:cs typeface="Times New Roman" pitchFamily="18" charset="0"/>
                                </a:rPr>
                                <m:t>𝑐</m:t>
                              </m:r>
                            </m:den>
                          </m:f>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𝑥</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𝑦</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𝑧</m:t>
                              </m:r>
                            </m:sup>
                          </m:sSup>
                        </m:e>
                      </m:d>
                    </m:oMath>
                  </m:oMathPara>
                </a14:m>
                <a:endParaRPr kumimoji="1" lang="zh-TW" altLang="en-US" i="1" dirty="0">
                  <a:latin typeface="Times New Roman" pitchFamily="18" charset="0"/>
                  <a:cs typeface="Times New Roman" pitchFamily="18" charset="0"/>
                </a:endParaRPr>
              </a:p>
            </p:txBody>
          </p:sp>
        </mc:Choice>
        <mc:Fallback xmlns="">
          <p:sp>
            <p:nvSpPr>
              <p:cNvPr id="18" name="文字方塊 17">
                <a:extLst>
                  <a:ext uri="{FF2B5EF4-FFF2-40B4-BE49-F238E27FC236}">
                    <a16:creationId xmlns:a16="http://schemas.microsoft.com/office/drawing/2014/main" id="{2024DBD3-B2CC-BA45-A99B-B4A1ECA7A4D9}"/>
                  </a:ext>
                </a:extLst>
              </p:cNvPr>
              <p:cNvSpPr txBox="1">
                <a:spLocks noRot="1" noChangeAspect="1" noMove="1" noResize="1" noEditPoints="1" noAdjustHandles="1" noChangeArrowheads="1" noChangeShapeType="1" noTextEdit="1"/>
              </p:cNvSpPr>
              <p:nvPr/>
            </p:nvSpPr>
            <p:spPr>
              <a:xfrm>
                <a:off x="1169133" y="990058"/>
                <a:ext cx="3861826" cy="531812"/>
              </a:xfrm>
              <a:prstGeom prst="rect">
                <a:avLst/>
              </a:prstGeom>
              <a:blipFill>
                <a:blip r:embed="rId3"/>
                <a:stretch>
                  <a:fillRect b="-4545"/>
                </a:stretch>
              </a:blipFill>
            </p:spPr>
            <p:txBody>
              <a:bodyPr/>
              <a:lstStyle/>
              <a:p>
                <a:r>
                  <a:rPr lang="en-TW">
                    <a:noFill/>
                  </a:rPr>
                  <a:t> </a:t>
                </a:r>
              </a:p>
            </p:txBody>
          </p:sp>
        </mc:Fallback>
      </mc:AlternateContent>
      <p:sp>
        <p:nvSpPr>
          <p:cNvPr id="4" name="文字方塊 19">
            <a:extLst>
              <a:ext uri="{FF2B5EF4-FFF2-40B4-BE49-F238E27FC236}">
                <a16:creationId xmlns:a16="http://schemas.microsoft.com/office/drawing/2014/main" id="{78C96697-50B1-04DD-2FAE-2949E705BB8F}"/>
              </a:ext>
            </a:extLst>
          </p:cNvPr>
          <p:cNvSpPr txBox="1">
            <a:spLocks noChangeArrowheads="1"/>
          </p:cNvSpPr>
          <p:nvPr/>
        </p:nvSpPr>
        <p:spPr bwMode="auto">
          <a:xfrm>
            <a:off x="1146023" y="1647537"/>
            <a:ext cx="5002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動量與能量形成如時空一樣的一組</a:t>
            </a:r>
            <a:r>
              <a:rPr kumimoji="0" lang="en-US" altLang="zh-TW" sz="1800" dirty="0">
                <a:latin typeface="Times New Roman" panose="02020603050405020304" pitchFamily="18" charset="0"/>
                <a:cs typeface="Times New Roman" panose="02020603050405020304" pitchFamily="18" charset="0"/>
              </a:rPr>
              <a:t>4-vector</a:t>
            </a:r>
            <a:r>
              <a:rPr kumimoji="0" lang="zh-TW" altLang="en-US" sz="1800" dirty="0">
                <a:latin typeface="Arial" pitchFamily="34" charset="0"/>
              </a:rPr>
              <a:t>！</a:t>
            </a:r>
          </a:p>
        </p:txBody>
      </p:sp>
      <mc:AlternateContent xmlns:mc="http://schemas.openxmlformats.org/markup-compatibility/2006" xmlns:a14="http://schemas.microsoft.com/office/drawing/2010/main">
        <mc:Choice Requires="a14">
          <p:sp>
            <p:nvSpPr>
              <p:cNvPr id="5" name="矩形 20">
                <a:extLst>
                  <a:ext uri="{FF2B5EF4-FFF2-40B4-BE49-F238E27FC236}">
                    <a16:creationId xmlns:a16="http://schemas.microsoft.com/office/drawing/2014/main" id="{A2E35B5C-2C4E-CA29-0370-935EB0F60759}"/>
                  </a:ext>
                </a:extLst>
              </p:cNvPr>
              <p:cNvSpPr/>
              <p:nvPr/>
            </p:nvSpPr>
            <p:spPr>
              <a:xfrm>
                <a:off x="1169133" y="2567695"/>
                <a:ext cx="2108442" cy="369332"/>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r>
                        <a:rPr lang="en-US" altLang="zh-TW" i="1">
                          <a:latin typeface="Cambria Math"/>
                        </a:rPr>
                        <m:t>=</m:t>
                      </m:r>
                      <m:r>
                        <a:rPr lang="zh-TW" altLang="en-US" i="1" smtClean="0">
                          <a:latin typeface="Cambria Math"/>
                        </a:rPr>
                        <m:t>𝛾</m:t>
                      </m:r>
                      <m:d>
                        <m:dPr>
                          <m:ctrlPr>
                            <a:rPr lang="en-US" altLang="zh-TW" i="1" smtClean="0">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r>
                            <a:rPr lang="en-US" altLang="zh-TW" i="1">
                              <a:latin typeface="Cambria Math"/>
                            </a:rPr>
                            <m:t>−</m:t>
                          </m:r>
                          <m:r>
                            <a:rPr lang="zh-TW" altLang="en-US" i="1">
                              <a:latin typeface="Cambria Math"/>
                              <a:cs typeface="Times New Roman"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sup>
                          </m:sSup>
                        </m:e>
                      </m:d>
                    </m:oMath>
                  </m:oMathPara>
                </a14:m>
                <a:endParaRPr lang="zh-TW" altLang="zh-TW" dirty="0"/>
              </a:p>
            </p:txBody>
          </p:sp>
        </mc:Choice>
        <mc:Fallback xmlns="">
          <p:sp>
            <p:nvSpPr>
              <p:cNvPr id="5" name="矩形 20">
                <a:extLst>
                  <a:ext uri="{FF2B5EF4-FFF2-40B4-BE49-F238E27FC236}">
                    <a16:creationId xmlns:a16="http://schemas.microsoft.com/office/drawing/2014/main" id="{A2E35B5C-2C4E-CA29-0370-935EB0F60759}"/>
                  </a:ext>
                </a:extLst>
              </p:cNvPr>
              <p:cNvSpPr>
                <a:spLocks noRot="1" noChangeAspect="1" noMove="1" noResize="1" noEditPoints="1" noAdjustHandles="1" noChangeArrowheads="1" noChangeShapeType="1" noTextEdit="1"/>
              </p:cNvSpPr>
              <p:nvPr/>
            </p:nvSpPr>
            <p:spPr>
              <a:xfrm>
                <a:off x="1169133" y="2567695"/>
                <a:ext cx="2108442" cy="369332"/>
              </a:xfrm>
              <a:prstGeom prst="rect">
                <a:avLst/>
              </a:prstGeom>
              <a:blipFill>
                <a:blip r:embed="rId4"/>
                <a:stretch>
                  <a:fillRect b="-16667"/>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6" name="矩形 21">
                <a:extLst>
                  <a:ext uri="{FF2B5EF4-FFF2-40B4-BE49-F238E27FC236}">
                    <a16:creationId xmlns:a16="http://schemas.microsoft.com/office/drawing/2014/main" id="{139405CB-02AD-188C-09BB-572223B3C1C0}"/>
                  </a:ext>
                </a:extLst>
              </p:cNvPr>
              <p:cNvSpPr/>
              <p:nvPr/>
            </p:nvSpPr>
            <p:spPr>
              <a:xfrm>
                <a:off x="1188824" y="3009901"/>
                <a:ext cx="2146211" cy="369332"/>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sup>
                      </m:sSup>
                      <m:r>
                        <a:rPr lang="en-US" altLang="zh-TW" i="1">
                          <a:latin typeface="Cambria Math"/>
                        </a:rPr>
                        <m:t>=</m:t>
                      </m:r>
                      <m:r>
                        <a:rPr lang="zh-TW" altLang="en-US" i="1">
                          <a:latin typeface="Cambria Math"/>
                        </a:rPr>
                        <m:t>𝛾</m:t>
                      </m:r>
                      <m:d>
                        <m:dPr>
                          <m:ctrlPr>
                            <a:rPr lang="en-US" altLang="zh-TW" i="1" smtClean="0">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0</m:t>
                              </m:r>
                            </m:sup>
                          </m:sSup>
                          <m:r>
                            <a:rPr lang="en-US" altLang="zh-TW" i="1">
                              <a:latin typeface="Cambria Math"/>
                            </a:rPr>
                            <m:t>−</m:t>
                          </m:r>
                          <m:r>
                            <a:rPr lang="zh-TW" altLang="en-US" i="1">
                              <a:latin typeface="Cambria Math"/>
                              <a:cs typeface="Times New Roman" pitchFamily="18" charset="0"/>
                            </a:rPr>
                            <m:t>𝛽</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1</m:t>
                              </m:r>
                            </m:sup>
                          </m:sSup>
                        </m:e>
                      </m:d>
                    </m:oMath>
                  </m:oMathPara>
                </a14:m>
                <a:endParaRPr lang="zh-TW" altLang="zh-TW" dirty="0"/>
              </a:p>
            </p:txBody>
          </p:sp>
        </mc:Choice>
        <mc:Fallback xmlns="">
          <p:sp>
            <p:nvSpPr>
              <p:cNvPr id="6" name="矩形 21">
                <a:extLst>
                  <a:ext uri="{FF2B5EF4-FFF2-40B4-BE49-F238E27FC236}">
                    <a16:creationId xmlns:a16="http://schemas.microsoft.com/office/drawing/2014/main" id="{139405CB-02AD-188C-09BB-572223B3C1C0}"/>
                  </a:ext>
                </a:extLst>
              </p:cNvPr>
              <p:cNvSpPr>
                <a:spLocks noRot="1" noChangeAspect="1" noMove="1" noResize="1" noEditPoints="1" noAdjustHandles="1" noChangeArrowheads="1" noChangeShapeType="1" noTextEdit="1"/>
              </p:cNvSpPr>
              <p:nvPr/>
            </p:nvSpPr>
            <p:spPr>
              <a:xfrm>
                <a:off x="1188824" y="3009901"/>
                <a:ext cx="2146211" cy="369332"/>
              </a:xfrm>
              <a:prstGeom prst="rect">
                <a:avLst/>
              </a:prstGeom>
              <a:blipFill>
                <a:blip r:embed="rId5"/>
                <a:stretch>
                  <a:fillRect b="-20690"/>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7" name="矩形 16">
                <a:extLst>
                  <a:ext uri="{FF2B5EF4-FFF2-40B4-BE49-F238E27FC236}">
                    <a16:creationId xmlns:a16="http://schemas.microsoft.com/office/drawing/2014/main" id="{F3447B71-2885-1F3F-6ED3-C70BA14A5D63}"/>
                  </a:ext>
                </a:extLst>
              </p:cNvPr>
              <p:cNvSpPr/>
              <p:nvPr/>
            </p:nvSpPr>
            <p:spPr>
              <a:xfrm>
                <a:off x="1117634" y="5025797"/>
                <a:ext cx="2043123" cy="369332"/>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𝐸</m:t>
                      </m:r>
                      <m:r>
                        <a:rPr lang="en-US" altLang="zh-TW" b="0" i="1" smtClean="0">
                          <a:latin typeface="Cambria Math"/>
                        </a:rPr>
                        <m:t>′=</m:t>
                      </m:r>
                      <m:r>
                        <a:rPr lang="zh-TW" altLang="en-US" i="1">
                          <a:latin typeface="Cambria Math"/>
                          <a:ea typeface="Cambria Math"/>
                        </a:rPr>
                        <m:t>𝛾</m:t>
                      </m:r>
                      <m:d>
                        <m:dPr>
                          <m:ctrlPr>
                            <a:rPr lang="en-US" altLang="zh-TW" i="1">
                              <a:latin typeface="Cambria Math" panose="02040503050406030204" pitchFamily="18" charset="0"/>
                              <a:ea typeface="Cambria Math"/>
                            </a:rPr>
                          </m:ctrlPr>
                        </m:dPr>
                        <m:e>
                          <m:r>
                            <a:rPr lang="en-US" altLang="zh-TW" b="0" i="1" smtClean="0">
                              <a:latin typeface="Cambria Math"/>
                            </a:rPr>
                            <m:t>𝐸</m:t>
                          </m:r>
                          <m:r>
                            <a:rPr lang="en-US" altLang="zh-TW" i="1">
                              <a:latin typeface="Cambria Math"/>
                              <a:ea typeface="Cambria Math"/>
                            </a:rPr>
                            <m:t>−</m:t>
                          </m:r>
                          <m:r>
                            <a:rPr lang="en-US" altLang="zh-TW" b="0" i="1" smtClean="0">
                              <a:latin typeface="Cambria Math"/>
                              <a:ea typeface="Cambria Math"/>
                            </a:rPr>
                            <m:t>𝑣</m:t>
                          </m:r>
                          <m:r>
                            <a:rPr lang="en-US" altLang="zh-TW" i="1">
                              <a:latin typeface="Cambria Math"/>
                              <a:ea typeface="Cambria Math"/>
                            </a:rPr>
                            <m:t>∙</m:t>
                          </m:r>
                          <m:sSub>
                            <m:sSubPr>
                              <m:ctrlPr>
                                <a:rPr lang="en-US" altLang="zh-TW" i="1">
                                  <a:latin typeface="Cambria Math" panose="02040503050406030204" pitchFamily="18" charset="0"/>
                                </a:rPr>
                              </m:ctrlPr>
                            </m:sSubPr>
                            <m:e>
                              <m:r>
                                <a:rPr lang="en-US" altLang="zh-TW" i="1">
                                  <a:latin typeface="Cambria Math"/>
                                </a:rPr>
                                <m:t>𝑝</m:t>
                              </m:r>
                            </m:e>
                            <m:sub>
                              <m:r>
                                <a:rPr lang="en-US" altLang="zh-TW" i="1">
                                  <a:latin typeface="Cambria Math"/>
                                </a:rPr>
                                <m:t>𝑥</m:t>
                              </m:r>
                            </m:sub>
                          </m:sSub>
                        </m:e>
                      </m:d>
                    </m:oMath>
                  </m:oMathPara>
                </a14:m>
                <a:endParaRPr lang="en-US" altLang="zh-TW" i="1" dirty="0"/>
              </a:p>
            </p:txBody>
          </p:sp>
        </mc:Choice>
        <mc:Fallback xmlns="">
          <p:sp>
            <p:nvSpPr>
              <p:cNvPr id="7" name="矩形 16">
                <a:extLst>
                  <a:ext uri="{FF2B5EF4-FFF2-40B4-BE49-F238E27FC236}">
                    <a16:creationId xmlns:a16="http://schemas.microsoft.com/office/drawing/2014/main" id="{F3447B71-2885-1F3F-6ED3-C70BA14A5D63}"/>
                  </a:ext>
                </a:extLst>
              </p:cNvPr>
              <p:cNvSpPr>
                <a:spLocks noRot="1" noChangeAspect="1" noMove="1" noResize="1" noEditPoints="1" noAdjustHandles="1" noChangeArrowheads="1" noChangeShapeType="1" noTextEdit="1"/>
              </p:cNvSpPr>
              <p:nvPr/>
            </p:nvSpPr>
            <p:spPr>
              <a:xfrm>
                <a:off x="1117634" y="5025797"/>
                <a:ext cx="2043123" cy="369332"/>
              </a:xfrm>
              <a:prstGeom prst="rect">
                <a:avLst/>
              </a:prstGeom>
              <a:blipFill>
                <a:blip r:embed="rId6"/>
                <a:stretch>
                  <a:fillRect b="-13333"/>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8" name="文字方塊 5">
                <a:extLst>
                  <a:ext uri="{FF2B5EF4-FFF2-40B4-BE49-F238E27FC236}">
                    <a16:creationId xmlns:a16="http://schemas.microsoft.com/office/drawing/2014/main" id="{7FC44FDA-AAC1-0BF3-757E-BD4AE07BFC32}"/>
                  </a:ext>
                </a:extLst>
              </p:cNvPr>
              <p:cNvSpPr txBox="1"/>
              <p:nvPr/>
            </p:nvSpPr>
            <p:spPr>
              <a:xfrm>
                <a:off x="3750044" y="2567695"/>
                <a:ext cx="821956" cy="567207"/>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a:cs typeface="Times New Roman" pitchFamily="18" charset="0"/>
                        </a:rPr>
                        <m:t>𝛽</m:t>
                      </m:r>
                      <m:r>
                        <a:rPr lang="zh-TW" altLang="en-US" i="1" smtClean="0">
                          <a:latin typeface="Cambria Math"/>
                          <a:cs typeface="Times New Roman" pitchFamily="18" charset="0"/>
                        </a:rPr>
                        <m:t>≡</m:t>
                      </m:r>
                      <m:f>
                        <m:fPr>
                          <m:ctrlPr>
                            <a:rPr lang="en-US" altLang="zh-TW" i="1" smtClean="0">
                              <a:latin typeface="Cambria Math" panose="02040503050406030204" pitchFamily="18" charset="0"/>
                              <a:cs typeface="Times New Roman" pitchFamily="18" charset="0"/>
                            </a:rPr>
                          </m:ctrlPr>
                        </m:fPr>
                        <m:num>
                          <m:r>
                            <a:rPr lang="en-US" altLang="zh-TW" b="0" i="1" smtClean="0">
                              <a:latin typeface="Cambria Math"/>
                              <a:cs typeface="Times New Roman" pitchFamily="18" charset="0"/>
                            </a:rPr>
                            <m:t>𝑣</m:t>
                          </m:r>
                        </m:num>
                        <m:den>
                          <m:r>
                            <a:rPr lang="en-US" altLang="zh-TW" b="0" i="1" smtClean="0">
                              <a:latin typeface="Cambria Math"/>
                              <a:cs typeface="Times New Roman" pitchFamily="18" charset="0"/>
                            </a:rPr>
                            <m:t>𝑐</m:t>
                          </m:r>
                        </m:den>
                      </m:f>
                    </m:oMath>
                  </m:oMathPara>
                </a14:m>
                <a:endParaRPr lang="zh-TW" altLang="en-US" dirty="0">
                  <a:latin typeface="Times New Roman" pitchFamily="18" charset="0"/>
                  <a:cs typeface="Times New Roman" pitchFamily="18" charset="0"/>
                </a:endParaRPr>
              </a:p>
            </p:txBody>
          </p:sp>
        </mc:Choice>
        <mc:Fallback xmlns="">
          <p:sp>
            <p:nvSpPr>
              <p:cNvPr id="8" name="文字方塊 5">
                <a:extLst>
                  <a:ext uri="{FF2B5EF4-FFF2-40B4-BE49-F238E27FC236}">
                    <a16:creationId xmlns:a16="http://schemas.microsoft.com/office/drawing/2014/main" id="{7FC44FDA-AAC1-0BF3-757E-BD4AE07BFC32}"/>
                  </a:ext>
                </a:extLst>
              </p:cNvPr>
              <p:cNvSpPr txBox="1">
                <a:spLocks noRot="1" noChangeAspect="1" noMove="1" noResize="1" noEditPoints="1" noAdjustHandles="1" noChangeArrowheads="1" noChangeShapeType="1" noTextEdit="1"/>
              </p:cNvSpPr>
              <p:nvPr/>
            </p:nvSpPr>
            <p:spPr>
              <a:xfrm>
                <a:off x="3750044" y="2567695"/>
                <a:ext cx="821956" cy="567207"/>
              </a:xfrm>
              <a:prstGeom prst="rect">
                <a:avLst/>
              </a:prstGeom>
              <a:blipFill>
                <a:blip r:embed="rId7"/>
                <a:stretch>
                  <a:fillRect b="-2222"/>
                </a:stretch>
              </a:blipFill>
            </p:spPr>
            <p:txBody>
              <a:bodyPr/>
              <a:lstStyle/>
              <a:p>
                <a:r>
                  <a:rPr lang="en-TW">
                    <a:noFill/>
                  </a:rPr>
                  <a:t> </a:t>
                </a:r>
              </a:p>
            </p:txBody>
          </p:sp>
        </mc:Fallback>
      </mc:AlternateContent>
      <p:pic>
        <p:nvPicPr>
          <p:cNvPr id="9" name="Picture 45" descr="http://upload.wikimedia.org/wikibooks/en/3/32/Relstandard.gif">
            <a:extLst>
              <a:ext uri="{FF2B5EF4-FFF2-40B4-BE49-F238E27FC236}">
                <a16:creationId xmlns:a16="http://schemas.microsoft.com/office/drawing/2014/main" id="{02462227-A639-CEA5-0524-F4D31C25475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1057" r="2359" b="25065"/>
          <a:stretch/>
        </p:blipFill>
        <p:spPr bwMode="auto">
          <a:xfrm>
            <a:off x="4852586" y="2536563"/>
            <a:ext cx="3805559" cy="182572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矩形 16">
                <a:extLst>
                  <a:ext uri="{FF2B5EF4-FFF2-40B4-BE49-F238E27FC236}">
                    <a16:creationId xmlns:a16="http://schemas.microsoft.com/office/drawing/2014/main" id="{06955D78-8E32-4629-82EB-3C5944AA9C01}"/>
                  </a:ext>
                </a:extLst>
              </p:cNvPr>
              <p:cNvSpPr/>
              <p:nvPr/>
            </p:nvSpPr>
            <p:spPr>
              <a:xfrm>
                <a:off x="1117634" y="5518464"/>
                <a:ext cx="1275349" cy="391261"/>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TW" altLang="en-US" i="1" smtClean="0">
                              <a:latin typeface="Cambria Math" panose="02040503050406030204" pitchFamily="18" charset="0"/>
                            </a:rPr>
                          </m:ctrlPr>
                        </m:sSubSupPr>
                        <m:e>
                          <m:r>
                            <a:rPr lang="en-US" altLang="zh-TW" i="1">
                              <a:latin typeface="Cambria Math"/>
                            </a:rPr>
                            <m:t>𝑝</m:t>
                          </m:r>
                        </m:e>
                        <m:sub>
                          <m:r>
                            <a:rPr lang="en-US" altLang="zh-TW" b="0" i="1" smtClean="0">
                              <a:latin typeface="Cambria Math" panose="02040503050406030204" pitchFamily="18" charset="0"/>
                            </a:rPr>
                            <m:t>𝑦</m:t>
                          </m:r>
                          <m:r>
                            <a:rPr lang="en-US" altLang="zh-TW" b="0" i="1" smtClean="0">
                              <a:latin typeface="Cambria Math" panose="02040503050406030204" pitchFamily="18" charset="0"/>
                            </a:rPr>
                            <m:t>,</m:t>
                          </m:r>
                          <m:r>
                            <a:rPr lang="en-US" altLang="zh-TW" b="0" i="1" smtClean="0">
                              <a:latin typeface="Cambria Math" panose="02040503050406030204" pitchFamily="18" charset="0"/>
                            </a:rPr>
                            <m:t>𝑧</m:t>
                          </m:r>
                        </m:sub>
                        <m:sup>
                          <m:r>
                            <a:rPr lang="en-US" altLang="zh-TW" i="1">
                              <a:latin typeface="Cambria Math"/>
                              <a:ea typeface="Cambria Math" panose="02040503050406030204" pitchFamily="18" charset="0"/>
                            </a:rPr>
                            <m:t>′</m:t>
                          </m:r>
                        </m:sup>
                      </m:sSubSup>
                      <m:r>
                        <a:rPr lang="en-US" altLang="zh-TW" b="0" i="1" smtClean="0">
                          <a:latin typeface="Cambria Math"/>
                          <a:ea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a:rPr>
                            <m:t>𝑝</m:t>
                          </m:r>
                        </m:e>
                        <m:sub>
                          <m:r>
                            <a:rPr lang="en-US" altLang="zh-TW" b="0" i="1" smtClean="0">
                              <a:latin typeface="Cambria Math" panose="02040503050406030204" pitchFamily="18" charset="0"/>
                            </a:rPr>
                            <m:t>𝑦</m:t>
                          </m:r>
                          <m:r>
                            <a:rPr lang="en-US" altLang="zh-TW" b="0" i="1" smtClean="0">
                              <a:latin typeface="Cambria Math" panose="02040503050406030204" pitchFamily="18" charset="0"/>
                            </a:rPr>
                            <m:t>,</m:t>
                          </m:r>
                          <m:r>
                            <a:rPr lang="en-US" altLang="zh-TW" b="0" i="1" smtClean="0">
                              <a:latin typeface="Cambria Math" panose="02040503050406030204" pitchFamily="18" charset="0"/>
                            </a:rPr>
                            <m:t>𝑧</m:t>
                          </m:r>
                        </m:sub>
                      </m:sSub>
                    </m:oMath>
                  </m:oMathPara>
                </a14:m>
                <a:endParaRPr lang="en-US" altLang="zh-TW" i="1" dirty="0">
                  <a:latin typeface="Cambria Math"/>
                </a:endParaRPr>
              </a:p>
            </p:txBody>
          </p:sp>
        </mc:Choice>
        <mc:Fallback xmlns="">
          <p:sp>
            <p:nvSpPr>
              <p:cNvPr id="11" name="矩形 16">
                <a:extLst>
                  <a:ext uri="{FF2B5EF4-FFF2-40B4-BE49-F238E27FC236}">
                    <a16:creationId xmlns:a16="http://schemas.microsoft.com/office/drawing/2014/main" id="{06955D78-8E32-4629-82EB-3C5944AA9C01}"/>
                  </a:ext>
                </a:extLst>
              </p:cNvPr>
              <p:cNvSpPr>
                <a:spLocks noRot="1" noChangeAspect="1" noMove="1" noResize="1" noEditPoints="1" noAdjustHandles="1" noChangeArrowheads="1" noChangeShapeType="1" noTextEdit="1"/>
              </p:cNvSpPr>
              <p:nvPr/>
            </p:nvSpPr>
            <p:spPr>
              <a:xfrm>
                <a:off x="1117634" y="5518464"/>
                <a:ext cx="1275349" cy="391261"/>
              </a:xfrm>
              <a:prstGeom prst="rect">
                <a:avLst/>
              </a:prstGeom>
              <a:blipFill>
                <a:blip r:embed="rId9"/>
                <a:stretch>
                  <a:fillRect b="-3125"/>
                </a:stretch>
              </a:blipFill>
            </p:spPr>
            <p:txBody>
              <a:bodyPr/>
              <a:lstStyle/>
              <a:p>
                <a:r>
                  <a:rPr lang="en-TW">
                    <a:noFill/>
                  </a:rPr>
                  <a:t> </a:t>
                </a:r>
              </a:p>
            </p:txBody>
          </p:sp>
        </mc:Fallback>
      </mc:AlternateContent>
      <p:sp>
        <p:nvSpPr>
          <p:cNvPr id="12" name="Down Arrow 11">
            <a:extLst>
              <a:ext uri="{FF2B5EF4-FFF2-40B4-BE49-F238E27FC236}">
                <a16:creationId xmlns:a16="http://schemas.microsoft.com/office/drawing/2014/main" id="{6A5E5E9D-3828-5131-E268-455AC00556DA}"/>
              </a:ext>
            </a:extLst>
          </p:cNvPr>
          <p:cNvSpPr/>
          <p:nvPr/>
        </p:nvSpPr>
        <p:spPr>
          <a:xfrm>
            <a:off x="2254627" y="3575407"/>
            <a:ext cx="416654" cy="544530"/>
          </a:xfrm>
          <a:prstGeom prst="down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p:sp>
        <p:nvSpPr>
          <p:cNvPr id="2" name="Text Box 17">
            <a:extLst>
              <a:ext uri="{FF2B5EF4-FFF2-40B4-BE49-F238E27FC236}">
                <a16:creationId xmlns:a16="http://schemas.microsoft.com/office/drawing/2014/main" id="{6BCCA464-4C06-ACB0-C141-0B01D6DA0D3D}"/>
              </a:ext>
            </a:extLst>
          </p:cNvPr>
          <p:cNvSpPr txBox="1">
            <a:spLocks noChangeArrowheads="1"/>
          </p:cNvSpPr>
          <p:nvPr/>
        </p:nvSpPr>
        <p:spPr bwMode="auto">
          <a:xfrm>
            <a:off x="3647128" y="5085177"/>
            <a:ext cx="3522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dirty="0">
                <a:solidFill>
                  <a:srgbClr val="FF0000"/>
                </a:solidFill>
                <a:latin typeface="Arial" pitchFamily="34" charset="0"/>
              </a:rPr>
              <a:t>動量與能量的分別也只是表面的。</a:t>
            </a:r>
            <a:endParaRPr kumimoji="0" lang="en-US" altLang="zh-TW" sz="1800" dirty="0">
              <a:solidFill>
                <a:srgbClr val="FF0000"/>
              </a:solidFill>
              <a:latin typeface="Arial" pitchFamily="34" charset="0"/>
            </a:endParaRPr>
          </a:p>
        </p:txBody>
      </p:sp>
      <p:sp>
        <p:nvSpPr>
          <p:cNvPr id="3" name="Text Box 17">
            <a:extLst>
              <a:ext uri="{FF2B5EF4-FFF2-40B4-BE49-F238E27FC236}">
                <a16:creationId xmlns:a16="http://schemas.microsoft.com/office/drawing/2014/main" id="{BD4451A2-4D6D-D893-2B3E-0A048155A1F6}"/>
              </a:ext>
            </a:extLst>
          </p:cNvPr>
          <p:cNvSpPr txBox="1">
            <a:spLocks noChangeArrowheads="1"/>
          </p:cNvSpPr>
          <p:nvPr/>
        </p:nvSpPr>
        <p:spPr bwMode="auto">
          <a:xfrm>
            <a:off x="3647127" y="4620847"/>
            <a:ext cx="4536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dirty="0">
                <a:solidFill>
                  <a:srgbClr val="FF0000"/>
                </a:solidFill>
                <a:latin typeface="Arial" pitchFamily="34" charset="0"/>
              </a:rPr>
              <a:t>如同時間與空間的分別只是表面的，</a:t>
            </a:r>
            <a:endParaRPr kumimoji="0" lang="en-US" altLang="zh-TW" sz="1800" dirty="0">
              <a:solidFill>
                <a:srgbClr val="FF0000"/>
              </a:solidFill>
              <a:latin typeface="Arial" pitchFamily="34" charset="0"/>
            </a:endParaRPr>
          </a:p>
        </p:txBody>
      </p:sp>
      <p:sp>
        <p:nvSpPr>
          <p:cNvPr id="10" name="TextBox 9">
            <a:extLst>
              <a:ext uri="{FF2B5EF4-FFF2-40B4-BE49-F238E27FC236}">
                <a16:creationId xmlns:a16="http://schemas.microsoft.com/office/drawing/2014/main" id="{7ED43BC5-B776-B041-A7BD-4CD70622878C}"/>
              </a:ext>
            </a:extLst>
          </p:cNvPr>
          <p:cNvSpPr txBox="1"/>
          <p:nvPr/>
        </p:nvSpPr>
        <p:spPr>
          <a:xfrm>
            <a:off x="3647127" y="5556767"/>
            <a:ext cx="5011018" cy="369332"/>
          </a:xfrm>
          <a:prstGeom prst="rect">
            <a:avLst/>
          </a:prstGeom>
          <a:noFill/>
        </p:spPr>
        <p:txBody>
          <a:bodyPr wrap="square" rtlCol="0">
            <a:spAutoFit/>
          </a:bodyPr>
          <a:lstStyle/>
          <a:p>
            <a:r>
              <a:rPr lang="en-TW" dirty="0">
                <a:latin typeface="Times New Roman" pitchFamily="18" charset="0"/>
                <a:cs typeface="Times New Roman" pitchFamily="18" charset="0"/>
              </a:rPr>
              <a:t>這個表面的分別都會被羅倫茲變換破壞。</a:t>
            </a:r>
          </a:p>
        </p:txBody>
      </p:sp>
    </p:spTree>
    <p:extLst>
      <p:ext uri="{BB962C8B-B14F-4D97-AF65-F5344CB8AC3E}">
        <p14:creationId xmlns:p14="http://schemas.microsoft.com/office/powerpoint/2010/main" val="309867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1"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P spid="7" grpId="1" animBg="1"/>
      <p:bldP spid="11" grpId="1" animBg="1"/>
      <p:bldP spid="12" grpId="0" animBg="1"/>
      <p:bldP spid="2" grpId="0"/>
      <p:bldP spid="3"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906" y="1970088"/>
            <a:ext cx="30099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4" name="Picture 2"/>
          <p:cNvPicPr>
            <a:picLocks noChangeAspect="1" noChangeArrowheads="1"/>
          </p:cNvPicPr>
          <p:nvPr/>
        </p:nvPicPr>
        <p:blipFill>
          <a:blip r:embed="rId3">
            <a:extLst>
              <a:ext uri="{28A0092B-C50C-407E-A947-70E740481C1C}">
                <a14:useLocalDpi xmlns:a14="http://schemas.microsoft.com/office/drawing/2010/main" val="0"/>
              </a:ext>
            </a:extLst>
          </a:blip>
          <a:srcRect l="48923" t="22554" b="50310"/>
          <a:stretch>
            <a:fillRect/>
          </a:stretch>
        </p:blipFill>
        <p:spPr bwMode="auto">
          <a:xfrm>
            <a:off x="4379118" y="3135313"/>
            <a:ext cx="46212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5" name="Picture 2"/>
          <p:cNvPicPr>
            <a:picLocks noChangeAspect="1" noChangeArrowheads="1"/>
          </p:cNvPicPr>
          <p:nvPr/>
        </p:nvPicPr>
        <p:blipFill>
          <a:blip r:embed="rId3">
            <a:extLst>
              <a:ext uri="{28A0092B-C50C-407E-A947-70E740481C1C}">
                <a14:useLocalDpi xmlns:a14="http://schemas.microsoft.com/office/drawing/2010/main" val="0"/>
              </a:ext>
            </a:extLst>
          </a:blip>
          <a:srcRect l="887" t="10294" r="75983" b="11182"/>
          <a:stretch>
            <a:fillRect/>
          </a:stretch>
        </p:blipFill>
        <p:spPr bwMode="auto">
          <a:xfrm>
            <a:off x="4400549" y="4035425"/>
            <a:ext cx="297656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6" name="Picture 4"/>
          <p:cNvPicPr>
            <a:picLocks noChangeAspect="1" noChangeArrowheads="1"/>
          </p:cNvPicPr>
          <p:nvPr/>
        </p:nvPicPr>
        <p:blipFill>
          <a:blip r:embed="rId4">
            <a:extLst>
              <a:ext uri="{28A0092B-C50C-407E-A947-70E740481C1C}">
                <a14:useLocalDpi xmlns:a14="http://schemas.microsoft.com/office/drawing/2010/main" val="0"/>
              </a:ext>
            </a:extLst>
          </a:blip>
          <a:srcRect l="16162" t="71048" r="65500" b="12253"/>
          <a:stretch>
            <a:fillRect/>
          </a:stretch>
        </p:blipFill>
        <p:spPr bwMode="auto">
          <a:xfrm>
            <a:off x="5584031" y="5122863"/>
            <a:ext cx="6096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7" name="Picture 4"/>
          <p:cNvPicPr>
            <a:picLocks noChangeAspect="1" noChangeArrowheads="1"/>
          </p:cNvPicPr>
          <p:nvPr/>
        </p:nvPicPr>
        <p:blipFill>
          <a:blip r:embed="rId4">
            <a:extLst>
              <a:ext uri="{28A0092B-C50C-407E-A947-70E740481C1C}">
                <a14:useLocalDpi xmlns:a14="http://schemas.microsoft.com/office/drawing/2010/main" val="0"/>
              </a:ext>
            </a:extLst>
          </a:blip>
          <a:srcRect l="-212" t="22691" r="77507" b="65482"/>
          <a:stretch>
            <a:fillRect/>
          </a:stretch>
        </p:blipFill>
        <p:spPr bwMode="auto">
          <a:xfrm>
            <a:off x="5466556" y="4006850"/>
            <a:ext cx="7540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8" name="Picture 4"/>
          <p:cNvPicPr>
            <a:picLocks noChangeAspect="1" noChangeArrowheads="1"/>
          </p:cNvPicPr>
          <p:nvPr/>
        </p:nvPicPr>
        <p:blipFill>
          <a:blip r:embed="rId4">
            <a:extLst>
              <a:ext uri="{28A0092B-C50C-407E-A947-70E740481C1C}">
                <a14:useLocalDpi xmlns:a14="http://schemas.microsoft.com/office/drawing/2010/main" val="0"/>
              </a:ext>
            </a:extLst>
          </a:blip>
          <a:srcRect l="62225" t="72092" r="20747" b="13297"/>
          <a:stretch>
            <a:fillRect/>
          </a:stretch>
        </p:blipFill>
        <p:spPr bwMode="auto">
          <a:xfrm>
            <a:off x="6671468" y="5094288"/>
            <a:ext cx="566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9" name="Picture 4"/>
          <p:cNvPicPr>
            <a:picLocks noChangeAspect="1" noChangeArrowheads="1"/>
          </p:cNvPicPr>
          <p:nvPr/>
        </p:nvPicPr>
        <p:blipFill>
          <a:blip r:embed="rId4">
            <a:extLst>
              <a:ext uri="{28A0092B-C50C-407E-A947-70E740481C1C}">
                <a14:useLocalDpi xmlns:a14="http://schemas.microsoft.com/office/drawing/2010/main" val="0"/>
              </a:ext>
            </a:extLst>
          </a:blip>
          <a:srcRect l="79037" t="23735" r="1752" b="65134"/>
          <a:stretch>
            <a:fillRect/>
          </a:stretch>
        </p:blipFill>
        <p:spPr bwMode="auto">
          <a:xfrm>
            <a:off x="6817518" y="4035425"/>
            <a:ext cx="6381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2032854" y="1168553"/>
            <a:ext cx="4864418" cy="369332"/>
          </a:xfrm>
          <a:prstGeom prst="rect">
            <a:avLst/>
          </a:prstGeom>
          <a:noFill/>
        </p:spPr>
        <p:txBody>
          <a:bodyPr wrap="square" rtlCol="0">
            <a:spAutoFit/>
          </a:bodyPr>
          <a:lstStyle/>
          <a:p>
            <a:r>
              <a:rPr lang="en-US" altLang="zh-TW" dirty="0">
                <a:latin typeface="Times New Roman" pitchFamily="18" charset="0"/>
                <a:cs typeface="Times New Roman" pitchFamily="18" charset="0"/>
              </a:rPr>
              <a:t>4 momenta</a:t>
            </a:r>
            <a:r>
              <a:rPr lang="zh-TW" altLang="en-US" dirty="0">
                <a:latin typeface="Times New Roman" pitchFamily="18" charset="0"/>
                <a:cs typeface="Times New Roman" pitchFamily="18" charset="0"/>
              </a:rPr>
              <a:t> 是在實驗中對基本粒子的標準測量！</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26980" name="Rectangle 14"/>
          <p:cNvSpPr>
            <a:spLocks noChangeArrowheads="1"/>
          </p:cNvSpPr>
          <p:nvPr/>
        </p:nvSpPr>
        <p:spPr bwMode="auto">
          <a:xfrm>
            <a:off x="0" y="2889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mc:AlternateContent xmlns:mc="http://schemas.openxmlformats.org/markup-compatibility/2006" xmlns:a14="http://schemas.microsoft.com/office/drawing/2010/main">
        <mc:Choice Requires="a14">
          <p:sp>
            <p:nvSpPr>
              <p:cNvPr id="126981" name="文字方塊 11"/>
              <p:cNvSpPr txBox="1">
                <a:spLocks noChangeArrowheads="1"/>
              </p:cNvSpPr>
              <p:nvPr/>
            </p:nvSpPr>
            <p:spPr bwMode="auto">
              <a:xfrm>
                <a:off x="997173" y="302416"/>
                <a:ext cx="540385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en-US" altLang="zh-TW" sz="1800" dirty="0">
                    <a:latin typeface="Times New Roman" pitchFamily="18" charset="0"/>
                  </a:rPr>
                  <a:t>4 momentum </a:t>
                </a:r>
                <a14:m>
                  <m:oMath xmlns:m="http://schemas.openxmlformats.org/officeDocument/2006/math">
                    <m:sSup>
                      <m:sSupPr>
                        <m:ctrlPr>
                          <a:rPr lang="en-US" altLang="zh-TW" sz="1800" i="1">
                            <a:latin typeface="Cambria Math" panose="02040503050406030204" pitchFamily="18" charset="0"/>
                            <a:cs typeface="Times New Roman" pitchFamily="18" charset="0"/>
                          </a:rPr>
                        </m:ctrlPr>
                      </m:sSupPr>
                      <m:e>
                        <m:r>
                          <a:rPr lang="en-US" altLang="zh-TW" sz="1800" i="1">
                            <a:latin typeface="Cambria Math" panose="02040503050406030204" pitchFamily="18" charset="0"/>
                            <a:cs typeface="Times New Roman" pitchFamily="18" charset="0"/>
                          </a:rPr>
                          <m:t>𝑝</m:t>
                        </m:r>
                      </m:e>
                      <m:sup>
                        <m:r>
                          <a:rPr lang="en-US" altLang="zh-TW" sz="1800" i="1">
                            <a:latin typeface="Cambria Math" panose="02040503050406030204" pitchFamily="18" charset="0"/>
                            <a:ea typeface="Cambria Math" panose="02040503050406030204" pitchFamily="18" charset="0"/>
                            <a:cs typeface="Times New Roman" pitchFamily="18" charset="0"/>
                          </a:rPr>
                          <m:t>𝜇</m:t>
                        </m:r>
                      </m:sup>
                    </m:sSup>
                  </m:oMath>
                </a14:m>
                <a:r>
                  <a:rPr kumimoji="0" lang="zh-TW" altLang="en-US" sz="1800" dirty="0">
                    <a:latin typeface="Arial" pitchFamily="34" charset="0"/>
                  </a:rPr>
                  <a:t>的長度</a:t>
                </a:r>
                <a14:m>
                  <m:oMath xmlns:m="http://schemas.openxmlformats.org/officeDocument/2006/math">
                    <m:r>
                      <a:rPr kumimoji="0" lang="en-US" altLang="zh-TW" sz="1800" i="1" dirty="0" smtClean="0">
                        <a:latin typeface="Cambria Math" panose="02040503050406030204" pitchFamily="18" charset="0"/>
                        <a:cs typeface="Times New Roman" panose="02020603050405020304" pitchFamily="18" charset="0"/>
                      </a:rPr>
                      <m:t>𝑝</m:t>
                    </m:r>
                    <m:r>
                      <a:rPr kumimoji="0" lang="en-US" altLang="zh-TW" sz="1800" i="1" baseline="30000" dirty="0">
                        <a:latin typeface="Cambria Math" panose="02040503050406030204" pitchFamily="18" charset="0"/>
                      </a:rPr>
                      <m:t>2</m:t>
                    </m:r>
                  </m:oMath>
                </a14:m>
                <a:r>
                  <a:rPr kumimoji="0" lang="zh-TW" altLang="en-US" sz="1800" dirty="0">
                    <a:latin typeface="Arial" pitchFamily="34" charset="0"/>
                  </a:rPr>
                  <a:t>是甚麼呢？</a:t>
                </a:r>
              </a:p>
            </p:txBody>
          </p:sp>
        </mc:Choice>
        <mc:Fallback xmlns="">
          <p:sp>
            <p:nvSpPr>
              <p:cNvPr id="126981" name="文字方塊 11"/>
              <p:cNvSpPr txBox="1">
                <a:spLocks noRot="1" noChangeAspect="1" noMove="1" noResize="1" noEditPoints="1" noAdjustHandles="1" noChangeArrowheads="1" noChangeShapeType="1" noTextEdit="1"/>
              </p:cNvSpPr>
              <p:nvPr/>
            </p:nvSpPr>
            <p:spPr bwMode="auto">
              <a:xfrm>
                <a:off x="997173" y="302416"/>
                <a:ext cx="5403850" cy="369332"/>
              </a:xfrm>
              <a:prstGeom prst="rect">
                <a:avLst/>
              </a:prstGeom>
              <a:blipFill>
                <a:blip r:embed="rId2"/>
                <a:stretch>
                  <a:fillRect l="-937" t="-10345" b="-241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TW">
                    <a:noFill/>
                  </a:rPr>
                  <a:t> </a:t>
                </a:r>
              </a:p>
            </p:txBody>
          </p:sp>
        </mc:Fallback>
      </mc:AlternateContent>
      <p:sp>
        <p:nvSpPr>
          <p:cNvPr id="126983" name="文字方塊 13"/>
          <p:cNvSpPr txBox="1">
            <a:spLocks noChangeArrowheads="1"/>
          </p:cNvSpPr>
          <p:nvPr/>
        </p:nvSpPr>
        <p:spPr bwMode="auto">
          <a:xfrm>
            <a:off x="997793" y="5400365"/>
            <a:ext cx="6316663" cy="369888"/>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a:solidFill>
                  <a:srgbClr val="FF0000"/>
                </a:solidFill>
                <a:latin typeface="Arial" pitchFamily="34" charset="0"/>
              </a:rPr>
              <a:t>質量是一個粒子四維動量的長度，是一個羅倫茲不變量。</a:t>
            </a:r>
          </a:p>
        </p:txBody>
      </p:sp>
      <p:sp>
        <p:nvSpPr>
          <p:cNvPr id="126984" name="文字方塊 14"/>
          <p:cNvSpPr txBox="1">
            <a:spLocks noChangeArrowheads="1"/>
          </p:cNvSpPr>
          <p:nvPr/>
        </p:nvSpPr>
        <p:spPr bwMode="auto">
          <a:xfrm>
            <a:off x="962869" y="5770253"/>
            <a:ext cx="438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a:solidFill>
                  <a:srgbClr val="FF0000"/>
                </a:solidFill>
                <a:latin typeface="Arial" pitchFamily="34" charset="0"/>
              </a:rPr>
              <a:t>因此質量是粒子的最重要的特徵！</a:t>
            </a:r>
          </a:p>
        </p:txBody>
      </p:sp>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E51191E3-082B-EE4B-99EC-6C99BE57FB29}"/>
                  </a:ext>
                </a:extLst>
              </p:cNvPr>
              <p:cNvSpPr txBox="1"/>
              <p:nvPr/>
            </p:nvSpPr>
            <p:spPr>
              <a:xfrm>
                <a:off x="1050182" y="4473804"/>
                <a:ext cx="3151568" cy="555858"/>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𝑝</m:t>
                          </m:r>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b>
                        <m:sSubPr>
                          <m:ctrlPr>
                            <a:rPr kumimoji="1" lang="en-US" altLang="zh-TW" b="0" i="1" smtClean="0">
                              <a:latin typeface="Cambria Math" panose="02040503050406030204" pitchFamily="18" charset="0"/>
                              <a:cs typeface="Times New Roman" pitchFamily="18" charset="0"/>
                            </a:rPr>
                          </m:ctrlPr>
                        </m:sSubPr>
                        <m:e>
                          <m:r>
                            <a:rPr kumimoji="1" lang="en-US" altLang="zh-TW" b="0" i="1" smtClean="0">
                              <a:latin typeface="Cambria Math" panose="02040503050406030204" pitchFamily="18" charset="0"/>
                              <a:cs typeface="Times New Roman" pitchFamily="18" charset="0"/>
                            </a:rPr>
                            <m:t>𝑝</m:t>
                          </m:r>
                        </m:e>
                        <m:sub>
                          <m:r>
                            <a:rPr kumimoji="1" lang="en-US" altLang="zh-TW" b="0" i="1" smtClean="0">
                              <a:latin typeface="Cambria Math" panose="02040503050406030204" pitchFamily="18" charset="0"/>
                              <a:ea typeface="Cambria Math" panose="02040503050406030204" pitchFamily="18" charset="0"/>
                              <a:cs typeface="Times New Roman" pitchFamily="18" charset="0"/>
                            </a:rPr>
                            <m:t>𝜇</m:t>
                          </m:r>
                        </m:sub>
                      </m:sSub>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𝑝</m:t>
                          </m:r>
                        </m:e>
                        <m:sup>
                          <m:r>
                            <a:rPr kumimoji="1" lang="en-US" altLang="zh-TW" b="0" i="1" smtClean="0">
                              <a:latin typeface="Cambria Math" panose="02040503050406030204" pitchFamily="18" charset="0"/>
                              <a:ea typeface="Cambria Math" panose="02040503050406030204" pitchFamily="18" charset="0"/>
                              <a:cs typeface="Times New Roman" pitchFamily="18" charset="0"/>
                            </a:rPr>
                            <m:t>𝜇</m:t>
                          </m:r>
                        </m:sup>
                      </m:sSup>
                      <m:r>
                        <a:rPr kumimoji="1" lang="en-US" altLang="zh-TW" b="0" i="1" smtClean="0">
                          <a:latin typeface="Cambria Math" panose="02040503050406030204" pitchFamily="18" charset="0"/>
                          <a:cs typeface="Times New Roman" pitchFamily="18" charset="0"/>
                        </a:rPr>
                        <m:t>=</m:t>
                      </m:r>
                      <m:f>
                        <m:fPr>
                          <m:ctrlPr>
                            <a:rPr kumimoji="1" lang="en-US" altLang="zh-TW" i="1" smtClean="0">
                              <a:latin typeface="Cambria Math" panose="02040503050406030204" pitchFamily="18" charset="0"/>
                              <a:cs typeface="Times New Roman" pitchFamily="18" charset="0"/>
                            </a:rPr>
                          </m:ctrlPr>
                        </m:fPr>
                        <m:num>
                          <m:sSup>
                            <m:sSupPr>
                              <m:ctrlPr>
                                <a:rPr kumimoji="1" lang="en-US" altLang="zh-TW"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𝐸</m:t>
                              </m:r>
                            </m:e>
                            <m:sup>
                              <m:r>
                                <a:rPr kumimoji="1" lang="en-US" altLang="zh-TW" b="0" i="1" smtClean="0">
                                  <a:latin typeface="Cambria Math" panose="02040503050406030204" pitchFamily="18" charset="0"/>
                                  <a:cs typeface="Times New Roman" pitchFamily="18" charset="0"/>
                                </a:rPr>
                                <m:t>2</m:t>
                              </m:r>
                            </m:sup>
                          </m:sSup>
                        </m:num>
                        <m:den>
                          <m:sSup>
                            <m:sSupPr>
                              <m:ctrlPr>
                                <a:rPr kumimoji="1" lang="en-US" altLang="zh-TW"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𝑐</m:t>
                              </m:r>
                            </m:e>
                            <m:sup>
                              <m:r>
                                <a:rPr kumimoji="1" lang="en-US" altLang="zh-TW" b="0" i="1" smtClean="0">
                                  <a:latin typeface="Cambria Math" panose="02040503050406030204" pitchFamily="18" charset="0"/>
                                  <a:cs typeface="Times New Roman" pitchFamily="18" charset="0"/>
                                </a:rPr>
                                <m:t>2</m:t>
                              </m:r>
                            </m:sup>
                          </m:sSup>
                        </m:den>
                      </m:f>
                      <m:r>
                        <a:rPr kumimoji="1" lang="en-US" altLang="zh-TW" b="0" i="1" smtClean="0">
                          <a:latin typeface="Cambria Math" panose="02040503050406030204" pitchFamily="18" charset="0"/>
                          <a:cs typeface="Times New Roman" pitchFamily="18" charset="0"/>
                        </a:rPr>
                        <m:t>−</m:t>
                      </m:r>
                      <m:sSup>
                        <m:sSupPr>
                          <m:ctrlPr>
                            <a:rPr kumimoji="1" lang="en-US" altLang="zh-TW" b="0" i="1" smtClean="0">
                              <a:latin typeface="Cambria Math" panose="02040503050406030204" pitchFamily="18" charset="0"/>
                              <a:cs typeface="Times New Roman" pitchFamily="18" charset="0"/>
                            </a:rPr>
                          </m:ctrlPr>
                        </m:sSupPr>
                        <m:e>
                          <m:d>
                            <m:dPr>
                              <m:begChr m:val="|"/>
                              <m:endChr m:val="|"/>
                              <m:ctrlPr>
                                <a:rPr kumimoji="1" lang="en-US" altLang="zh-TW" b="0" i="1" smtClean="0">
                                  <a:latin typeface="Cambria Math" panose="02040503050406030204" pitchFamily="18" charset="0"/>
                                  <a:cs typeface="Times New Roman" pitchFamily="18" charset="0"/>
                                </a:rPr>
                              </m:ctrlPr>
                            </m:dPr>
                            <m:e>
                              <m:acc>
                                <m:accPr>
                                  <m:chr m:val="⃗"/>
                                  <m:ctrlPr>
                                    <a:rPr kumimoji="1" lang="en-US" altLang="zh-TW" b="0"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𝑝</m:t>
                                  </m:r>
                                </m:e>
                              </m:acc>
                            </m:e>
                          </m:d>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𝑚</m:t>
                          </m:r>
                        </m:e>
                        <m:sup>
                          <m:r>
                            <a:rPr kumimoji="1" lang="en-US" altLang="zh-TW" b="0" i="1" smtClean="0">
                              <a:latin typeface="Cambria Math" panose="02040503050406030204" pitchFamily="18" charset="0"/>
                              <a:cs typeface="Times New Roman" pitchFamily="18" charset="0"/>
                            </a:rPr>
                            <m:t>2</m:t>
                          </m:r>
                        </m:sup>
                      </m:sSup>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𝑐</m:t>
                          </m:r>
                        </m:e>
                        <m:sup>
                          <m:r>
                            <a:rPr kumimoji="1" lang="en-US" altLang="zh-TW" b="0" i="1" smtClean="0">
                              <a:latin typeface="Cambria Math" panose="02040503050406030204" pitchFamily="18" charset="0"/>
                              <a:cs typeface="Times New Roman" pitchFamily="18" charset="0"/>
                            </a:rPr>
                            <m:t>2</m:t>
                          </m:r>
                        </m:sup>
                      </m:sSup>
                    </m:oMath>
                  </m:oMathPara>
                </a14:m>
                <a:endParaRPr kumimoji="1" lang="zh-TW" altLang="en-US" dirty="0">
                  <a:latin typeface="Times New Roman" pitchFamily="18" charset="0"/>
                  <a:cs typeface="Times New Roman" pitchFamily="18" charset="0"/>
                </a:endParaRPr>
              </a:p>
            </p:txBody>
          </p:sp>
        </mc:Choice>
        <mc:Fallback xmlns="">
          <p:sp>
            <p:nvSpPr>
              <p:cNvPr id="13" name="文字方塊 12">
                <a:extLst>
                  <a:ext uri="{FF2B5EF4-FFF2-40B4-BE49-F238E27FC236}">
                    <a16:creationId xmlns:a16="http://schemas.microsoft.com/office/drawing/2014/main" id="{E51191E3-082B-EE4B-99EC-6C99BE57FB29}"/>
                  </a:ext>
                </a:extLst>
              </p:cNvPr>
              <p:cNvSpPr txBox="1">
                <a:spLocks noRot="1" noChangeAspect="1" noMove="1" noResize="1" noEditPoints="1" noAdjustHandles="1" noChangeArrowheads="1" noChangeShapeType="1" noTextEdit="1"/>
              </p:cNvSpPr>
              <p:nvPr/>
            </p:nvSpPr>
            <p:spPr>
              <a:xfrm>
                <a:off x="1050182" y="4473804"/>
                <a:ext cx="3151568" cy="555858"/>
              </a:xfrm>
              <a:prstGeom prst="rect">
                <a:avLst/>
              </a:prstGeom>
              <a:blipFill>
                <a:blip r:embed="rId3"/>
                <a:stretch>
                  <a:fillRect l="-1205" r="-402" b="-9091"/>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5B563E3F-C4C0-1844-8AF5-29CE777A6682}"/>
                  </a:ext>
                </a:extLst>
              </p:cNvPr>
              <p:cNvSpPr txBox="1"/>
              <p:nvPr/>
            </p:nvSpPr>
            <p:spPr>
              <a:xfrm>
                <a:off x="4922094" y="4600266"/>
                <a:ext cx="1129412" cy="27699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𝑝</m:t>
                          </m:r>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𝑚</m:t>
                          </m:r>
                        </m:e>
                        <m:sup>
                          <m:r>
                            <a:rPr kumimoji="1" lang="en-US" altLang="zh-TW" b="0" i="1" smtClean="0">
                              <a:latin typeface="Cambria Math" panose="02040503050406030204" pitchFamily="18" charset="0"/>
                              <a:cs typeface="Times New Roman" pitchFamily="18" charset="0"/>
                            </a:rPr>
                            <m:t>2</m:t>
                          </m:r>
                        </m:sup>
                      </m:sSup>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𝑐</m:t>
                          </m:r>
                        </m:e>
                        <m:sup>
                          <m:r>
                            <a:rPr kumimoji="1" lang="en-US" altLang="zh-TW" b="0" i="1" smtClean="0">
                              <a:latin typeface="Cambria Math" panose="02040503050406030204" pitchFamily="18" charset="0"/>
                              <a:cs typeface="Times New Roman" pitchFamily="18" charset="0"/>
                            </a:rPr>
                            <m:t>2</m:t>
                          </m:r>
                        </m:sup>
                      </m:sSup>
                    </m:oMath>
                  </m:oMathPara>
                </a14:m>
                <a:endParaRPr kumimoji="1" lang="zh-TW" altLang="en-US" dirty="0">
                  <a:latin typeface="Times New Roman" pitchFamily="18" charset="0"/>
                  <a:cs typeface="Times New Roman" pitchFamily="18" charset="0"/>
                </a:endParaRPr>
              </a:p>
            </p:txBody>
          </p:sp>
        </mc:Choice>
        <mc:Fallback xmlns="">
          <p:sp>
            <p:nvSpPr>
              <p:cNvPr id="14" name="文字方塊 13">
                <a:extLst>
                  <a:ext uri="{FF2B5EF4-FFF2-40B4-BE49-F238E27FC236}">
                    <a16:creationId xmlns:a16="http://schemas.microsoft.com/office/drawing/2014/main" id="{5B563E3F-C4C0-1844-8AF5-29CE777A6682}"/>
                  </a:ext>
                </a:extLst>
              </p:cNvPr>
              <p:cNvSpPr txBox="1">
                <a:spLocks noRot="1" noChangeAspect="1" noMove="1" noResize="1" noEditPoints="1" noAdjustHandles="1" noChangeArrowheads="1" noChangeShapeType="1" noTextEdit="1"/>
              </p:cNvSpPr>
              <p:nvPr/>
            </p:nvSpPr>
            <p:spPr>
              <a:xfrm>
                <a:off x="4922094" y="4600266"/>
                <a:ext cx="1129412" cy="276999"/>
              </a:xfrm>
              <a:prstGeom prst="rect">
                <a:avLst/>
              </a:prstGeom>
              <a:blipFill>
                <a:blip r:embed="rId4"/>
                <a:stretch>
                  <a:fillRect l="-4444" t="-9091" r="-1111" b="-27273"/>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425C3C47-A951-1D4B-BBD5-F10EF69A15F0}"/>
                  </a:ext>
                </a:extLst>
              </p:cNvPr>
              <p:cNvSpPr txBox="1"/>
              <p:nvPr/>
            </p:nvSpPr>
            <p:spPr>
              <a:xfrm>
                <a:off x="997793" y="793485"/>
                <a:ext cx="3861826" cy="531812"/>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𝑝</m:t>
                          </m:r>
                        </m:e>
                        <m:sup>
                          <m:r>
                            <a:rPr kumimoji="1" lang="en-US" altLang="zh-TW" b="0" i="1" smtClean="0">
                              <a:latin typeface="Cambria Math" panose="02040503050406030204" pitchFamily="18" charset="0"/>
                              <a:ea typeface="Cambria Math" panose="02040503050406030204" pitchFamily="18" charset="0"/>
                              <a:cs typeface="Times New Roman" pitchFamily="18" charset="0"/>
                            </a:rPr>
                            <m:t>𝜇</m:t>
                          </m:r>
                        </m:sup>
                      </m:sSup>
                      <m:r>
                        <a:rPr kumimoji="1" lang="en-US" altLang="zh-TW" b="0" i="1" smtClean="0">
                          <a:latin typeface="Cambria Math" panose="02040503050406030204" pitchFamily="18" charset="0"/>
                          <a:cs typeface="Times New Roman" pitchFamily="18" charset="0"/>
                        </a:rPr>
                        <m:t>=</m:t>
                      </m:r>
                      <m:d>
                        <m:dPr>
                          <m:ctrlPr>
                            <a:rPr lang="en-US" altLang="zh-TW" i="1">
                              <a:latin typeface="Cambria Math" panose="02040503050406030204" pitchFamily="18" charset="0"/>
                              <a:cs typeface="Times New Roman" pitchFamily="18" charset="0"/>
                            </a:rPr>
                          </m:ctrlPr>
                        </m:dPr>
                        <m:e>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0</m:t>
                              </m:r>
                            </m:sup>
                          </m:sSup>
                          <m:r>
                            <a:rPr lang="en-US" altLang="zh-TW" i="1">
                              <a:latin typeface="Cambria Math" panose="02040503050406030204" pitchFamily="18" charset="0"/>
                              <a:cs typeface="Times New Roman" pitchFamily="18" charset="0"/>
                            </a:rPr>
                            <m:t>,</m:t>
                          </m:r>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1</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2</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3</m:t>
                              </m:r>
                            </m:sup>
                          </m:sSup>
                        </m:e>
                      </m:d>
                      <m:r>
                        <a:rPr lang="en-US" altLang="zh-TW" b="0" i="1" smtClean="0">
                          <a:latin typeface="Cambria Math" panose="02040503050406030204" pitchFamily="18" charset="0"/>
                          <a:ea typeface="Cambria Math" panose="02040503050406030204" pitchFamily="18" charset="0"/>
                          <a:cs typeface="Times New Roman" pitchFamily="18" charset="0"/>
                        </a:rPr>
                        <m:t>=</m:t>
                      </m:r>
                      <m:d>
                        <m:dPr>
                          <m:ctrlPr>
                            <a:rPr lang="en-US" altLang="zh-TW" i="1">
                              <a:latin typeface="Cambria Math" panose="02040503050406030204" pitchFamily="18" charset="0"/>
                              <a:cs typeface="Times New Roman" pitchFamily="18" charset="0"/>
                            </a:rPr>
                          </m:ctrlPr>
                        </m:dPr>
                        <m:e>
                          <m:f>
                            <m:fPr>
                              <m:ctrlPr>
                                <a:rPr lang="en-US" altLang="zh-TW" i="1">
                                  <a:latin typeface="Cambria Math" panose="02040503050406030204" pitchFamily="18" charset="0"/>
                                  <a:cs typeface="Times New Roman" pitchFamily="18" charset="0"/>
                                </a:rPr>
                              </m:ctrlPr>
                            </m:fPr>
                            <m:num>
                              <m:r>
                                <a:rPr lang="en-US" altLang="zh-TW" b="0" i="1" smtClean="0">
                                  <a:latin typeface="Cambria Math" panose="02040503050406030204" pitchFamily="18" charset="0"/>
                                  <a:cs typeface="Times New Roman" pitchFamily="18" charset="0"/>
                                </a:rPr>
                                <m:t>𝐸</m:t>
                              </m:r>
                            </m:num>
                            <m:den>
                              <m:r>
                                <a:rPr lang="en-US" altLang="zh-TW" b="0" i="1" smtClean="0">
                                  <a:latin typeface="Cambria Math" panose="02040503050406030204" pitchFamily="18" charset="0"/>
                                  <a:cs typeface="Times New Roman" pitchFamily="18" charset="0"/>
                                </a:rPr>
                                <m:t>𝑐</m:t>
                              </m:r>
                            </m:den>
                          </m:f>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𝑥</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𝑦</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b="0" i="1" smtClean="0">
                                  <a:latin typeface="Cambria Math" panose="02040503050406030204" pitchFamily="18" charset="0"/>
                                  <a:cs typeface="Times New Roman" pitchFamily="18" charset="0"/>
                                </a:rPr>
                                <m:t>𝑧</m:t>
                              </m:r>
                            </m:sup>
                          </m:sSup>
                        </m:e>
                      </m:d>
                    </m:oMath>
                  </m:oMathPara>
                </a14:m>
                <a:endParaRPr kumimoji="1" lang="zh-TW" altLang="en-US" i="1" dirty="0">
                  <a:latin typeface="Times New Roman" pitchFamily="18" charset="0"/>
                  <a:cs typeface="Times New Roman" pitchFamily="18" charset="0"/>
                </a:endParaRPr>
              </a:p>
            </p:txBody>
          </p:sp>
        </mc:Choice>
        <mc:Fallback xmlns="">
          <p:sp>
            <p:nvSpPr>
              <p:cNvPr id="15" name="文字方塊 14">
                <a:extLst>
                  <a:ext uri="{FF2B5EF4-FFF2-40B4-BE49-F238E27FC236}">
                    <a16:creationId xmlns:a16="http://schemas.microsoft.com/office/drawing/2014/main" id="{425C3C47-A951-1D4B-BBD5-F10EF69A15F0}"/>
                  </a:ext>
                </a:extLst>
              </p:cNvPr>
              <p:cNvSpPr txBox="1">
                <a:spLocks noRot="1" noChangeAspect="1" noMove="1" noResize="1" noEditPoints="1" noAdjustHandles="1" noChangeArrowheads="1" noChangeShapeType="1" noTextEdit="1"/>
              </p:cNvSpPr>
              <p:nvPr/>
            </p:nvSpPr>
            <p:spPr>
              <a:xfrm>
                <a:off x="997793" y="793485"/>
                <a:ext cx="3861826" cy="531812"/>
              </a:xfrm>
              <a:prstGeom prst="rect">
                <a:avLst/>
              </a:prstGeom>
              <a:blipFill>
                <a:blip r:embed="rId5"/>
                <a:stretch>
                  <a:fillRect t="-2326" b="-6977"/>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73A53B82-3F4D-A74A-A147-0AAB2AC5D92B}"/>
                  </a:ext>
                </a:extLst>
              </p:cNvPr>
              <p:cNvSpPr txBox="1"/>
              <p:nvPr/>
            </p:nvSpPr>
            <p:spPr>
              <a:xfrm>
                <a:off x="962869" y="1529653"/>
                <a:ext cx="7393884" cy="970330"/>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𝑝</m:t>
                          </m:r>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kumimoji="1" lang="en-US" altLang="zh-TW" b="0" i="1" smtClean="0">
                              <a:latin typeface="Cambria Math" panose="02040503050406030204" pitchFamily="18" charset="0"/>
                              <a:cs typeface="Times New Roman" pitchFamily="18" charset="0"/>
                            </a:rPr>
                          </m:ctrlPr>
                        </m:sSupPr>
                        <m:e>
                          <m:d>
                            <m:dPr>
                              <m:ctrlPr>
                                <a:rPr kumimoji="1" lang="en-US" altLang="zh-TW" b="0" i="1" smtClean="0">
                                  <a:latin typeface="Cambria Math" panose="02040503050406030204" pitchFamily="18" charset="0"/>
                                  <a:cs typeface="Times New Roman" pitchFamily="18" charset="0"/>
                                </a:rPr>
                              </m:ctrlPr>
                            </m:dPr>
                            <m:e>
                              <m:f>
                                <m:fPr>
                                  <m:ctrlPr>
                                    <a:rPr lang="en-US" altLang="zh-TW" i="1">
                                      <a:latin typeface="Cambria Math" panose="02040503050406030204" pitchFamily="18" charset="0"/>
                                      <a:cs typeface="Times New Roman" pitchFamily="18" charset="0"/>
                                    </a:rPr>
                                  </m:ctrlPr>
                                </m:fPr>
                                <m:num>
                                  <m:r>
                                    <a:rPr lang="en-US" altLang="zh-TW" i="1">
                                      <a:latin typeface="Cambria Math" panose="02040503050406030204" pitchFamily="18" charset="0"/>
                                      <a:cs typeface="Times New Roman" pitchFamily="18" charset="0"/>
                                    </a:rPr>
                                    <m:t>𝐸</m:t>
                                  </m:r>
                                </m:num>
                                <m:den>
                                  <m:r>
                                    <a:rPr lang="en-US" altLang="zh-TW" i="1">
                                      <a:latin typeface="Cambria Math" panose="02040503050406030204" pitchFamily="18" charset="0"/>
                                      <a:cs typeface="Times New Roman" pitchFamily="18" charset="0"/>
                                    </a:rPr>
                                    <m:t>𝑐</m:t>
                                  </m:r>
                                </m:den>
                              </m:f>
                            </m:e>
                          </m:d>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bSup>
                        <m:sSubSupPr>
                          <m:ctrlPr>
                            <a:rPr kumimoji="1" lang="en-US" altLang="zh-TW" b="0" i="1" smtClean="0">
                              <a:latin typeface="Cambria Math" panose="02040503050406030204" pitchFamily="18" charset="0"/>
                              <a:cs typeface="Times New Roman" pitchFamily="18" charset="0"/>
                            </a:rPr>
                          </m:ctrlPr>
                        </m:sSubSupPr>
                        <m:e>
                          <m:r>
                            <a:rPr kumimoji="1" lang="en-US" altLang="zh-TW" b="0" i="1" smtClean="0">
                              <a:latin typeface="Cambria Math" panose="02040503050406030204" pitchFamily="18" charset="0"/>
                              <a:cs typeface="Times New Roman" pitchFamily="18" charset="0"/>
                            </a:rPr>
                            <m:t>𝑝</m:t>
                          </m:r>
                        </m:e>
                        <m:sub>
                          <m:r>
                            <a:rPr kumimoji="1" lang="en-US" altLang="zh-TW" b="0" i="1" smtClean="0">
                              <a:latin typeface="Cambria Math" panose="02040503050406030204" pitchFamily="18" charset="0"/>
                              <a:cs typeface="Times New Roman" pitchFamily="18" charset="0"/>
                            </a:rPr>
                            <m:t>𝑥</m:t>
                          </m:r>
                        </m:sub>
                        <m:sup>
                          <m:r>
                            <a:rPr kumimoji="1" lang="en-US" altLang="zh-TW" b="0" i="1" smtClean="0">
                              <a:latin typeface="Cambria Math" panose="02040503050406030204" pitchFamily="18" charset="0"/>
                              <a:cs typeface="Times New Roman" pitchFamily="18" charset="0"/>
                            </a:rPr>
                            <m:t>2</m:t>
                          </m:r>
                        </m:sup>
                      </m:sSubSup>
                      <m:r>
                        <a:rPr kumimoji="1" lang="en-US" altLang="zh-TW" b="0" i="1" smtClean="0">
                          <a:latin typeface="Cambria Math" panose="02040503050406030204" pitchFamily="18" charset="0"/>
                          <a:cs typeface="Times New Roman" pitchFamily="18" charset="0"/>
                        </a:rPr>
                        <m:t>=</m:t>
                      </m:r>
                      <m:sSup>
                        <m:sSupPr>
                          <m:ctrlPr>
                            <a:rPr kumimoji="1" lang="en-US" altLang="zh-TW" b="0" i="1" smtClean="0">
                              <a:latin typeface="Cambria Math" panose="02040503050406030204" pitchFamily="18" charset="0"/>
                              <a:cs typeface="Times New Roman" pitchFamily="18" charset="0"/>
                            </a:rPr>
                          </m:ctrlPr>
                        </m:sSupPr>
                        <m:e>
                          <m:d>
                            <m:dPr>
                              <m:ctrlPr>
                                <a:rPr kumimoji="1" lang="en-US" altLang="zh-TW" b="0" i="1" smtClean="0">
                                  <a:latin typeface="Cambria Math" panose="02040503050406030204" pitchFamily="18" charset="0"/>
                                  <a:cs typeface="Times New Roman" pitchFamily="18" charset="0"/>
                                </a:rPr>
                              </m:ctrlPr>
                            </m:dPr>
                            <m:e>
                              <m:f>
                                <m:fPr>
                                  <m:ctrlPr>
                                    <a:rPr lang="en-US" altLang="zh-TW" i="1">
                                      <a:latin typeface="Cambria Math" panose="02040503050406030204" pitchFamily="18" charset="0"/>
                                      <a:cs typeface="Times New Roman" panose="02020603050405020304" pitchFamily="18" charset="0"/>
                                    </a:rPr>
                                  </m:ctrlPr>
                                </m:fPr>
                                <m:num>
                                  <m:r>
                                    <a:rPr lang="en-US" altLang="zh-TW" i="1">
                                      <a:latin typeface="Cambria Math"/>
                                      <a:cs typeface="Times New Roman" panose="02020603050405020304" pitchFamily="18" charset="0"/>
                                    </a:rPr>
                                    <m:t>𝑚</m:t>
                                  </m:r>
                                  <m:r>
                                    <a:rPr lang="en-US" altLang="zh-TW" b="0" i="1" smtClean="0">
                                      <a:latin typeface="Cambria Math" panose="02040503050406030204" pitchFamily="18" charset="0"/>
                                      <a:cs typeface="Times New Roman" panose="02020603050405020304" pitchFamily="18" charset="0"/>
                                    </a:rPr>
                                    <m:t>𝑐</m:t>
                                  </m:r>
                                </m:num>
                                <m:den>
                                  <m:rad>
                                    <m:radPr>
                                      <m:degHide m:val="on"/>
                                      <m:ctrlPr>
                                        <a:rPr lang="en-US" altLang="zh-TW" i="1">
                                          <a:latin typeface="Cambria Math" panose="02040503050406030204" pitchFamily="18" charset="0"/>
                                          <a:cs typeface="Times New Roman" panose="02020603050405020304" pitchFamily="18" charset="0"/>
                                        </a:rPr>
                                      </m:ctrlPr>
                                    </m:radPr>
                                    <m:deg/>
                                    <m:e>
                                      <m:r>
                                        <a:rPr lang="en-US" altLang="zh-TW" i="1">
                                          <a:latin typeface="Cambria Math"/>
                                          <a:cs typeface="Times New Roman" panose="02020603050405020304" pitchFamily="18" charset="0"/>
                                        </a:rPr>
                                        <m:t>1−</m:t>
                                      </m:r>
                                      <m:sSup>
                                        <m:sSupPr>
                                          <m:ctrlPr>
                                            <a:rPr lang="en-US" altLang="zh-TW" i="1">
                                              <a:latin typeface="Cambria Math" panose="02040503050406030204" pitchFamily="18" charset="0"/>
                                              <a:cs typeface="Times New Roman" panose="02020603050405020304" pitchFamily="18" charset="0"/>
                                            </a:rPr>
                                          </m:ctrlPr>
                                        </m:sSupPr>
                                        <m:e>
                                          <m:d>
                                            <m:dPr>
                                              <m:ctrlPr>
                                                <a:rPr lang="en-US" altLang="zh-TW" i="1">
                                                  <a:latin typeface="Cambria Math" panose="02040503050406030204" pitchFamily="18" charset="0"/>
                                                  <a:cs typeface="Times New Roman" panose="02020603050405020304" pitchFamily="18" charset="0"/>
                                                </a:rPr>
                                              </m:ctrlPr>
                                            </m:dPr>
                                            <m:e>
                                              <m:f>
                                                <m:fPr>
                                                  <m:ctrlPr>
                                                    <a:rPr lang="en-US" altLang="zh-TW" i="1">
                                                      <a:latin typeface="Cambria Math" panose="02040503050406030204" pitchFamily="18" charset="0"/>
                                                      <a:cs typeface="Times New Roman" panose="02020603050405020304" pitchFamily="18" charset="0"/>
                                                    </a:rPr>
                                                  </m:ctrlPr>
                                                </m:fPr>
                                                <m:num>
                                                  <m:r>
                                                    <a:rPr lang="en-US" altLang="zh-TW" i="1">
                                                      <a:latin typeface="Cambria Math"/>
                                                      <a:cs typeface="Times New Roman" panose="02020603050405020304" pitchFamily="18" charset="0"/>
                                                    </a:rPr>
                                                    <m:t>𝑢</m:t>
                                                  </m:r>
                                                </m:num>
                                                <m:den>
                                                  <m:r>
                                                    <a:rPr lang="en-US" altLang="zh-TW" i="1">
                                                      <a:latin typeface="Cambria Math"/>
                                                      <a:cs typeface="Times New Roman" panose="02020603050405020304" pitchFamily="18" charset="0"/>
                                                    </a:rPr>
                                                    <m:t>𝑐</m:t>
                                                  </m:r>
                                                </m:den>
                                              </m:f>
                                            </m:e>
                                          </m:d>
                                        </m:e>
                                        <m:sup>
                                          <m:r>
                                            <a:rPr lang="en-US" altLang="zh-TW" i="1">
                                              <a:latin typeface="Cambria Math"/>
                                              <a:cs typeface="Times New Roman" panose="02020603050405020304" pitchFamily="18" charset="0"/>
                                            </a:rPr>
                                            <m:t>2</m:t>
                                          </m:r>
                                        </m:sup>
                                      </m:sSup>
                                    </m:e>
                                  </m:rad>
                                </m:den>
                              </m:f>
                            </m:e>
                          </m:d>
                        </m:e>
                        <m:sup>
                          <m:r>
                            <a:rPr kumimoji="1" lang="en-US" altLang="zh-TW" b="0" i="1" smtClean="0">
                              <a:latin typeface="Cambria Math" panose="02040503050406030204" pitchFamily="18" charset="0"/>
                              <a:cs typeface="Times New Roman" pitchFamily="18" charset="0"/>
                            </a:rPr>
                            <m:t>2</m:t>
                          </m:r>
                        </m:sup>
                      </m:sSup>
                      <m:r>
                        <a:rPr lang="en-US" altLang="zh-TW" i="1" smtClean="0">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f>
                                <m:fPr>
                                  <m:ctrlPr>
                                    <a:rPr lang="en-US" altLang="zh-TW" i="1">
                                      <a:latin typeface="Cambria Math" panose="02040503050406030204" pitchFamily="18" charset="0"/>
                                      <a:cs typeface="Times New Roman" pitchFamily="18" charset="0"/>
                                    </a:rPr>
                                  </m:ctrlPr>
                                </m:fPr>
                                <m:num>
                                  <m:r>
                                    <a:rPr lang="en-US" altLang="zh-TW" i="1">
                                      <a:latin typeface="Cambria Math"/>
                                      <a:cs typeface="Times New Roman" panose="02020603050405020304" pitchFamily="18" charset="0"/>
                                    </a:rPr>
                                    <m:t>𝑚</m:t>
                                  </m:r>
                                  <m:r>
                                    <a:rPr lang="en-US" altLang="zh-TW" i="1" smtClean="0">
                                      <a:latin typeface="Cambria Math" panose="02040503050406030204" pitchFamily="18" charset="0"/>
                                      <a:cs typeface="Times New Roman" panose="02020603050405020304" pitchFamily="18" charset="0"/>
                                    </a:rPr>
                                    <m:t>𝑢</m:t>
                                  </m:r>
                                </m:num>
                                <m:den>
                                  <m:rad>
                                    <m:radPr>
                                      <m:degHide m:val="on"/>
                                      <m:ctrlPr>
                                        <a:rPr lang="en-US" altLang="zh-TW" i="1">
                                          <a:latin typeface="Cambria Math" panose="02040503050406030204" pitchFamily="18" charset="0"/>
                                          <a:cs typeface="Times New Roman" panose="02020603050405020304" pitchFamily="18" charset="0"/>
                                        </a:rPr>
                                      </m:ctrlPr>
                                    </m:radPr>
                                    <m:deg/>
                                    <m:e>
                                      <m:r>
                                        <a:rPr lang="en-US" altLang="zh-TW" i="1">
                                          <a:latin typeface="Cambria Math"/>
                                          <a:cs typeface="Times New Roman" panose="02020603050405020304" pitchFamily="18" charset="0"/>
                                        </a:rPr>
                                        <m:t>1−</m:t>
                                      </m:r>
                                      <m:sSup>
                                        <m:sSupPr>
                                          <m:ctrlPr>
                                            <a:rPr lang="en-US" altLang="zh-TW" i="1">
                                              <a:latin typeface="Cambria Math" panose="02040503050406030204" pitchFamily="18" charset="0"/>
                                              <a:cs typeface="Times New Roman" panose="02020603050405020304" pitchFamily="18" charset="0"/>
                                            </a:rPr>
                                          </m:ctrlPr>
                                        </m:sSupPr>
                                        <m:e>
                                          <m:d>
                                            <m:dPr>
                                              <m:ctrlPr>
                                                <a:rPr lang="en-US" altLang="zh-TW" i="1">
                                                  <a:latin typeface="Cambria Math" panose="02040503050406030204" pitchFamily="18" charset="0"/>
                                                  <a:cs typeface="Times New Roman" panose="02020603050405020304" pitchFamily="18" charset="0"/>
                                                </a:rPr>
                                              </m:ctrlPr>
                                            </m:dPr>
                                            <m:e>
                                              <m:f>
                                                <m:fPr>
                                                  <m:ctrlPr>
                                                    <a:rPr lang="en-US" altLang="zh-TW" i="1">
                                                      <a:latin typeface="Cambria Math" panose="02040503050406030204" pitchFamily="18" charset="0"/>
                                                      <a:cs typeface="Times New Roman" panose="02020603050405020304" pitchFamily="18" charset="0"/>
                                                    </a:rPr>
                                                  </m:ctrlPr>
                                                </m:fPr>
                                                <m:num>
                                                  <m:r>
                                                    <a:rPr lang="en-US" altLang="zh-TW" i="1">
                                                      <a:latin typeface="Cambria Math"/>
                                                      <a:cs typeface="Times New Roman" panose="02020603050405020304" pitchFamily="18" charset="0"/>
                                                    </a:rPr>
                                                    <m:t>𝑢</m:t>
                                                  </m:r>
                                                </m:num>
                                                <m:den>
                                                  <m:r>
                                                    <a:rPr lang="en-US" altLang="zh-TW" i="1">
                                                      <a:latin typeface="Cambria Math"/>
                                                      <a:cs typeface="Times New Roman" panose="02020603050405020304" pitchFamily="18" charset="0"/>
                                                    </a:rPr>
                                                    <m:t>𝑐</m:t>
                                                  </m:r>
                                                </m:den>
                                              </m:f>
                                            </m:e>
                                          </m:d>
                                        </m:e>
                                        <m:sup>
                                          <m:r>
                                            <a:rPr lang="en-US" altLang="zh-TW" i="1">
                                              <a:latin typeface="Cambria Math"/>
                                              <a:cs typeface="Times New Roman" panose="02020603050405020304" pitchFamily="18" charset="0"/>
                                            </a:rPr>
                                            <m:t>2</m:t>
                                          </m:r>
                                        </m:sup>
                                      </m:sSup>
                                    </m:e>
                                  </m:rad>
                                </m:den>
                              </m:f>
                            </m:e>
                          </m:d>
                        </m:e>
                        <m:sup>
                          <m:r>
                            <a:rPr lang="en-US" altLang="zh-TW" i="1">
                              <a:latin typeface="Cambria Math" panose="02040503050406030204" pitchFamily="18" charset="0"/>
                              <a:cs typeface="Times New Roman" pitchFamily="18" charset="0"/>
                            </a:rPr>
                            <m:t>2</m:t>
                          </m:r>
                        </m:sup>
                      </m:sSup>
                      <m:r>
                        <a:rPr lang="en-US" altLang="zh-TW" b="0" i="1" smtClean="0">
                          <a:latin typeface="Cambria Math" panose="02040503050406030204" pitchFamily="18" charset="0"/>
                          <a:cs typeface="Times New Roman" pitchFamily="18" charset="0"/>
                        </a:rPr>
                        <m:t>=</m:t>
                      </m:r>
                      <m:f>
                        <m:fPr>
                          <m:ctrlPr>
                            <a:rPr lang="en-US" altLang="zh-TW" i="1" smtClean="0">
                              <a:latin typeface="Cambria Math" panose="02040503050406030204" pitchFamily="18" charset="0"/>
                              <a:cs typeface="Times New Roman" panose="02020603050405020304" pitchFamily="18" charset="0"/>
                            </a:rPr>
                          </m:ctrlPr>
                        </m:fPr>
                        <m:num>
                          <m:r>
                            <a:rPr lang="en-US" altLang="zh-TW" i="1">
                              <a:latin typeface="Cambria Math"/>
                              <a:cs typeface="Times New Roman" panose="02020603050405020304" pitchFamily="18" charset="0"/>
                            </a:rPr>
                            <m:t>𝑚</m:t>
                          </m:r>
                          <m:d>
                            <m:dPr>
                              <m:ctrlPr>
                                <a:rPr lang="en-US" altLang="zh-TW" i="1" smtClean="0">
                                  <a:latin typeface="Cambria Math" panose="02040503050406030204" pitchFamily="18" charset="0"/>
                                  <a:cs typeface="Times New Roman" panose="02020603050405020304" pitchFamily="18" charset="0"/>
                                </a:rPr>
                              </m:ctrlPr>
                            </m:dPr>
                            <m:e>
                              <m:sSup>
                                <m:sSupPr>
                                  <m:ctrlPr>
                                    <a:rPr lang="en-US" altLang="zh-TW" i="1" smtClean="0">
                                      <a:latin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cs typeface="Times New Roman" panose="02020603050405020304" pitchFamily="18" charset="0"/>
                                    </a:rPr>
                                    <m:t>𝑐</m:t>
                                  </m:r>
                                </m:e>
                                <m:sup>
                                  <m:r>
                                    <a:rPr lang="en-US" altLang="zh-TW" b="0" i="1" smtClean="0">
                                      <a:latin typeface="Cambria Math" panose="02040503050406030204" pitchFamily="18" charset="0"/>
                                      <a:cs typeface="Times New Roman" panose="02020603050405020304" pitchFamily="18" charset="0"/>
                                    </a:rPr>
                                    <m:t>2</m:t>
                                  </m:r>
                                </m:sup>
                              </m:sSup>
                              <m:r>
                                <a:rPr lang="en-US" altLang="zh-TW" b="0" i="1" smtClean="0">
                                  <a:latin typeface="Cambria Math" panose="02040503050406030204" pitchFamily="18" charset="0"/>
                                  <a:cs typeface="Times New Roman" panose="02020603050405020304" pitchFamily="18" charset="0"/>
                                </a:rPr>
                                <m:t>−</m:t>
                              </m:r>
                              <m:sSup>
                                <m:sSupPr>
                                  <m:ctrlPr>
                                    <a:rPr lang="en-US" altLang="zh-TW" b="0" i="1" smtClean="0">
                                      <a:latin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cs typeface="Times New Roman" panose="02020603050405020304" pitchFamily="18" charset="0"/>
                                    </a:rPr>
                                    <m:t>𝑢</m:t>
                                  </m:r>
                                </m:e>
                                <m:sup>
                                  <m:r>
                                    <a:rPr lang="en-US" altLang="zh-TW" b="0" i="1" smtClean="0">
                                      <a:latin typeface="Cambria Math" panose="02040503050406030204" pitchFamily="18" charset="0"/>
                                      <a:cs typeface="Times New Roman" panose="02020603050405020304" pitchFamily="18" charset="0"/>
                                    </a:rPr>
                                    <m:t>2</m:t>
                                  </m:r>
                                </m:sup>
                              </m:sSup>
                            </m:e>
                          </m:d>
                        </m:num>
                        <m:den>
                          <m:r>
                            <a:rPr lang="en-US" altLang="zh-TW" i="1">
                              <a:latin typeface="Cambria Math"/>
                              <a:cs typeface="Times New Roman" panose="02020603050405020304" pitchFamily="18" charset="0"/>
                            </a:rPr>
                            <m:t>1−</m:t>
                          </m:r>
                          <m:sSup>
                            <m:sSupPr>
                              <m:ctrlPr>
                                <a:rPr lang="en-US" altLang="zh-TW" i="1">
                                  <a:latin typeface="Cambria Math" panose="02040503050406030204" pitchFamily="18" charset="0"/>
                                  <a:cs typeface="Times New Roman" panose="02020603050405020304" pitchFamily="18" charset="0"/>
                                </a:rPr>
                              </m:ctrlPr>
                            </m:sSupPr>
                            <m:e>
                              <m:d>
                                <m:dPr>
                                  <m:ctrlPr>
                                    <a:rPr lang="en-US" altLang="zh-TW" i="1">
                                      <a:latin typeface="Cambria Math" panose="02040503050406030204" pitchFamily="18" charset="0"/>
                                      <a:cs typeface="Times New Roman" panose="02020603050405020304" pitchFamily="18" charset="0"/>
                                    </a:rPr>
                                  </m:ctrlPr>
                                </m:dPr>
                                <m:e>
                                  <m:f>
                                    <m:fPr>
                                      <m:ctrlPr>
                                        <a:rPr lang="en-US" altLang="zh-TW" i="1">
                                          <a:latin typeface="Cambria Math" panose="02040503050406030204" pitchFamily="18" charset="0"/>
                                          <a:cs typeface="Times New Roman" panose="02020603050405020304" pitchFamily="18" charset="0"/>
                                        </a:rPr>
                                      </m:ctrlPr>
                                    </m:fPr>
                                    <m:num>
                                      <m:r>
                                        <a:rPr lang="en-US" altLang="zh-TW" i="1">
                                          <a:latin typeface="Cambria Math"/>
                                          <a:cs typeface="Times New Roman" panose="02020603050405020304" pitchFamily="18" charset="0"/>
                                        </a:rPr>
                                        <m:t>𝑢</m:t>
                                      </m:r>
                                    </m:num>
                                    <m:den>
                                      <m:r>
                                        <a:rPr lang="en-US" altLang="zh-TW" i="1">
                                          <a:latin typeface="Cambria Math"/>
                                          <a:cs typeface="Times New Roman" panose="02020603050405020304" pitchFamily="18" charset="0"/>
                                        </a:rPr>
                                        <m:t>𝑐</m:t>
                                      </m:r>
                                    </m:den>
                                  </m:f>
                                </m:e>
                              </m:d>
                            </m:e>
                            <m:sup>
                              <m:r>
                                <a:rPr lang="en-US" altLang="zh-TW" i="1">
                                  <a:latin typeface="Cambria Math"/>
                                  <a:cs typeface="Times New Roman" panose="02020603050405020304" pitchFamily="18" charset="0"/>
                                </a:rPr>
                                <m:t>2</m:t>
                              </m:r>
                            </m:sup>
                          </m:sSup>
                        </m:den>
                      </m:f>
                      <m:r>
                        <a:rPr lang="en-US" altLang="zh-TW" b="0" i="1" smtClean="0">
                          <a:latin typeface="Cambria Math" panose="02040503050406030204" pitchFamily="18" charset="0"/>
                          <a:cs typeface="Times New Roman" panose="02020603050405020304" pitchFamily="18" charset="0"/>
                        </a:rPr>
                        <m:t>=</m:t>
                      </m:r>
                      <m:sSup>
                        <m:sSupPr>
                          <m:ctrlPr>
                            <a:rPr lang="en-US" altLang="zh-TW" b="0" i="1" smtClean="0">
                              <a:latin typeface="Cambria Math" panose="02040503050406030204" pitchFamily="18" charset="0"/>
                              <a:ea typeface="Cambria Math" panose="02040503050406030204" pitchFamily="18" charset="0"/>
                              <a:cs typeface="Times New Roman" pitchFamily="18" charset="0"/>
                            </a:rPr>
                          </m:ctrlPr>
                        </m:sSupPr>
                        <m:e>
                          <m:r>
                            <a:rPr lang="en-US" altLang="zh-TW" b="0" i="1" smtClean="0">
                              <a:latin typeface="Cambria Math" panose="02040503050406030204" pitchFamily="18" charset="0"/>
                              <a:ea typeface="Cambria Math" panose="02040503050406030204" pitchFamily="18" charset="0"/>
                              <a:cs typeface="Times New Roman" pitchFamily="18" charset="0"/>
                            </a:rPr>
                            <m:t>𝑚</m:t>
                          </m:r>
                        </m:e>
                        <m:sup>
                          <m:r>
                            <a:rPr lang="en-US" altLang="zh-TW" b="0" i="1" smtClean="0">
                              <a:latin typeface="Cambria Math" panose="02040503050406030204" pitchFamily="18" charset="0"/>
                              <a:ea typeface="Cambria Math" panose="02040503050406030204" pitchFamily="18" charset="0"/>
                              <a:cs typeface="Times New Roman" pitchFamily="18" charset="0"/>
                            </a:rPr>
                            <m:t>2</m:t>
                          </m:r>
                        </m:sup>
                      </m:sSup>
                      <m:sSup>
                        <m:sSupPr>
                          <m:ctrlPr>
                            <a:rPr lang="en-US" altLang="zh-TW" b="0" i="1" smtClean="0">
                              <a:latin typeface="Cambria Math" panose="02040503050406030204" pitchFamily="18" charset="0"/>
                              <a:ea typeface="Cambria Math" panose="02040503050406030204" pitchFamily="18" charset="0"/>
                              <a:cs typeface="Times New Roman" pitchFamily="18" charset="0"/>
                            </a:rPr>
                          </m:ctrlPr>
                        </m:sSupPr>
                        <m:e>
                          <m:r>
                            <a:rPr lang="en-US" altLang="zh-TW" b="0" i="1" smtClean="0">
                              <a:latin typeface="Cambria Math" panose="02040503050406030204" pitchFamily="18" charset="0"/>
                              <a:ea typeface="Cambria Math" panose="02040503050406030204" pitchFamily="18" charset="0"/>
                              <a:cs typeface="Times New Roman" pitchFamily="18" charset="0"/>
                            </a:rPr>
                            <m:t>𝑐</m:t>
                          </m:r>
                        </m:e>
                        <m:sup>
                          <m:r>
                            <a:rPr lang="en-US" altLang="zh-TW" b="0" i="1" smtClean="0">
                              <a:latin typeface="Cambria Math" panose="02040503050406030204" pitchFamily="18" charset="0"/>
                              <a:ea typeface="Cambria Math" panose="02040503050406030204" pitchFamily="18" charset="0"/>
                              <a:cs typeface="Times New Roman" pitchFamily="18" charset="0"/>
                            </a:rPr>
                            <m:t>2</m:t>
                          </m:r>
                        </m:sup>
                      </m:sSup>
                    </m:oMath>
                  </m:oMathPara>
                </a14:m>
                <a:endParaRPr kumimoji="1" lang="zh-TW" altLang="en-US" i="1" dirty="0">
                  <a:latin typeface="Times New Roman" pitchFamily="18" charset="0"/>
                  <a:cs typeface="Times New Roman" pitchFamily="18" charset="0"/>
                </a:endParaRPr>
              </a:p>
            </p:txBody>
          </p:sp>
        </mc:Choice>
        <mc:Fallback xmlns="">
          <p:sp>
            <p:nvSpPr>
              <p:cNvPr id="16" name="文字方塊 15">
                <a:extLst>
                  <a:ext uri="{FF2B5EF4-FFF2-40B4-BE49-F238E27FC236}">
                    <a16:creationId xmlns:a16="http://schemas.microsoft.com/office/drawing/2014/main" id="{73A53B82-3F4D-A74A-A147-0AAB2AC5D92B}"/>
                  </a:ext>
                </a:extLst>
              </p:cNvPr>
              <p:cNvSpPr txBox="1">
                <a:spLocks noRot="1" noChangeAspect="1" noMove="1" noResize="1" noEditPoints="1" noAdjustHandles="1" noChangeArrowheads="1" noChangeShapeType="1" noTextEdit="1"/>
              </p:cNvSpPr>
              <p:nvPr/>
            </p:nvSpPr>
            <p:spPr>
              <a:xfrm>
                <a:off x="962869" y="1529653"/>
                <a:ext cx="7393884" cy="970330"/>
              </a:xfrm>
              <a:prstGeom prst="rect">
                <a:avLst/>
              </a:prstGeom>
              <a:blipFill>
                <a:blip r:embed="rId6"/>
                <a:stretch>
                  <a:fillRect l="-342"/>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26FC5782-BEA7-C94A-A5F0-CE6EF95A0A5F}"/>
                  </a:ext>
                </a:extLst>
              </p:cNvPr>
              <p:cNvSpPr txBox="1"/>
              <p:nvPr/>
            </p:nvSpPr>
            <p:spPr>
              <a:xfrm>
                <a:off x="997173" y="3214688"/>
                <a:ext cx="3478068" cy="649793"/>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𝑝</m:t>
                          </m:r>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𝑚</m:t>
                          </m:r>
                        </m:e>
                        <m:sup>
                          <m:r>
                            <a:rPr kumimoji="1" lang="en-US" altLang="zh-TW" b="0" i="1" smtClean="0">
                              <a:latin typeface="Cambria Math" panose="02040503050406030204" pitchFamily="18" charset="0"/>
                              <a:cs typeface="Times New Roman" pitchFamily="18" charset="0"/>
                            </a:rPr>
                            <m:t>2</m:t>
                          </m:r>
                        </m:sup>
                      </m:sSup>
                      <m:d>
                        <m:dPr>
                          <m:begChr m:val="["/>
                          <m:endChr m:val="]"/>
                          <m:ctrlPr>
                            <a:rPr kumimoji="1" lang="en-US" altLang="zh-TW" b="0" i="1" smtClean="0">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f>
                                    <m:fPr>
                                      <m:ctrlPr>
                                        <a:rPr lang="en-US" altLang="zh-TW" i="1">
                                          <a:latin typeface="Cambria Math" panose="02040503050406030204" pitchFamily="18" charset="0"/>
                                          <a:cs typeface="Times New Roman" pitchFamily="18" charset="0"/>
                                        </a:rPr>
                                      </m:ctrlPr>
                                    </m:fPr>
                                    <m:num>
                                      <m:r>
                                        <a:rPr lang="en-US" altLang="zh-TW" b="0" i="1" smtClean="0">
                                          <a:latin typeface="Cambria Math" panose="02040503050406030204" pitchFamily="18" charset="0"/>
                                          <a:cs typeface="Times New Roman" panose="02020603050405020304" pitchFamily="18" charset="0"/>
                                        </a:rPr>
                                        <m:t>𝑐𝑑𝑡</m:t>
                                      </m:r>
                                    </m:num>
                                    <m:den>
                                      <m:r>
                                        <a:rPr lang="en-US" altLang="zh-TW" b="0" i="1" smtClean="0">
                                          <a:latin typeface="Cambria Math" panose="02040503050406030204" pitchFamily="18" charset="0"/>
                                          <a:cs typeface="Times New Roman" panose="02020603050405020304" pitchFamily="18" charset="0"/>
                                        </a:rPr>
                                        <m:t>𝑑</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𝜏</m:t>
                                      </m:r>
                                    </m:den>
                                  </m:f>
                                </m:e>
                              </m:d>
                            </m:e>
                            <m:sup>
                              <m:r>
                                <a:rPr lang="en-US" altLang="zh-TW" i="1">
                                  <a:latin typeface="Cambria Math" panose="02040503050406030204" pitchFamily="18" charset="0"/>
                                  <a:cs typeface="Times New Roman" pitchFamily="18" charset="0"/>
                                </a:rPr>
                                <m:t>2</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f>
                                    <m:fPr>
                                      <m:ctrlPr>
                                        <a:rPr lang="en-US" altLang="zh-TW" i="1">
                                          <a:latin typeface="Cambria Math" panose="02040503050406030204" pitchFamily="18" charset="0"/>
                                          <a:cs typeface="Times New Roman" pitchFamily="18" charset="0"/>
                                        </a:rPr>
                                      </m:ctrlPr>
                                    </m:fPr>
                                    <m:num>
                                      <m:r>
                                        <a:rPr lang="en-US" altLang="zh-TW" b="0" i="1" smtClean="0">
                                          <a:latin typeface="Cambria Math" panose="02040503050406030204" pitchFamily="18" charset="0"/>
                                          <a:cs typeface="Times New Roman" panose="02020603050405020304" pitchFamily="18" charset="0"/>
                                        </a:rPr>
                                        <m:t>𝑑𝑥</m:t>
                                      </m:r>
                                    </m:num>
                                    <m:den>
                                      <m:r>
                                        <a:rPr lang="en-US" altLang="zh-TW" b="0" i="1" smtClean="0">
                                          <a:latin typeface="Cambria Math" panose="02040503050406030204" pitchFamily="18" charset="0"/>
                                          <a:cs typeface="Times New Roman" panose="02020603050405020304" pitchFamily="18" charset="0"/>
                                        </a:rPr>
                                        <m:t>𝑑</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𝜏</m:t>
                                      </m:r>
                                    </m:den>
                                  </m:f>
                                </m:e>
                              </m:d>
                            </m:e>
                            <m:sup>
                              <m:r>
                                <a:rPr lang="en-US" altLang="zh-TW" i="1">
                                  <a:latin typeface="Cambria Math" panose="02040503050406030204" pitchFamily="18" charset="0"/>
                                  <a:cs typeface="Times New Roman" pitchFamily="18" charset="0"/>
                                </a:rPr>
                                <m:t>2</m:t>
                              </m:r>
                            </m:sup>
                          </m:sSup>
                        </m:e>
                      </m:d>
                      <m:r>
                        <a:rPr lang="en-US" altLang="zh-TW" b="0" i="1" smtClean="0">
                          <a:latin typeface="Cambria Math" panose="02040503050406030204" pitchFamily="18" charset="0"/>
                          <a:ea typeface="Cambria Math" panose="02040503050406030204" pitchFamily="18" charset="0"/>
                          <a:cs typeface="Times New Roman" pitchFamily="18" charset="0"/>
                        </a:rPr>
                        <m:t>=</m:t>
                      </m:r>
                      <m:sSup>
                        <m:sSupPr>
                          <m:ctrlPr>
                            <a:rPr lang="en-US" altLang="zh-TW" b="0" i="1" smtClean="0">
                              <a:latin typeface="Cambria Math" panose="02040503050406030204" pitchFamily="18" charset="0"/>
                              <a:ea typeface="Cambria Math" panose="02040503050406030204" pitchFamily="18" charset="0"/>
                              <a:cs typeface="Times New Roman" pitchFamily="18" charset="0"/>
                            </a:rPr>
                          </m:ctrlPr>
                        </m:sSupPr>
                        <m:e>
                          <m:r>
                            <a:rPr lang="en-US" altLang="zh-TW" b="0" i="1" smtClean="0">
                              <a:latin typeface="Cambria Math" panose="02040503050406030204" pitchFamily="18" charset="0"/>
                              <a:ea typeface="Cambria Math" panose="02040503050406030204" pitchFamily="18" charset="0"/>
                              <a:cs typeface="Times New Roman" pitchFamily="18" charset="0"/>
                            </a:rPr>
                            <m:t>𝑚</m:t>
                          </m:r>
                        </m:e>
                        <m:sup>
                          <m:r>
                            <a:rPr lang="en-US" altLang="zh-TW" b="0" i="1" smtClean="0">
                              <a:latin typeface="Cambria Math" panose="02040503050406030204" pitchFamily="18" charset="0"/>
                              <a:ea typeface="Cambria Math" panose="02040503050406030204" pitchFamily="18" charset="0"/>
                              <a:cs typeface="Times New Roman" pitchFamily="18" charset="0"/>
                            </a:rPr>
                            <m:t>2</m:t>
                          </m:r>
                        </m:sup>
                      </m:sSup>
                      <m:sSup>
                        <m:sSupPr>
                          <m:ctrlPr>
                            <a:rPr lang="en-US" altLang="zh-TW" b="0" i="1" smtClean="0">
                              <a:latin typeface="Cambria Math" panose="02040503050406030204" pitchFamily="18" charset="0"/>
                              <a:ea typeface="Cambria Math" panose="02040503050406030204" pitchFamily="18" charset="0"/>
                              <a:cs typeface="Times New Roman" pitchFamily="18" charset="0"/>
                            </a:rPr>
                          </m:ctrlPr>
                        </m:sSupPr>
                        <m:e>
                          <m:r>
                            <a:rPr lang="en-US" altLang="zh-TW" b="0" i="1" smtClean="0">
                              <a:latin typeface="Cambria Math" panose="02040503050406030204" pitchFamily="18" charset="0"/>
                              <a:ea typeface="Cambria Math" panose="02040503050406030204" pitchFamily="18" charset="0"/>
                              <a:cs typeface="Times New Roman" pitchFamily="18" charset="0"/>
                            </a:rPr>
                            <m:t>𝑐</m:t>
                          </m:r>
                        </m:e>
                        <m:sup>
                          <m:r>
                            <a:rPr lang="en-US" altLang="zh-TW" b="0" i="1" smtClean="0">
                              <a:latin typeface="Cambria Math" panose="02040503050406030204" pitchFamily="18" charset="0"/>
                              <a:ea typeface="Cambria Math" panose="02040503050406030204" pitchFamily="18" charset="0"/>
                              <a:cs typeface="Times New Roman" pitchFamily="18" charset="0"/>
                            </a:rPr>
                            <m:t>2</m:t>
                          </m:r>
                        </m:sup>
                      </m:sSup>
                    </m:oMath>
                  </m:oMathPara>
                </a14:m>
                <a:endParaRPr kumimoji="1" lang="zh-TW" altLang="en-US" i="1" dirty="0">
                  <a:latin typeface="Times New Roman" pitchFamily="18" charset="0"/>
                  <a:cs typeface="Times New Roman" pitchFamily="18" charset="0"/>
                </a:endParaRPr>
              </a:p>
            </p:txBody>
          </p:sp>
        </mc:Choice>
        <mc:Fallback xmlns="">
          <p:sp>
            <p:nvSpPr>
              <p:cNvPr id="17" name="文字方塊 16">
                <a:extLst>
                  <a:ext uri="{FF2B5EF4-FFF2-40B4-BE49-F238E27FC236}">
                    <a16:creationId xmlns:a16="http://schemas.microsoft.com/office/drawing/2014/main" id="{26FC5782-BEA7-C94A-A5F0-CE6EF95A0A5F}"/>
                  </a:ext>
                </a:extLst>
              </p:cNvPr>
              <p:cNvSpPr txBox="1">
                <a:spLocks noRot="1" noChangeAspect="1" noMove="1" noResize="1" noEditPoints="1" noAdjustHandles="1" noChangeArrowheads="1" noChangeShapeType="1" noTextEdit="1"/>
              </p:cNvSpPr>
              <p:nvPr/>
            </p:nvSpPr>
            <p:spPr>
              <a:xfrm>
                <a:off x="997173" y="3214688"/>
                <a:ext cx="3478068" cy="649793"/>
              </a:xfrm>
              <a:prstGeom prst="rect">
                <a:avLst/>
              </a:prstGeom>
              <a:blipFill>
                <a:blip r:embed="rId7"/>
                <a:stretch>
                  <a:fillRect l="-1455" r="-364"/>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8D9547DA-D06A-4044-BDB0-91150BEDAFA2}"/>
                  </a:ext>
                </a:extLst>
              </p:cNvPr>
              <p:cNvSpPr txBox="1"/>
              <p:nvPr/>
            </p:nvSpPr>
            <p:spPr>
              <a:xfrm>
                <a:off x="4922094" y="3389747"/>
                <a:ext cx="2163797" cy="276999"/>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𝑐</m:t>
                          </m:r>
                        </m:e>
                        <m:sup>
                          <m:r>
                            <a:rPr kumimoji="1" lang="en-US" altLang="zh-TW" b="0" i="1" smtClean="0">
                              <a:latin typeface="Cambria Math" panose="02040503050406030204" pitchFamily="18" charset="0"/>
                              <a:cs typeface="Times New Roman" pitchFamily="18" charset="0"/>
                            </a:rPr>
                            <m:t>2</m:t>
                          </m:r>
                        </m:sup>
                      </m:sSup>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𝑑</m:t>
                          </m:r>
                          <m:r>
                            <a:rPr kumimoji="1" lang="en-US" altLang="zh-TW" b="0" i="1" smtClean="0">
                              <a:latin typeface="Cambria Math" panose="02040503050406030204" pitchFamily="18" charset="0"/>
                              <a:ea typeface="Cambria Math" panose="02040503050406030204" pitchFamily="18" charset="0"/>
                              <a:cs typeface="Times New Roman" pitchFamily="18" charset="0"/>
                            </a:rPr>
                            <m:t>𝜏</m:t>
                          </m:r>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sSup>
                            <m:sSupPr>
                              <m:ctrlPr>
                                <a:rPr lang="en-US" altLang="zh-TW" i="1">
                                  <a:latin typeface="Cambria Math" panose="02040503050406030204" pitchFamily="18" charset="0"/>
                                  <a:ea typeface="Cambria Math" panose="02040503050406030204" pitchFamily="18" charset="0"/>
                                  <a:cs typeface="Times New Roman" pitchFamily="18" charset="0"/>
                                </a:rPr>
                              </m:ctrlPr>
                            </m:sSupPr>
                            <m:e>
                              <m:r>
                                <a:rPr lang="en-US" altLang="zh-TW" i="1">
                                  <a:latin typeface="Cambria Math" panose="02040503050406030204" pitchFamily="18" charset="0"/>
                                  <a:ea typeface="Cambria Math" panose="02040503050406030204" pitchFamily="18" charset="0"/>
                                  <a:cs typeface="Times New Roman" pitchFamily="18" charset="0"/>
                                </a:rPr>
                                <m:t>𝑐</m:t>
                              </m:r>
                            </m:e>
                            <m:sup>
                              <m:r>
                                <a:rPr lang="en-US" altLang="zh-TW" i="1">
                                  <a:latin typeface="Cambria Math" panose="02040503050406030204" pitchFamily="18" charset="0"/>
                                  <a:ea typeface="Cambria Math" panose="02040503050406030204" pitchFamily="18" charset="0"/>
                                  <a:cs typeface="Times New Roman" pitchFamily="18" charset="0"/>
                                </a:rPr>
                                <m:t>2</m:t>
                              </m:r>
                            </m:sup>
                          </m:sSup>
                          <m:r>
                            <a:rPr lang="en-US" altLang="zh-TW" b="0" i="1" smtClean="0">
                              <a:latin typeface="Cambria Math" panose="02040503050406030204" pitchFamily="18" charset="0"/>
                              <a:cs typeface="Times New Roman" pitchFamily="18" charset="0"/>
                            </a:rPr>
                            <m:t>𝑑𝑡</m:t>
                          </m:r>
                        </m:e>
                        <m:sup>
                          <m:r>
                            <a:rPr lang="en-US" altLang="zh-TW" i="1">
                              <a:latin typeface="Cambria Math" panose="02040503050406030204" pitchFamily="18" charset="0"/>
                              <a:cs typeface="Times New Roman" pitchFamily="18" charset="0"/>
                            </a:rPr>
                            <m:t>2</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𝑑𝑥</m:t>
                          </m:r>
                        </m:e>
                        <m:sup>
                          <m:r>
                            <a:rPr lang="en-US" altLang="zh-TW" i="1">
                              <a:latin typeface="Cambria Math" panose="02040503050406030204" pitchFamily="18" charset="0"/>
                              <a:cs typeface="Times New Roman" pitchFamily="18" charset="0"/>
                            </a:rPr>
                            <m:t>2</m:t>
                          </m:r>
                        </m:sup>
                      </m:sSup>
                    </m:oMath>
                  </m:oMathPara>
                </a14:m>
                <a:endParaRPr kumimoji="1" lang="zh-TW" altLang="en-US" i="1" dirty="0">
                  <a:latin typeface="Times New Roman" pitchFamily="18" charset="0"/>
                  <a:cs typeface="Times New Roman" pitchFamily="18" charset="0"/>
                </a:endParaRPr>
              </a:p>
            </p:txBody>
          </p:sp>
        </mc:Choice>
        <mc:Fallback xmlns="">
          <p:sp>
            <p:nvSpPr>
              <p:cNvPr id="18" name="文字方塊 17">
                <a:extLst>
                  <a:ext uri="{FF2B5EF4-FFF2-40B4-BE49-F238E27FC236}">
                    <a16:creationId xmlns:a16="http://schemas.microsoft.com/office/drawing/2014/main" id="{8D9547DA-D06A-4044-BDB0-91150BEDAFA2}"/>
                  </a:ext>
                </a:extLst>
              </p:cNvPr>
              <p:cNvSpPr txBox="1">
                <a:spLocks noRot="1" noChangeAspect="1" noMove="1" noResize="1" noEditPoints="1" noAdjustHandles="1" noChangeArrowheads="1" noChangeShapeType="1" noTextEdit="1"/>
              </p:cNvSpPr>
              <p:nvPr/>
            </p:nvSpPr>
            <p:spPr>
              <a:xfrm>
                <a:off x="4922094" y="3389747"/>
                <a:ext cx="2163797" cy="276999"/>
              </a:xfrm>
              <a:prstGeom prst="rect">
                <a:avLst/>
              </a:prstGeom>
              <a:blipFill>
                <a:blip r:embed="rId8"/>
                <a:stretch>
                  <a:fillRect l="-1170" t="-4348" r="-585" b="-8696"/>
                </a:stretch>
              </a:blipFill>
            </p:spPr>
            <p:txBody>
              <a:bodyPr/>
              <a:lstStyle/>
              <a:p>
                <a:r>
                  <a:rPr lang="en-TW">
                    <a:noFill/>
                  </a:rPr>
                  <a:t> </a:t>
                </a:r>
              </a:p>
            </p:txBody>
          </p:sp>
        </mc:Fallback>
      </mc:AlternateContent>
      <p:sp>
        <p:nvSpPr>
          <p:cNvPr id="2" name="TextBox 1">
            <a:extLst>
              <a:ext uri="{FF2B5EF4-FFF2-40B4-BE49-F238E27FC236}">
                <a16:creationId xmlns:a16="http://schemas.microsoft.com/office/drawing/2014/main" id="{FB00181D-6B24-BB47-B1C2-B3220CB31DE6}"/>
              </a:ext>
            </a:extLst>
          </p:cNvPr>
          <p:cNvSpPr txBox="1"/>
          <p:nvPr/>
        </p:nvSpPr>
        <p:spPr>
          <a:xfrm>
            <a:off x="997173" y="6140140"/>
            <a:ext cx="6653424" cy="369332"/>
          </a:xfrm>
          <a:prstGeom prst="rect">
            <a:avLst/>
          </a:prstGeom>
          <a:noFill/>
        </p:spPr>
        <p:txBody>
          <a:bodyPr wrap="square" rtlCol="0">
            <a:spAutoFit/>
          </a:bodyPr>
          <a:lstStyle/>
          <a:p>
            <a:r>
              <a:rPr lang="en-TW" dirty="0">
                <a:latin typeface="Times New Roman" pitchFamily="18" charset="0"/>
                <a:cs typeface="Times New Roman" pitchFamily="18" charset="0"/>
              </a:rPr>
              <a:t>Mass is the invaraint of 4-momentum as 4-vector.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6983"/>
                                        </p:tgtEl>
                                        <p:attrNameLst>
                                          <p:attrName>style.visibility</p:attrName>
                                        </p:attrNameLst>
                                      </p:cBhvr>
                                      <p:to>
                                        <p:strVal val="visible"/>
                                      </p:to>
                                    </p:set>
                                    <p:anim calcmode="lin" valueType="num">
                                      <p:cBhvr additive="base">
                                        <p:cTn id="17" dur="500" fill="hold"/>
                                        <p:tgtEl>
                                          <p:spTgt spid="126983"/>
                                        </p:tgtEl>
                                        <p:attrNameLst>
                                          <p:attrName>ppt_x</p:attrName>
                                        </p:attrNameLst>
                                      </p:cBhvr>
                                      <p:tavLst>
                                        <p:tav tm="0">
                                          <p:val>
                                            <p:strVal val="#ppt_x"/>
                                          </p:val>
                                        </p:tav>
                                        <p:tav tm="100000">
                                          <p:val>
                                            <p:strVal val="#ppt_x"/>
                                          </p:val>
                                        </p:tav>
                                      </p:tavLst>
                                    </p:anim>
                                    <p:anim calcmode="lin" valueType="num">
                                      <p:cBhvr additive="base">
                                        <p:cTn id="18" dur="500" fill="hold"/>
                                        <p:tgtEl>
                                          <p:spTgt spid="12698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6984"/>
                                        </p:tgtEl>
                                        <p:attrNameLst>
                                          <p:attrName>style.visibility</p:attrName>
                                        </p:attrNameLst>
                                      </p:cBhvr>
                                      <p:to>
                                        <p:strVal val="visible"/>
                                      </p:to>
                                    </p:set>
                                    <p:anim calcmode="lin" valueType="num">
                                      <p:cBhvr additive="base">
                                        <p:cTn id="21" dur="500" fill="hold"/>
                                        <p:tgtEl>
                                          <p:spTgt spid="126984"/>
                                        </p:tgtEl>
                                        <p:attrNameLst>
                                          <p:attrName>ppt_x</p:attrName>
                                        </p:attrNameLst>
                                      </p:cBhvr>
                                      <p:tavLst>
                                        <p:tav tm="0">
                                          <p:val>
                                            <p:strVal val="#ppt_x"/>
                                          </p:val>
                                        </p:tav>
                                        <p:tav tm="100000">
                                          <p:val>
                                            <p:strVal val="#ppt_x"/>
                                          </p:val>
                                        </p:tav>
                                      </p:tavLst>
                                    </p:anim>
                                    <p:anim calcmode="lin" valueType="num">
                                      <p:cBhvr additive="base">
                                        <p:cTn id="22" dur="500" fill="hold"/>
                                        <p:tgtEl>
                                          <p:spTgt spid="12698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3" grpId="0" animBg="1"/>
      <p:bldP spid="126984" grpId="0"/>
      <p:bldP spid="13" grpId="0" animBg="1"/>
      <p:bldP spid="14" grpId="0" animBg="1"/>
      <p:bldP spid="17" grpId="0" animBg="1"/>
      <p:bldP spid="18" grpId="0" animBg="1"/>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文字方塊 12"/>
          <p:cNvSpPr txBox="1">
            <a:spLocks noChangeArrowheads="1"/>
          </p:cNvSpPr>
          <p:nvPr/>
        </p:nvSpPr>
        <p:spPr bwMode="auto">
          <a:xfrm>
            <a:off x="1476375" y="1952625"/>
            <a:ext cx="6588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a:latin typeface="Times New Roman" pitchFamily="18" charset="0"/>
                <a:cs typeface="Times New Roman" pitchFamily="18" charset="0"/>
              </a:rPr>
              <a:t>每一個基本粒子的 </a:t>
            </a:r>
            <a:r>
              <a:rPr kumimoji="0" lang="en-US" altLang="zh-TW" sz="1800">
                <a:latin typeface="Times New Roman" pitchFamily="18" charset="0"/>
                <a:cs typeface="Times New Roman" pitchFamily="18" charset="0"/>
              </a:rPr>
              <a:t>4 momentum</a:t>
            </a:r>
            <a:r>
              <a:rPr kumimoji="0" lang="zh-TW" altLang="en-US" sz="1800">
                <a:latin typeface="Times New Roman" pitchFamily="18" charset="0"/>
                <a:cs typeface="Times New Roman" pitchFamily="18" charset="0"/>
              </a:rPr>
              <a:t>都必須滿足以下的 </a:t>
            </a:r>
            <a:r>
              <a:rPr kumimoji="0" lang="en-US" altLang="zh-TW" sz="1800">
                <a:latin typeface="Times New Roman" pitchFamily="18" charset="0"/>
                <a:cs typeface="Times New Roman" pitchFamily="18" charset="0"/>
              </a:rPr>
              <a:t>on-shell</a:t>
            </a:r>
            <a:r>
              <a:rPr kumimoji="0" lang="zh-TW" altLang="en-US" sz="1800">
                <a:latin typeface="Times New Roman" pitchFamily="18" charset="0"/>
                <a:cs typeface="Times New Roman" pitchFamily="18" charset="0"/>
              </a:rPr>
              <a:t>條件</a:t>
            </a:r>
          </a:p>
        </p:txBody>
      </p:sp>
      <p:sp>
        <p:nvSpPr>
          <p:cNvPr id="128003" name="文字方塊 3"/>
          <p:cNvSpPr txBox="1">
            <a:spLocks noChangeArrowheads="1"/>
          </p:cNvSpPr>
          <p:nvPr/>
        </p:nvSpPr>
        <p:spPr bwMode="auto">
          <a:xfrm>
            <a:off x="1476375" y="3291304"/>
            <a:ext cx="5256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a:latin typeface="Times New Roman" pitchFamily="18" charset="0"/>
                <a:cs typeface="Times New Roman" pitchFamily="18" charset="0"/>
              </a:rPr>
              <a:t>能量與</a:t>
            </a:r>
            <a:r>
              <a:rPr kumimoji="0" lang="en-US" altLang="zh-TW" sz="1800">
                <a:latin typeface="Times New Roman" pitchFamily="18" charset="0"/>
                <a:cs typeface="Times New Roman" pitchFamily="18" charset="0"/>
              </a:rPr>
              <a:t>3</a:t>
            </a:r>
            <a:r>
              <a:rPr kumimoji="0" lang="zh-TW" altLang="en-US" sz="1800">
                <a:latin typeface="Times New Roman" pitchFamily="18" charset="0"/>
                <a:cs typeface="Times New Roman" pitchFamily="18" charset="0"/>
              </a:rPr>
              <a:t>維動量大小並非獨立的變數。</a:t>
            </a:r>
          </a:p>
        </p:txBody>
      </p:sp>
      <p:sp>
        <p:nvSpPr>
          <p:cNvPr id="128004" name="文字方塊 4"/>
          <p:cNvSpPr txBox="1">
            <a:spLocks noChangeArrowheads="1"/>
          </p:cNvSpPr>
          <p:nvPr/>
        </p:nvSpPr>
        <p:spPr bwMode="auto">
          <a:xfrm>
            <a:off x="1476375" y="3759616"/>
            <a:ext cx="74237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Times New Roman" pitchFamily="18" charset="0"/>
                <a:cs typeface="Times New Roman" pitchFamily="18" charset="0"/>
              </a:rPr>
              <a:t>動量越大，能量就越大。</a:t>
            </a:r>
            <a:r>
              <a:rPr kumimoji="0" lang="en-US" altLang="zh-TW" sz="1800" dirty="0">
                <a:latin typeface="Times New Roman" pitchFamily="18" charset="0"/>
                <a:cs typeface="Times New Roman" pitchFamily="18" charset="0"/>
              </a:rPr>
              <a:t>The larger the 3-momentum, the larger the energy.</a:t>
            </a:r>
            <a:endParaRPr kumimoji="0" lang="zh-TW" altLang="en-US" sz="18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id="{06156072-30E1-7244-B58A-9924A6CD3999}"/>
                  </a:ext>
                </a:extLst>
              </p:cNvPr>
              <p:cNvSpPr txBox="1"/>
              <p:nvPr/>
            </p:nvSpPr>
            <p:spPr>
              <a:xfrm>
                <a:off x="1476375" y="2528979"/>
                <a:ext cx="2351606" cy="555858"/>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i="1">
                              <a:latin typeface="Cambria Math" panose="02040503050406030204" pitchFamily="18" charset="0"/>
                              <a:cs typeface="Times New Roman" pitchFamily="18" charset="0"/>
                            </a:rPr>
                            <m:t>2</m:t>
                          </m:r>
                        </m:sup>
                      </m:sSup>
                      <m:r>
                        <a:rPr lang="en-US" altLang="zh-TW" i="1">
                          <a:latin typeface="Cambria Math" panose="02040503050406030204" pitchFamily="18" charset="0"/>
                          <a:cs typeface="Times New Roman" pitchFamily="18" charset="0"/>
                        </a:rPr>
                        <m:t>=</m:t>
                      </m:r>
                      <m:f>
                        <m:fPr>
                          <m:ctrlPr>
                            <a:rPr kumimoji="1" lang="en-US" altLang="zh-TW" i="1" smtClean="0">
                              <a:latin typeface="Cambria Math" panose="02040503050406030204" pitchFamily="18" charset="0"/>
                              <a:cs typeface="Times New Roman" pitchFamily="18" charset="0"/>
                            </a:rPr>
                          </m:ctrlPr>
                        </m:fPr>
                        <m:num>
                          <m:sSup>
                            <m:sSupPr>
                              <m:ctrlPr>
                                <a:rPr kumimoji="1" lang="en-US" altLang="zh-TW"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𝐸</m:t>
                              </m:r>
                            </m:e>
                            <m:sup>
                              <m:r>
                                <a:rPr kumimoji="1" lang="en-US" altLang="zh-TW" b="0" i="1" smtClean="0">
                                  <a:latin typeface="Cambria Math" panose="02040503050406030204" pitchFamily="18" charset="0"/>
                                  <a:cs typeface="Times New Roman" pitchFamily="18" charset="0"/>
                                </a:rPr>
                                <m:t>2</m:t>
                              </m:r>
                            </m:sup>
                          </m:sSup>
                        </m:num>
                        <m:den>
                          <m:sSup>
                            <m:sSupPr>
                              <m:ctrlPr>
                                <a:rPr kumimoji="1" lang="en-US" altLang="zh-TW"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𝑐</m:t>
                              </m:r>
                            </m:e>
                            <m:sup>
                              <m:r>
                                <a:rPr kumimoji="1" lang="en-US" altLang="zh-TW" b="0" i="1" smtClean="0">
                                  <a:latin typeface="Cambria Math" panose="02040503050406030204" pitchFamily="18" charset="0"/>
                                  <a:cs typeface="Times New Roman" pitchFamily="18" charset="0"/>
                                </a:rPr>
                                <m:t>2</m:t>
                              </m:r>
                            </m:sup>
                          </m:sSup>
                        </m:den>
                      </m:f>
                      <m:r>
                        <a:rPr kumimoji="1" lang="en-US" altLang="zh-TW" b="0" i="1" smtClean="0">
                          <a:latin typeface="Cambria Math" panose="02040503050406030204" pitchFamily="18" charset="0"/>
                          <a:cs typeface="Times New Roman" pitchFamily="18" charset="0"/>
                        </a:rPr>
                        <m:t>−</m:t>
                      </m:r>
                      <m:sSup>
                        <m:sSupPr>
                          <m:ctrlPr>
                            <a:rPr kumimoji="1" lang="en-US" altLang="zh-TW" b="0" i="1" smtClean="0">
                              <a:latin typeface="Cambria Math" panose="02040503050406030204" pitchFamily="18" charset="0"/>
                              <a:cs typeface="Times New Roman" pitchFamily="18" charset="0"/>
                            </a:rPr>
                          </m:ctrlPr>
                        </m:sSupPr>
                        <m:e>
                          <m:d>
                            <m:dPr>
                              <m:begChr m:val="|"/>
                              <m:endChr m:val="|"/>
                              <m:ctrlPr>
                                <a:rPr kumimoji="1" lang="en-US" altLang="zh-TW" b="0" i="1" smtClean="0">
                                  <a:latin typeface="Cambria Math" panose="02040503050406030204" pitchFamily="18" charset="0"/>
                                  <a:cs typeface="Times New Roman" pitchFamily="18" charset="0"/>
                                </a:rPr>
                              </m:ctrlPr>
                            </m:dPr>
                            <m:e>
                              <m:acc>
                                <m:accPr>
                                  <m:chr m:val="⃗"/>
                                  <m:ctrlPr>
                                    <a:rPr kumimoji="1" lang="en-US" altLang="zh-TW" b="0"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𝑝</m:t>
                                  </m:r>
                                </m:e>
                              </m:acc>
                            </m:e>
                          </m:d>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𝑚</m:t>
                          </m:r>
                        </m:e>
                        <m:sup>
                          <m:r>
                            <a:rPr kumimoji="1" lang="en-US" altLang="zh-TW" b="0" i="1" smtClean="0">
                              <a:latin typeface="Cambria Math" panose="02040503050406030204" pitchFamily="18" charset="0"/>
                              <a:cs typeface="Times New Roman" pitchFamily="18" charset="0"/>
                            </a:rPr>
                            <m:t>2</m:t>
                          </m:r>
                        </m:sup>
                      </m:sSup>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𝑐</m:t>
                          </m:r>
                        </m:e>
                        <m:sup>
                          <m:r>
                            <a:rPr kumimoji="1" lang="en-US" altLang="zh-TW" b="0" i="1" smtClean="0">
                              <a:latin typeface="Cambria Math" panose="02040503050406030204" pitchFamily="18" charset="0"/>
                              <a:cs typeface="Times New Roman" pitchFamily="18" charset="0"/>
                            </a:rPr>
                            <m:t>2</m:t>
                          </m:r>
                        </m:sup>
                      </m:sSup>
                    </m:oMath>
                  </m:oMathPara>
                </a14:m>
                <a:endParaRPr kumimoji="1" lang="zh-TW" altLang="en-US" dirty="0">
                  <a:latin typeface="Times New Roman" pitchFamily="18" charset="0"/>
                  <a:cs typeface="Times New Roman" pitchFamily="18" charset="0"/>
                </a:endParaRPr>
              </a:p>
            </p:txBody>
          </p:sp>
        </mc:Choice>
        <mc:Fallback xmlns="">
          <p:sp>
            <p:nvSpPr>
              <p:cNvPr id="2" name="文字方塊 1">
                <a:extLst>
                  <a:ext uri="{FF2B5EF4-FFF2-40B4-BE49-F238E27FC236}">
                    <a16:creationId xmlns:a16="http://schemas.microsoft.com/office/drawing/2014/main" id="{06156072-30E1-7244-B58A-9924A6CD3999}"/>
                  </a:ext>
                </a:extLst>
              </p:cNvPr>
              <p:cNvSpPr txBox="1">
                <a:spLocks noRot="1" noChangeAspect="1" noMove="1" noResize="1" noEditPoints="1" noAdjustHandles="1" noChangeArrowheads="1" noChangeShapeType="1" noTextEdit="1"/>
              </p:cNvSpPr>
              <p:nvPr/>
            </p:nvSpPr>
            <p:spPr>
              <a:xfrm>
                <a:off x="1476375" y="2528979"/>
                <a:ext cx="2351606" cy="555858"/>
              </a:xfrm>
              <a:prstGeom prst="rect">
                <a:avLst/>
              </a:prstGeom>
              <a:blipFill>
                <a:blip r:embed="rId2"/>
                <a:stretch>
                  <a:fillRect l="-2151" r="-538" b="-9091"/>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3" name="矩形 20">
                <a:extLst>
                  <a:ext uri="{FF2B5EF4-FFF2-40B4-BE49-F238E27FC236}">
                    <a16:creationId xmlns:a16="http://schemas.microsoft.com/office/drawing/2014/main" id="{C570DA02-E4EE-5E46-5A88-262A809B57ED}"/>
                  </a:ext>
                </a:extLst>
              </p:cNvPr>
              <p:cNvSpPr/>
              <p:nvPr/>
            </p:nvSpPr>
            <p:spPr>
              <a:xfrm>
                <a:off x="4416997" y="2605429"/>
                <a:ext cx="2185919" cy="428002"/>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ea typeface="Cambria Math" panose="02040503050406030204" pitchFamily="18" charset="0"/>
                        </a:rPr>
                        <m:t>𝐸</m:t>
                      </m:r>
                      <m:r>
                        <a:rPr lang="en-US" altLang="zh-TW" b="0" i="0" smtClean="0">
                          <a:latin typeface="Cambria Math"/>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𝑐</m:t>
                      </m:r>
                      <m:rad>
                        <m:radPr>
                          <m:degHide m:val="on"/>
                          <m:ctrlPr>
                            <a:rPr lang="en-US" altLang="zh-TW" b="0" i="1" smtClean="0">
                              <a:latin typeface="Cambria Math" panose="02040503050406030204" pitchFamily="18" charset="0"/>
                              <a:ea typeface="Cambria Math" panose="02040503050406030204" pitchFamily="18" charset="0"/>
                            </a:rPr>
                          </m:ctrlPr>
                        </m:radPr>
                        <m:deg/>
                        <m:e>
                          <m:sSup>
                            <m:sSupPr>
                              <m:ctrlPr>
                                <a:rPr lang="en-US" altLang="zh-TW" b="0" i="1" smtClean="0">
                                  <a:latin typeface="Cambria Math" panose="02040503050406030204" pitchFamily="18" charset="0"/>
                                  <a:ea typeface="Cambria Math" panose="02040503050406030204" pitchFamily="18" charset="0"/>
                                </a:rPr>
                              </m:ctrlPr>
                            </m:sSupPr>
                            <m:e>
                              <m:d>
                                <m:dPr>
                                  <m:begChr m:val="|"/>
                                  <m:endChr m:val="|"/>
                                  <m:ctrlPr>
                                    <a:rPr lang="en-US" altLang="zh-TW" b="0" i="1" smtClean="0">
                                      <a:latin typeface="Cambria Math" panose="02040503050406030204" pitchFamily="18" charset="0"/>
                                      <a:ea typeface="Cambria Math" panose="02040503050406030204" pitchFamily="18" charset="0"/>
                                    </a:rPr>
                                  </m:ctrlPr>
                                </m:dPr>
                                <m:e>
                                  <m:acc>
                                    <m:accPr>
                                      <m:chr m:val="⃗"/>
                                      <m:ctrlPr>
                                        <a:rPr lang="en-US" altLang="zh-TW" b="0" i="1" smtClean="0">
                                          <a:latin typeface="Cambria Math" panose="02040503050406030204" pitchFamily="18" charset="0"/>
                                          <a:ea typeface="Cambria Math" panose="02040503050406030204" pitchFamily="18" charset="0"/>
                                        </a:rPr>
                                      </m:ctrlPr>
                                    </m:accPr>
                                    <m:e>
                                      <m:r>
                                        <a:rPr lang="en-US" altLang="zh-TW" b="0" i="1" smtClean="0">
                                          <a:latin typeface="Cambria Math"/>
                                          <a:ea typeface="Cambria Math" panose="02040503050406030204" pitchFamily="18" charset="0"/>
                                        </a:rPr>
                                        <m:t>𝑝</m:t>
                                      </m:r>
                                    </m:e>
                                  </m:acc>
                                </m:e>
                              </m:d>
                            </m:e>
                            <m:sup>
                              <m:r>
                                <a:rPr lang="en-US" altLang="zh-TW" b="0" i="1" smtClean="0">
                                  <a:latin typeface="Cambria Math"/>
                                  <a:ea typeface="Cambria Math" panose="02040503050406030204" pitchFamily="18" charset="0"/>
                                </a:rPr>
                                <m:t>2</m:t>
                              </m:r>
                            </m:sup>
                          </m:sSup>
                          <m:r>
                            <a:rPr lang="en-US" altLang="zh-TW" b="0" i="1" smtClean="0">
                              <a:latin typeface="Cambria Math"/>
                              <a:ea typeface="Cambria Math" panose="02040503050406030204" pitchFamily="18" charset="0"/>
                            </a:rPr>
                            <m:t>+</m:t>
                          </m:r>
                          <m:sSup>
                            <m:sSupPr>
                              <m:ctrlPr>
                                <a:rPr lang="en-US" altLang="zh-TW" b="0" i="1" smtClean="0">
                                  <a:latin typeface="Cambria Math" panose="02040503050406030204" pitchFamily="18" charset="0"/>
                                  <a:ea typeface="Cambria Math" panose="02040503050406030204" pitchFamily="18" charset="0"/>
                                </a:rPr>
                              </m:ctrlPr>
                            </m:sSupPr>
                            <m:e>
                              <m:r>
                                <a:rPr lang="en-US" altLang="zh-TW" b="0" i="1" smtClean="0">
                                  <a:latin typeface="Cambria Math"/>
                                  <a:ea typeface="Cambria Math" panose="02040503050406030204" pitchFamily="18" charset="0"/>
                                </a:rPr>
                                <m:t>𝑚</m:t>
                              </m:r>
                            </m:e>
                            <m:sup>
                              <m:r>
                                <a:rPr lang="en-US" altLang="zh-TW" b="0" i="1" smtClean="0">
                                  <a:latin typeface="Cambria Math"/>
                                  <a:ea typeface="Cambria Math" panose="02040503050406030204" pitchFamily="18" charset="0"/>
                                </a:rPr>
                                <m:t>2</m:t>
                              </m:r>
                            </m:sup>
                          </m:sSup>
                          <m:sSup>
                            <m:sSupPr>
                              <m:ctrlPr>
                                <a:rPr lang="en-US" altLang="zh-TW" b="0" i="1" smtClean="0">
                                  <a:latin typeface="Cambria Math" panose="02040503050406030204" pitchFamily="18" charset="0"/>
                                  <a:ea typeface="Cambria Math" panose="02040503050406030204" pitchFamily="18" charset="0"/>
                                </a:rPr>
                              </m:ctrlPr>
                            </m:sSupPr>
                            <m:e>
                              <m:r>
                                <a:rPr lang="en-US" altLang="zh-TW" b="0" i="1" smtClean="0">
                                  <a:latin typeface="Cambria Math"/>
                                  <a:ea typeface="Cambria Math" panose="02040503050406030204" pitchFamily="18" charset="0"/>
                                </a:rPr>
                                <m:t>𝑐</m:t>
                              </m:r>
                            </m:e>
                            <m:sup>
                              <m:r>
                                <a:rPr lang="en-US" altLang="zh-TW" b="0" i="1" smtClean="0">
                                  <a:latin typeface="Cambria Math"/>
                                  <a:ea typeface="Cambria Math" panose="02040503050406030204" pitchFamily="18" charset="0"/>
                                </a:rPr>
                                <m:t>2</m:t>
                              </m:r>
                            </m:sup>
                          </m:sSup>
                        </m:e>
                      </m:rad>
                    </m:oMath>
                  </m:oMathPara>
                </a14:m>
                <a:endParaRPr lang="zh-TW" altLang="en-US" dirty="0"/>
              </a:p>
            </p:txBody>
          </p:sp>
        </mc:Choice>
        <mc:Fallback xmlns="">
          <p:sp>
            <p:nvSpPr>
              <p:cNvPr id="3" name="矩形 20">
                <a:extLst>
                  <a:ext uri="{FF2B5EF4-FFF2-40B4-BE49-F238E27FC236}">
                    <a16:creationId xmlns:a16="http://schemas.microsoft.com/office/drawing/2014/main" id="{C570DA02-E4EE-5E46-5A88-262A809B57ED}"/>
                  </a:ext>
                </a:extLst>
              </p:cNvPr>
              <p:cNvSpPr>
                <a:spLocks noRot="1" noChangeAspect="1" noMove="1" noResize="1" noEditPoints="1" noAdjustHandles="1" noChangeArrowheads="1" noChangeShapeType="1" noTextEdit="1"/>
              </p:cNvSpPr>
              <p:nvPr/>
            </p:nvSpPr>
            <p:spPr>
              <a:xfrm>
                <a:off x="4416997" y="2605429"/>
                <a:ext cx="2185919" cy="428002"/>
              </a:xfrm>
              <a:prstGeom prst="rect">
                <a:avLst/>
              </a:prstGeom>
              <a:blipFill>
                <a:blip r:embed="rId3"/>
                <a:stretch>
                  <a:fillRect b="-5556"/>
                </a:stretch>
              </a:blipFill>
            </p:spPr>
            <p:txBody>
              <a:bodyPr/>
              <a:lstStyle/>
              <a:p>
                <a:r>
                  <a:rPr lang="en-TW">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文字方塊 2"/>
          <p:cNvSpPr txBox="1">
            <a:spLocks noChangeArrowheads="1"/>
          </p:cNvSpPr>
          <p:nvPr/>
        </p:nvSpPr>
        <p:spPr bwMode="auto">
          <a:xfrm>
            <a:off x="1432315" y="1371031"/>
            <a:ext cx="5616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a:latin typeface="Times New Roman" pitchFamily="18" charset="0"/>
                <a:cs typeface="Times New Roman" pitchFamily="18" charset="0"/>
              </a:rPr>
              <a:t>為方便起見，在計算過程中，取一個單位系統使</a:t>
            </a:r>
          </a:p>
        </p:txBody>
      </p:sp>
      <p:sp>
        <p:nvSpPr>
          <p:cNvPr id="130052" name="文字方塊 4"/>
          <p:cNvSpPr txBox="1">
            <a:spLocks noChangeArrowheads="1"/>
          </p:cNvSpPr>
          <p:nvPr/>
        </p:nvSpPr>
        <p:spPr bwMode="auto">
          <a:xfrm>
            <a:off x="1432315" y="1813944"/>
            <a:ext cx="655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Times New Roman" pitchFamily="18" charset="0"/>
                <a:cs typeface="Times New Roman" pitchFamily="18" charset="0"/>
              </a:rPr>
              <a:t>如此能量、動量、質量就有一樣的單位，一般取為能量單位 </a:t>
            </a:r>
            <a:r>
              <a:rPr kumimoji="0" lang="en-US" altLang="zh-TW" sz="1800" dirty="0">
                <a:latin typeface="Times New Roman" pitchFamily="18" charset="0"/>
                <a:cs typeface="Times New Roman" pitchFamily="18" charset="0"/>
              </a:rPr>
              <a:t>eV</a:t>
            </a:r>
            <a:r>
              <a:rPr kumimoji="0" lang="zh-TW" altLang="en-US" sz="1800" dirty="0">
                <a:latin typeface="Times New Roman" pitchFamily="18" charset="0"/>
                <a:cs typeface="Times New Roman" pitchFamily="18" charset="0"/>
              </a:rPr>
              <a:t>。</a:t>
            </a:r>
          </a:p>
        </p:txBody>
      </p:sp>
      <p:pic>
        <p:nvPicPr>
          <p:cNvPr id="13005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3017837"/>
            <a:ext cx="3876675"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648" y="2988101"/>
            <a:ext cx="3990975"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5525" y="4589889"/>
            <a:ext cx="3529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7" name="Picture 8"/>
          <p:cNvPicPr>
            <a:picLocks noChangeAspect="1" noChangeArrowheads="1"/>
          </p:cNvPicPr>
          <p:nvPr/>
        </p:nvPicPr>
        <p:blipFill>
          <a:blip r:embed="rId5">
            <a:extLst>
              <a:ext uri="{28A0092B-C50C-407E-A947-70E740481C1C}">
                <a14:useLocalDpi xmlns:a14="http://schemas.microsoft.com/office/drawing/2010/main" val="0"/>
              </a:ext>
            </a:extLst>
          </a:blip>
          <a:srcRect r="3174"/>
          <a:stretch>
            <a:fillRect/>
          </a:stretch>
        </p:blipFill>
        <p:spPr bwMode="auto">
          <a:xfrm>
            <a:off x="4835525" y="5164564"/>
            <a:ext cx="3521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文字方塊 1"/>
              <p:cNvSpPr txBox="1"/>
              <p:nvPr/>
            </p:nvSpPr>
            <p:spPr>
              <a:xfrm>
                <a:off x="1432315" y="2314135"/>
                <a:ext cx="6621439"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等到計算結束再依單位加入適當的</a:t>
                </a:r>
                <a14:m>
                  <m:oMath xmlns:m="http://schemas.openxmlformats.org/officeDocument/2006/math">
                    <m:r>
                      <a:rPr lang="en-US" altLang="zh-TW" b="0" i="1" smtClean="0">
                        <a:latin typeface="Cambria Math"/>
                        <a:cs typeface="Times New Roman" pitchFamily="18" charset="0"/>
                      </a:rPr>
                      <m:t>𝑐</m:t>
                    </m:r>
                  </m:oMath>
                </a14:m>
                <a:r>
                  <a:rPr lang="zh-TW" altLang="en-US" dirty="0">
                    <a:latin typeface="Times New Roman" pitchFamily="18" charset="0"/>
                    <a:cs typeface="Times New Roman" pitchFamily="18" charset="0"/>
                  </a:rPr>
                  <a:t>（以及</a:t>
                </a:r>
                <a14:m>
                  <m:oMath xmlns:m="http://schemas.openxmlformats.org/officeDocument/2006/math">
                    <m:r>
                      <a:rPr lang="en-US" altLang="zh-TW" i="1" smtClean="0">
                        <a:latin typeface="Cambria Math"/>
                        <a:ea typeface="Cambria Math"/>
                        <a:cs typeface="Times New Roman" pitchFamily="18" charset="0"/>
                      </a:rPr>
                      <m:t>ℏ</m:t>
                    </m:r>
                  </m:oMath>
                </a14:m>
                <a:r>
                  <a:rPr lang="zh-TW" altLang="en-US" dirty="0">
                    <a:latin typeface="Times New Roman" pitchFamily="18" charset="0"/>
                    <a:cs typeface="Times New Roman" pitchFamily="18" charset="0"/>
                  </a:rPr>
                  <a:t>）。</a:t>
                </a:r>
                <a:endParaRPr lang="en-US" altLang="zh-TW" dirty="0">
                  <a:latin typeface="Times New Roman" pitchFamily="18" charset="0"/>
                  <a:cs typeface="Times New Roman" pitchFamily="18" charset="0"/>
                </a:endParaRPr>
              </a:p>
            </p:txBody>
          </p:sp>
        </mc:Choice>
        <mc:Fallback xmlns="">
          <p:sp>
            <p:nvSpPr>
              <p:cNvPr id="2" name="文字方塊 1"/>
              <p:cNvSpPr txBox="1">
                <a:spLocks noRot="1" noChangeAspect="1" noMove="1" noResize="1" noEditPoints="1" noAdjustHandles="1" noChangeArrowheads="1" noChangeShapeType="1" noTextEdit="1"/>
              </p:cNvSpPr>
              <p:nvPr/>
            </p:nvSpPr>
            <p:spPr>
              <a:xfrm>
                <a:off x="1432315" y="2314135"/>
                <a:ext cx="6621439" cy="369332"/>
              </a:xfrm>
              <a:prstGeom prst="rect">
                <a:avLst/>
              </a:prstGeom>
              <a:blipFill rotWithShape="1">
                <a:blip r:embed="rId11"/>
                <a:stretch>
                  <a:fillRect l="-829" t="-6667" b="-2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5886280E-1BCC-DE48-9412-8CFAB663C984}"/>
                  </a:ext>
                </a:extLst>
              </p:cNvPr>
              <p:cNvSpPr txBox="1"/>
              <p:nvPr/>
            </p:nvSpPr>
            <p:spPr>
              <a:xfrm>
                <a:off x="3912007" y="973911"/>
                <a:ext cx="934743" cy="27699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i="1" smtClean="0">
                          <a:latin typeface="Cambria Math" panose="02040503050406030204" pitchFamily="18" charset="0"/>
                          <a:cs typeface="Times New Roman" pitchFamily="18" charset="0"/>
                        </a:rPr>
                        <m:t>𝐸</m:t>
                      </m:r>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𝑐</m:t>
                          </m:r>
                        </m:e>
                        <m:sup>
                          <m:r>
                            <a:rPr kumimoji="1" lang="en-US" altLang="zh-TW" b="0" i="1" smtClean="0">
                              <a:latin typeface="Cambria Math" panose="02040503050406030204" pitchFamily="18" charset="0"/>
                              <a:cs typeface="Times New Roman" pitchFamily="18" charset="0"/>
                            </a:rPr>
                            <m:t>2</m:t>
                          </m:r>
                        </m:sup>
                      </m:sSup>
                    </m:oMath>
                  </m:oMathPara>
                </a14:m>
                <a:endParaRPr kumimoji="1" lang="zh-TW" altLang="en-US" dirty="0">
                  <a:latin typeface="Times New Roman" pitchFamily="18" charset="0"/>
                  <a:cs typeface="Times New Roman" pitchFamily="18" charset="0"/>
                </a:endParaRPr>
              </a:p>
            </p:txBody>
          </p:sp>
        </mc:Choice>
        <mc:Fallback xmlns="">
          <p:sp>
            <p:nvSpPr>
              <p:cNvPr id="11" name="文字方塊 10">
                <a:extLst>
                  <a:ext uri="{FF2B5EF4-FFF2-40B4-BE49-F238E27FC236}">
                    <a16:creationId xmlns:a16="http://schemas.microsoft.com/office/drawing/2014/main" id="{5886280E-1BCC-DE48-9412-8CFAB663C984}"/>
                  </a:ext>
                </a:extLst>
              </p:cNvPr>
              <p:cNvSpPr txBox="1">
                <a:spLocks noRot="1" noChangeAspect="1" noMove="1" noResize="1" noEditPoints="1" noAdjustHandles="1" noChangeArrowheads="1" noChangeShapeType="1" noTextEdit="1"/>
              </p:cNvSpPr>
              <p:nvPr/>
            </p:nvSpPr>
            <p:spPr>
              <a:xfrm>
                <a:off x="3912007" y="973911"/>
                <a:ext cx="934743" cy="276999"/>
              </a:xfrm>
              <a:prstGeom prst="rect">
                <a:avLst/>
              </a:prstGeom>
              <a:blipFill>
                <a:blip r:embed="rId12"/>
                <a:stretch>
                  <a:fillRect l="-4000" t="-4545" r="-1333" b="-454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8E228892-0F3B-4949-9C32-342B44B7C7C9}"/>
                  </a:ext>
                </a:extLst>
              </p:cNvPr>
              <p:cNvSpPr txBox="1"/>
              <p:nvPr/>
            </p:nvSpPr>
            <p:spPr>
              <a:xfrm>
                <a:off x="6448469" y="1428834"/>
                <a:ext cx="600421" cy="276999"/>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b="0" i="1" smtClean="0">
                          <a:latin typeface="Cambria Math" panose="02040503050406030204" pitchFamily="18" charset="0"/>
                          <a:cs typeface="Times New Roman" pitchFamily="18" charset="0"/>
                        </a:rPr>
                        <m:t>𝑐</m:t>
                      </m:r>
                      <m:r>
                        <a:rPr kumimoji="1" lang="en-US" altLang="zh-TW" b="0" i="0" smtClean="0">
                          <a:latin typeface="Cambria Math" panose="02040503050406030204" pitchFamily="18" charset="0"/>
                          <a:cs typeface="Times New Roman" pitchFamily="18" charset="0"/>
                        </a:rPr>
                        <m:t>=1</m:t>
                      </m:r>
                    </m:oMath>
                  </m:oMathPara>
                </a14:m>
                <a:endParaRPr kumimoji="1" lang="zh-TW" altLang="en-US" dirty="0">
                  <a:latin typeface="Times New Roman" pitchFamily="18" charset="0"/>
                  <a:cs typeface="Times New Roman" pitchFamily="18" charset="0"/>
                </a:endParaRPr>
              </a:p>
            </p:txBody>
          </p:sp>
        </mc:Choice>
        <mc:Fallback xmlns="">
          <p:sp>
            <p:nvSpPr>
              <p:cNvPr id="3" name="文字方塊 2">
                <a:extLst>
                  <a:ext uri="{FF2B5EF4-FFF2-40B4-BE49-F238E27FC236}">
                    <a16:creationId xmlns:a16="http://schemas.microsoft.com/office/drawing/2014/main" id="{8E228892-0F3B-4949-9C32-342B44B7C7C9}"/>
                  </a:ext>
                </a:extLst>
              </p:cNvPr>
              <p:cNvSpPr txBox="1">
                <a:spLocks noRot="1" noChangeAspect="1" noMove="1" noResize="1" noEditPoints="1" noAdjustHandles="1" noChangeArrowheads="1" noChangeShapeType="1" noTextEdit="1"/>
              </p:cNvSpPr>
              <p:nvPr/>
            </p:nvSpPr>
            <p:spPr>
              <a:xfrm>
                <a:off x="6448469" y="1428834"/>
                <a:ext cx="600421" cy="276999"/>
              </a:xfrm>
              <a:prstGeom prst="rect">
                <a:avLst/>
              </a:prstGeom>
              <a:blipFill>
                <a:blip r:embed="rId13"/>
                <a:stretch>
                  <a:fillRect l="-4167" r="-6250" b="-4545"/>
                </a:stretch>
              </a:blipFill>
            </p:spPr>
            <p:txBody>
              <a:bodyPr/>
              <a:lstStyle/>
              <a:p>
                <a:r>
                  <a:rPr lang="zh-TW" altLang="en-US">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文字方塊 3"/>
          <p:cNvSpPr txBox="1">
            <a:spLocks noChangeArrowheads="1"/>
          </p:cNvSpPr>
          <p:nvPr/>
        </p:nvSpPr>
        <p:spPr bwMode="auto">
          <a:xfrm>
            <a:off x="1797050" y="508000"/>
            <a:ext cx="4016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注意光子是以光速 </a:t>
            </a:r>
            <a:r>
              <a:rPr kumimoji="0" lang="en-US" altLang="zh-TW" sz="1800" i="1" dirty="0">
                <a:latin typeface="Times New Roman" pitchFamily="18" charset="0"/>
              </a:rPr>
              <a:t>c</a:t>
            </a:r>
            <a:r>
              <a:rPr kumimoji="0" lang="zh-TW" altLang="en-US" sz="1800" dirty="0">
                <a:latin typeface="Arial" pitchFamily="34" charset="0"/>
              </a:rPr>
              <a:t> 前進： </a:t>
            </a:r>
          </a:p>
        </p:txBody>
      </p:sp>
      <p:sp>
        <p:nvSpPr>
          <p:cNvPr id="131075" name="文字方塊 5"/>
          <p:cNvSpPr txBox="1">
            <a:spLocks noChangeArrowheads="1"/>
          </p:cNvSpPr>
          <p:nvPr/>
        </p:nvSpPr>
        <p:spPr bwMode="auto">
          <a:xfrm>
            <a:off x="1870075" y="2333625"/>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a:latin typeface="Arial" pitchFamily="34" charset="0"/>
              </a:rPr>
              <a:t>除非</a:t>
            </a:r>
          </a:p>
        </p:txBody>
      </p:sp>
      <p:sp>
        <p:nvSpPr>
          <p:cNvPr id="131077" name="文字方塊 7"/>
          <p:cNvSpPr txBox="1">
            <a:spLocks noChangeArrowheads="1"/>
          </p:cNvSpPr>
          <p:nvPr/>
        </p:nvSpPr>
        <p:spPr bwMode="auto">
          <a:xfrm>
            <a:off x="1870075" y="3214132"/>
            <a:ext cx="7023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事實上從馬克斯威爾方程式可推得電磁波的能量與動量密度成正比：</a:t>
            </a:r>
          </a:p>
        </p:txBody>
      </p:sp>
      <p:sp>
        <p:nvSpPr>
          <p:cNvPr id="131080" name="文字方塊 11"/>
          <p:cNvSpPr txBox="1">
            <a:spLocks noChangeArrowheads="1"/>
          </p:cNvSpPr>
          <p:nvPr/>
        </p:nvSpPr>
        <p:spPr bwMode="auto">
          <a:xfrm>
            <a:off x="1906588" y="5295345"/>
            <a:ext cx="3176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因此光子質量為零，</a:t>
            </a:r>
            <a:r>
              <a:rPr kumimoji="0" lang="en-US" altLang="zh-TW" sz="1800" dirty="0">
                <a:latin typeface="Times New Roman" pitchFamily="18" charset="0"/>
                <a:cs typeface="Times New Roman" pitchFamily="18" charset="0"/>
              </a:rPr>
              <a:t>Massless</a:t>
            </a:r>
            <a:endParaRPr kumimoji="0" lang="zh-TW" altLang="en-US" sz="1800" dirty="0">
              <a:latin typeface="Times New Roman" pitchFamily="18" charset="0"/>
              <a:cs typeface="Times New Roman" pitchFamily="18" charset="0"/>
            </a:endParaRPr>
          </a:p>
        </p:txBody>
      </p:sp>
      <p:sp>
        <p:nvSpPr>
          <p:cNvPr id="131081" name="文字方塊 12"/>
          <p:cNvSpPr txBox="1">
            <a:spLocks noChangeArrowheads="1"/>
          </p:cNvSpPr>
          <p:nvPr/>
        </p:nvSpPr>
        <p:spPr bwMode="auto">
          <a:xfrm>
            <a:off x="1870075" y="5806520"/>
            <a:ext cx="4344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無質量的粒子必定以光速前進。</a:t>
            </a:r>
          </a:p>
        </p:txBody>
      </p:sp>
      <p:sp>
        <p:nvSpPr>
          <p:cNvPr id="131082" name="AutoShape 11"/>
          <p:cNvSpPr>
            <a:spLocks noChangeArrowheads="1"/>
          </p:cNvSpPr>
          <p:nvPr/>
        </p:nvSpPr>
        <p:spPr bwMode="auto">
          <a:xfrm>
            <a:off x="4827588" y="1274763"/>
            <a:ext cx="1584325" cy="647700"/>
          </a:xfrm>
          <a:prstGeom prst="lightningBolt">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a:latin typeface="Times New Roman" pitchFamily="18" charset="0"/>
            </a:endParaRPr>
          </a:p>
        </p:txBody>
      </p:sp>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605D792E-6B5F-234D-B0E9-16C30FC3DBBD}"/>
                  </a:ext>
                </a:extLst>
              </p:cNvPr>
              <p:cNvSpPr txBox="1"/>
              <p:nvPr/>
            </p:nvSpPr>
            <p:spPr bwMode="auto">
              <a:xfrm>
                <a:off x="1870075" y="1051692"/>
                <a:ext cx="2342436" cy="992708"/>
              </a:xfrm>
              <a:prstGeom prst="rect">
                <a:avLst/>
              </a:prstGeom>
              <a:solidFill>
                <a:srgbClr val="FFFDAB"/>
              </a:solidFill>
              <a:ln>
                <a:noFill/>
              </a:ln>
            </p:spPr>
            <p:txBody>
              <a:bodyPr wrap="none"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zh-TW" i="1" smtClean="0">
                          <a:latin typeface="Cambria Math"/>
                          <a:cs typeface="Times New Roman" panose="02020603050405020304" pitchFamily="18" charset="0"/>
                        </a:rPr>
                        <m:t>𝐸</m:t>
                      </m:r>
                      <m:r>
                        <a:rPr lang="en-US" altLang="zh-TW" b="0" i="1" smtClean="0">
                          <a:latin typeface="Cambria Math"/>
                          <a:cs typeface="Times New Roman" panose="02020603050405020304" pitchFamily="18" charset="0"/>
                        </a:rPr>
                        <m:t>=</m:t>
                      </m:r>
                      <m:f>
                        <m:fPr>
                          <m:ctrlPr>
                            <a:rPr lang="en-US" altLang="zh-TW" b="0" i="1" smtClean="0">
                              <a:latin typeface="Cambria Math" panose="02040503050406030204" pitchFamily="18" charset="0"/>
                              <a:cs typeface="Times New Roman" panose="02020603050405020304" pitchFamily="18" charset="0"/>
                            </a:rPr>
                          </m:ctrlPr>
                        </m:fPr>
                        <m:num>
                          <m:r>
                            <a:rPr lang="en-US" altLang="zh-TW" b="0" i="1" smtClean="0">
                              <a:latin typeface="Cambria Math"/>
                              <a:cs typeface="Times New Roman" panose="02020603050405020304" pitchFamily="18" charset="0"/>
                            </a:rPr>
                            <m:t>𝑚</m:t>
                          </m:r>
                          <m:sSup>
                            <m:sSupPr>
                              <m:ctrlPr>
                                <a:rPr lang="en-US" altLang="zh-TW" b="0" i="1" smtClean="0">
                                  <a:latin typeface="Cambria Math" panose="02040503050406030204" pitchFamily="18" charset="0"/>
                                  <a:cs typeface="Times New Roman" panose="02020603050405020304" pitchFamily="18" charset="0"/>
                                </a:rPr>
                              </m:ctrlPr>
                            </m:sSupPr>
                            <m:e>
                              <m:r>
                                <a:rPr lang="en-US" altLang="zh-TW" b="0" i="1" smtClean="0">
                                  <a:latin typeface="Cambria Math"/>
                                  <a:cs typeface="Times New Roman" panose="02020603050405020304" pitchFamily="18" charset="0"/>
                                </a:rPr>
                                <m:t>𝑐</m:t>
                              </m:r>
                            </m:e>
                            <m:sup>
                              <m:r>
                                <a:rPr lang="en-US" altLang="zh-TW" b="0" i="1" smtClean="0">
                                  <a:latin typeface="Cambria Math"/>
                                  <a:cs typeface="Times New Roman" panose="02020603050405020304" pitchFamily="18" charset="0"/>
                                </a:rPr>
                                <m:t>2</m:t>
                              </m:r>
                            </m:sup>
                          </m:sSup>
                        </m:num>
                        <m:den>
                          <m:rad>
                            <m:radPr>
                              <m:degHide m:val="on"/>
                              <m:ctrlPr>
                                <a:rPr lang="en-US" altLang="zh-TW" b="0" i="1" smtClean="0">
                                  <a:latin typeface="Cambria Math" panose="02040503050406030204" pitchFamily="18" charset="0"/>
                                  <a:cs typeface="Times New Roman" panose="02020603050405020304" pitchFamily="18" charset="0"/>
                                </a:rPr>
                              </m:ctrlPr>
                            </m:radPr>
                            <m:deg/>
                            <m:e>
                              <m:r>
                                <a:rPr lang="en-US" altLang="zh-TW" b="0" i="1" smtClean="0">
                                  <a:latin typeface="Cambria Math"/>
                                  <a:cs typeface="Times New Roman" panose="02020603050405020304" pitchFamily="18" charset="0"/>
                                </a:rPr>
                                <m:t>1−</m:t>
                              </m:r>
                              <m:sSup>
                                <m:sSupPr>
                                  <m:ctrlPr>
                                    <a:rPr lang="en-US" altLang="zh-TW" b="0" i="1" smtClean="0">
                                      <a:latin typeface="Cambria Math" panose="02040503050406030204" pitchFamily="18" charset="0"/>
                                      <a:cs typeface="Times New Roman" panose="02020603050405020304" pitchFamily="18" charset="0"/>
                                    </a:rPr>
                                  </m:ctrlPr>
                                </m:sSupPr>
                                <m:e>
                                  <m:d>
                                    <m:dPr>
                                      <m:ctrlPr>
                                        <a:rPr lang="en-US" altLang="zh-TW" b="0" i="1" smtClean="0">
                                          <a:latin typeface="Cambria Math" panose="02040503050406030204" pitchFamily="18" charset="0"/>
                                          <a:cs typeface="Times New Roman" panose="02020603050405020304" pitchFamily="18" charset="0"/>
                                        </a:rPr>
                                      </m:ctrlPr>
                                    </m:dPr>
                                    <m:e>
                                      <m:f>
                                        <m:fPr>
                                          <m:ctrlPr>
                                            <a:rPr lang="en-US" altLang="zh-TW" b="0" i="1" smtClean="0">
                                              <a:latin typeface="Cambria Math" panose="02040503050406030204" pitchFamily="18" charset="0"/>
                                              <a:cs typeface="Times New Roman" panose="02020603050405020304" pitchFamily="18" charset="0"/>
                                            </a:rPr>
                                          </m:ctrlPr>
                                        </m:fPr>
                                        <m:num>
                                          <m:r>
                                            <a:rPr lang="en-US" altLang="zh-TW" b="0" i="1" smtClean="0">
                                              <a:latin typeface="Cambria Math"/>
                                              <a:cs typeface="Times New Roman" panose="02020603050405020304" pitchFamily="18" charset="0"/>
                                            </a:rPr>
                                            <m:t>𝑣</m:t>
                                          </m:r>
                                        </m:num>
                                        <m:den>
                                          <m:r>
                                            <a:rPr lang="en-US" altLang="zh-TW" b="0" i="1" smtClean="0">
                                              <a:latin typeface="Cambria Math"/>
                                              <a:cs typeface="Times New Roman" panose="02020603050405020304" pitchFamily="18" charset="0"/>
                                            </a:rPr>
                                            <m:t>𝑐</m:t>
                                          </m:r>
                                        </m:den>
                                      </m:f>
                                    </m:e>
                                  </m:d>
                                </m:e>
                                <m:sup>
                                  <m:r>
                                    <a:rPr lang="en-US" altLang="zh-TW" b="0" i="1" smtClean="0">
                                      <a:latin typeface="Cambria Math"/>
                                      <a:cs typeface="Times New Roman" panose="02020603050405020304" pitchFamily="18" charset="0"/>
                                    </a:rPr>
                                    <m:t>2</m:t>
                                  </m:r>
                                </m:sup>
                              </m:sSup>
                            </m:e>
                          </m:rad>
                        </m:den>
                      </m:f>
                      <m:groupChr>
                        <m:groupChrPr>
                          <m:chr m:val="→"/>
                          <m:pos m:val="top"/>
                          <m:ctrlPr>
                            <a:rPr lang="en-US" altLang="zh-TW" b="0" i="1" smtClean="0">
                              <a:latin typeface="Cambria Math" panose="02040503050406030204" pitchFamily="18" charset="0"/>
                              <a:cs typeface="Times New Roman" panose="02020603050405020304" pitchFamily="18" charset="0"/>
                            </a:rPr>
                          </m:ctrlPr>
                        </m:groupChrPr>
                        <m:e>
                          <m:r>
                            <m:rPr>
                              <m:brk m:alnAt="1"/>
                            </m:rPr>
                            <a:rPr lang="en-US" altLang="zh-TW" b="0" i="1" smtClean="0">
                              <a:latin typeface="Cambria Math" panose="02040503050406030204" pitchFamily="18" charset="0"/>
                              <a:cs typeface="Times New Roman" panose="02020603050405020304" pitchFamily="18" charset="0"/>
                            </a:rPr>
                            <m:t>𝑣</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𝑐</m:t>
                          </m:r>
                        </m:e>
                      </m:groupCh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zh-TW" altLang="en-US" i="1" dirty="0">
                  <a:latin typeface="Times New Roman" panose="02020603050405020304" pitchFamily="18" charset="0"/>
                  <a:cs typeface="Times New Roman" panose="02020603050405020304" pitchFamily="18" charset="0"/>
                </a:endParaRPr>
              </a:p>
            </p:txBody>
          </p:sp>
        </mc:Choice>
        <mc:Fallback xmlns="">
          <p:sp>
            <p:nvSpPr>
              <p:cNvPr id="12" name="文字方塊 11">
                <a:extLst>
                  <a:ext uri="{FF2B5EF4-FFF2-40B4-BE49-F238E27FC236}">
                    <a16:creationId xmlns:a16="http://schemas.microsoft.com/office/drawing/2014/main" id="{605D792E-6B5F-234D-B0E9-16C30FC3DBBD}"/>
                  </a:ext>
                </a:extLst>
              </p:cNvPr>
              <p:cNvSpPr txBox="1">
                <a:spLocks noRot="1" noChangeAspect="1" noMove="1" noResize="1" noEditPoints="1" noAdjustHandles="1" noChangeArrowheads="1" noChangeShapeType="1" noTextEdit="1"/>
              </p:cNvSpPr>
              <p:nvPr/>
            </p:nvSpPr>
            <p:spPr bwMode="auto">
              <a:xfrm>
                <a:off x="1870075" y="1051692"/>
                <a:ext cx="2342436" cy="992708"/>
              </a:xfrm>
              <a:prstGeom prst="rect">
                <a:avLst/>
              </a:prstGeom>
              <a:blipFill>
                <a:blip r:embed="rId2"/>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E649E98A-DFE5-0A4E-A71A-48B45328DF37}"/>
                  </a:ext>
                </a:extLst>
              </p:cNvPr>
              <p:cNvSpPr txBox="1"/>
              <p:nvPr/>
            </p:nvSpPr>
            <p:spPr bwMode="auto">
              <a:xfrm>
                <a:off x="2545556" y="2368590"/>
                <a:ext cx="869918" cy="369332"/>
              </a:xfrm>
              <a:prstGeom prst="rect">
                <a:avLst/>
              </a:prstGeom>
              <a:solidFill>
                <a:srgbClr val="FFFDAB"/>
              </a:solidFill>
              <a:ln>
                <a:noFill/>
              </a:ln>
            </p:spPr>
            <p:txBody>
              <a:bodyPr wrap="none"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zh-TW" i="1" smtClean="0">
                          <a:latin typeface="Cambria Math" panose="02040503050406030204" pitchFamily="18" charset="0"/>
                          <a:cs typeface="Times New Roman" panose="02020603050405020304" pitchFamily="18" charset="0"/>
                        </a:rPr>
                        <m:t>𝑚</m:t>
                      </m:r>
                      <m:r>
                        <a:rPr lang="en-US" altLang="zh-TW" b="0" i="1" smtClean="0">
                          <a:latin typeface="Cambria Math" panose="02040503050406030204" pitchFamily="18" charset="0"/>
                          <a:cs typeface="Times New Roman" panose="02020603050405020304" pitchFamily="18" charset="0"/>
                        </a:rPr>
                        <m:t>=0</m:t>
                      </m:r>
                    </m:oMath>
                  </m:oMathPara>
                </a14:m>
                <a:endParaRPr lang="zh-TW" altLang="en-US" i="1" dirty="0">
                  <a:latin typeface="Times New Roman" panose="02020603050405020304" pitchFamily="18" charset="0"/>
                  <a:cs typeface="Times New Roman" panose="02020603050405020304" pitchFamily="18" charset="0"/>
                </a:endParaRPr>
              </a:p>
            </p:txBody>
          </p:sp>
        </mc:Choice>
        <mc:Fallback xmlns="">
          <p:sp>
            <p:nvSpPr>
              <p:cNvPr id="13" name="文字方塊 12">
                <a:extLst>
                  <a:ext uri="{FF2B5EF4-FFF2-40B4-BE49-F238E27FC236}">
                    <a16:creationId xmlns:a16="http://schemas.microsoft.com/office/drawing/2014/main" id="{E649E98A-DFE5-0A4E-A71A-48B45328DF37}"/>
                  </a:ext>
                </a:extLst>
              </p:cNvPr>
              <p:cNvSpPr txBox="1">
                <a:spLocks noRot="1" noChangeAspect="1" noMove="1" noResize="1" noEditPoints="1" noAdjustHandles="1" noChangeArrowheads="1" noChangeShapeType="1" noTextEdit="1"/>
              </p:cNvSpPr>
              <p:nvPr/>
            </p:nvSpPr>
            <p:spPr bwMode="auto">
              <a:xfrm>
                <a:off x="2545556" y="2368590"/>
                <a:ext cx="869918" cy="369332"/>
              </a:xfrm>
              <a:prstGeom prst="rect">
                <a:avLst/>
              </a:prstGeom>
              <a:blipFill>
                <a:blip r:embed="rId3"/>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9565924F-421A-924B-914B-EE4F0871A804}"/>
                  </a:ext>
                </a:extLst>
              </p:cNvPr>
              <p:cNvSpPr txBox="1"/>
              <p:nvPr/>
            </p:nvSpPr>
            <p:spPr bwMode="auto">
              <a:xfrm>
                <a:off x="1961601" y="3774616"/>
                <a:ext cx="1087285" cy="369332"/>
              </a:xfrm>
              <a:prstGeom prst="rect">
                <a:avLst/>
              </a:prstGeom>
              <a:solidFill>
                <a:srgbClr val="FFFDAB"/>
              </a:solidFill>
              <a:ln>
                <a:noFill/>
              </a:ln>
            </p:spPr>
            <p:txBody>
              <a:bodyPr wrap="none"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zh-TW" i="1" smtClean="0">
                          <a:latin typeface="Cambria Math"/>
                          <a:cs typeface="Times New Roman" panose="02020603050405020304" pitchFamily="18" charset="0"/>
                        </a:rPr>
                        <m:t>𝐸</m:t>
                      </m:r>
                      <m:r>
                        <a:rPr lang="en-US" altLang="zh-TW" b="0" i="1" smtClean="0">
                          <a:latin typeface="Cambria Math"/>
                          <a:cs typeface="Times New Roman" panose="02020603050405020304" pitchFamily="18" charset="0"/>
                        </a:rPr>
                        <m:t>=</m:t>
                      </m:r>
                      <m:d>
                        <m:dPr>
                          <m:begChr m:val="|"/>
                          <m:endChr m:val="|"/>
                          <m:ctrlPr>
                            <a:rPr lang="en-US" altLang="zh-TW" b="0" i="1" smtClean="0">
                              <a:latin typeface="Cambria Math" panose="02040503050406030204" pitchFamily="18" charset="0"/>
                              <a:cs typeface="Times New Roman" panose="02020603050405020304" pitchFamily="18" charset="0"/>
                            </a:rPr>
                          </m:ctrlPr>
                        </m:dPr>
                        <m:e>
                          <m:acc>
                            <m:accPr>
                              <m:chr m:val="⃗"/>
                              <m:ctrlPr>
                                <a:rPr lang="en-US" altLang="zh-TW" b="0" i="1" smtClean="0">
                                  <a:latin typeface="Cambria Math" panose="02040503050406030204" pitchFamily="18" charset="0"/>
                                  <a:cs typeface="Times New Roman" panose="02020603050405020304" pitchFamily="18" charset="0"/>
                                </a:rPr>
                              </m:ctrlPr>
                            </m:accPr>
                            <m:e>
                              <m:r>
                                <a:rPr lang="en-US" altLang="zh-TW" b="0" i="1" smtClean="0">
                                  <a:latin typeface="Cambria Math" panose="02040503050406030204" pitchFamily="18" charset="0"/>
                                  <a:cs typeface="Times New Roman" panose="02020603050405020304" pitchFamily="18" charset="0"/>
                                </a:rPr>
                                <m:t>𝑝</m:t>
                              </m:r>
                            </m:e>
                          </m:acc>
                        </m:e>
                      </m:d>
                      <m:r>
                        <a:rPr lang="en-US" altLang="zh-TW" b="0" i="1" smtClean="0">
                          <a:latin typeface="Cambria Math" panose="02040503050406030204" pitchFamily="18" charset="0"/>
                          <a:cs typeface="Times New Roman" panose="02020603050405020304" pitchFamily="18" charset="0"/>
                        </a:rPr>
                        <m:t>𝑐</m:t>
                      </m:r>
                    </m:oMath>
                  </m:oMathPara>
                </a14:m>
                <a:endParaRPr lang="zh-TW" altLang="en-US" i="1" dirty="0">
                  <a:latin typeface="Times New Roman" panose="02020603050405020304" pitchFamily="18" charset="0"/>
                  <a:cs typeface="Times New Roman" panose="02020603050405020304" pitchFamily="18" charset="0"/>
                </a:endParaRPr>
              </a:p>
            </p:txBody>
          </p:sp>
        </mc:Choice>
        <mc:Fallback xmlns="">
          <p:sp>
            <p:nvSpPr>
              <p:cNvPr id="14" name="文字方塊 13">
                <a:extLst>
                  <a:ext uri="{FF2B5EF4-FFF2-40B4-BE49-F238E27FC236}">
                    <a16:creationId xmlns:a16="http://schemas.microsoft.com/office/drawing/2014/main" id="{9565924F-421A-924B-914B-EE4F0871A804}"/>
                  </a:ext>
                </a:extLst>
              </p:cNvPr>
              <p:cNvSpPr txBox="1">
                <a:spLocks noRot="1" noChangeAspect="1" noMove="1" noResize="1" noEditPoints="1" noAdjustHandles="1" noChangeArrowheads="1" noChangeShapeType="1" noTextEdit="1"/>
              </p:cNvSpPr>
              <p:nvPr/>
            </p:nvSpPr>
            <p:spPr bwMode="auto">
              <a:xfrm>
                <a:off x="1961601" y="3774616"/>
                <a:ext cx="1087285" cy="369332"/>
              </a:xfrm>
              <a:prstGeom prst="rect">
                <a:avLst/>
              </a:prstGeom>
              <a:blipFill>
                <a:blip r:embed="rId4"/>
                <a:stretch>
                  <a:fillRect t="-10000" b="-6667"/>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12C8A3D6-C5F6-174E-A623-45170D0313F4}"/>
                  </a:ext>
                </a:extLst>
              </p:cNvPr>
              <p:cNvSpPr txBox="1"/>
              <p:nvPr/>
            </p:nvSpPr>
            <p:spPr bwMode="auto">
              <a:xfrm>
                <a:off x="1961601" y="4429100"/>
                <a:ext cx="2134815" cy="648191"/>
              </a:xfrm>
              <a:prstGeom prst="rect">
                <a:avLst/>
              </a:prstGeom>
              <a:solidFill>
                <a:srgbClr val="FFFF00"/>
              </a:solidFill>
              <a:ln>
                <a:noFill/>
              </a:ln>
            </p:spPr>
            <p:txBody>
              <a:bodyPr wrap="none"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cs typeface="Times New Roman" panose="02020603050405020304" pitchFamily="18" charset="0"/>
                            </a:rPr>
                            <m:t>𝑝</m:t>
                          </m:r>
                        </m:e>
                        <m:sup>
                          <m:r>
                            <a:rPr lang="en-US" altLang="zh-TW" b="0" i="1" smtClean="0">
                              <a:latin typeface="Cambria Math" panose="02040503050406030204" pitchFamily="18" charset="0"/>
                              <a:cs typeface="Times New Roman" panose="02020603050405020304" pitchFamily="18" charset="0"/>
                            </a:rPr>
                            <m:t>2</m:t>
                          </m:r>
                        </m:sup>
                      </m:sSup>
                      <m:r>
                        <a:rPr lang="en-US" altLang="zh-TW" b="0" i="1" smtClean="0">
                          <a:latin typeface="Cambria Math" panose="02040503050406030204" pitchFamily="18" charset="0"/>
                          <a:cs typeface="Times New Roman" panose="02020603050405020304" pitchFamily="18" charset="0"/>
                        </a:rPr>
                        <m:t>=</m:t>
                      </m:r>
                      <m:f>
                        <m:fPr>
                          <m:ctrlPr>
                            <a:rPr lang="en-US" altLang="zh-TW" b="0" i="1" smtClean="0">
                              <a:latin typeface="Cambria Math" panose="02040503050406030204" pitchFamily="18" charset="0"/>
                              <a:cs typeface="Times New Roman" panose="02020603050405020304" pitchFamily="18" charset="0"/>
                            </a:rPr>
                          </m:ctrlPr>
                        </m:fPr>
                        <m:num>
                          <m:sSup>
                            <m:sSupPr>
                              <m:ctrlPr>
                                <a:rPr lang="en-US" altLang="zh-TW" b="0" i="1" smtClean="0">
                                  <a:latin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cs typeface="Times New Roman" panose="02020603050405020304" pitchFamily="18" charset="0"/>
                                </a:rPr>
                                <m:t>𝐸</m:t>
                              </m:r>
                            </m:e>
                            <m:sup>
                              <m:r>
                                <a:rPr lang="en-US" altLang="zh-TW" b="0" i="1" smtClean="0">
                                  <a:latin typeface="Cambria Math" panose="02040503050406030204" pitchFamily="18" charset="0"/>
                                  <a:cs typeface="Times New Roman" panose="02020603050405020304" pitchFamily="18" charset="0"/>
                                </a:rPr>
                                <m:t>2</m:t>
                              </m:r>
                            </m:sup>
                          </m:sSup>
                        </m:num>
                        <m:den>
                          <m:sSup>
                            <m:sSupPr>
                              <m:ctrlPr>
                                <a:rPr lang="en-US" altLang="zh-TW" b="0" i="1" smtClean="0">
                                  <a:latin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cs typeface="Times New Roman" panose="02020603050405020304" pitchFamily="18" charset="0"/>
                                </a:rPr>
                                <m:t>𝑐</m:t>
                              </m:r>
                            </m:e>
                            <m:sup>
                              <m:r>
                                <a:rPr lang="en-US" altLang="zh-TW" b="0" i="1" smtClean="0">
                                  <a:latin typeface="Cambria Math" panose="02040503050406030204" pitchFamily="18" charset="0"/>
                                  <a:cs typeface="Times New Roman" panose="02020603050405020304" pitchFamily="18" charset="0"/>
                                </a:rPr>
                                <m:t>2</m:t>
                              </m:r>
                            </m:sup>
                          </m:sSup>
                        </m:den>
                      </m:f>
                      <m:r>
                        <a:rPr lang="en-US" altLang="zh-TW" b="0" i="1" smtClean="0">
                          <a:latin typeface="Cambria Math" panose="02040503050406030204" pitchFamily="18" charset="0"/>
                          <a:cs typeface="Times New Roman" panose="02020603050405020304" pitchFamily="18" charset="0"/>
                        </a:rPr>
                        <m:t>−</m:t>
                      </m:r>
                      <m:sSup>
                        <m:sSupPr>
                          <m:ctrlPr>
                            <a:rPr lang="en-US" altLang="zh-TW" b="0" i="1" smtClean="0">
                              <a:latin typeface="Cambria Math" panose="02040503050406030204" pitchFamily="18" charset="0"/>
                              <a:cs typeface="Times New Roman" panose="02020603050405020304" pitchFamily="18" charset="0"/>
                            </a:rPr>
                          </m:ctrlPr>
                        </m:sSupPr>
                        <m:e>
                          <m:d>
                            <m:dPr>
                              <m:begChr m:val="|"/>
                              <m:endChr m:val="|"/>
                              <m:ctrlPr>
                                <a:rPr lang="en-US" altLang="zh-TW" i="1" smtClean="0">
                                  <a:latin typeface="Cambria Math" panose="02040503050406030204" pitchFamily="18" charset="0"/>
                                  <a:cs typeface="Times New Roman" panose="02020603050405020304" pitchFamily="18" charset="0"/>
                                </a:rPr>
                              </m:ctrlPr>
                            </m:dPr>
                            <m:e>
                              <m:acc>
                                <m:accPr>
                                  <m:chr m:val="⃗"/>
                                  <m:ctrlPr>
                                    <a:rPr lang="en-US" altLang="zh-TW" i="1">
                                      <a:latin typeface="Cambria Math" panose="02040503050406030204" pitchFamily="18" charset="0"/>
                                      <a:cs typeface="Times New Roman" panose="02020603050405020304" pitchFamily="18" charset="0"/>
                                    </a:rPr>
                                  </m:ctrlPr>
                                </m:accPr>
                                <m:e>
                                  <m:r>
                                    <a:rPr lang="en-US" altLang="zh-TW" i="1">
                                      <a:latin typeface="Cambria Math" panose="02040503050406030204" pitchFamily="18" charset="0"/>
                                      <a:cs typeface="Times New Roman" panose="02020603050405020304" pitchFamily="18" charset="0"/>
                                    </a:rPr>
                                    <m:t>𝑝</m:t>
                                  </m:r>
                                </m:e>
                              </m:acc>
                            </m:e>
                          </m:d>
                        </m:e>
                        <m:sup>
                          <m:r>
                            <a:rPr lang="en-US" altLang="zh-TW" b="0" i="1" smtClean="0">
                              <a:latin typeface="Cambria Math" panose="02040503050406030204" pitchFamily="18" charset="0"/>
                              <a:cs typeface="Times New Roman" panose="02020603050405020304" pitchFamily="18" charset="0"/>
                            </a:rPr>
                            <m:t>2</m:t>
                          </m:r>
                        </m:sup>
                      </m:sSup>
                      <m:r>
                        <a:rPr lang="en-US" altLang="zh-TW" b="0" i="1" smtClean="0">
                          <a:latin typeface="Cambria Math" panose="02040503050406030204" pitchFamily="18" charset="0"/>
                          <a:cs typeface="Times New Roman" panose="02020603050405020304" pitchFamily="18" charset="0"/>
                        </a:rPr>
                        <m:t>=0</m:t>
                      </m:r>
                    </m:oMath>
                  </m:oMathPara>
                </a14:m>
                <a:endParaRPr lang="zh-TW" altLang="en-US" i="1" dirty="0">
                  <a:latin typeface="Times New Roman" panose="02020603050405020304" pitchFamily="18" charset="0"/>
                  <a:cs typeface="Times New Roman" panose="02020603050405020304" pitchFamily="18" charset="0"/>
                </a:endParaRPr>
              </a:p>
            </p:txBody>
          </p:sp>
        </mc:Choice>
        <mc:Fallback xmlns="">
          <p:sp>
            <p:nvSpPr>
              <p:cNvPr id="15" name="文字方塊 14">
                <a:extLst>
                  <a:ext uri="{FF2B5EF4-FFF2-40B4-BE49-F238E27FC236}">
                    <a16:creationId xmlns:a16="http://schemas.microsoft.com/office/drawing/2014/main" id="{12C8A3D6-C5F6-174E-A623-45170D0313F4}"/>
                  </a:ext>
                </a:extLst>
              </p:cNvPr>
              <p:cNvSpPr txBox="1">
                <a:spLocks noRot="1" noChangeAspect="1" noMove="1" noResize="1" noEditPoints="1" noAdjustHandles="1" noChangeArrowheads="1" noChangeShapeType="1" noTextEdit="1"/>
              </p:cNvSpPr>
              <p:nvPr/>
            </p:nvSpPr>
            <p:spPr bwMode="auto">
              <a:xfrm>
                <a:off x="1961601" y="4429100"/>
                <a:ext cx="2134815" cy="648191"/>
              </a:xfrm>
              <a:prstGeom prst="rect">
                <a:avLst/>
              </a:prstGeom>
              <a:blipFill>
                <a:blip r:embed="rId5"/>
                <a:stretch>
                  <a:fillRect/>
                </a:stretch>
              </a:blipFill>
              <a:ln>
                <a:noFill/>
              </a:ln>
            </p:spPr>
            <p:txBody>
              <a:bodyPr/>
              <a:lstStyle/>
              <a:p>
                <a:r>
                  <a:rPr lang="zh-TW" altLang="en-US">
                    <a:noFill/>
                  </a:rPr>
                  <a:t> </a:t>
                </a:r>
              </a:p>
            </p:txBody>
          </p:sp>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圖片 2" descr="F33_05.jpg"/>
          <p:cNvPicPr>
            <a:picLocks noChangeAspect="1"/>
          </p:cNvPicPr>
          <p:nvPr/>
        </p:nvPicPr>
        <p:blipFill>
          <a:blip r:embed="rId2">
            <a:extLst>
              <a:ext uri="{28A0092B-C50C-407E-A947-70E740481C1C}">
                <a14:useLocalDpi xmlns:a14="http://schemas.microsoft.com/office/drawing/2010/main" val="0"/>
              </a:ext>
            </a:extLst>
          </a:blip>
          <a:srcRect t="18867" r="17027" b="9435"/>
          <a:stretch>
            <a:fillRect/>
          </a:stretch>
        </p:blipFill>
        <p:spPr bwMode="auto">
          <a:xfrm>
            <a:off x="4608513" y="800100"/>
            <a:ext cx="30956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2" name="文字方塊 6"/>
          <p:cNvSpPr txBox="1">
            <a:spLocks noChangeArrowheads="1"/>
          </p:cNvSpPr>
          <p:nvPr/>
        </p:nvSpPr>
        <p:spPr bwMode="auto">
          <a:xfrm>
            <a:off x="1614488" y="727075"/>
            <a:ext cx="299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a:latin typeface="Arial" pitchFamily="34" charset="0"/>
              </a:rPr>
              <a:t>從光子的波性來看：</a:t>
            </a:r>
          </a:p>
        </p:txBody>
      </p:sp>
      <p:sp>
        <p:nvSpPr>
          <p:cNvPr id="132104" name="文字方塊 8"/>
          <p:cNvSpPr txBox="1">
            <a:spLocks noChangeArrowheads="1"/>
          </p:cNvSpPr>
          <p:nvPr/>
        </p:nvSpPr>
        <p:spPr bwMode="auto">
          <a:xfrm>
            <a:off x="5229225" y="4889500"/>
            <a:ext cx="233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en-US" altLang="zh-TW" sz="1800">
                <a:latin typeface="Times New Roman" pitchFamily="18" charset="0"/>
              </a:rPr>
              <a:t>Dispersion Relation</a:t>
            </a:r>
            <a:endParaRPr kumimoji="0" lang="zh-TW" altLang="en-US" sz="1800">
              <a:latin typeface="Times New Roman" pitchFamily="18" charset="0"/>
            </a:endParaRPr>
          </a:p>
        </p:txBody>
      </p:sp>
      <p:sp>
        <p:nvSpPr>
          <p:cNvPr id="132105" name="AutoShape 11"/>
          <p:cNvSpPr>
            <a:spLocks noChangeArrowheads="1"/>
          </p:cNvSpPr>
          <p:nvPr/>
        </p:nvSpPr>
        <p:spPr bwMode="auto">
          <a:xfrm>
            <a:off x="5302250" y="4195763"/>
            <a:ext cx="1584325" cy="647700"/>
          </a:xfrm>
          <a:prstGeom prst="lightningBolt">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a:latin typeface="Times New Roman" pitchFamily="18" charset="0"/>
            </a:endParaRPr>
          </a:p>
        </p:txBody>
      </p:sp>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B059FB20-F414-0D4B-A7BF-31D4ECAD03B2}"/>
                  </a:ext>
                </a:extLst>
              </p:cNvPr>
              <p:cNvSpPr txBox="1"/>
              <p:nvPr/>
            </p:nvSpPr>
            <p:spPr bwMode="auto">
              <a:xfrm>
                <a:off x="1600276" y="4330701"/>
                <a:ext cx="1087285" cy="369332"/>
              </a:xfrm>
              <a:prstGeom prst="rect">
                <a:avLst/>
              </a:prstGeom>
              <a:solidFill>
                <a:srgbClr val="FFFDAB"/>
              </a:solidFill>
              <a:ln>
                <a:noFill/>
              </a:ln>
            </p:spPr>
            <p:txBody>
              <a:bodyPr wrap="none"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zh-TW" i="1" smtClean="0">
                          <a:latin typeface="Cambria Math"/>
                          <a:cs typeface="Times New Roman" panose="02020603050405020304" pitchFamily="18" charset="0"/>
                        </a:rPr>
                        <m:t>𝐸</m:t>
                      </m:r>
                      <m:r>
                        <a:rPr lang="en-US" altLang="zh-TW" b="0" i="1" smtClean="0">
                          <a:latin typeface="Cambria Math"/>
                          <a:cs typeface="Times New Roman" panose="02020603050405020304" pitchFamily="18" charset="0"/>
                        </a:rPr>
                        <m:t>=</m:t>
                      </m:r>
                      <m:d>
                        <m:dPr>
                          <m:begChr m:val="|"/>
                          <m:endChr m:val="|"/>
                          <m:ctrlPr>
                            <a:rPr lang="en-US" altLang="zh-TW" b="0" i="1" smtClean="0">
                              <a:latin typeface="Cambria Math" panose="02040503050406030204" pitchFamily="18" charset="0"/>
                              <a:cs typeface="Times New Roman" panose="02020603050405020304" pitchFamily="18" charset="0"/>
                            </a:rPr>
                          </m:ctrlPr>
                        </m:dPr>
                        <m:e>
                          <m:acc>
                            <m:accPr>
                              <m:chr m:val="⃗"/>
                              <m:ctrlPr>
                                <a:rPr lang="en-US" altLang="zh-TW" b="0" i="1" smtClean="0">
                                  <a:latin typeface="Cambria Math" panose="02040503050406030204" pitchFamily="18" charset="0"/>
                                  <a:cs typeface="Times New Roman" panose="02020603050405020304" pitchFamily="18" charset="0"/>
                                </a:rPr>
                              </m:ctrlPr>
                            </m:accPr>
                            <m:e>
                              <m:r>
                                <a:rPr lang="en-US" altLang="zh-TW" b="0" i="1" smtClean="0">
                                  <a:latin typeface="Cambria Math" panose="02040503050406030204" pitchFamily="18" charset="0"/>
                                  <a:cs typeface="Times New Roman" panose="02020603050405020304" pitchFamily="18" charset="0"/>
                                </a:rPr>
                                <m:t>𝑝</m:t>
                              </m:r>
                            </m:e>
                          </m:acc>
                        </m:e>
                      </m:d>
                      <m:r>
                        <a:rPr lang="en-US" altLang="zh-TW" b="0" i="1" smtClean="0">
                          <a:latin typeface="Cambria Math" panose="02040503050406030204" pitchFamily="18" charset="0"/>
                          <a:cs typeface="Times New Roman" panose="02020603050405020304" pitchFamily="18" charset="0"/>
                        </a:rPr>
                        <m:t>𝑐</m:t>
                      </m:r>
                    </m:oMath>
                  </m:oMathPara>
                </a14:m>
                <a:endParaRPr lang="zh-TW" altLang="en-US" i="1" dirty="0">
                  <a:latin typeface="Times New Roman" panose="02020603050405020304" pitchFamily="18" charset="0"/>
                  <a:cs typeface="Times New Roman" panose="02020603050405020304" pitchFamily="18" charset="0"/>
                </a:endParaRPr>
              </a:p>
            </p:txBody>
          </p:sp>
        </mc:Choice>
        <mc:Fallback xmlns="">
          <p:sp>
            <p:nvSpPr>
              <p:cNvPr id="11" name="文字方塊 10">
                <a:extLst>
                  <a:ext uri="{FF2B5EF4-FFF2-40B4-BE49-F238E27FC236}">
                    <a16:creationId xmlns:a16="http://schemas.microsoft.com/office/drawing/2014/main" id="{B059FB20-F414-0D4B-A7BF-31D4ECAD03B2}"/>
                  </a:ext>
                </a:extLst>
              </p:cNvPr>
              <p:cNvSpPr txBox="1">
                <a:spLocks noRot="1" noChangeAspect="1" noMove="1" noResize="1" noEditPoints="1" noAdjustHandles="1" noChangeArrowheads="1" noChangeShapeType="1" noTextEdit="1"/>
              </p:cNvSpPr>
              <p:nvPr/>
            </p:nvSpPr>
            <p:spPr bwMode="auto">
              <a:xfrm>
                <a:off x="1600276" y="4330701"/>
                <a:ext cx="1087285" cy="369332"/>
              </a:xfrm>
              <a:prstGeom prst="rect">
                <a:avLst/>
              </a:prstGeom>
              <a:blipFill>
                <a:blip r:embed="rId3"/>
                <a:stretch>
                  <a:fillRect t="-10000" b="-6667"/>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B94DF9F5-42DC-194A-A253-61584D88014A}"/>
                  </a:ext>
                </a:extLst>
              </p:cNvPr>
              <p:cNvSpPr txBox="1"/>
              <p:nvPr/>
            </p:nvSpPr>
            <p:spPr bwMode="auto">
              <a:xfrm>
                <a:off x="1600276" y="4889500"/>
                <a:ext cx="3723392" cy="648191"/>
              </a:xfrm>
              <a:prstGeom prst="rect">
                <a:avLst/>
              </a:prstGeom>
              <a:solidFill>
                <a:srgbClr val="FFFF00"/>
              </a:solidFill>
              <a:ln>
                <a:noFill/>
              </a:ln>
            </p:spPr>
            <p:txBody>
              <a:bodyPr wrap="none"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cs typeface="Times New Roman" panose="02020603050405020304" pitchFamily="18" charset="0"/>
                            </a:rPr>
                            <m:t>𝑝</m:t>
                          </m:r>
                        </m:e>
                        <m:sup>
                          <m:r>
                            <a:rPr lang="en-US" altLang="zh-TW" b="0" i="1" smtClean="0">
                              <a:latin typeface="Cambria Math" panose="02040503050406030204" pitchFamily="18" charset="0"/>
                              <a:cs typeface="Times New Roman" panose="02020603050405020304" pitchFamily="18" charset="0"/>
                            </a:rPr>
                            <m:t>2</m:t>
                          </m:r>
                        </m:sup>
                      </m:sSup>
                      <m:r>
                        <a:rPr lang="en-US" altLang="zh-TW" b="0" i="1" smtClean="0">
                          <a:latin typeface="Cambria Math" panose="02040503050406030204" pitchFamily="18" charset="0"/>
                          <a:cs typeface="Times New Roman" panose="02020603050405020304" pitchFamily="18" charset="0"/>
                        </a:rPr>
                        <m:t>=</m:t>
                      </m:r>
                      <m:f>
                        <m:fPr>
                          <m:ctrlPr>
                            <a:rPr lang="en-US" altLang="zh-TW" b="0" i="1" smtClean="0">
                              <a:latin typeface="Cambria Math" panose="02040503050406030204" pitchFamily="18" charset="0"/>
                              <a:cs typeface="Times New Roman" panose="02020603050405020304" pitchFamily="18" charset="0"/>
                            </a:rPr>
                          </m:ctrlPr>
                        </m:fPr>
                        <m:num>
                          <m:sSup>
                            <m:sSupPr>
                              <m:ctrlPr>
                                <a:rPr lang="en-US" altLang="zh-TW" b="0" i="1" smtClean="0">
                                  <a:latin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cs typeface="Times New Roman" panose="02020603050405020304" pitchFamily="18" charset="0"/>
                                </a:rPr>
                                <m:t>𝐸</m:t>
                              </m:r>
                            </m:e>
                            <m:sup>
                              <m:r>
                                <a:rPr lang="en-US" altLang="zh-TW" b="0" i="1" smtClean="0">
                                  <a:latin typeface="Cambria Math" panose="02040503050406030204" pitchFamily="18" charset="0"/>
                                  <a:cs typeface="Times New Roman" panose="02020603050405020304" pitchFamily="18" charset="0"/>
                                </a:rPr>
                                <m:t>2</m:t>
                              </m:r>
                            </m:sup>
                          </m:sSup>
                        </m:num>
                        <m:den>
                          <m:sSup>
                            <m:sSupPr>
                              <m:ctrlPr>
                                <a:rPr lang="en-US" altLang="zh-TW" b="0" i="1" smtClean="0">
                                  <a:latin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cs typeface="Times New Roman" panose="02020603050405020304" pitchFamily="18" charset="0"/>
                                </a:rPr>
                                <m:t>𝑐</m:t>
                              </m:r>
                            </m:e>
                            <m:sup>
                              <m:r>
                                <a:rPr lang="en-US" altLang="zh-TW" b="0" i="1" smtClean="0">
                                  <a:latin typeface="Cambria Math" panose="02040503050406030204" pitchFamily="18" charset="0"/>
                                  <a:cs typeface="Times New Roman" panose="02020603050405020304" pitchFamily="18" charset="0"/>
                                </a:rPr>
                                <m:t>2</m:t>
                              </m:r>
                            </m:sup>
                          </m:sSup>
                        </m:den>
                      </m:f>
                      <m:r>
                        <a:rPr lang="en-US" altLang="zh-TW" b="0" i="1" smtClean="0">
                          <a:latin typeface="Cambria Math" panose="02040503050406030204" pitchFamily="18" charset="0"/>
                          <a:cs typeface="Times New Roman" panose="02020603050405020304" pitchFamily="18" charset="0"/>
                        </a:rPr>
                        <m:t>−</m:t>
                      </m:r>
                      <m:sSup>
                        <m:sSupPr>
                          <m:ctrlPr>
                            <a:rPr lang="en-US" altLang="zh-TW" b="0" i="1" smtClean="0">
                              <a:latin typeface="Cambria Math" panose="02040503050406030204" pitchFamily="18" charset="0"/>
                              <a:cs typeface="Times New Roman" panose="02020603050405020304" pitchFamily="18" charset="0"/>
                            </a:rPr>
                          </m:ctrlPr>
                        </m:sSupPr>
                        <m:e>
                          <m:d>
                            <m:dPr>
                              <m:begChr m:val="|"/>
                              <m:endChr m:val="|"/>
                              <m:ctrlPr>
                                <a:rPr lang="en-US" altLang="zh-TW" i="1" smtClean="0">
                                  <a:latin typeface="Cambria Math" panose="02040503050406030204" pitchFamily="18" charset="0"/>
                                  <a:cs typeface="Times New Roman" panose="02020603050405020304" pitchFamily="18" charset="0"/>
                                </a:rPr>
                              </m:ctrlPr>
                            </m:dPr>
                            <m:e>
                              <m:acc>
                                <m:accPr>
                                  <m:chr m:val="⃗"/>
                                  <m:ctrlPr>
                                    <a:rPr lang="en-US" altLang="zh-TW" i="1">
                                      <a:latin typeface="Cambria Math" panose="02040503050406030204" pitchFamily="18" charset="0"/>
                                      <a:cs typeface="Times New Roman" panose="02020603050405020304" pitchFamily="18" charset="0"/>
                                    </a:rPr>
                                  </m:ctrlPr>
                                </m:accPr>
                                <m:e>
                                  <m:r>
                                    <a:rPr lang="en-US" altLang="zh-TW" i="1">
                                      <a:latin typeface="Cambria Math" panose="02040503050406030204" pitchFamily="18" charset="0"/>
                                      <a:cs typeface="Times New Roman" panose="02020603050405020304" pitchFamily="18" charset="0"/>
                                    </a:rPr>
                                    <m:t>𝑝</m:t>
                                  </m:r>
                                </m:e>
                              </m:acc>
                            </m:e>
                          </m:d>
                        </m:e>
                        <m:sup>
                          <m:r>
                            <a:rPr lang="en-US" altLang="zh-TW" b="0" i="1" smtClean="0">
                              <a:latin typeface="Cambria Math" panose="02040503050406030204" pitchFamily="18" charset="0"/>
                              <a:cs typeface="Times New Roman" panose="02020603050405020304" pitchFamily="18" charset="0"/>
                            </a:rPr>
                            <m:t>2</m:t>
                          </m:r>
                        </m:sup>
                      </m:sSup>
                      <m:r>
                        <a:rPr lang="en-US" altLang="zh-TW" b="0" i="1" smtClean="0">
                          <a:latin typeface="Cambria Math" panose="02040503050406030204" pitchFamily="18" charset="0"/>
                          <a:cs typeface="Times New Roman" panose="02020603050405020304" pitchFamily="18" charset="0"/>
                        </a:rPr>
                        <m:t>=</m:t>
                      </m:r>
                      <m:f>
                        <m:fPr>
                          <m:ctrlPr>
                            <a:rPr lang="en-US" altLang="zh-TW" i="1">
                              <a:latin typeface="Cambria Math" panose="02040503050406030204" pitchFamily="18" charset="0"/>
                              <a:cs typeface="Times New Roman" panose="02020603050405020304" pitchFamily="18" charset="0"/>
                            </a:rPr>
                          </m:ctrlPr>
                        </m:fPr>
                        <m:num>
                          <m:sSup>
                            <m:sSupPr>
                              <m:ctrlPr>
                                <a:rPr lang="en-US" altLang="zh-TW" i="1">
                                  <a:latin typeface="Cambria Math" panose="02040503050406030204" pitchFamily="18" charset="0"/>
                                  <a:cs typeface="Times New Roman" panose="02020603050405020304" pitchFamily="18" charset="0"/>
                                </a:rPr>
                              </m:ctrlPr>
                            </m:sSupPr>
                            <m:e>
                              <m:r>
                                <a:rPr lang="en-US" altLang="zh-TW" i="1" smtClean="0">
                                  <a:latin typeface="Cambria Math" panose="02040503050406030204" pitchFamily="18" charset="0"/>
                                  <a:ea typeface="Cambria Math" panose="02040503050406030204" pitchFamily="18" charset="0"/>
                                  <a:cs typeface="Times New Roman" panose="02020603050405020304" pitchFamily="18" charset="0"/>
                                </a:rPr>
                                <m:t>ℏ</m:t>
                              </m:r>
                            </m:e>
                            <m:sup>
                              <m:r>
                                <a:rPr lang="en-US" altLang="zh-TW" i="1">
                                  <a:latin typeface="Cambria Math" panose="02040503050406030204" pitchFamily="18" charset="0"/>
                                  <a:cs typeface="Times New Roman" panose="02020603050405020304" pitchFamily="18" charset="0"/>
                                </a:rPr>
                                <m:t>2</m:t>
                              </m:r>
                            </m:sup>
                          </m:sSup>
                          <m:sSup>
                            <m:sSupPr>
                              <m:ctrlPr>
                                <a:rPr lang="en-US" altLang="zh-TW" i="1" smtClean="0">
                                  <a:latin typeface="Cambria Math" panose="02040503050406030204" pitchFamily="18" charset="0"/>
                                  <a:cs typeface="Times New Roman" panose="02020603050405020304" pitchFamily="18" charset="0"/>
                                </a:rPr>
                              </m:ctrlPr>
                            </m:sSupPr>
                            <m:e>
                              <m:r>
                                <a:rPr lang="en-US" altLang="zh-TW" i="1" smtClean="0">
                                  <a:latin typeface="Cambria Math" panose="02040503050406030204" pitchFamily="18" charset="0"/>
                                  <a:ea typeface="Cambria Math" panose="02040503050406030204" pitchFamily="18" charset="0"/>
                                  <a:cs typeface="Times New Roman" panose="02020603050405020304" pitchFamily="18" charset="0"/>
                                </a:rPr>
                                <m:t>𝜔</m:t>
                              </m:r>
                            </m:e>
                            <m:sup>
                              <m:r>
                                <a:rPr lang="en-US" altLang="zh-TW" b="0" i="1" smtClean="0">
                                  <a:latin typeface="Cambria Math" panose="02040503050406030204" pitchFamily="18" charset="0"/>
                                  <a:cs typeface="Times New Roman" panose="02020603050405020304" pitchFamily="18" charset="0"/>
                                </a:rPr>
                                <m:t>2</m:t>
                              </m:r>
                            </m:sup>
                          </m:sSup>
                        </m:num>
                        <m:den>
                          <m:sSup>
                            <m:sSupPr>
                              <m:ctrlPr>
                                <a:rPr lang="en-US" altLang="zh-TW" i="1">
                                  <a:latin typeface="Cambria Math" panose="02040503050406030204" pitchFamily="18" charset="0"/>
                                  <a:cs typeface="Times New Roman" panose="02020603050405020304" pitchFamily="18" charset="0"/>
                                </a:rPr>
                              </m:ctrlPr>
                            </m:sSupPr>
                            <m:e>
                              <m:r>
                                <a:rPr lang="en-US" altLang="zh-TW" i="1">
                                  <a:latin typeface="Cambria Math" panose="02040503050406030204" pitchFamily="18" charset="0"/>
                                  <a:cs typeface="Times New Roman" panose="02020603050405020304" pitchFamily="18" charset="0"/>
                                </a:rPr>
                                <m:t>𝑐</m:t>
                              </m:r>
                            </m:e>
                            <m:sup>
                              <m:r>
                                <a:rPr lang="en-US" altLang="zh-TW" i="1">
                                  <a:latin typeface="Cambria Math" panose="02040503050406030204" pitchFamily="18" charset="0"/>
                                  <a:cs typeface="Times New Roman" panose="02020603050405020304" pitchFamily="18" charset="0"/>
                                </a:rPr>
                                <m:t>2</m:t>
                              </m:r>
                            </m:sup>
                          </m:sSup>
                        </m:den>
                      </m:f>
                      <m:r>
                        <a:rPr lang="en-US" altLang="zh-TW" i="1">
                          <a:latin typeface="Cambria Math" panose="02040503050406030204" pitchFamily="18" charset="0"/>
                          <a:cs typeface="Times New Roman" panose="02020603050405020304" pitchFamily="18" charset="0"/>
                        </a:rPr>
                        <m:t>−</m:t>
                      </m:r>
                      <m:sSup>
                        <m:sSupPr>
                          <m:ctrlPr>
                            <a:rPr lang="en-US" altLang="zh-TW" i="1">
                              <a:latin typeface="Cambria Math" panose="02040503050406030204" pitchFamily="18" charset="0"/>
                              <a:cs typeface="Times New Roman" panose="02020603050405020304" pitchFamily="18" charset="0"/>
                            </a:rPr>
                          </m:ctrlPr>
                        </m:sSupPr>
                        <m:e>
                          <m:r>
                            <a:rPr lang="en-US" altLang="zh-TW" i="1">
                              <a:latin typeface="Cambria Math" panose="02040503050406030204" pitchFamily="18" charset="0"/>
                              <a:ea typeface="Cambria Math" panose="02040503050406030204" pitchFamily="18" charset="0"/>
                              <a:cs typeface="Times New Roman" panose="02020603050405020304" pitchFamily="18" charset="0"/>
                            </a:rPr>
                            <m:t>ℏ</m:t>
                          </m:r>
                        </m:e>
                        <m:sup>
                          <m:r>
                            <a:rPr lang="en-US" altLang="zh-TW" i="1">
                              <a:latin typeface="Cambria Math" panose="02040503050406030204" pitchFamily="18" charset="0"/>
                              <a:cs typeface="Times New Roman" panose="02020603050405020304" pitchFamily="18" charset="0"/>
                            </a:rPr>
                            <m:t>2</m:t>
                          </m:r>
                        </m:sup>
                      </m:sSup>
                      <m:sSup>
                        <m:sSupPr>
                          <m:ctrlPr>
                            <a:rPr lang="en-US" altLang="zh-TW" i="1">
                              <a:latin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cs typeface="Times New Roman" panose="02020603050405020304" pitchFamily="18" charset="0"/>
                            </a:rPr>
                            <m:t>𝑘</m:t>
                          </m:r>
                        </m:e>
                        <m:sup>
                          <m:r>
                            <a:rPr lang="en-US" altLang="zh-TW" i="1">
                              <a:latin typeface="Cambria Math" panose="02040503050406030204" pitchFamily="18" charset="0"/>
                              <a:cs typeface="Times New Roman" panose="02020603050405020304" pitchFamily="18" charset="0"/>
                            </a:rPr>
                            <m:t>2</m:t>
                          </m:r>
                        </m:sup>
                      </m:sSup>
                      <m:r>
                        <a:rPr lang="en-US" altLang="zh-TW" b="0" i="1" smtClean="0">
                          <a:latin typeface="Cambria Math" panose="02040503050406030204" pitchFamily="18" charset="0"/>
                          <a:cs typeface="Times New Roman" panose="02020603050405020304" pitchFamily="18" charset="0"/>
                        </a:rPr>
                        <m:t>=0</m:t>
                      </m:r>
                    </m:oMath>
                  </m:oMathPara>
                </a14:m>
                <a:endParaRPr lang="zh-TW" altLang="en-US" i="1" dirty="0">
                  <a:latin typeface="Times New Roman" panose="02020603050405020304" pitchFamily="18" charset="0"/>
                  <a:cs typeface="Times New Roman" panose="02020603050405020304" pitchFamily="18" charset="0"/>
                </a:endParaRPr>
              </a:p>
            </p:txBody>
          </p:sp>
        </mc:Choice>
        <mc:Fallback xmlns="">
          <p:sp>
            <p:nvSpPr>
              <p:cNvPr id="12" name="文字方塊 11">
                <a:extLst>
                  <a:ext uri="{FF2B5EF4-FFF2-40B4-BE49-F238E27FC236}">
                    <a16:creationId xmlns:a16="http://schemas.microsoft.com/office/drawing/2014/main" id="{B94DF9F5-42DC-194A-A253-61584D88014A}"/>
                  </a:ext>
                </a:extLst>
              </p:cNvPr>
              <p:cNvSpPr txBox="1">
                <a:spLocks noRot="1" noChangeAspect="1" noMove="1" noResize="1" noEditPoints="1" noAdjustHandles="1" noChangeArrowheads="1" noChangeShapeType="1" noTextEdit="1"/>
              </p:cNvSpPr>
              <p:nvPr/>
            </p:nvSpPr>
            <p:spPr bwMode="auto">
              <a:xfrm>
                <a:off x="1600276" y="4889500"/>
                <a:ext cx="3723392" cy="648191"/>
              </a:xfrm>
              <a:prstGeom prst="rect">
                <a:avLst/>
              </a:prstGeom>
              <a:blipFill>
                <a:blip r:embed="rId4"/>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1CC55D4D-3F3C-4343-9617-4BBF7A037F07}"/>
                  </a:ext>
                </a:extLst>
              </p:cNvPr>
              <p:cNvSpPr txBox="1"/>
              <p:nvPr/>
            </p:nvSpPr>
            <p:spPr bwMode="auto">
              <a:xfrm>
                <a:off x="1603876" y="1352035"/>
                <a:ext cx="1005083" cy="369332"/>
              </a:xfrm>
              <a:prstGeom prst="rect">
                <a:avLst/>
              </a:prstGeom>
              <a:solidFill>
                <a:srgbClr val="FFFDAB"/>
              </a:solidFill>
              <a:ln>
                <a:noFill/>
              </a:ln>
            </p:spPr>
            <p:txBody>
              <a:bodyPr wrap="none"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zh-TW" i="1" smtClean="0">
                          <a:latin typeface="Cambria Math"/>
                          <a:cs typeface="Times New Roman" panose="02020603050405020304" pitchFamily="18" charset="0"/>
                        </a:rPr>
                        <m:t>𝐸</m:t>
                      </m:r>
                      <m:r>
                        <a:rPr lang="en-US" altLang="zh-TW" b="0" i="1" smtClean="0">
                          <a:latin typeface="Cambria Math"/>
                          <a:cs typeface="Times New Roman" panose="02020603050405020304" pitchFamily="18" charset="0"/>
                        </a:rPr>
                        <m:t>=</m:t>
                      </m:r>
                      <m:r>
                        <a:rPr lang="en-US" altLang="zh-TW" i="1">
                          <a:latin typeface="Cambria Math" panose="02040503050406030204" pitchFamily="18" charset="0"/>
                          <a:ea typeface="Cambria Math" panose="02040503050406030204" pitchFamily="18" charset="0"/>
                          <a:cs typeface="Times New Roman" panose="02020603050405020304" pitchFamily="18" charset="0"/>
                        </a:rPr>
                        <m:t>ℏ</m:t>
                      </m:r>
                      <m:r>
                        <a:rPr lang="en-US" altLang="zh-TW" i="1" smtClean="0">
                          <a:latin typeface="Cambria Math" panose="02040503050406030204" pitchFamily="18" charset="0"/>
                          <a:ea typeface="Cambria Math" panose="02040503050406030204" pitchFamily="18" charset="0"/>
                          <a:cs typeface="Times New Roman" panose="02020603050405020304" pitchFamily="18" charset="0"/>
                        </a:rPr>
                        <m:t>𝜔</m:t>
                      </m:r>
                    </m:oMath>
                  </m:oMathPara>
                </a14:m>
                <a:endParaRPr lang="zh-TW" altLang="en-US" i="1" dirty="0">
                  <a:latin typeface="Times New Roman" panose="02020603050405020304" pitchFamily="18" charset="0"/>
                  <a:cs typeface="Times New Roman" panose="02020603050405020304" pitchFamily="18" charset="0"/>
                </a:endParaRPr>
              </a:p>
            </p:txBody>
          </p:sp>
        </mc:Choice>
        <mc:Fallback xmlns="">
          <p:sp>
            <p:nvSpPr>
              <p:cNvPr id="13" name="文字方塊 12">
                <a:extLst>
                  <a:ext uri="{FF2B5EF4-FFF2-40B4-BE49-F238E27FC236}">
                    <a16:creationId xmlns:a16="http://schemas.microsoft.com/office/drawing/2014/main" id="{1CC55D4D-3F3C-4343-9617-4BBF7A037F07}"/>
                  </a:ext>
                </a:extLst>
              </p:cNvPr>
              <p:cNvSpPr txBox="1">
                <a:spLocks noRot="1" noChangeAspect="1" noMove="1" noResize="1" noEditPoints="1" noAdjustHandles="1" noChangeArrowheads="1" noChangeShapeType="1" noTextEdit="1"/>
              </p:cNvSpPr>
              <p:nvPr/>
            </p:nvSpPr>
            <p:spPr bwMode="auto">
              <a:xfrm>
                <a:off x="1603876" y="1352035"/>
                <a:ext cx="1005083" cy="369332"/>
              </a:xfrm>
              <a:prstGeom prst="rect">
                <a:avLst/>
              </a:prstGeom>
              <a:blipFill>
                <a:blip r:embed="rId5"/>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8A8B5615-43FF-454A-B95B-3384491C7684}"/>
                  </a:ext>
                </a:extLst>
              </p:cNvPr>
              <p:cNvSpPr txBox="1"/>
              <p:nvPr/>
            </p:nvSpPr>
            <p:spPr bwMode="auto">
              <a:xfrm>
                <a:off x="1600276" y="1905227"/>
                <a:ext cx="1378005" cy="618311"/>
              </a:xfrm>
              <a:prstGeom prst="rect">
                <a:avLst/>
              </a:prstGeom>
              <a:solidFill>
                <a:srgbClr val="FFFDAB"/>
              </a:solidFill>
              <a:ln>
                <a:noFill/>
              </a:ln>
            </p:spPr>
            <p:txBody>
              <a:bodyPr wrap="none"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cs typeface="Times New Roman" panose="02020603050405020304" pitchFamily="18" charset="0"/>
                        </a:rPr>
                        <m:t>𝑝</m:t>
                      </m:r>
                      <m:r>
                        <a:rPr lang="en-US" altLang="zh-TW" b="0" i="1" smtClean="0">
                          <a:latin typeface="Cambria Math"/>
                          <a:cs typeface="Times New Roman" panose="02020603050405020304" pitchFamily="18" charset="0"/>
                        </a:rPr>
                        <m:t>=</m:t>
                      </m:r>
                      <m:f>
                        <m:fPr>
                          <m:ctrlPr>
                            <a:rPr lang="en-US" altLang="zh-TW" b="0" i="1" smtClean="0">
                              <a:latin typeface="Cambria Math" panose="02040503050406030204" pitchFamily="18" charset="0"/>
                              <a:cs typeface="Times New Roman" panose="02020603050405020304" pitchFamily="18" charset="0"/>
                            </a:rPr>
                          </m:ctrlPr>
                        </m:fPr>
                        <m:num>
                          <m:r>
                            <a:rPr lang="en-US" altLang="zh-TW" b="0" i="1" smtClean="0">
                              <a:latin typeface="Cambria Math" panose="02040503050406030204" pitchFamily="18" charset="0"/>
                              <a:cs typeface="Times New Roman" panose="02020603050405020304" pitchFamily="18" charset="0"/>
                            </a:rPr>
                            <m:t>h</m:t>
                          </m:r>
                        </m:num>
                        <m:den>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𝜆</m:t>
                          </m:r>
                        </m:den>
                      </m:f>
                      <m:r>
                        <a:rPr lang="en-US" altLang="zh-TW" b="0" i="1" smtClean="0">
                          <a:latin typeface="Cambria Math" panose="02040503050406030204" pitchFamily="18" charset="0"/>
                          <a:cs typeface="Times New Roman" panose="02020603050405020304" pitchFamily="18" charset="0"/>
                        </a:rPr>
                        <m:t>=</m:t>
                      </m:r>
                      <m:r>
                        <a:rPr lang="en-US" altLang="zh-TW" i="1">
                          <a:latin typeface="Cambria Math" panose="02040503050406030204" pitchFamily="18" charset="0"/>
                          <a:ea typeface="Cambria Math" panose="02040503050406030204" pitchFamily="18" charset="0"/>
                          <a:cs typeface="Times New Roman" panose="02020603050405020304" pitchFamily="18" charset="0"/>
                        </a:rPr>
                        <m:t>ℏ</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𝑘</m:t>
                      </m:r>
                    </m:oMath>
                  </m:oMathPara>
                </a14:m>
                <a:endParaRPr lang="zh-TW" altLang="en-US" i="1" dirty="0">
                  <a:latin typeface="Times New Roman" panose="02020603050405020304" pitchFamily="18" charset="0"/>
                  <a:cs typeface="Times New Roman" panose="02020603050405020304" pitchFamily="18" charset="0"/>
                </a:endParaRPr>
              </a:p>
            </p:txBody>
          </p:sp>
        </mc:Choice>
        <mc:Fallback xmlns="">
          <p:sp>
            <p:nvSpPr>
              <p:cNvPr id="14" name="文字方塊 13">
                <a:extLst>
                  <a:ext uri="{FF2B5EF4-FFF2-40B4-BE49-F238E27FC236}">
                    <a16:creationId xmlns:a16="http://schemas.microsoft.com/office/drawing/2014/main" id="{8A8B5615-43FF-454A-B95B-3384491C7684}"/>
                  </a:ext>
                </a:extLst>
              </p:cNvPr>
              <p:cNvSpPr txBox="1">
                <a:spLocks noRot="1" noChangeAspect="1" noMove="1" noResize="1" noEditPoints="1" noAdjustHandles="1" noChangeArrowheads="1" noChangeShapeType="1" noTextEdit="1"/>
              </p:cNvSpPr>
              <p:nvPr/>
            </p:nvSpPr>
            <p:spPr bwMode="auto">
              <a:xfrm>
                <a:off x="1600276" y="1905227"/>
                <a:ext cx="1378005" cy="618311"/>
              </a:xfrm>
              <a:prstGeom prst="rect">
                <a:avLst/>
              </a:prstGeom>
              <a:blipFill>
                <a:blip r:embed="rId6"/>
                <a:stretch>
                  <a:fillRect b="-4000"/>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E9051372-8536-AC49-AFF6-011FA63CB239}"/>
                  </a:ext>
                </a:extLst>
              </p:cNvPr>
              <p:cNvSpPr txBox="1"/>
              <p:nvPr/>
            </p:nvSpPr>
            <p:spPr bwMode="auto">
              <a:xfrm>
                <a:off x="1600276" y="2765108"/>
                <a:ext cx="828625" cy="566694"/>
              </a:xfrm>
              <a:prstGeom prst="rect">
                <a:avLst/>
              </a:prstGeom>
              <a:solidFill>
                <a:srgbClr val="FFFDAB"/>
              </a:solidFill>
              <a:ln>
                <a:noFill/>
              </a:ln>
            </p:spPr>
            <p:txBody>
              <a:bodyPr wrap="none"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f>
                        <m:fPr>
                          <m:ctrlPr>
                            <a:rPr lang="en-US" altLang="zh-TW" b="0" i="1" smtClean="0">
                              <a:latin typeface="Cambria Math" panose="02040503050406030204" pitchFamily="18" charset="0"/>
                              <a:cs typeface="Times New Roman" panose="02020603050405020304" pitchFamily="18" charset="0"/>
                            </a:rPr>
                          </m:ctrlPr>
                        </m:fPr>
                        <m:num>
                          <m:r>
                            <a:rPr lang="en-US" altLang="zh-TW" i="1">
                              <a:latin typeface="Cambria Math" panose="02040503050406030204" pitchFamily="18" charset="0"/>
                              <a:ea typeface="Cambria Math" panose="02040503050406030204" pitchFamily="18" charset="0"/>
                              <a:cs typeface="Times New Roman" panose="02020603050405020304" pitchFamily="18" charset="0"/>
                            </a:rPr>
                            <m:t>𝜔</m:t>
                          </m:r>
                        </m:num>
                        <m:den>
                          <m:r>
                            <a:rPr lang="en-US" altLang="zh-TW" b="0" i="1" smtClean="0">
                              <a:latin typeface="Cambria Math" panose="02040503050406030204" pitchFamily="18" charset="0"/>
                              <a:cs typeface="Times New Roman" panose="02020603050405020304" pitchFamily="18" charset="0"/>
                            </a:rPr>
                            <m:t>𝑘</m:t>
                          </m:r>
                        </m:den>
                      </m:f>
                      <m:r>
                        <a:rPr lang="en-US" altLang="zh-TW" b="0" i="1" smtClean="0">
                          <a:latin typeface="Cambria Math" panose="02040503050406030204" pitchFamily="18" charset="0"/>
                          <a:cs typeface="Times New Roman" panose="02020603050405020304" pitchFamily="18" charset="0"/>
                        </a:rPr>
                        <m:t>=</m:t>
                      </m:r>
                      <m:r>
                        <a:rPr lang="en-US" altLang="zh-TW" b="0" i="1" smtClean="0">
                          <a:latin typeface="Cambria Math" panose="02040503050406030204" pitchFamily="18" charset="0"/>
                          <a:cs typeface="Times New Roman" panose="02020603050405020304" pitchFamily="18" charset="0"/>
                        </a:rPr>
                        <m:t>𝑐</m:t>
                      </m:r>
                    </m:oMath>
                  </m:oMathPara>
                </a14:m>
                <a:endParaRPr lang="zh-TW" altLang="en-US" i="1" dirty="0">
                  <a:latin typeface="Times New Roman" panose="02020603050405020304" pitchFamily="18" charset="0"/>
                  <a:cs typeface="Times New Roman" panose="02020603050405020304" pitchFamily="18" charset="0"/>
                </a:endParaRPr>
              </a:p>
            </p:txBody>
          </p:sp>
        </mc:Choice>
        <mc:Fallback xmlns="">
          <p:sp>
            <p:nvSpPr>
              <p:cNvPr id="15" name="文字方塊 14">
                <a:extLst>
                  <a:ext uri="{FF2B5EF4-FFF2-40B4-BE49-F238E27FC236}">
                    <a16:creationId xmlns:a16="http://schemas.microsoft.com/office/drawing/2014/main" id="{E9051372-8536-AC49-AFF6-011FA63CB239}"/>
                  </a:ext>
                </a:extLst>
              </p:cNvPr>
              <p:cNvSpPr txBox="1">
                <a:spLocks noRot="1" noChangeAspect="1" noMove="1" noResize="1" noEditPoints="1" noAdjustHandles="1" noChangeArrowheads="1" noChangeShapeType="1" noTextEdit="1"/>
              </p:cNvSpPr>
              <p:nvPr/>
            </p:nvSpPr>
            <p:spPr bwMode="auto">
              <a:xfrm>
                <a:off x="1600276" y="2765108"/>
                <a:ext cx="828625" cy="566694"/>
              </a:xfrm>
              <a:prstGeom prst="rect">
                <a:avLst/>
              </a:prstGeom>
              <a:blipFill>
                <a:blip r:embed="rId7"/>
                <a:stretch>
                  <a:fillRect b="-4444"/>
                </a:stretch>
              </a:blipFill>
              <a:ln>
                <a:noFill/>
              </a:ln>
            </p:spPr>
            <p:txBody>
              <a:bodyPr/>
              <a:lstStyle/>
              <a:p>
                <a:r>
                  <a:rPr lang="zh-TW" alt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旋轉01"/>
          <p:cNvPicPr>
            <a:picLocks noChangeAspect="1" noChangeArrowheads="1"/>
          </p:cNvPicPr>
          <p:nvPr/>
        </p:nvPicPr>
        <p:blipFill>
          <a:blip r:embed="rId2">
            <a:extLst>
              <a:ext uri="{28A0092B-C50C-407E-A947-70E740481C1C}">
                <a14:useLocalDpi xmlns:a14="http://schemas.microsoft.com/office/drawing/2010/main" val="0"/>
              </a:ext>
            </a:extLst>
          </a:blip>
          <a:srcRect t="7831"/>
          <a:stretch>
            <a:fillRect/>
          </a:stretch>
        </p:blipFill>
        <p:spPr bwMode="auto">
          <a:xfrm>
            <a:off x="1436748" y="1285700"/>
            <a:ext cx="379401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Rectangle 7"/>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58372" name="Rectangle 9"/>
          <p:cNvSpPr>
            <a:spLocks noChangeArrowheads="1"/>
          </p:cNvSpPr>
          <p:nvPr/>
        </p:nvSpPr>
        <p:spPr bwMode="auto">
          <a:xfrm>
            <a:off x="0" y="3105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58373" name="Rectangle 11"/>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58374" name="Rectangle 14"/>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58375" name="Rectangle 16"/>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58376" name="Text Box 20"/>
          <p:cNvSpPr txBox="1">
            <a:spLocks noChangeArrowheads="1"/>
          </p:cNvSpPr>
          <p:nvPr/>
        </p:nvSpPr>
        <p:spPr bwMode="auto">
          <a:xfrm>
            <a:off x="1374860" y="819735"/>
            <a:ext cx="545955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lang="zh-TW" altLang="en-US" sz="1800" dirty="0"/>
              <a:t>將座標軸旋轉 </a:t>
            </a:r>
            <a:r>
              <a:rPr lang="el-GR" altLang="zh-TW" sz="1800" i="1" dirty="0">
                <a:latin typeface="Times New Roman" pitchFamily="18" charset="0"/>
                <a:cs typeface="Times New Roman" pitchFamily="18" charset="0"/>
              </a:rPr>
              <a:t>θ</a:t>
            </a:r>
            <a:r>
              <a:rPr lang="zh-TW" altLang="en-US" sz="1800" dirty="0"/>
              <a:t> 角，可得到一組新的座標軸。</a:t>
            </a:r>
          </a:p>
        </p:txBody>
      </p:sp>
      <p:sp>
        <p:nvSpPr>
          <p:cNvPr id="13" name="Text Box 12"/>
          <p:cNvSpPr txBox="1">
            <a:spLocks noChangeArrowheads="1"/>
          </p:cNvSpPr>
          <p:nvPr/>
        </p:nvSpPr>
        <p:spPr bwMode="auto">
          <a:xfrm>
            <a:off x="1374860" y="406377"/>
            <a:ext cx="6069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lang="zh-TW" altLang="en-US" sz="1800" dirty="0">
                <a:solidFill>
                  <a:srgbClr val="FF0000"/>
                </a:solidFill>
              </a:rPr>
              <a:t>因此座標軸的選擇應該是任意的。</a:t>
            </a:r>
          </a:p>
        </p:txBody>
      </p:sp>
      <p:pic>
        <p:nvPicPr>
          <p:cNvPr id="10" name="Picture 2" descr="http://xmipp.cnb.csic.es/NewXmipp/Web_Site/public_html/NewXmipp/Lib/XmippData/Extra_Docs/euler_defini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149" y="3752850"/>
            <a:ext cx="3078367" cy="277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8446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文字方塊 6"/>
          <p:cNvSpPr txBox="1">
            <a:spLocks noChangeArrowheads="1"/>
          </p:cNvSpPr>
          <p:nvPr/>
        </p:nvSpPr>
        <p:spPr bwMode="auto">
          <a:xfrm>
            <a:off x="1614488" y="727075"/>
            <a:ext cx="4564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a:latin typeface="Arial" pitchFamily="34" charset="0"/>
              </a:rPr>
              <a:t>從其他有質量的粒子的波性來看：</a:t>
            </a:r>
          </a:p>
        </p:txBody>
      </p:sp>
      <p:sp>
        <p:nvSpPr>
          <p:cNvPr id="133125" name="文字方塊 8"/>
          <p:cNvSpPr txBox="1">
            <a:spLocks noChangeArrowheads="1"/>
          </p:cNvSpPr>
          <p:nvPr/>
        </p:nvSpPr>
        <p:spPr bwMode="auto">
          <a:xfrm>
            <a:off x="6375324" y="3867149"/>
            <a:ext cx="233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en-US" altLang="zh-TW" sz="1800" dirty="0">
                <a:latin typeface="Times New Roman" pitchFamily="18" charset="0"/>
              </a:rPr>
              <a:t>Dispersion Relation</a:t>
            </a:r>
            <a:endParaRPr kumimoji="0" lang="zh-TW" altLang="en-US" sz="1800" dirty="0">
              <a:latin typeface="Times New Roman" pitchFamily="18" charset="0"/>
            </a:endParaRPr>
          </a:p>
        </p:txBody>
      </p:sp>
      <p:sp>
        <p:nvSpPr>
          <p:cNvPr id="133126" name="笑臉 20"/>
          <p:cNvSpPr>
            <a:spLocks noChangeArrowheads="1"/>
          </p:cNvSpPr>
          <p:nvPr/>
        </p:nvSpPr>
        <p:spPr bwMode="auto">
          <a:xfrm>
            <a:off x="5484813" y="1858963"/>
            <a:ext cx="438150" cy="438150"/>
          </a:xfrm>
          <a:prstGeom prst="smileyFace">
            <a:avLst>
              <a:gd name="adj" fmla="val 4653"/>
            </a:avLst>
          </a:prstGeom>
          <a:solidFill>
            <a:srgbClr val="92D050"/>
          </a:solidFill>
          <a:ln w="9525">
            <a:solidFill>
              <a:schemeClr val="tx1"/>
            </a:solidFill>
            <a:round/>
            <a:headEnd/>
            <a:tailEnd/>
          </a:ln>
        </p:spPr>
        <p:txBody>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F4FB5043-3AB8-534D-8841-FBD47798A14E}"/>
                  </a:ext>
                </a:extLst>
              </p:cNvPr>
              <p:cNvSpPr txBox="1"/>
              <p:nvPr/>
            </p:nvSpPr>
            <p:spPr bwMode="auto">
              <a:xfrm>
                <a:off x="1603876" y="1352035"/>
                <a:ext cx="1005083" cy="369332"/>
              </a:xfrm>
              <a:prstGeom prst="rect">
                <a:avLst/>
              </a:prstGeom>
              <a:solidFill>
                <a:srgbClr val="FFFDAB"/>
              </a:solidFill>
              <a:ln>
                <a:noFill/>
              </a:ln>
            </p:spPr>
            <p:txBody>
              <a:bodyPr wrap="none"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zh-TW" i="1" smtClean="0">
                          <a:latin typeface="Cambria Math"/>
                          <a:cs typeface="Times New Roman" panose="02020603050405020304" pitchFamily="18" charset="0"/>
                        </a:rPr>
                        <m:t>𝐸</m:t>
                      </m:r>
                      <m:r>
                        <a:rPr lang="en-US" altLang="zh-TW" b="0" i="1" smtClean="0">
                          <a:latin typeface="Cambria Math"/>
                          <a:cs typeface="Times New Roman" panose="02020603050405020304" pitchFamily="18" charset="0"/>
                        </a:rPr>
                        <m:t>=</m:t>
                      </m:r>
                      <m:r>
                        <a:rPr lang="en-US" altLang="zh-TW" i="1">
                          <a:latin typeface="Cambria Math" panose="02040503050406030204" pitchFamily="18" charset="0"/>
                          <a:ea typeface="Cambria Math" panose="02040503050406030204" pitchFamily="18" charset="0"/>
                          <a:cs typeface="Times New Roman" panose="02020603050405020304" pitchFamily="18" charset="0"/>
                        </a:rPr>
                        <m:t>ℏ</m:t>
                      </m:r>
                      <m:r>
                        <a:rPr lang="en-US" altLang="zh-TW" i="1" smtClean="0">
                          <a:latin typeface="Cambria Math" panose="02040503050406030204" pitchFamily="18" charset="0"/>
                          <a:ea typeface="Cambria Math" panose="02040503050406030204" pitchFamily="18" charset="0"/>
                          <a:cs typeface="Times New Roman" panose="02020603050405020304" pitchFamily="18" charset="0"/>
                        </a:rPr>
                        <m:t>𝜔</m:t>
                      </m:r>
                    </m:oMath>
                  </m:oMathPara>
                </a14:m>
                <a:endParaRPr lang="zh-TW" altLang="en-US" i="1" dirty="0">
                  <a:latin typeface="Times New Roman" panose="02020603050405020304" pitchFamily="18" charset="0"/>
                  <a:cs typeface="Times New Roman" panose="02020603050405020304" pitchFamily="18" charset="0"/>
                </a:endParaRPr>
              </a:p>
            </p:txBody>
          </p:sp>
        </mc:Choice>
        <mc:Fallback xmlns="">
          <p:sp>
            <p:nvSpPr>
              <p:cNvPr id="8" name="文字方塊 7">
                <a:extLst>
                  <a:ext uri="{FF2B5EF4-FFF2-40B4-BE49-F238E27FC236}">
                    <a16:creationId xmlns:a16="http://schemas.microsoft.com/office/drawing/2014/main" id="{F4FB5043-3AB8-534D-8841-FBD47798A14E}"/>
                  </a:ext>
                </a:extLst>
              </p:cNvPr>
              <p:cNvSpPr txBox="1">
                <a:spLocks noRot="1" noChangeAspect="1" noMove="1" noResize="1" noEditPoints="1" noAdjustHandles="1" noChangeArrowheads="1" noChangeShapeType="1" noTextEdit="1"/>
              </p:cNvSpPr>
              <p:nvPr/>
            </p:nvSpPr>
            <p:spPr bwMode="auto">
              <a:xfrm>
                <a:off x="1603876" y="1352035"/>
                <a:ext cx="1005083" cy="369332"/>
              </a:xfrm>
              <a:prstGeom prst="rect">
                <a:avLst/>
              </a:prstGeom>
              <a:blipFill>
                <a:blip r:embed="rId2"/>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49FA8597-1B56-EF48-A6FD-6FA5B66FAA9C}"/>
                  </a:ext>
                </a:extLst>
              </p:cNvPr>
              <p:cNvSpPr txBox="1"/>
              <p:nvPr/>
            </p:nvSpPr>
            <p:spPr bwMode="auto">
              <a:xfrm>
                <a:off x="1600276" y="1905227"/>
                <a:ext cx="1378005" cy="618311"/>
              </a:xfrm>
              <a:prstGeom prst="rect">
                <a:avLst/>
              </a:prstGeom>
              <a:solidFill>
                <a:srgbClr val="FFFDAB"/>
              </a:solidFill>
              <a:ln>
                <a:noFill/>
              </a:ln>
            </p:spPr>
            <p:txBody>
              <a:bodyPr wrap="none"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cs typeface="Times New Roman" panose="02020603050405020304" pitchFamily="18" charset="0"/>
                        </a:rPr>
                        <m:t>𝑝</m:t>
                      </m:r>
                      <m:r>
                        <a:rPr lang="en-US" altLang="zh-TW" b="0" i="1" smtClean="0">
                          <a:latin typeface="Cambria Math"/>
                          <a:cs typeface="Times New Roman" panose="02020603050405020304" pitchFamily="18" charset="0"/>
                        </a:rPr>
                        <m:t>=</m:t>
                      </m:r>
                      <m:f>
                        <m:fPr>
                          <m:ctrlPr>
                            <a:rPr lang="en-US" altLang="zh-TW" b="0" i="1" smtClean="0">
                              <a:latin typeface="Cambria Math" panose="02040503050406030204" pitchFamily="18" charset="0"/>
                              <a:cs typeface="Times New Roman" panose="02020603050405020304" pitchFamily="18" charset="0"/>
                            </a:rPr>
                          </m:ctrlPr>
                        </m:fPr>
                        <m:num>
                          <m:r>
                            <a:rPr lang="en-US" altLang="zh-TW" b="0" i="1" smtClean="0">
                              <a:latin typeface="Cambria Math" panose="02040503050406030204" pitchFamily="18" charset="0"/>
                              <a:cs typeface="Times New Roman" panose="02020603050405020304" pitchFamily="18" charset="0"/>
                            </a:rPr>
                            <m:t>h</m:t>
                          </m:r>
                        </m:num>
                        <m:den>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𝜆</m:t>
                          </m:r>
                        </m:den>
                      </m:f>
                      <m:r>
                        <a:rPr lang="en-US" altLang="zh-TW" b="0" i="1" smtClean="0">
                          <a:latin typeface="Cambria Math" panose="02040503050406030204" pitchFamily="18" charset="0"/>
                          <a:cs typeface="Times New Roman" panose="02020603050405020304" pitchFamily="18" charset="0"/>
                        </a:rPr>
                        <m:t>=</m:t>
                      </m:r>
                      <m:r>
                        <a:rPr lang="en-US" altLang="zh-TW" i="1">
                          <a:latin typeface="Cambria Math" panose="02040503050406030204" pitchFamily="18" charset="0"/>
                          <a:ea typeface="Cambria Math" panose="02040503050406030204" pitchFamily="18" charset="0"/>
                          <a:cs typeface="Times New Roman" panose="02020603050405020304" pitchFamily="18" charset="0"/>
                        </a:rPr>
                        <m:t>ℏ</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𝑘</m:t>
                      </m:r>
                    </m:oMath>
                  </m:oMathPara>
                </a14:m>
                <a:endParaRPr lang="zh-TW" altLang="en-US" i="1" dirty="0">
                  <a:latin typeface="Times New Roman" panose="02020603050405020304" pitchFamily="18" charset="0"/>
                  <a:cs typeface="Times New Roman" panose="02020603050405020304" pitchFamily="18" charset="0"/>
                </a:endParaRPr>
              </a:p>
            </p:txBody>
          </p:sp>
        </mc:Choice>
        <mc:Fallback xmlns="">
          <p:sp>
            <p:nvSpPr>
              <p:cNvPr id="9" name="文字方塊 8">
                <a:extLst>
                  <a:ext uri="{FF2B5EF4-FFF2-40B4-BE49-F238E27FC236}">
                    <a16:creationId xmlns:a16="http://schemas.microsoft.com/office/drawing/2014/main" id="{49FA8597-1B56-EF48-A6FD-6FA5B66FAA9C}"/>
                  </a:ext>
                </a:extLst>
              </p:cNvPr>
              <p:cNvSpPr txBox="1">
                <a:spLocks noRot="1" noChangeAspect="1" noMove="1" noResize="1" noEditPoints="1" noAdjustHandles="1" noChangeArrowheads="1" noChangeShapeType="1" noTextEdit="1"/>
              </p:cNvSpPr>
              <p:nvPr/>
            </p:nvSpPr>
            <p:spPr bwMode="auto">
              <a:xfrm>
                <a:off x="1600276" y="1905227"/>
                <a:ext cx="1378005" cy="618311"/>
              </a:xfrm>
              <a:prstGeom prst="rect">
                <a:avLst/>
              </a:prstGeom>
              <a:blipFill>
                <a:blip r:embed="rId3"/>
                <a:stretch>
                  <a:fillRect b="-4000"/>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AFDBC90E-1C82-2142-B473-E4DEB74F7230}"/>
                  </a:ext>
                </a:extLst>
              </p:cNvPr>
              <p:cNvSpPr txBox="1"/>
              <p:nvPr/>
            </p:nvSpPr>
            <p:spPr bwMode="auto">
              <a:xfrm>
                <a:off x="1600276" y="3727998"/>
                <a:ext cx="4277068" cy="648191"/>
              </a:xfrm>
              <a:prstGeom prst="rect">
                <a:avLst/>
              </a:prstGeom>
              <a:solidFill>
                <a:srgbClr val="FFFF00"/>
              </a:solidFill>
              <a:ln>
                <a:noFill/>
              </a:ln>
            </p:spPr>
            <p:txBody>
              <a:bodyPr wrap="none"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cs typeface="Times New Roman" panose="02020603050405020304" pitchFamily="18" charset="0"/>
                            </a:rPr>
                            <m:t>𝑝</m:t>
                          </m:r>
                        </m:e>
                        <m:sup>
                          <m:r>
                            <a:rPr lang="en-US" altLang="zh-TW" b="0" i="1" smtClean="0">
                              <a:latin typeface="Cambria Math" panose="02040503050406030204" pitchFamily="18" charset="0"/>
                              <a:cs typeface="Times New Roman" panose="02020603050405020304" pitchFamily="18" charset="0"/>
                            </a:rPr>
                            <m:t>2</m:t>
                          </m:r>
                        </m:sup>
                      </m:sSup>
                      <m:r>
                        <a:rPr lang="en-US" altLang="zh-TW" b="0" i="1" smtClean="0">
                          <a:latin typeface="Cambria Math" panose="02040503050406030204" pitchFamily="18" charset="0"/>
                          <a:cs typeface="Times New Roman" panose="02020603050405020304" pitchFamily="18" charset="0"/>
                        </a:rPr>
                        <m:t>=</m:t>
                      </m:r>
                      <m:f>
                        <m:fPr>
                          <m:ctrlPr>
                            <a:rPr lang="en-US" altLang="zh-TW" b="0" i="1" smtClean="0">
                              <a:latin typeface="Cambria Math" panose="02040503050406030204" pitchFamily="18" charset="0"/>
                              <a:cs typeface="Times New Roman" panose="02020603050405020304" pitchFamily="18" charset="0"/>
                            </a:rPr>
                          </m:ctrlPr>
                        </m:fPr>
                        <m:num>
                          <m:sSup>
                            <m:sSupPr>
                              <m:ctrlPr>
                                <a:rPr lang="en-US" altLang="zh-TW" b="0" i="1" smtClean="0">
                                  <a:latin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cs typeface="Times New Roman" panose="02020603050405020304" pitchFamily="18" charset="0"/>
                                </a:rPr>
                                <m:t>𝐸</m:t>
                              </m:r>
                            </m:e>
                            <m:sup>
                              <m:r>
                                <a:rPr lang="en-US" altLang="zh-TW" b="0" i="1" smtClean="0">
                                  <a:latin typeface="Cambria Math" panose="02040503050406030204" pitchFamily="18" charset="0"/>
                                  <a:cs typeface="Times New Roman" panose="02020603050405020304" pitchFamily="18" charset="0"/>
                                </a:rPr>
                                <m:t>2</m:t>
                              </m:r>
                            </m:sup>
                          </m:sSup>
                        </m:num>
                        <m:den>
                          <m:sSup>
                            <m:sSupPr>
                              <m:ctrlPr>
                                <a:rPr lang="en-US" altLang="zh-TW" b="0" i="1" smtClean="0">
                                  <a:latin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cs typeface="Times New Roman" panose="02020603050405020304" pitchFamily="18" charset="0"/>
                                </a:rPr>
                                <m:t>𝑐</m:t>
                              </m:r>
                            </m:e>
                            <m:sup>
                              <m:r>
                                <a:rPr lang="en-US" altLang="zh-TW" b="0" i="1" smtClean="0">
                                  <a:latin typeface="Cambria Math" panose="02040503050406030204" pitchFamily="18" charset="0"/>
                                  <a:cs typeface="Times New Roman" panose="02020603050405020304" pitchFamily="18" charset="0"/>
                                </a:rPr>
                                <m:t>2</m:t>
                              </m:r>
                            </m:sup>
                          </m:sSup>
                        </m:den>
                      </m:f>
                      <m:r>
                        <a:rPr lang="en-US" altLang="zh-TW" b="0" i="1" smtClean="0">
                          <a:latin typeface="Cambria Math" panose="02040503050406030204" pitchFamily="18" charset="0"/>
                          <a:cs typeface="Times New Roman" panose="02020603050405020304" pitchFamily="18" charset="0"/>
                        </a:rPr>
                        <m:t>−</m:t>
                      </m:r>
                      <m:sSup>
                        <m:sSupPr>
                          <m:ctrlPr>
                            <a:rPr lang="en-US" altLang="zh-TW" b="0" i="1" smtClean="0">
                              <a:latin typeface="Cambria Math" panose="02040503050406030204" pitchFamily="18" charset="0"/>
                              <a:cs typeface="Times New Roman" panose="02020603050405020304" pitchFamily="18" charset="0"/>
                            </a:rPr>
                          </m:ctrlPr>
                        </m:sSupPr>
                        <m:e>
                          <m:d>
                            <m:dPr>
                              <m:begChr m:val="|"/>
                              <m:endChr m:val="|"/>
                              <m:ctrlPr>
                                <a:rPr lang="en-US" altLang="zh-TW" i="1" smtClean="0">
                                  <a:latin typeface="Cambria Math" panose="02040503050406030204" pitchFamily="18" charset="0"/>
                                  <a:cs typeface="Times New Roman" panose="02020603050405020304" pitchFamily="18" charset="0"/>
                                </a:rPr>
                              </m:ctrlPr>
                            </m:dPr>
                            <m:e>
                              <m:acc>
                                <m:accPr>
                                  <m:chr m:val="⃗"/>
                                  <m:ctrlPr>
                                    <a:rPr lang="en-US" altLang="zh-TW" i="1">
                                      <a:latin typeface="Cambria Math" panose="02040503050406030204" pitchFamily="18" charset="0"/>
                                      <a:cs typeface="Times New Roman" panose="02020603050405020304" pitchFamily="18" charset="0"/>
                                    </a:rPr>
                                  </m:ctrlPr>
                                </m:accPr>
                                <m:e>
                                  <m:r>
                                    <a:rPr lang="en-US" altLang="zh-TW" i="1">
                                      <a:latin typeface="Cambria Math" panose="02040503050406030204" pitchFamily="18" charset="0"/>
                                      <a:cs typeface="Times New Roman" panose="02020603050405020304" pitchFamily="18" charset="0"/>
                                    </a:rPr>
                                    <m:t>𝑝</m:t>
                                  </m:r>
                                </m:e>
                              </m:acc>
                            </m:e>
                          </m:d>
                        </m:e>
                        <m:sup>
                          <m:r>
                            <a:rPr lang="en-US" altLang="zh-TW" b="0" i="1" smtClean="0">
                              <a:latin typeface="Cambria Math" panose="02040503050406030204" pitchFamily="18" charset="0"/>
                              <a:cs typeface="Times New Roman" panose="02020603050405020304" pitchFamily="18" charset="0"/>
                            </a:rPr>
                            <m:t>2</m:t>
                          </m:r>
                        </m:sup>
                      </m:sSup>
                      <m:r>
                        <a:rPr lang="en-US" altLang="zh-TW" b="0" i="1" smtClean="0">
                          <a:latin typeface="Cambria Math" panose="02040503050406030204" pitchFamily="18" charset="0"/>
                          <a:cs typeface="Times New Roman" panose="02020603050405020304" pitchFamily="18" charset="0"/>
                        </a:rPr>
                        <m:t>=</m:t>
                      </m:r>
                      <m:f>
                        <m:fPr>
                          <m:ctrlPr>
                            <a:rPr lang="en-US" altLang="zh-TW" i="1">
                              <a:latin typeface="Cambria Math" panose="02040503050406030204" pitchFamily="18" charset="0"/>
                              <a:cs typeface="Times New Roman" panose="02020603050405020304" pitchFamily="18" charset="0"/>
                            </a:rPr>
                          </m:ctrlPr>
                        </m:fPr>
                        <m:num>
                          <m:sSup>
                            <m:sSupPr>
                              <m:ctrlPr>
                                <a:rPr lang="en-US" altLang="zh-TW" i="1">
                                  <a:latin typeface="Cambria Math" panose="02040503050406030204" pitchFamily="18" charset="0"/>
                                  <a:cs typeface="Times New Roman" panose="02020603050405020304" pitchFamily="18" charset="0"/>
                                </a:rPr>
                              </m:ctrlPr>
                            </m:sSupPr>
                            <m:e>
                              <m:r>
                                <a:rPr lang="en-US" altLang="zh-TW" i="1" smtClean="0">
                                  <a:latin typeface="Cambria Math" panose="02040503050406030204" pitchFamily="18" charset="0"/>
                                  <a:ea typeface="Cambria Math" panose="02040503050406030204" pitchFamily="18" charset="0"/>
                                  <a:cs typeface="Times New Roman" panose="02020603050405020304" pitchFamily="18" charset="0"/>
                                </a:rPr>
                                <m:t>ℏ</m:t>
                              </m:r>
                            </m:e>
                            <m:sup>
                              <m:r>
                                <a:rPr lang="en-US" altLang="zh-TW" i="1">
                                  <a:latin typeface="Cambria Math" panose="02040503050406030204" pitchFamily="18" charset="0"/>
                                  <a:cs typeface="Times New Roman" panose="02020603050405020304" pitchFamily="18" charset="0"/>
                                </a:rPr>
                                <m:t>2</m:t>
                              </m:r>
                            </m:sup>
                          </m:sSup>
                          <m:sSup>
                            <m:sSupPr>
                              <m:ctrlPr>
                                <a:rPr lang="en-US" altLang="zh-TW" i="1" smtClean="0">
                                  <a:latin typeface="Cambria Math" panose="02040503050406030204" pitchFamily="18" charset="0"/>
                                  <a:cs typeface="Times New Roman" panose="02020603050405020304" pitchFamily="18" charset="0"/>
                                </a:rPr>
                              </m:ctrlPr>
                            </m:sSupPr>
                            <m:e>
                              <m:r>
                                <a:rPr lang="en-US" altLang="zh-TW" i="1" smtClean="0">
                                  <a:latin typeface="Cambria Math" panose="02040503050406030204" pitchFamily="18" charset="0"/>
                                  <a:ea typeface="Cambria Math" panose="02040503050406030204" pitchFamily="18" charset="0"/>
                                  <a:cs typeface="Times New Roman" panose="02020603050405020304" pitchFamily="18" charset="0"/>
                                </a:rPr>
                                <m:t>𝜔</m:t>
                              </m:r>
                            </m:e>
                            <m:sup>
                              <m:r>
                                <a:rPr lang="en-US" altLang="zh-TW" b="0" i="1" smtClean="0">
                                  <a:latin typeface="Cambria Math" panose="02040503050406030204" pitchFamily="18" charset="0"/>
                                  <a:cs typeface="Times New Roman" panose="02020603050405020304" pitchFamily="18" charset="0"/>
                                </a:rPr>
                                <m:t>2</m:t>
                              </m:r>
                            </m:sup>
                          </m:sSup>
                        </m:num>
                        <m:den>
                          <m:sSup>
                            <m:sSupPr>
                              <m:ctrlPr>
                                <a:rPr lang="en-US" altLang="zh-TW" i="1">
                                  <a:latin typeface="Cambria Math" panose="02040503050406030204" pitchFamily="18" charset="0"/>
                                  <a:cs typeface="Times New Roman" panose="02020603050405020304" pitchFamily="18" charset="0"/>
                                </a:rPr>
                              </m:ctrlPr>
                            </m:sSupPr>
                            <m:e>
                              <m:r>
                                <a:rPr lang="en-US" altLang="zh-TW" i="1">
                                  <a:latin typeface="Cambria Math" panose="02040503050406030204" pitchFamily="18" charset="0"/>
                                  <a:cs typeface="Times New Roman" panose="02020603050405020304" pitchFamily="18" charset="0"/>
                                </a:rPr>
                                <m:t>𝑐</m:t>
                              </m:r>
                            </m:e>
                            <m:sup>
                              <m:r>
                                <a:rPr lang="en-US" altLang="zh-TW" i="1">
                                  <a:latin typeface="Cambria Math" panose="02040503050406030204" pitchFamily="18" charset="0"/>
                                  <a:cs typeface="Times New Roman" panose="02020603050405020304" pitchFamily="18" charset="0"/>
                                </a:rPr>
                                <m:t>2</m:t>
                              </m:r>
                            </m:sup>
                          </m:sSup>
                        </m:den>
                      </m:f>
                      <m:r>
                        <a:rPr lang="en-US" altLang="zh-TW" i="1">
                          <a:latin typeface="Cambria Math" panose="02040503050406030204" pitchFamily="18" charset="0"/>
                          <a:cs typeface="Times New Roman" panose="02020603050405020304" pitchFamily="18" charset="0"/>
                        </a:rPr>
                        <m:t>−</m:t>
                      </m:r>
                      <m:sSup>
                        <m:sSupPr>
                          <m:ctrlPr>
                            <a:rPr lang="en-US" altLang="zh-TW" i="1">
                              <a:latin typeface="Cambria Math" panose="02040503050406030204" pitchFamily="18" charset="0"/>
                              <a:cs typeface="Times New Roman" panose="02020603050405020304" pitchFamily="18" charset="0"/>
                            </a:rPr>
                          </m:ctrlPr>
                        </m:sSupPr>
                        <m:e>
                          <m:r>
                            <a:rPr lang="en-US" altLang="zh-TW" i="1">
                              <a:latin typeface="Cambria Math" panose="02040503050406030204" pitchFamily="18" charset="0"/>
                              <a:ea typeface="Cambria Math" panose="02040503050406030204" pitchFamily="18" charset="0"/>
                              <a:cs typeface="Times New Roman" panose="02020603050405020304" pitchFamily="18" charset="0"/>
                            </a:rPr>
                            <m:t>ℏ</m:t>
                          </m:r>
                        </m:e>
                        <m:sup>
                          <m:r>
                            <a:rPr lang="en-US" altLang="zh-TW" i="1">
                              <a:latin typeface="Cambria Math" panose="02040503050406030204" pitchFamily="18" charset="0"/>
                              <a:cs typeface="Times New Roman" panose="02020603050405020304" pitchFamily="18" charset="0"/>
                            </a:rPr>
                            <m:t>2</m:t>
                          </m:r>
                        </m:sup>
                      </m:sSup>
                      <m:sSup>
                        <m:sSupPr>
                          <m:ctrlPr>
                            <a:rPr lang="en-US" altLang="zh-TW" i="1">
                              <a:latin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cs typeface="Times New Roman" panose="02020603050405020304" pitchFamily="18" charset="0"/>
                            </a:rPr>
                            <m:t>𝑘</m:t>
                          </m:r>
                        </m:e>
                        <m:sup>
                          <m:r>
                            <a:rPr lang="en-US" altLang="zh-TW" i="1">
                              <a:latin typeface="Cambria Math" panose="02040503050406030204" pitchFamily="18" charset="0"/>
                              <a:cs typeface="Times New Roman" panose="02020603050405020304" pitchFamily="18" charset="0"/>
                            </a:rPr>
                            <m:t>2</m:t>
                          </m:r>
                        </m:sup>
                      </m:sSup>
                      <m:r>
                        <a:rPr lang="en-US" altLang="zh-TW" b="0" i="1" smtClean="0">
                          <a:latin typeface="Cambria Math" panose="02040503050406030204" pitchFamily="18" charset="0"/>
                          <a:cs typeface="Times New Roman" panose="02020603050405020304" pitchFamily="18" charset="0"/>
                        </a:rPr>
                        <m:t>=</m:t>
                      </m:r>
                      <m:sSup>
                        <m:sSupPr>
                          <m:ctrlPr>
                            <a:rPr lang="en-US" altLang="zh-TW" b="0" i="1" smtClean="0">
                              <a:latin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cs typeface="Times New Roman" panose="02020603050405020304" pitchFamily="18" charset="0"/>
                            </a:rPr>
                            <m:t>𝑚</m:t>
                          </m:r>
                        </m:e>
                        <m:sup>
                          <m:r>
                            <a:rPr lang="en-US" altLang="zh-TW" b="0" i="1" smtClean="0">
                              <a:latin typeface="Cambria Math" panose="02040503050406030204" pitchFamily="18" charset="0"/>
                              <a:cs typeface="Times New Roman" panose="02020603050405020304" pitchFamily="18" charset="0"/>
                            </a:rPr>
                            <m:t>2</m:t>
                          </m:r>
                        </m:sup>
                      </m:sSup>
                      <m:sSup>
                        <m:sSupPr>
                          <m:ctrlPr>
                            <a:rPr lang="en-US" altLang="zh-TW" b="0" i="1" smtClean="0">
                              <a:latin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cs typeface="Times New Roman" panose="02020603050405020304" pitchFamily="18" charset="0"/>
                            </a:rPr>
                            <m:t>𝑐</m:t>
                          </m:r>
                        </m:e>
                        <m:sup>
                          <m:r>
                            <a:rPr lang="en-US" altLang="zh-TW" b="0" i="1" smtClean="0">
                              <a:latin typeface="Cambria Math" panose="02040503050406030204" pitchFamily="18" charset="0"/>
                              <a:cs typeface="Times New Roman" panose="02020603050405020304" pitchFamily="18" charset="0"/>
                            </a:rPr>
                            <m:t>2</m:t>
                          </m:r>
                        </m:sup>
                      </m:sSup>
                    </m:oMath>
                  </m:oMathPara>
                </a14:m>
                <a:endParaRPr lang="zh-TW" altLang="en-US" i="1" dirty="0">
                  <a:latin typeface="Times New Roman" panose="02020603050405020304" pitchFamily="18" charset="0"/>
                  <a:cs typeface="Times New Roman" panose="02020603050405020304" pitchFamily="18" charset="0"/>
                </a:endParaRPr>
              </a:p>
            </p:txBody>
          </p:sp>
        </mc:Choice>
        <mc:Fallback xmlns="">
          <p:sp>
            <p:nvSpPr>
              <p:cNvPr id="10" name="文字方塊 9">
                <a:extLst>
                  <a:ext uri="{FF2B5EF4-FFF2-40B4-BE49-F238E27FC236}">
                    <a16:creationId xmlns:a16="http://schemas.microsoft.com/office/drawing/2014/main" id="{AFDBC90E-1C82-2142-B473-E4DEB74F7230}"/>
                  </a:ext>
                </a:extLst>
              </p:cNvPr>
              <p:cNvSpPr txBox="1">
                <a:spLocks noRot="1" noChangeAspect="1" noMove="1" noResize="1" noEditPoints="1" noAdjustHandles="1" noChangeArrowheads="1" noChangeShapeType="1" noTextEdit="1"/>
              </p:cNvSpPr>
              <p:nvPr/>
            </p:nvSpPr>
            <p:spPr bwMode="auto">
              <a:xfrm>
                <a:off x="1600276" y="3727998"/>
                <a:ext cx="4277068" cy="648191"/>
              </a:xfrm>
              <a:prstGeom prst="rect">
                <a:avLst/>
              </a:prstGeom>
              <a:blipFill>
                <a:blip r:embed="rId4"/>
                <a:stretch>
                  <a:fillRect/>
                </a:stretch>
              </a:blipFill>
              <a:ln>
                <a:noFill/>
              </a:ln>
            </p:spPr>
            <p:txBody>
              <a:bodyPr/>
              <a:lstStyle/>
              <a:p>
                <a:r>
                  <a:rPr lang="zh-TW" altLang="en-US">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1619250" y="2060575"/>
            <a:ext cx="5113338" cy="366713"/>
          </a:xfrm>
          <a:prstGeom prst="rect">
            <a:avLst/>
          </a:prstGeom>
          <a:noFill/>
          <a:ln w="9525" algn="ctr">
            <a:noFill/>
            <a:miter lim="800000"/>
            <a:headEnd/>
            <a:tailEnd/>
          </a:ln>
        </p:spPr>
        <p:txBody>
          <a:bodyPr>
            <a:spAutoFit/>
          </a:bodyPr>
          <a:lstStyle/>
          <a:p>
            <a:pPr>
              <a:spcBef>
                <a:spcPct val="50000"/>
              </a:spcBef>
              <a:defRPr/>
            </a:pPr>
            <a:r>
              <a:rPr lang="zh-TW" altLang="en-US" dirty="0">
                <a:latin typeface="+mn-lt"/>
              </a:rPr>
              <a:t>靜止的物體因為其質量，能量亦不為零</a:t>
            </a:r>
            <a:endParaRPr lang="en-US" altLang="zh-TW" dirty="0">
              <a:latin typeface="+mn-lt"/>
            </a:endParaRPr>
          </a:p>
        </p:txBody>
      </p:sp>
      <p:sp>
        <p:nvSpPr>
          <p:cNvPr id="16389" name="Text Box 6"/>
          <p:cNvSpPr txBox="1">
            <a:spLocks noChangeArrowheads="1"/>
          </p:cNvSpPr>
          <p:nvPr/>
        </p:nvSpPr>
        <p:spPr bwMode="auto">
          <a:xfrm>
            <a:off x="1619250" y="2565400"/>
            <a:ext cx="5076825" cy="366713"/>
          </a:xfrm>
          <a:prstGeom prst="rect">
            <a:avLst/>
          </a:prstGeom>
          <a:noFill/>
          <a:ln w="9525" algn="ctr">
            <a:noFill/>
            <a:miter lim="800000"/>
            <a:headEnd/>
            <a:tailEnd/>
          </a:ln>
        </p:spPr>
        <p:txBody>
          <a:bodyPr>
            <a:spAutoFit/>
          </a:bodyPr>
          <a:lstStyle/>
          <a:p>
            <a:pPr>
              <a:spcBef>
                <a:spcPct val="50000"/>
              </a:spcBef>
              <a:defRPr/>
            </a:pPr>
            <a:r>
              <a:rPr lang="zh-TW" altLang="en-US" dirty="0">
                <a:latin typeface="+mn-lt"/>
              </a:rPr>
              <a:t>這個公式暗示了能量與質量可以彼此互相轉換。</a:t>
            </a:r>
            <a:endParaRPr lang="en-US" altLang="zh-TW" dirty="0">
              <a:latin typeface="+mn-lt"/>
            </a:endParaRPr>
          </a:p>
        </p:txBody>
      </p:sp>
      <p:sp>
        <p:nvSpPr>
          <p:cNvPr id="134148" name="Text Box 7"/>
          <p:cNvSpPr txBox="1">
            <a:spLocks noChangeArrowheads="1"/>
          </p:cNvSpPr>
          <p:nvPr/>
        </p:nvSpPr>
        <p:spPr bwMode="auto">
          <a:xfrm>
            <a:off x="1042988" y="5842000"/>
            <a:ext cx="79392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dirty="0">
                <a:solidFill>
                  <a:srgbClr val="FF0000"/>
                </a:solidFill>
                <a:latin typeface="Arial" pitchFamily="34" charset="0"/>
              </a:rPr>
              <a:t>質量是能量的一種形式，能量守恆蘊含質量可以轉換為其他形式的能量，</a:t>
            </a:r>
          </a:p>
        </p:txBody>
      </p:sp>
      <p:sp>
        <p:nvSpPr>
          <p:cNvPr id="134150" name="向右箭號 7"/>
          <p:cNvSpPr>
            <a:spLocks noChangeArrowheads="1"/>
          </p:cNvSpPr>
          <p:nvPr/>
        </p:nvSpPr>
        <p:spPr bwMode="auto">
          <a:xfrm>
            <a:off x="3635375" y="873125"/>
            <a:ext cx="757238" cy="395288"/>
          </a:xfrm>
          <a:prstGeom prst="rightArrow">
            <a:avLst>
              <a:gd name="adj1" fmla="val 50000"/>
              <a:gd name="adj2" fmla="val 50171"/>
            </a:avLst>
          </a:prstGeom>
          <a:solidFill>
            <a:schemeClr val="accent1"/>
          </a:solidFill>
          <a:ln w="9525">
            <a:solidFill>
              <a:schemeClr val="tx1"/>
            </a:solidFill>
            <a:round/>
            <a:headEnd/>
            <a:tailEnd/>
          </a:ln>
        </p:spPr>
        <p:txBody>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34152" name="Line 16"/>
          <p:cNvSpPr>
            <a:spLocks noChangeShapeType="1"/>
          </p:cNvSpPr>
          <p:nvPr/>
        </p:nvSpPr>
        <p:spPr bwMode="auto">
          <a:xfrm flipH="1">
            <a:off x="1133475" y="4311650"/>
            <a:ext cx="1588"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4153" name="Line 17"/>
          <p:cNvSpPr>
            <a:spLocks noChangeShapeType="1"/>
          </p:cNvSpPr>
          <p:nvPr/>
        </p:nvSpPr>
        <p:spPr bwMode="auto">
          <a:xfrm>
            <a:off x="1133475" y="4997450"/>
            <a:ext cx="3048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4154" name="Line 18"/>
          <p:cNvSpPr>
            <a:spLocks noChangeShapeType="1"/>
          </p:cNvSpPr>
          <p:nvPr/>
        </p:nvSpPr>
        <p:spPr bwMode="auto">
          <a:xfrm flipV="1">
            <a:off x="1438275" y="4311650"/>
            <a:ext cx="1588"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4155" name="Rectangle 19"/>
          <p:cNvSpPr>
            <a:spLocks noChangeArrowheads="1"/>
          </p:cNvSpPr>
          <p:nvPr/>
        </p:nvSpPr>
        <p:spPr bwMode="auto">
          <a:xfrm>
            <a:off x="1133475" y="4387850"/>
            <a:ext cx="304800" cy="609600"/>
          </a:xfrm>
          <a:prstGeom prst="rect">
            <a:avLst/>
          </a:prstGeom>
          <a:solidFill>
            <a:srgbClr val="3366FF"/>
          </a:solidFill>
          <a:ln w="9525">
            <a:solidFill>
              <a:schemeClr val="tx1"/>
            </a:solidFill>
            <a:miter lim="800000"/>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34156" name="Line 20"/>
          <p:cNvSpPr>
            <a:spLocks noChangeShapeType="1"/>
          </p:cNvSpPr>
          <p:nvPr/>
        </p:nvSpPr>
        <p:spPr bwMode="auto">
          <a:xfrm flipH="1">
            <a:off x="5095875" y="4311650"/>
            <a:ext cx="1588"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4157" name="Line 21"/>
          <p:cNvSpPr>
            <a:spLocks noChangeShapeType="1"/>
          </p:cNvSpPr>
          <p:nvPr/>
        </p:nvSpPr>
        <p:spPr bwMode="auto">
          <a:xfrm>
            <a:off x="5095875" y="4997450"/>
            <a:ext cx="3048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4158" name="Line 22"/>
          <p:cNvSpPr>
            <a:spLocks noChangeShapeType="1"/>
          </p:cNvSpPr>
          <p:nvPr/>
        </p:nvSpPr>
        <p:spPr bwMode="auto">
          <a:xfrm flipV="1">
            <a:off x="5400675" y="4311650"/>
            <a:ext cx="1588"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4159" name="Rectangle 23"/>
          <p:cNvSpPr>
            <a:spLocks noChangeArrowheads="1"/>
          </p:cNvSpPr>
          <p:nvPr/>
        </p:nvSpPr>
        <p:spPr bwMode="auto">
          <a:xfrm>
            <a:off x="5095875" y="4845050"/>
            <a:ext cx="304800" cy="152400"/>
          </a:xfrm>
          <a:prstGeom prst="rect">
            <a:avLst/>
          </a:prstGeom>
          <a:solidFill>
            <a:srgbClr val="3366FF"/>
          </a:solidFill>
          <a:ln w="9525">
            <a:solidFill>
              <a:schemeClr val="tx1"/>
            </a:solidFill>
            <a:miter lim="800000"/>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34160" name="Text Box 24"/>
          <p:cNvSpPr txBox="1">
            <a:spLocks noChangeArrowheads="1"/>
          </p:cNvSpPr>
          <p:nvPr/>
        </p:nvSpPr>
        <p:spPr bwMode="auto">
          <a:xfrm>
            <a:off x="1514475" y="461645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b="1" i="1">
                <a:latin typeface="Times New Roman" pitchFamily="18" charset="0"/>
              </a:rPr>
              <a:t>mc</a:t>
            </a:r>
            <a:r>
              <a:rPr kumimoji="0" lang="en-US" altLang="zh-TW" sz="1800" b="1" i="1" baseline="30000">
                <a:latin typeface="Times New Roman" pitchFamily="18" charset="0"/>
              </a:rPr>
              <a:t>2</a:t>
            </a:r>
            <a:endParaRPr kumimoji="0" lang="en-US" altLang="zh-TW" sz="1800" b="1" i="1">
              <a:latin typeface="Times New Roman" pitchFamily="18" charset="0"/>
            </a:endParaRPr>
          </a:p>
        </p:txBody>
      </p:sp>
      <p:sp>
        <p:nvSpPr>
          <p:cNvPr id="134161" name="Line 26"/>
          <p:cNvSpPr>
            <a:spLocks noChangeShapeType="1"/>
          </p:cNvSpPr>
          <p:nvPr/>
        </p:nvSpPr>
        <p:spPr bwMode="auto">
          <a:xfrm flipH="1">
            <a:off x="6162675" y="4311650"/>
            <a:ext cx="1588"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4162" name="Line 27"/>
          <p:cNvSpPr>
            <a:spLocks noChangeShapeType="1"/>
          </p:cNvSpPr>
          <p:nvPr/>
        </p:nvSpPr>
        <p:spPr bwMode="auto">
          <a:xfrm>
            <a:off x="6162675" y="4997450"/>
            <a:ext cx="3048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4163" name="Line 28"/>
          <p:cNvSpPr>
            <a:spLocks noChangeShapeType="1"/>
          </p:cNvSpPr>
          <p:nvPr/>
        </p:nvSpPr>
        <p:spPr bwMode="auto">
          <a:xfrm flipV="1">
            <a:off x="6467475" y="4311650"/>
            <a:ext cx="1588"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4164" name="Rectangle 29"/>
          <p:cNvSpPr>
            <a:spLocks noChangeArrowheads="1"/>
          </p:cNvSpPr>
          <p:nvPr/>
        </p:nvSpPr>
        <p:spPr bwMode="auto">
          <a:xfrm>
            <a:off x="6162675" y="4387850"/>
            <a:ext cx="304800" cy="609600"/>
          </a:xfrm>
          <a:prstGeom prst="rect">
            <a:avLst/>
          </a:prstGeom>
          <a:solidFill>
            <a:srgbClr val="FF0000"/>
          </a:solidFill>
          <a:ln w="9525">
            <a:solidFill>
              <a:schemeClr val="tx1"/>
            </a:solidFill>
            <a:miter lim="800000"/>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34165" name="Text Box 30"/>
          <p:cNvSpPr txBox="1">
            <a:spLocks noChangeArrowheads="1"/>
          </p:cNvSpPr>
          <p:nvPr/>
        </p:nvSpPr>
        <p:spPr bwMode="auto">
          <a:xfrm>
            <a:off x="6467475" y="461645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b="1" i="1">
                <a:latin typeface="Times New Roman" pitchFamily="18" charset="0"/>
              </a:rPr>
              <a:t>K</a:t>
            </a:r>
            <a:endParaRPr kumimoji="0" lang="en-US" altLang="zh-TW" sz="1800" b="1" i="1" baseline="-25000">
              <a:latin typeface="Times New Roman" pitchFamily="18" charset="0"/>
            </a:endParaRPr>
          </a:p>
        </p:txBody>
      </p:sp>
      <p:sp>
        <p:nvSpPr>
          <p:cNvPr id="134166" name="Line 31"/>
          <p:cNvSpPr>
            <a:spLocks noChangeShapeType="1"/>
          </p:cNvSpPr>
          <p:nvPr/>
        </p:nvSpPr>
        <p:spPr bwMode="auto">
          <a:xfrm flipH="1">
            <a:off x="2200275" y="4311650"/>
            <a:ext cx="1588"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4167" name="Line 32"/>
          <p:cNvSpPr>
            <a:spLocks noChangeShapeType="1"/>
          </p:cNvSpPr>
          <p:nvPr/>
        </p:nvSpPr>
        <p:spPr bwMode="auto">
          <a:xfrm>
            <a:off x="2200275" y="4997450"/>
            <a:ext cx="3048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4168" name="Line 33"/>
          <p:cNvSpPr>
            <a:spLocks noChangeShapeType="1"/>
          </p:cNvSpPr>
          <p:nvPr/>
        </p:nvSpPr>
        <p:spPr bwMode="auto">
          <a:xfrm flipV="1">
            <a:off x="2505075" y="4311650"/>
            <a:ext cx="1588"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4169" name="Rectangle 34"/>
          <p:cNvSpPr>
            <a:spLocks noChangeArrowheads="1"/>
          </p:cNvSpPr>
          <p:nvPr/>
        </p:nvSpPr>
        <p:spPr bwMode="auto">
          <a:xfrm>
            <a:off x="2200275" y="4845050"/>
            <a:ext cx="304800" cy="152400"/>
          </a:xfrm>
          <a:prstGeom prst="rect">
            <a:avLst/>
          </a:prstGeom>
          <a:solidFill>
            <a:srgbClr val="FF0000"/>
          </a:solidFill>
          <a:ln w="9525">
            <a:solidFill>
              <a:schemeClr val="tx1"/>
            </a:solidFill>
            <a:miter lim="800000"/>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34170" name="Text Box 35"/>
          <p:cNvSpPr txBox="1">
            <a:spLocks noChangeArrowheads="1"/>
          </p:cNvSpPr>
          <p:nvPr/>
        </p:nvSpPr>
        <p:spPr bwMode="auto">
          <a:xfrm>
            <a:off x="2505075" y="461645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b="1" i="1">
                <a:latin typeface="Times New Roman" pitchFamily="18" charset="0"/>
              </a:rPr>
              <a:t>K</a:t>
            </a:r>
            <a:endParaRPr kumimoji="0" lang="en-US" altLang="zh-TW" sz="1800" b="1" i="1" baseline="-25000">
              <a:latin typeface="Times New Roman" pitchFamily="18" charset="0"/>
            </a:endParaRPr>
          </a:p>
        </p:txBody>
      </p:sp>
      <p:sp>
        <p:nvSpPr>
          <p:cNvPr id="134171" name="AutoShape 36"/>
          <p:cNvSpPr>
            <a:spLocks noChangeArrowheads="1"/>
          </p:cNvSpPr>
          <p:nvPr/>
        </p:nvSpPr>
        <p:spPr bwMode="auto">
          <a:xfrm>
            <a:off x="1285875" y="3778250"/>
            <a:ext cx="1143000" cy="304800"/>
          </a:xfrm>
          <a:prstGeom prst="curvedDownArrow">
            <a:avLst>
              <a:gd name="adj1" fmla="val 75000"/>
              <a:gd name="adj2" fmla="val 150000"/>
              <a:gd name="adj3" fmla="val 33333"/>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34172" name="Text Box 24"/>
          <p:cNvSpPr txBox="1">
            <a:spLocks noChangeArrowheads="1"/>
          </p:cNvSpPr>
          <p:nvPr/>
        </p:nvSpPr>
        <p:spPr bwMode="auto">
          <a:xfrm>
            <a:off x="5435600" y="461645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b="1" i="1">
                <a:latin typeface="Times New Roman" pitchFamily="18" charset="0"/>
              </a:rPr>
              <a:t>mc</a:t>
            </a:r>
            <a:r>
              <a:rPr kumimoji="0" lang="en-US" altLang="zh-TW" sz="1800" b="1" i="1" baseline="30000">
                <a:latin typeface="Times New Roman" pitchFamily="18" charset="0"/>
              </a:rPr>
              <a:t>2</a:t>
            </a:r>
            <a:endParaRPr kumimoji="0" lang="en-US" altLang="zh-TW" sz="1800" b="1" i="1">
              <a:latin typeface="Times New Roman" pitchFamily="18" charset="0"/>
            </a:endParaRPr>
          </a:p>
        </p:txBody>
      </p:sp>
      <p:sp>
        <p:nvSpPr>
          <p:cNvPr id="134173" name="文字方塊 31"/>
          <p:cNvSpPr txBox="1">
            <a:spLocks noChangeArrowheads="1"/>
          </p:cNvSpPr>
          <p:nvPr/>
        </p:nvSpPr>
        <p:spPr bwMode="auto">
          <a:xfrm>
            <a:off x="1079500" y="5373688"/>
            <a:ext cx="467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a:latin typeface="Arial" pitchFamily="34" charset="0"/>
              </a:rPr>
              <a:t>質量的減少可能變為動能的增加！</a:t>
            </a:r>
          </a:p>
        </p:txBody>
      </p:sp>
      <p:sp>
        <p:nvSpPr>
          <p:cNvPr id="2" name="矩形 1"/>
          <p:cNvSpPr/>
          <p:nvPr/>
        </p:nvSpPr>
        <p:spPr>
          <a:xfrm>
            <a:off x="1042988" y="6334370"/>
            <a:ext cx="7939234" cy="369332"/>
          </a:xfrm>
          <a:prstGeom prst="rect">
            <a:avLst/>
          </a:prstGeom>
        </p:spPr>
        <p:txBody>
          <a:bodyPr wrap="square">
            <a:spAutoFit/>
          </a:bodyPr>
          <a:lstStyle/>
          <a:p>
            <a:r>
              <a:rPr kumimoji="0" lang="zh-TW" altLang="en-US" dirty="0">
                <a:solidFill>
                  <a:srgbClr val="FF0000"/>
                </a:solidFill>
                <a:latin typeface="Arial" pitchFamily="34" charset="0"/>
              </a:rPr>
              <a:t>其他形式的能量亦可轉換為質量，質量不再守恆。</a:t>
            </a:r>
            <a:r>
              <a:rPr kumimoji="0" lang="en-US" altLang="zh-TW" dirty="0">
                <a:solidFill>
                  <a:srgbClr val="FF0000"/>
                </a:solidFill>
                <a:latin typeface="Times New Roman" panose="02020603050405020304" pitchFamily="18" charset="0"/>
                <a:cs typeface="Times New Roman" panose="02020603050405020304" pitchFamily="18" charset="0"/>
              </a:rPr>
              <a:t>Mass is not conserved.</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文字方塊 31">
                <a:extLst>
                  <a:ext uri="{FF2B5EF4-FFF2-40B4-BE49-F238E27FC236}">
                    <a16:creationId xmlns:a16="http://schemas.microsoft.com/office/drawing/2014/main" id="{08106EC5-348F-5647-94A5-DC56B2B69F4C}"/>
                  </a:ext>
                </a:extLst>
              </p:cNvPr>
              <p:cNvSpPr txBox="1"/>
              <p:nvPr/>
            </p:nvSpPr>
            <p:spPr bwMode="auto">
              <a:xfrm>
                <a:off x="1662305" y="730524"/>
                <a:ext cx="1739707" cy="992708"/>
              </a:xfrm>
              <a:prstGeom prst="rect">
                <a:avLst/>
              </a:prstGeom>
              <a:solidFill>
                <a:srgbClr val="FFFF00"/>
              </a:solidFill>
              <a:ln>
                <a:noFill/>
              </a:ln>
            </p:spPr>
            <p:txBody>
              <a:bodyPr wrap="none"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zh-TW" i="1" smtClean="0">
                          <a:latin typeface="Cambria Math"/>
                          <a:cs typeface="Times New Roman" panose="02020603050405020304" pitchFamily="18" charset="0"/>
                        </a:rPr>
                        <m:t>𝐸</m:t>
                      </m:r>
                      <m:r>
                        <a:rPr lang="en-US" altLang="zh-TW" b="0" i="1" smtClean="0">
                          <a:latin typeface="Cambria Math"/>
                          <a:cs typeface="Times New Roman" panose="02020603050405020304" pitchFamily="18" charset="0"/>
                        </a:rPr>
                        <m:t>=</m:t>
                      </m:r>
                      <m:f>
                        <m:fPr>
                          <m:ctrlPr>
                            <a:rPr lang="en-US" altLang="zh-TW" b="0" i="1" smtClean="0">
                              <a:latin typeface="Cambria Math" panose="02040503050406030204" pitchFamily="18" charset="0"/>
                              <a:cs typeface="Times New Roman" panose="02020603050405020304" pitchFamily="18" charset="0"/>
                            </a:rPr>
                          </m:ctrlPr>
                        </m:fPr>
                        <m:num>
                          <m:r>
                            <a:rPr lang="en-US" altLang="zh-TW" b="0" i="1" smtClean="0">
                              <a:latin typeface="Cambria Math"/>
                              <a:cs typeface="Times New Roman" panose="02020603050405020304" pitchFamily="18" charset="0"/>
                            </a:rPr>
                            <m:t>𝑚</m:t>
                          </m:r>
                          <m:sSup>
                            <m:sSupPr>
                              <m:ctrlPr>
                                <a:rPr lang="en-US" altLang="zh-TW" b="0" i="1" smtClean="0">
                                  <a:latin typeface="Cambria Math" panose="02040503050406030204" pitchFamily="18" charset="0"/>
                                  <a:cs typeface="Times New Roman" panose="02020603050405020304" pitchFamily="18" charset="0"/>
                                </a:rPr>
                              </m:ctrlPr>
                            </m:sSupPr>
                            <m:e>
                              <m:r>
                                <a:rPr lang="en-US" altLang="zh-TW" b="0" i="1" smtClean="0">
                                  <a:latin typeface="Cambria Math"/>
                                  <a:cs typeface="Times New Roman" panose="02020603050405020304" pitchFamily="18" charset="0"/>
                                </a:rPr>
                                <m:t>𝑐</m:t>
                              </m:r>
                            </m:e>
                            <m:sup>
                              <m:r>
                                <a:rPr lang="en-US" altLang="zh-TW" b="0" i="1" smtClean="0">
                                  <a:latin typeface="Cambria Math"/>
                                  <a:cs typeface="Times New Roman" panose="02020603050405020304" pitchFamily="18" charset="0"/>
                                </a:rPr>
                                <m:t>2</m:t>
                              </m:r>
                            </m:sup>
                          </m:sSup>
                        </m:num>
                        <m:den>
                          <m:rad>
                            <m:radPr>
                              <m:degHide m:val="on"/>
                              <m:ctrlPr>
                                <a:rPr lang="en-US" altLang="zh-TW" b="0" i="1" smtClean="0">
                                  <a:latin typeface="Cambria Math" panose="02040503050406030204" pitchFamily="18" charset="0"/>
                                  <a:cs typeface="Times New Roman" panose="02020603050405020304" pitchFamily="18" charset="0"/>
                                </a:rPr>
                              </m:ctrlPr>
                            </m:radPr>
                            <m:deg/>
                            <m:e>
                              <m:r>
                                <a:rPr lang="en-US" altLang="zh-TW" b="0" i="1" smtClean="0">
                                  <a:latin typeface="Cambria Math"/>
                                  <a:cs typeface="Times New Roman" panose="02020603050405020304" pitchFamily="18" charset="0"/>
                                </a:rPr>
                                <m:t>1−</m:t>
                              </m:r>
                              <m:sSup>
                                <m:sSupPr>
                                  <m:ctrlPr>
                                    <a:rPr lang="en-US" altLang="zh-TW" b="0" i="1" smtClean="0">
                                      <a:latin typeface="Cambria Math" panose="02040503050406030204" pitchFamily="18" charset="0"/>
                                      <a:cs typeface="Times New Roman" panose="02020603050405020304" pitchFamily="18" charset="0"/>
                                    </a:rPr>
                                  </m:ctrlPr>
                                </m:sSupPr>
                                <m:e>
                                  <m:d>
                                    <m:dPr>
                                      <m:ctrlPr>
                                        <a:rPr lang="en-US" altLang="zh-TW" b="0" i="1" smtClean="0">
                                          <a:latin typeface="Cambria Math" panose="02040503050406030204" pitchFamily="18" charset="0"/>
                                          <a:cs typeface="Times New Roman" panose="02020603050405020304" pitchFamily="18" charset="0"/>
                                        </a:rPr>
                                      </m:ctrlPr>
                                    </m:dPr>
                                    <m:e>
                                      <m:f>
                                        <m:fPr>
                                          <m:ctrlPr>
                                            <a:rPr lang="en-US" altLang="zh-TW" b="0" i="1" smtClean="0">
                                              <a:latin typeface="Cambria Math" panose="02040503050406030204" pitchFamily="18" charset="0"/>
                                              <a:cs typeface="Times New Roman" panose="02020603050405020304" pitchFamily="18" charset="0"/>
                                            </a:rPr>
                                          </m:ctrlPr>
                                        </m:fPr>
                                        <m:num>
                                          <m:r>
                                            <a:rPr lang="en-US" altLang="zh-TW" b="0" i="1" smtClean="0">
                                              <a:latin typeface="Cambria Math"/>
                                              <a:cs typeface="Times New Roman" panose="02020603050405020304" pitchFamily="18" charset="0"/>
                                            </a:rPr>
                                            <m:t>𝑣</m:t>
                                          </m:r>
                                        </m:num>
                                        <m:den>
                                          <m:r>
                                            <a:rPr lang="en-US" altLang="zh-TW" b="0" i="1" smtClean="0">
                                              <a:latin typeface="Cambria Math"/>
                                              <a:cs typeface="Times New Roman" panose="02020603050405020304" pitchFamily="18" charset="0"/>
                                            </a:rPr>
                                            <m:t>𝑐</m:t>
                                          </m:r>
                                        </m:den>
                                      </m:f>
                                    </m:e>
                                  </m:d>
                                </m:e>
                                <m:sup>
                                  <m:r>
                                    <a:rPr lang="en-US" altLang="zh-TW" b="0" i="1" smtClean="0">
                                      <a:latin typeface="Cambria Math"/>
                                      <a:cs typeface="Times New Roman" panose="02020603050405020304" pitchFamily="18" charset="0"/>
                                    </a:rPr>
                                    <m:t>2</m:t>
                                  </m:r>
                                </m:sup>
                              </m:sSup>
                            </m:e>
                          </m:rad>
                        </m:den>
                      </m:f>
                    </m:oMath>
                  </m:oMathPara>
                </a14:m>
                <a:endParaRPr lang="zh-TW" altLang="en-US" i="1" dirty="0">
                  <a:latin typeface="Times New Roman" panose="02020603050405020304" pitchFamily="18" charset="0"/>
                  <a:cs typeface="Times New Roman" panose="02020603050405020304" pitchFamily="18" charset="0"/>
                </a:endParaRPr>
              </a:p>
            </p:txBody>
          </p:sp>
        </mc:Choice>
        <mc:Fallback xmlns="">
          <p:sp>
            <p:nvSpPr>
              <p:cNvPr id="32" name="文字方塊 31">
                <a:extLst>
                  <a:ext uri="{FF2B5EF4-FFF2-40B4-BE49-F238E27FC236}">
                    <a16:creationId xmlns:a16="http://schemas.microsoft.com/office/drawing/2014/main" id="{08106EC5-348F-5647-94A5-DC56B2B69F4C}"/>
                  </a:ext>
                </a:extLst>
              </p:cNvPr>
              <p:cNvSpPr txBox="1">
                <a:spLocks noRot="1" noChangeAspect="1" noMove="1" noResize="1" noEditPoints="1" noAdjustHandles="1" noChangeArrowheads="1" noChangeShapeType="1" noTextEdit="1"/>
              </p:cNvSpPr>
              <p:nvPr/>
            </p:nvSpPr>
            <p:spPr bwMode="auto">
              <a:xfrm>
                <a:off x="1662305" y="730524"/>
                <a:ext cx="1739707" cy="992708"/>
              </a:xfrm>
              <a:prstGeom prst="rect">
                <a:avLst/>
              </a:prstGeom>
              <a:blipFill>
                <a:blip r:embed="rId2"/>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3" name="文字方塊 32">
                <a:extLst>
                  <a:ext uri="{FF2B5EF4-FFF2-40B4-BE49-F238E27FC236}">
                    <a16:creationId xmlns:a16="http://schemas.microsoft.com/office/drawing/2014/main" id="{DA611071-B038-084F-952C-C5420635AB97}"/>
                  </a:ext>
                </a:extLst>
              </p:cNvPr>
              <p:cNvSpPr txBox="1"/>
              <p:nvPr/>
            </p:nvSpPr>
            <p:spPr>
              <a:xfrm>
                <a:off x="4843757" y="932269"/>
                <a:ext cx="934743" cy="27699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i="1" smtClean="0">
                          <a:latin typeface="Cambria Math" panose="02040503050406030204" pitchFamily="18" charset="0"/>
                          <a:cs typeface="Times New Roman" pitchFamily="18" charset="0"/>
                        </a:rPr>
                        <m:t>𝐸</m:t>
                      </m:r>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𝑐</m:t>
                          </m:r>
                        </m:e>
                        <m:sup>
                          <m:r>
                            <a:rPr kumimoji="1" lang="en-US" altLang="zh-TW" b="0" i="1" smtClean="0">
                              <a:latin typeface="Cambria Math" panose="02040503050406030204" pitchFamily="18" charset="0"/>
                              <a:cs typeface="Times New Roman" pitchFamily="18" charset="0"/>
                            </a:rPr>
                            <m:t>2</m:t>
                          </m:r>
                        </m:sup>
                      </m:sSup>
                    </m:oMath>
                  </m:oMathPara>
                </a14:m>
                <a:endParaRPr kumimoji="1" lang="zh-TW" altLang="en-US" dirty="0">
                  <a:latin typeface="Times New Roman" pitchFamily="18" charset="0"/>
                  <a:cs typeface="Times New Roman" pitchFamily="18" charset="0"/>
                </a:endParaRPr>
              </a:p>
            </p:txBody>
          </p:sp>
        </mc:Choice>
        <mc:Fallback xmlns="">
          <p:sp>
            <p:nvSpPr>
              <p:cNvPr id="33" name="文字方塊 32">
                <a:extLst>
                  <a:ext uri="{FF2B5EF4-FFF2-40B4-BE49-F238E27FC236}">
                    <a16:creationId xmlns:a16="http://schemas.microsoft.com/office/drawing/2014/main" id="{DA611071-B038-084F-952C-C5420635AB97}"/>
                  </a:ext>
                </a:extLst>
              </p:cNvPr>
              <p:cNvSpPr txBox="1">
                <a:spLocks noRot="1" noChangeAspect="1" noMove="1" noResize="1" noEditPoints="1" noAdjustHandles="1" noChangeArrowheads="1" noChangeShapeType="1" noTextEdit="1"/>
              </p:cNvSpPr>
              <p:nvPr/>
            </p:nvSpPr>
            <p:spPr>
              <a:xfrm>
                <a:off x="4843757" y="932269"/>
                <a:ext cx="934743" cy="276999"/>
              </a:xfrm>
              <a:prstGeom prst="rect">
                <a:avLst/>
              </a:prstGeom>
              <a:blipFill>
                <a:blip r:embed="rId3"/>
                <a:stretch>
                  <a:fillRect l="-4000" r="-1333" b="-434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4" name="文字方塊 33">
                <a:extLst>
                  <a:ext uri="{FF2B5EF4-FFF2-40B4-BE49-F238E27FC236}">
                    <a16:creationId xmlns:a16="http://schemas.microsoft.com/office/drawing/2014/main" id="{9D1376B2-AF22-1E4A-A730-EA054FF64BA2}"/>
                  </a:ext>
                </a:extLst>
              </p:cNvPr>
              <p:cNvSpPr txBox="1"/>
              <p:nvPr/>
            </p:nvSpPr>
            <p:spPr>
              <a:xfrm>
                <a:off x="3486243" y="3358783"/>
                <a:ext cx="1379352" cy="27699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i="1" smtClean="0">
                          <a:latin typeface="Cambria Math" panose="02040503050406030204" pitchFamily="18" charset="0"/>
                          <a:cs typeface="Times New Roman" pitchFamily="18" charset="0"/>
                        </a:rPr>
                        <m:t>𝐸</m:t>
                      </m:r>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𝑐</m:t>
                          </m:r>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𝐾</m:t>
                      </m:r>
                    </m:oMath>
                  </m:oMathPara>
                </a14:m>
                <a:endParaRPr kumimoji="1" lang="zh-TW" altLang="en-US" dirty="0">
                  <a:latin typeface="Times New Roman" pitchFamily="18" charset="0"/>
                  <a:cs typeface="Times New Roman" pitchFamily="18" charset="0"/>
                </a:endParaRPr>
              </a:p>
            </p:txBody>
          </p:sp>
        </mc:Choice>
        <mc:Fallback xmlns="">
          <p:sp>
            <p:nvSpPr>
              <p:cNvPr id="34" name="文字方塊 33">
                <a:extLst>
                  <a:ext uri="{FF2B5EF4-FFF2-40B4-BE49-F238E27FC236}">
                    <a16:creationId xmlns:a16="http://schemas.microsoft.com/office/drawing/2014/main" id="{9D1376B2-AF22-1E4A-A730-EA054FF64BA2}"/>
                  </a:ext>
                </a:extLst>
              </p:cNvPr>
              <p:cNvSpPr txBox="1">
                <a:spLocks noRot="1" noChangeAspect="1" noMove="1" noResize="1" noEditPoints="1" noAdjustHandles="1" noChangeArrowheads="1" noChangeShapeType="1" noTextEdit="1"/>
              </p:cNvSpPr>
              <p:nvPr/>
            </p:nvSpPr>
            <p:spPr>
              <a:xfrm>
                <a:off x="3486243" y="3358783"/>
                <a:ext cx="1379352" cy="276999"/>
              </a:xfrm>
              <a:prstGeom prst="rect">
                <a:avLst/>
              </a:prstGeom>
              <a:blipFill>
                <a:blip r:embed="rId4"/>
                <a:stretch>
                  <a:fillRect l="-2752" t="-4545" r="-1835" b="-4545"/>
                </a:stretch>
              </a:blipFill>
            </p:spPr>
            <p:txBody>
              <a:bodyPr/>
              <a:lstStyle/>
              <a:p>
                <a:r>
                  <a:rPr lang="zh-TW" altLang="en-US">
                    <a:noFill/>
                  </a:rPr>
                  <a:t> </a:t>
                </a:r>
              </a:p>
            </p:txBody>
          </p:sp>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Oval 2"/>
          <p:cNvSpPr>
            <a:spLocks noChangeArrowheads="1"/>
          </p:cNvSpPr>
          <p:nvPr/>
        </p:nvSpPr>
        <p:spPr bwMode="auto">
          <a:xfrm>
            <a:off x="1042988" y="1304925"/>
            <a:ext cx="360362" cy="360363"/>
          </a:xfrm>
          <a:prstGeom prst="ellipse">
            <a:avLst/>
          </a:prstGeom>
          <a:solidFill>
            <a:srgbClr val="0000CC"/>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35170" name="Oval 3"/>
          <p:cNvSpPr>
            <a:spLocks noChangeArrowheads="1"/>
          </p:cNvSpPr>
          <p:nvPr/>
        </p:nvSpPr>
        <p:spPr bwMode="auto">
          <a:xfrm>
            <a:off x="2808288" y="1304925"/>
            <a:ext cx="360362" cy="360363"/>
          </a:xfrm>
          <a:prstGeom prst="ellipse">
            <a:avLst/>
          </a:prstGeom>
          <a:solidFill>
            <a:srgbClr val="0000CC"/>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35171" name="Line 6"/>
          <p:cNvSpPr>
            <a:spLocks noChangeShapeType="1"/>
          </p:cNvSpPr>
          <p:nvPr/>
        </p:nvSpPr>
        <p:spPr bwMode="auto">
          <a:xfrm>
            <a:off x="1008063" y="1160463"/>
            <a:ext cx="7191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5172" name="Line 7"/>
          <p:cNvSpPr>
            <a:spLocks noChangeShapeType="1"/>
          </p:cNvSpPr>
          <p:nvPr/>
        </p:nvSpPr>
        <p:spPr bwMode="auto">
          <a:xfrm flipH="1">
            <a:off x="2484438" y="1160463"/>
            <a:ext cx="7572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5173" name="Text Box 8"/>
          <p:cNvSpPr txBox="1">
            <a:spLocks noChangeArrowheads="1"/>
          </p:cNvSpPr>
          <p:nvPr/>
        </p:nvSpPr>
        <p:spPr bwMode="auto">
          <a:xfrm>
            <a:off x="1150938" y="765175"/>
            <a:ext cx="1793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i="1">
                <a:latin typeface="Times New Roman" pitchFamily="18" charset="0"/>
              </a:rPr>
              <a:t>u</a:t>
            </a:r>
          </a:p>
        </p:txBody>
      </p:sp>
      <p:sp>
        <p:nvSpPr>
          <p:cNvPr id="135174" name="Text Box 9"/>
          <p:cNvSpPr txBox="1">
            <a:spLocks noChangeArrowheads="1"/>
          </p:cNvSpPr>
          <p:nvPr/>
        </p:nvSpPr>
        <p:spPr bwMode="auto">
          <a:xfrm>
            <a:off x="2879725" y="765175"/>
            <a:ext cx="179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i="1">
                <a:latin typeface="Times New Roman" pitchFamily="18" charset="0"/>
              </a:rPr>
              <a:t>u</a:t>
            </a:r>
          </a:p>
        </p:txBody>
      </p:sp>
      <p:sp>
        <p:nvSpPr>
          <p:cNvPr id="135175" name="Text Box 26"/>
          <p:cNvSpPr txBox="1">
            <a:spLocks noChangeArrowheads="1"/>
          </p:cNvSpPr>
          <p:nvPr/>
        </p:nvSpPr>
        <p:spPr bwMode="auto">
          <a:xfrm>
            <a:off x="7380288" y="130492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endParaRPr kumimoji="0" lang="zh-TW" altLang="en-US" sz="1800">
              <a:latin typeface="Arial" pitchFamily="34" charset="0"/>
            </a:endParaRPr>
          </a:p>
        </p:txBody>
      </p:sp>
      <p:sp>
        <p:nvSpPr>
          <p:cNvPr id="135176" name="Rectangle 27"/>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35177" name="Rectangle 28"/>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35181" name="Text Box 37"/>
          <p:cNvSpPr txBox="1">
            <a:spLocks noChangeArrowheads="1"/>
          </p:cNvSpPr>
          <p:nvPr/>
        </p:nvSpPr>
        <p:spPr bwMode="auto">
          <a:xfrm>
            <a:off x="4427538" y="4329113"/>
            <a:ext cx="3565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a:solidFill>
                  <a:srgbClr val="FF0000"/>
                </a:solidFill>
                <a:latin typeface="Arial" pitchFamily="34" charset="0"/>
              </a:rPr>
              <a:t>質量不守恆，動能轉換成質量。</a:t>
            </a:r>
          </a:p>
        </p:txBody>
      </p:sp>
      <p:sp>
        <p:nvSpPr>
          <p:cNvPr id="135182" name="Line 16"/>
          <p:cNvSpPr>
            <a:spLocks noChangeShapeType="1"/>
          </p:cNvSpPr>
          <p:nvPr/>
        </p:nvSpPr>
        <p:spPr bwMode="auto">
          <a:xfrm flipH="1">
            <a:off x="4929188" y="5716588"/>
            <a:ext cx="1587"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5183" name="Line 17"/>
          <p:cNvSpPr>
            <a:spLocks noChangeShapeType="1"/>
          </p:cNvSpPr>
          <p:nvPr/>
        </p:nvSpPr>
        <p:spPr bwMode="auto">
          <a:xfrm>
            <a:off x="4929188" y="6402388"/>
            <a:ext cx="3048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5184" name="Line 18"/>
          <p:cNvSpPr>
            <a:spLocks noChangeShapeType="1"/>
          </p:cNvSpPr>
          <p:nvPr/>
        </p:nvSpPr>
        <p:spPr bwMode="auto">
          <a:xfrm flipV="1">
            <a:off x="5233988" y="5716588"/>
            <a:ext cx="1587"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5185" name="Rectangle 19"/>
          <p:cNvSpPr>
            <a:spLocks noChangeArrowheads="1"/>
          </p:cNvSpPr>
          <p:nvPr/>
        </p:nvSpPr>
        <p:spPr bwMode="auto">
          <a:xfrm>
            <a:off x="4929188" y="5792788"/>
            <a:ext cx="304800" cy="609600"/>
          </a:xfrm>
          <a:prstGeom prst="rect">
            <a:avLst/>
          </a:prstGeom>
          <a:solidFill>
            <a:srgbClr val="3366FF"/>
          </a:solidFill>
          <a:ln w="9525">
            <a:solidFill>
              <a:schemeClr val="tx1"/>
            </a:solidFill>
            <a:miter lim="800000"/>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35186" name="Line 20"/>
          <p:cNvSpPr>
            <a:spLocks noChangeShapeType="1"/>
          </p:cNvSpPr>
          <p:nvPr/>
        </p:nvSpPr>
        <p:spPr bwMode="auto">
          <a:xfrm flipH="1">
            <a:off x="1363663" y="5788025"/>
            <a:ext cx="1587"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5187" name="Line 21"/>
          <p:cNvSpPr>
            <a:spLocks noChangeShapeType="1"/>
          </p:cNvSpPr>
          <p:nvPr/>
        </p:nvSpPr>
        <p:spPr bwMode="auto">
          <a:xfrm>
            <a:off x="1363663" y="6473825"/>
            <a:ext cx="3048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5188" name="Line 22"/>
          <p:cNvSpPr>
            <a:spLocks noChangeShapeType="1"/>
          </p:cNvSpPr>
          <p:nvPr/>
        </p:nvSpPr>
        <p:spPr bwMode="auto">
          <a:xfrm flipV="1">
            <a:off x="1668463" y="5788025"/>
            <a:ext cx="1587"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5189" name="Rectangle 23"/>
          <p:cNvSpPr>
            <a:spLocks noChangeArrowheads="1"/>
          </p:cNvSpPr>
          <p:nvPr/>
        </p:nvSpPr>
        <p:spPr bwMode="auto">
          <a:xfrm>
            <a:off x="1363663" y="6321425"/>
            <a:ext cx="304800" cy="152400"/>
          </a:xfrm>
          <a:prstGeom prst="rect">
            <a:avLst/>
          </a:prstGeom>
          <a:solidFill>
            <a:srgbClr val="3366FF"/>
          </a:solidFill>
          <a:ln w="9525">
            <a:solidFill>
              <a:schemeClr val="tx1"/>
            </a:solidFill>
            <a:miter lim="800000"/>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35190" name="Text Box 24"/>
          <p:cNvSpPr txBox="1">
            <a:spLocks noChangeArrowheads="1"/>
          </p:cNvSpPr>
          <p:nvPr/>
        </p:nvSpPr>
        <p:spPr bwMode="auto">
          <a:xfrm>
            <a:off x="5310188" y="602138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b="1" i="1">
                <a:latin typeface="Times New Roman" pitchFamily="18" charset="0"/>
              </a:rPr>
              <a:t>mc</a:t>
            </a:r>
            <a:r>
              <a:rPr kumimoji="0" lang="en-US" altLang="zh-TW" sz="1800" b="1" i="1" baseline="30000">
                <a:latin typeface="Times New Roman" pitchFamily="18" charset="0"/>
              </a:rPr>
              <a:t>2</a:t>
            </a:r>
            <a:endParaRPr kumimoji="0" lang="en-US" altLang="zh-TW" sz="1800" b="1" i="1">
              <a:latin typeface="Times New Roman" pitchFamily="18" charset="0"/>
            </a:endParaRPr>
          </a:p>
        </p:txBody>
      </p:sp>
      <p:sp>
        <p:nvSpPr>
          <p:cNvPr id="135191" name="Line 26"/>
          <p:cNvSpPr>
            <a:spLocks noChangeShapeType="1"/>
          </p:cNvSpPr>
          <p:nvPr/>
        </p:nvSpPr>
        <p:spPr bwMode="auto">
          <a:xfrm flipH="1">
            <a:off x="2430463" y="5788025"/>
            <a:ext cx="1587"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5192" name="Line 27"/>
          <p:cNvSpPr>
            <a:spLocks noChangeShapeType="1"/>
          </p:cNvSpPr>
          <p:nvPr/>
        </p:nvSpPr>
        <p:spPr bwMode="auto">
          <a:xfrm>
            <a:off x="2430463" y="6473825"/>
            <a:ext cx="3048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5193" name="Line 28"/>
          <p:cNvSpPr>
            <a:spLocks noChangeShapeType="1"/>
          </p:cNvSpPr>
          <p:nvPr/>
        </p:nvSpPr>
        <p:spPr bwMode="auto">
          <a:xfrm flipV="1">
            <a:off x="2735263" y="5788025"/>
            <a:ext cx="1587"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5194" name="Rectangle 29"/>
          <p:cNvSpPr>
            <a:spLocks noChangeArrowheads="1"/>
          </p:cNvSpPr>
          <p:nvPr/>
        </p:nvSpPr>
        <p:spPr bwMode="auto">
          <a:xfrm>
            <a:off x="2430463" y="5864225"/>
            <a:ext cx="304800" cy="609600"/>
          </a:xfrm>
          <a:prstGeom prst="rect">
            <a:avLst/>
          </a:prstGeom>
          <a:solidFill>
            <a:srgbClr val="FF0000"/>
          </a:solidFill>
          <a:ln w="9525">
            <a:solidFill>
              <a:schemeClr val="tx1"/>
            </a:solidFill>
            <a:miter lim="800000"/>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35195" name="Text Box 30"/>
          <p:cNvSpPr txBox="1">
            <a:spLocks noChangeArrowheads="1"/>
          </p:cNvSpPr>
          <p:nvPr/>
        </p:nvSpPr>
        <p:spPr bwMode="auto">
          <a:xfrm>
            <a:off x="2735263" y="6092825"/>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b="1" i="1">
                <a:latin typeface="Times New Roman" pitchFamily="18" charset="0"/>
              </a:rPr>
              <a:t>K</a:t>
            </a:r>
            <a:endParaRPr kumimoji="0" lang="en-US" altLang="zh-TW" sz="1800" b="1" i="1" baseline="-25000">
              <a:latin typeface="Times New Roman" pitchFamily="18" charset="0"/>
            </a:endParaRPr>
          </a:p>
        </p:txBody>
      </p:sp>
      <p:sp>
        <p:nvSpPr>
          <p:cNvPr id="135196" name="Line 31"/>
          <p:cNvSpPr>
            <a:spLocks noChangeShapeType="1"/>
          </p:cNvSpPr>
          <p:nvPr/>
        </p:nvSpPr>
        <p:spPr bwMode="auto">
          <a:xfrm flipH="1">
            <a:off x="5995988" y="5716588"/>
            <a:ext cx="1587"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5197" name="Line 32"/>
          <p:cNvSpPr>
            <a:spLocks noChangeShapeType="1"/>
          </p:cNvSpPr>
          <p:nvPr/>
        </p:nvSpPr>
        <p:spPr bwMode="auto">
          <a:xfrm>
            <a:off x="5995988" y="6402388"/>
            <a:ext cx="3048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5198" name="Line 33"/>
          <p:cNvSpPr>
            <a:spLocks noChangeShapeType="1"/>
          </p:cNvSpPr>
          <p:nvPr/>
        </p:nvSpPr>
        <p:spPr bwMode="auto">
          <a:xfrm flipV="1">
            <a:off x="6300788" y="5716588"/>
            <a:ext cx="1587"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5199" name="Rectangle 34"/>
          <p:cNvSpPr>
            <a:spLocks noChangeArrowheads="1"/>
          </p:cNvSpPr>
          <p:nvPr/>
        </p:nvSpPr>
        <p:spPr bwMode="auto">
          <a:xfrm>
            <a:off x="5995988" y="6249988"/>
            <a:ext cx="304800" cy="152400"/>
          </a:xfrm>
          <a:prstGeom prst="rect">
            <a:avLst/>
          </a:prstGeom>
          <a:solidFill>
            <a:srgbClr val="FF0000"/>
          </a:solidFill>
          <a:ln w="9525">
            <a:solidFill>
              <a:schemeClr val="tx1"/>
            </a:solidFill>
            <a:miter lim="800000"/>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35200" name="Text Box 35"/>
          <p:cNvSpPr txBox="1">
            <a:spLocks noChangeArrowheads="1"/>
          </p:cNvSpPr>
          <p:nvPr/>
        </p:nvSpPr>
        <p:spPr bwMode="auto">
          <a:xfrm>
            <a:off x="6300788" y="602138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b="1" i="1">
                <a:latin typeface="Times New Roman" pitchFamily="18" charset="0"/>
              </a:rPr>
              <a:t>K</a:t>
            </a:r>
            <a:endParaRPr kumimoji="0" lang="en-US" altLang="zh-TW" sz="1800" b="1" i="1" baseline="-25000">
              <a:latin typeface="Times New Roman" pitchFamily="18" charset="0"/>
            </a:endParaRPr>
          </a:p>
        </p:txBody>
      </p:sp>
      <p:sp>
        <p:nvSpPr>
          <p:cNvPr id="135201" name="AutoShape 36"/>
          <p:cNvSpPr>
            <a:spLocks noChangeArrowheads="1"/>
          </p:cNvSpPr>
          <p:nvPr/>
        </p:nvSpPr>
        <p:spPr bwMode="auto">
          <a:xfrm flipH="1">
            <a:off x="1331913" y="5373688"/>
            <a:ext cx="1304925" cy="330200"/>
          </a:xfrm>
          <a:prstGeom prst="curvedDownArrow">
            <a:avLst>
              <a:gd name="adj1" fmla="val 75068"/>
              <a:gd name="adj2" fmla="val 150155"/>
              <a:gd name="adj3" fmla="val 33333"/>
            </a:avLst>
          </a:prstGeom>
          <a:solidFill>
            <a:srgbClr val="FFFF00"/>
          </a:solidFill>
          <a:ln w="9525">
            <a:solidFill>
              <a:schemeClr val="tx1"/>
            </a:solidFill>
            <a:miter lim="800000"/>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35202" name="Text Box 24"/>
          <p:cNvSpPr txBox="1">
            <a:spLocks noChangeArrowheads="1"/>
          </p:cNvSpPr>
          <p:nvPr/>
        </p:nvSpPr>
        <p:spPr bwMode="auto">
          <a:xfrm>
            <a:off x="1704975" y="6092825"/>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en-US" altLang="zh-TW" sz="1800" b="1" i="1">
                <a:latin typeface="Times New Roman" pitchFamily="18" charset="0"/>
              </a:rPr>
              <a:t>mc</a:t>
            </a:r>
            <a:r>
              <a:rPr kumimoji="0" lang="en-US" altLang="zh-TW" sz="1800" b="1" i="1" baseline="30000">
                <a:latin typeface="Times New Roman" pitchFamily="18" charset="0"/>
              </a:rPr>
              <a:t>2</a:t>
            </a:r>
            <a:endParaRPr kumimoji="0" lang="en-US" altLang="zh-TW" sz="1800" b="1" i="1">
              <a:latin typeface="Times New Roman" pitchFamily="18" charset="0"/>
            </a:endParaRPr>
          </a:p>
        </p:txBody>
      </p:sp>
      <p:sp>
        <p:nvSpPr>
          <p:cNvPr id="135203" name="Oval 4"/>
          <p:cNvSpPr>
            <a:spLocks noChangeArrowheads="1"/>
          </p:cNvSpPr>
          <p:nvPr/>
        </p:nvSpPr>
        <p:spPr bwMode="auto">
          <a:xfrm>
            <a:off x="1841500" y="3135313"/>
            <a:ext cx="631825" cy="633412"/>
          </a:xfrm>
          <a:prstGeom prst="ellipse">
            <a:avLst/>
          </a:prstGeom>
          <a:solidFill>
            <a:srgbClr val="660066"/>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mc:AlternateContent xmlns:mc="http://schemas.openxmlformats.org/markup-compatibility/2006" xmlns:a14="http://schemas.microsoft.com/office/drawing/2010/main">
        <mc:Choice Requires="a14">
          <p:sp>
            <p:nvSpPr>
              <p:cNvPr id="37" name="文字方塊 36">
                <a:extLst>
                  <a:ext uri="{FF2B5EF4-FFF2-40B4-BE49-F238E27FC236}">
                    <a16:creationId xmlns:a16="http://schemas.microsoft.com/office/drawing/2014/main" id="{586438F0-1C22-7046-B2A8-00FC08197D16}"/>
                  </a:ext>
                </a:extLst>
              </p:cNvPr>
              <p:cNvSpPr txBox="1"/>
              <p:nvPr/>
            </p:nvSpPr>
            <p:spPr bwMode="auto">
              <a:xfrm>
                <a:off x="4172340" y="902494"/>
                <a:ext cx="2204258" cy="957313"/>
              </a:xfrm>
              <a:prstGeom prst="rect">
                <a:avLst/>
              </a:prstGeom>
              <a:solidFill>
                <a:srgbClr val="FFFDAB"/>
              </a:solidFill>
              <a:ln>
                <a:noFill/>
              </a:ln>
            </p:spPr>
            <p:txBody>
              <a:bodyPr wrap="none"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𝑝</m:t>
                          </m:r>
                        </m:e>
                        <m:sub>
                          <m:r>
                            <a:rPr lang="en-US" altLang="zh-TW" i="1">
                              <a:latin typeface="Cambria Math" panose="02040503050406030204" pitchFamily="18" charset="0"/>
                            </a:rPr>
                            <m:t>𝑖</m:t>
                          </m:r>
                          <m:r>
                            <a:rPr lang="en-US" altLang="zh-TW" i="1">
                              <a:latin typeface="Cambria Math" panose="02040503050406030204" pitchFamily="18" charset="0"/>
                            </a:rPr>
                            <m:t> </m:t>
                          </m:r>
                          <m:r>
                            <m:rPr>
                              <m:sty m:val="p"/>
                            </m:rPr>
                            <a:rPr lang="en-US" altLang="zh-TW">
                              <a:latin typeface="Cambria Math" panose="02040503050406030204" pitchFamily="18" charset="0"/>
                            </a:rPr>
                            <m:t>total</m:t>
                          </m:r>
                        </m:sub>
                        <m:sup>
                          <m:r>
                            <a:rPr lang="en-US" altLang="zh-TW" i="1">
                              <a:latin typeface="Cambria Math" panose="02040503050406030204" pitchFamily="18" charset="0"/>
                            </a:rPr>
                            <m:t>0</m:t>
                          </m:r>
                        </m:sup>
                      </m:sSubSup>
                      <m:r>
                        <a:rPr lang="en-US" altLang="zh-TW" b="0" i="1" smtClean="0">
                          <a:latin typeface="Cambria Math"/>
                          <a:cs typeface="Times New Roman" panose="02020603050405020304" pitchFamily="18" charset="0"/>
                        </a:rPr>
                        <m:t>=</m:t>
                      </m:r>
                      <m:f>
                        <m:fPr>
                          <m:ctrlPr>
                            <a:rPr lang="en-US" altLang="zh-TW" b="0" i="1" smtClean="0">
                              <a:latin typeface="Cambria Math" panose="02040503050406030204" pitchFamily="18" charset="0"/>
                              <a:cs typeface="Times New Roman" panose="02020603050405020304" pitchFamily="18" charset="0"/>
                            </a:rPr>
                          </m:ctrlPr>
                        </m:fPr>
                        <m:num>
                          <m:r>
                            <a:rPr lang="en-US" altLang="zh-TW" b="0" i="1" smtClean="0">
                              <a:latin typeface="Cambria Math" panose="02040503050406030204" pitchFamily="18" charset="0"/>
                              <a:cs typeface="Times New Roman" panose="02020603050405020304" pitchFamily="18" charset="0"/>
                            </a:rPr>
                            <m:t>2</m:t>
                          </m:r>
                          <m:r>
                            <a:rPr lang="en-US" altLang="zh-TW" b="0" i="1" smtClean="0">
                              <a:latin typeface="Cambria Math"/>
                              <a:cs typeface="Times New Roman" panose="02020603050405020304" pitchFamily="18" charset="0"/>
                            </a:rPr>
                            <m:t>𝑚</m:t>
                          </m:r>
                          <m:r>
                            <a:rPr lang="en-US" altLang="zh-TW" b="0" i="1" smtClean="0">
                              <a:latin typeface="Cambria Math" panose="02040503050406030204" pitchFamily="18" charset="0"/>
                              <a:cs typeface="Times New Roman" panose="02020603050405020304" pitchFamily="18" charset="0"/>
                            </a:rPr>
                            <m:t>𝑐</m:t>
                          </m:r>
                        </m:num>
                        <m:den>
                          <m:rad>
                            <m:radPr>
                              <m:degHide m:val="on"/>
                              <m:ctrlPr>
                                <a:rPr lang="en-US" altLang="zh-TW" b="0" i="1" smtClean="0">
                                  <a:latin typeface="Cambria Math" panose="02040503050406030204" pitchFamily="18" charset="0"/>
                                  <a:cs typeface="Times New Roman" panose="02020603050405020304" pitchFamily="18" charset="0"/>
                                </a:rPr>
                              </m:ctrlPr>
                            </m:radPr>
                            <m:deg/>
                            <m:e>
                              <m:r>
                                <a:rPr lang="en-US" altLang="zh-TW" b="0" i="1" smtClean="0">
                                  <a:latin typeface="Cambria Math"/>
                                  <a:cs typeface="Times New Roman" panose="02020603050405020304" pitchFamily="18" charset="0"/>
                                </a:rPr>
                                <m:t>1−</m:t>
                              </m:r>
                              <m:sSup>
                                <m:sSupPr>
                                  <m:ctrlPr>
                                    <a:rPr lang="en-US" altLang="zh-TW" b="0" i="1" smtClean="0">
                                      <a:latin typeface="Cambria Math" panose="02040503050406030204" pitchFamily="18" charset="0"/>
                                      <a:cs typeface="Times New Roman" panose="02020603050405020304" pitchFamily="18" charset="0"/>
                                    </a:rPr>
                                  </m:ctrlPr>
                                </m:sSupPr>
                                <m:e>
                                  <m:d>
                                    <m:dPr>
                                      <m:ctrlPr>
                                        <a:rPr lang="en-US" altLang="zh-TW" b="0" i="1" smtClean="0">
                                          <a:latin typeface="Cambria Math" panose="02040503050406030204" pitchFamily="18" charset="0"/>
                                          <a:cs typeface="Times New Roman" panose="02020603050405020304" pitchFamily="18" charset="0"/>
                                        </a:rPr>
                                      </m:ctrlPr>
                                    </m:dPr>
                                    <m:e>
                                      <m:f>
                                        <m:fPr>
                                          <m:ctrlPr>
                                            <a:rPr lang="en-US" altLang="zh-TW" b="0" i="1" smtClean="0">
                                              <a:latin typeface="Cambria Math" panose="02040503050406030204" pitchFamily="18" charset="0"/>
                                              <a:cs typeface="Times New Roman" panose="02020603050405020304" pitchFamily="18" charset="0"/>
                                            </a:rPr>
                                          </m:ctrlPr>
                                        </m:fPr>
                                        <m:num>
                                          <m:r>
                                            <a:rPr lang="en-US" altLang="zh-TW" b="0" i="1" smtClean="0">
                                              <a:latin typeface="Cambria Math" panose="02040503050406030204" pitchFamily="18" charset="0"/>
                                              <a:cs typeface="Times New Roman" panose="02020603050405020304" pitchFamily="18" charset="0"/>
                                            </a:rPr>
                                            <m:t>𝑢</m:t>
                                          </m:r>
                                        </m:num>
                                        <m:den>
                                          <m:r>
                                            <a:rPr lang="en-US" altLang="zh-TW" b="0" i="1" smtClean="0">
                                              <a:latin typeface="Cambria Math"/>
                                              <a:cs typeface="Times New Roman" panose="02020603050405020304" pitchFamily="18" charset="0"/>
                                            </a:rPr>
                                            <m:t>𝑐</m:t>
                                          </m:r>
                                        </m:den>
                                      </m:f>
                                    </m:e>
                                  </m:d>
                                </m:e>
                                <m:sup>
                                  <m:r>
                                    <a:rPr lang="en-US" altLang="zh-TW" b="0" i="1" smtClean="0">
                                      <a:latin typeface="Cambria Math"/>
                                      <a:cs typeface="Times New Roman" panose="02020603050405020304" pitchFamily="18" charset="0"/>
                                    </a:rPr>
                                    <m:t>2</m:t>
                                  </m:r>
                                </m:sup>
                              </m:sSup>
                            </m:e>
                          </m:rad>
                        </m:den>
                      </m:f>
                    </m:oMath>
                  </m:oMathPara>
                </a14:m>
                <a:endParaRPr lang="zh-TW" altLang="en-US" i="1" dirty="0">
                  <a:latin typeface="Times New Roman" panose="02020603050405020304" pitchFamily="18" charset="0"/>
                  <a:cs typeface="Times New Roman" panose="02020603050405020304" pitchFamily="18" charset="0"/>
                </a:endParaRPr>
              </a:p>
            </p:txBody>
          </p:sp>
        </mc:Choice>
        <mc:Fallback xmlns="">
          <p:sp>
            <p:nvSpPr>
              <p:cNvPr id="37" name="文字方塊 36">
                <a:extLst>
                  <a:ext uri="{FF2B5EF4-FFF2-40B4-BE49-F238E27FC236}">
                    <a16:creationId xmlns:a16="http://schemas.microsoft.com/office/drawing/2014/main" id="{586438F0-1C22-7046-B2A8-00FC08197D16}"/>
                  </a:ext>
                </a:extLst>
              </p:cNvPr>
              <p:cNvSpPr txBox="1">
                <a:spLocks noRot="1" noChangeAspect="1" noMove="1" noResize="1" noEditPoints="1" noAdjustHandles="1" noChangeArrowheads="1" noChangeShapeType="1" noTextEdit="1"/>
              </p:cNvSpPr>
              <p:nvPr/>
            </p:nvSpPr>
            <p:spPr bwMode="auto">
              <a:xfrm>
                <a:off x="4172340" y="902494"/>
                <a:ext cx="2204258" cy="957313"/>
              </a:xfrm>
              <a:prstGeom prst="rect">
                <a:avLst/>
              </a:prstGeom>
              <a:blipFill>
                <a:blip r:embed="rId2"/>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8" name="文字方塊 37">
                <a:extLst>
                  <a:ext uri="{FF2B5EF4-FFF2-40B4-BE49-F238E27FC236}">
                    <a16:creationId xmlns:a16="http://schemas.microsoft.com/office/drawing/2014/main" id="{24462AEA-955B-BD46-9190-929147D5B29C}"/>
                  </a:ext>
                </a:extLst>
              </p:cNvPr>
              <p:cNvSpPr txBox="1"/>
              <p:nvPr/>
            </p:nvSpPr>
            <p:spPr bwMode="auto">
              <a:xfrm>
                <a:off x="4177475" y="3142878"/>
                <a:ext cx="1503425" cy="420693"/>
              </a:xfrm>
              <a:prstGeom prst="rect">
                <a:avLst/>
              </a:prstGeom>
              <a:solidFill>
                <a:srgbClr val="FFFDAB"/>
              </a:solidFill>
              <a:ln>
                <a:noFill/>
              </a:ln>
            </p:spPr>
            <p:txBody>
              <a:bodyPr wrap="none"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Sup>
                        <m:sSubSupPr>
                          <m:ctrlPr>
                            <a:rPr lang="en-US" altLang="zh-TW" i="1" smtClean="0">
                              <a:latin typeface="Cambria Math" panose="02040503050406030204" pitchFamily="18" charset="0"/>
                            </a:rPr>
                          </m:ctrlPr>
                        </m:sSubSupPr>
                        <m:e>
                          <m:r>
                            <a:rPr lang="en-US" altLang="zh-TW" i="1">
                              <a:latin typeface="Cambria Math" panose="02040503050406030204" pitchFamily="18" charset="0"/>
                            </a:rPr>
                            <m:t>𝑝</m:t>
                          </m:r>
                        </m:e>
                        <m:sub>
                          <m:r>
                            <a:rPr lang="en-US" altLang="zh-TW" i="1">
                              <a:latin typeface="Cambria Math" panose="02040503050406030204" pitchFamily="18" charset="0"/>
                            </a:rPr>
                            <m:t>𝑓</m:t>
                          </m:r>
                          <m:r>
                            <a:rPr lang="en-US" altLang="zh-TW" i="1">
                              <a:latin typeface="Cambria Math" panose="02040503050406030204" pitchFamily="18" charset="0"/>
                            </a:rPr>
                            <m:t> </m:t>
                          </m:r>
                          <m:r>
                            <m:rPr>
                              <m:sty m:val="p"/>
                            </m:rPr>
                            <a:rPr lang="en-US" altLang="zh-TW">
                              <a:latin typeface="Cambria Math" panose="02040503050406030204" pitchFamily="18" charset="0"/>
                            </a:rPr>
                            <m:t>total</m:t>
                          </m:r>
                        </m:sub>
                        <m:sup>
                          <m:r>
                            <a:rPr lang="en-US" altLang="zh-TW" i="1">
                              <a:latin typeface="Cambria Math" panose="02040503050406030204" pitchFamily="18" charset="0"/>
                            </a:rPr>
                            <m:t>0</m:t>
                          </m:r>
                        </m:sup>
                      </m:sSubSup>
                      <m:r>
                        <a:rPr lang="en-US" altLang="zh-TW" b="0" i="1" smtClean="0">
                          <a:latin typeface="Cambria Math"/>
                          <a:cs typeface="Times New Roman" panose="02020603050405020304" pitchFamily="18" charset="0"/>
                        </a:rPr>
                        <m:t>=</m:t>
                      </m:r>
                      <m:r>
                        <a:rPr lang="en-US" altLang="zh-TW" b="0" i="1" smtClean="0">
                          <a:latin typeface="Cambria Math" panose="02040503050406030204" pitchFamily="18" charset="0"/>
                          <a:cs typeface="Times New Roman" panose="02020603050405020304" pitchFamily="18" charset="0"/>
                        </a:rPr>
                        <m:t>𝑀𝑐</m:t>
                      </m:r>
                    </m:oMath>
                  </m:oMathPara>
                </a14:m>
                <a:endParaRPr lang="zh-TW" altLang="en-US" i="1" dirty="0">
                  <a:latin typeface="Times New Roman" panose="02020603050405020304" pitchFamily="18" charset="0"/>
                  <a:cs typeface="Times New Roman" panose="02020603050405020304" pitchFamily="18" charset="0"/>
                </a:endParaRPr>
              </a:p>
            </p:txBody>
          </p:sp>
        </mc:Choice>
        <mc:Fallback xmlns="">
          <p:sp>
            <p:nvSpPr>
              <p:cNvPr id="38" name="文字方塊 37">
                <a:extLst>
                  <a:ext uri="{FF2B5EF4-FFF2-40B4-BE49-F238E27FC236}">
                    <a16:creationId xmlns:a16="http://schemas.microsoft.com/office/drawing/2014/main" id="{24462AEA-955B-BD46-9190-929147D5B29C}"/>
                  </a:ext>
                </a:extLst>
              </p:cNvPr>
              <p:cNvSpPr txBox="1">
                <a:spLocks noRot="1" noChangeAspect="1" noMove="1" noResize="1" noEditPoints="1" noAdjustHandles="1" noChangeArrowheads="1" noChangeShapeType="1" noTextEdit="1"/>
              </p:cNvSpPr>
              <p:nvPr/>
            </p:nvSpPr>
            <p:spPr bwMode="auto">
              <a:xfrm>
                <a:off x="4177475" y="3142878"/>
                <a:ext cx="1503425" cy="420693"/>
              </a:xfrm>
              <a:prstGeom prst="rect">
                <a:avLst/>
              </a:prstGeom>
              <a:blipFill>
                <a:blip r:embed="rId3"/>
                <a:stretch>
                  <a:fillRect b="-5714"/>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9" name="文字方塊 38">
                <a:extLst>
                  <a:ext uri="{FF2B5EF4-FFF2-40B4-BE49-F238E27FC236}">
                    <a16:creationId xmlns:a16="http://schemas.microsoft.com/office/drawing/2014/main" id="{CD6B612E-10CE-8A45-AD35-06CE74F5CABD}"/>
                  </a:ext>
                </a:extLst>
              </p:cNvPr>
              <p:cNvSpPr txBox="1"/>
              <p:nvPr/>
            </p:nvSpPr>
            <p:spPr bwMode="auto">
              <a:xfrm>
                <a:off x="1984375" y="4140800"/>
                <a:ext cx="2423869" cy="957313"/>
              </a:xfrm>
              <a:prstGeom prst="rect">
                <a:avLst/>
              </a:prstGeom>
              <a:solidFill>
                <a:srgbClr val="FFFDAB"/>
              </a:solidFill>
              <a:ln>
                <a:noFill/>
              </a:ln>
            </p:spPr>
            <p:txBody>
              <a:bodyPr wrap="none"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cs typeface="Times New Roman" panose="02020603050405020304" pitchFamily="18" charset="0"/>
                        </a:rPr>
                        <m:t>𝑀</m:t>
                      </m:r>
                      <m:r>
                        <a:rPr lang="en-US" altLang="zh-TW" b="0" i="1" smtClean="0">
                          <a:latin typeface="Cambria Math"/>
                          <a:cs typeface="Times New Roman" panose="02020603050405020304" pitchFamily="18" charset="0"/>
                        </a:rPr>
                        <m:t>=</m:t>
                      </m:r>
                      <m:f>
                        <m:fPr>
                          <m:ctrlPr>
                            <a:rPr lang="en-US" altLang="zh-TW" b="0" i="1" smtClean="0">
                              <a:latin typeface="Cambria Math" panose="02040503050406030204" pitchFamily="18" charset="0"/>
                              <a:cs typeface="Times New Roman" panose="02020603050405020304" pitchFamily="18" charset="0"/>
                            </a:rPr>
                          </m:ctrlPr>
                        </m:fPr>
                        <m:num>
                          <m:r>
                            <a:rPr lang="en-US" altLang="zh-TW" b="0" i="1" smtClean="0">
                              <a:latin typeface="Cambria Math" panose="02040503050406030204" pitchFamily="18" charset="0"/>
                              <a:cs typeface="Times New Roman" panose="02020603050405020304" pitchFamily="18" charset="0"/>
                            </a:rPr>
                            <m:t>2</m:t>
                          </m:r>
                          <m:r>
                            <a:rPr lang="en-US" altLang="zh-TW" b="0" i="1" smtClean="0">
                              <a:latin typeface="Cambria Math"/>
                              <a:cs typeface="Times New Roman" panose="02020603050405020304" pitchFamily="18" charset="0"/>
                            </a:rPr>
                            <m:t>𝑚</m:t>
                          </m:r>
                        </m:num>
                        <m:den>
                          <m:rad>
                            <m:radPr>
                              <m:degHide m:val="on"/>
                              <m:ctrlPr>
                                <a:rPr lang="en-US" altLang="zh-TW" b="0" i="1" smtClean="0">
                                  <a:latin typeface="Cambria Math" panose="02040503050406030204" pitchFamily="18" charset="0"/>
                                  <a:cs typeface="Times New Roman" panose="02020603050405020304" pitchFamily="18" charset="0"/>
                                </a:rPr>
                              </m:ctrlPr>
                            </m:radPr>
                            <m:deg/>
                            <m:e>
                              <m:r>
                                <a:rPr lang="en-US" altLang="zh-TW" b="0" i="1" smtClean="0">
                                  <a:latin typeface="Cambria Math"/>
                                  <a:cs typeface="Times New Roman" panose="02020603050405020304" pitchFamily="18" charset="0"/>
                                </a:rPr>
                                <m:t>1−</m:t>
                              </m:r>
                              <m:sSup>
                                <m:sSupPr>
                                  <m:ctrlPr>
                                    <a:rPr lang="en-US" altLang="zh-TW" b="0" i="1" smtClean="0">
                                      <a:latin typeface="Cambria Math" panose="02040503050406030204" pitchFamily="18" charset="0"/>
                                      <a:cs typeface="Times New Roman" panose="02020603050405020304" pitchFamily="18" charset="0"/>
                                    </a:rPr>
                                  </m:ctrlPr>
                                </m:sSupPr>
                                <m:e>
                                  <m:d>
                                    <m:dPr>
                                      <m:ctrlPr>
                                        <a:rPr lang="en-US" altLang="zh-TW" b="0" i="1" smtClean="0">
                                          <a:latin typeface="Cambria Math" panose="02040503050406030204" pitchFamily="18" charset="0"/>
                                          <a:cs typeface="Times New Roman" panose="02020603050405020304" pitchFamily="18" charset="0"/>
                                        </a:rPr>
                                      </m:ctrlPr>
                                    </m:dPr>
                                    <m:e>
                                      <m:f>
                                        <m:fPr>
                                          <m:ctrlPr>
                                            <a:rPr lang="en-US" altLang="zh-TW" b="0" i="1" smtClean="0">
                                              <a:latin typeface="Cambria Math" panose="02040503050406030204" pitchFamily="18" charset="0"/>
                                              <a:cs typeface="Times New Roman" panose="02020603050405020304" pitchFamily="18" charset="0"/>
                                            </a:rPr>
                                          </m:ctrlPr>
                                        </m:fPr>
                                        <m:num>
                                          <m:r>
                                            <a:rPr lang="en-US" altLang="zh-TW" b="0" i="1" smtClean="0">
                                              <a:latin typeface="Cambria Math" panose="02040503050406030204" pitchFamily="18" charset="0"/>
                                              <a:cs typeface="Times New Roman" panose="02020603050405020304" pitchFamily="18" charset="0"/>
                                            </a:rPr>
                                            <m:t>𝑢</m:t>
                                          </m:r>
                                        </m:num>
                                        <m:den>
                                          <m:r>
                                            <a:rPr lang="en-US" altLang="zh-TW" b="0" i="1" smtClean="0">
                                              <a:latin typeface="Cambria Math"/>
                                              <a:cs typeface="Times New Roman" panose="02020603050405020304" pitchFamily="18" charset="0"/>
                                            </a:rPr>
                                            <m:t>𝑐</m:t>
                                          </m:r>
                                        </m:den>
                                      </m:f>
                                    </m:e>
                                  </m:d>
                                </m:e>
                                <m:sup>
                                  <m:r>
                                    <a:rPr lang="en-US" altLang="zh-TW" b="0" i="1" smtClean="0">
                                      <a:latin typeface="Cambria Math"/>
                                      <a:cs typeface="Times New Roman" panose="02020603050405020304" pitchFamily="18" charset="0"/>
                                    </a:rPr>
                                    <m:t>2</m:t>
                                  </m:r>
                                </m:sup>
                              </m:sSup>
                            </m:e>
                          </m:rad>
                        </m:den>
                      </m:f>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≠2</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𝑚</m:t>
                      </m:r>
                    </m:oMath>
                  </m:oMathPara>
                </a14:m>
                <a:endParaRPr lang="zh-TW" altLang="en-US" i="1" dirty="0">
                  <a:latin typeface="Times New Roman" panose="02020603050405020304" pitchFamily="18" charset="0"/>
                  <a:cs typeface="Times New Roman" panose="02020603050405020304" pitchFamily="18" charset="0"/>
                </a:endParaRPr>
              </a:p>
            </p:txBody>
          </p:sp>
        </mc:Choice>
        <mc:Fallback xmlns="">
          <p:sp>
            <p:nvSpPr>
              <p:cNvPr id="39" name="文字方塊 38">
                <a:extLst>
                  <a:ext uri="{FF2B5EF4-FFF2-40B4-BE49-F238E27FC236}">
                    <a16:creationId xmlns:a16="http://schemas.microsoft.com/office/drawing/2014/main" id="{CD6B612E-10CE-8A45-AD35-06CE74F5CABD}"/>
                  </a:ext>
                </a:extLst>
              </p:cNvPr>
              <p:cNvSpPr txBox="1">
                <a:spLocks noRot="1" noChangeAspect="1" noMove="1" noResize="1" noEditPoints="1" noAdjustHandles="1" noChangeArrowheads="1" noChangeShapeType="1" noTextEdit="1"/>
              </p:cNvSpPr>
              <p:nvPr/>
            </p:nvSpPr>
            <p:spPr bwMode="auto">
              <a:xfrm>
                <a:off x="1984375" y="4140800"/>
                <a:ext cx="2423869" cy="957313"/>
              </a:xfrm>
              <a:prstGeom prst="rect">
                <a:avLst/>
              </a:prstGeom>
              <a:blipFill>
                <a:blip r:embed="rId4"/>
                <a:stretch>
                  <a:fillRect/>
                </a:stretch>
              </a:blipFill>
              <a:ln>
                <a:noFill/>
              </a:ln>
            </p:spPr>
            <p:txBody>
              <a:bodyPr/>
              <a:lstStyle/>
              <a:p>
                <a:r>
                  <a:rPr lang="zh-TW" altLang="en-US">
                    <a:noFill/>
                  </a:rPr>
                  <a:t> </a:t>
                </a:r>
              </a:p>
            </p:txBody>
          </p:sp>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2" descr="fruit_expl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0" y="1131888"/>
            <a:ext cx="320675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4" name="Text Box 3"/>
          <p:cNvSpPr txBox="1">
            <a:spLocks noChangeArrowheads="1"/>
          </p:cNvSpPr>
          <p:nvPr/>
        </p:nvSpPr>
        <p:spPr bwMode="auto">
          <a:xfrm>
            <a:off x="1914525" y="4953000"/>
            <a:ext cx="4795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eaLnBrk="0" hangingPunct="0">
              <a:spcBef>
                <a:spcPct val="50000"/>
              </a:spcBef>
            </a:pPr>
            <a:r>
              <a:rPr kumimoji="0" lang="zh-TW" altLang="en-US" sz="1800" b="1">
                <a:solidFill>
                  <a:srgbClr val="FF0000"/>
                </a:solidFill>
                <a:latin typeface="Times New Roman" pitchFamily="18" charset="0"/>
              </a:rPr>
              <a:t>能量可以轉換為質量，產生新的粒子！</a:t>
            </a:r>
            <a:endParaRPr kumimoji="0" lang="en-US" altLang="zh-TW" sz="1800" b="1">
              <a:solidFill>
                <a:srgbClr val="FF0000"/>
              </a:solidFill>
              <a:latin typeface="Times New Roman" pitchFamily="18" charset="0"/>
            </a:endParaRPr>
          </a:p>
        </p:txBody>
      </p:sp>
      <p:sp>
        <p:nvSpPr>
          <p:cNvPr id="136195" name="文字方塊 4"/>
          <p:cNvSpPr txBox="1">
            <a:spLocks noChangeArrowheads="1"/>
          </p:cNvSpPr>
          <p:nvPr/>
        </p:nvSpPr>
        <p:spPr bwMode="auto">
          <a:xfrm>
            <a:off x="1947863" y="5424488"/>
            <a:ext cx="4300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en-US" altLang="zh-TW" sz="1800" dirty="0">
                <a:latin typeface="Times New Roman" panose="02020603050405020304" pitchFamily="18" charset="0"/>
                <a:cs typeface="Times New Roman" panose="02020603050405020304" pitchFamily="18" charset="0"/>
              </a:rPr>
              <a:t>Colliders are New Particle factories.</a:t>
            </a:r>
            <a:endParaRPr lang="zh-TW" altLang="en-US" sz="1800" dirty="0">
              <a:latin typeface="Times New Roman" panose="02020603050405020304" pitchFamily="18" charset="0"/>
              <a:cs typeface="Times New Roman" panose="02020603050405020304" pitchFamily="18" charset="0"/>
            </a:endParaRPr>
          </a:p>
        </p:txBody>
      </p:sp>
      <p:pic>
        <p:nvPicPr>
          <p:cNvPr id="136196" name="Picture 6" descr="http://www.pimpyourfinances.com/wp-content/uploads/2008/12/car_factory_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788" y="1631950"/>
            <a:ext cx="2246312"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fld id="{E5060F60-3C84-495D-B6FF-DFFB62B0D9FD}" type="slidenum">
              <a:rPr kumimoji="0" lang="zh-TW" altLang="en-US" sz="1400"/>
              <a:pPr/>
              <a:t>53</a:t>
            </a:fld>
            <a:endParaRPr kumimoji="0" lang="en-US" altLang="zh-TW" sz="1400"/>
          </a:p>
        </p:txBody>
      </p:sp>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166A08E8-CFA7-734D-8FEC-FEEE549D3C06}"/>
                  </a:ext>
                </a:extLst>
              </p:cNvPr>
              <p:cNvSpPr txBox="1"/>
              <p:nvPr/>
            </p:nvSpPr>
            <p:spPr>
              <a:xfrm>
                <a:off x="4061584" y="4492873"/>
                <a:ext cx="934743" cy="27699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TW" i="1" smtClean="0">
                          <a:latin typeface="Cambria Math" panose="02040503050406030204" pitchFamily="18" charset="0"/>
                          <a:cs typeface="Times New Roman" pitchFamily="18" charset="0"/>
                        </a:rPr>
                        <m:t>𝐸</m:t>
                      </m:r>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𝑐</m:t>
                          </m:r>
                        </m:e>
                        <m:sup>
                          <m:r>
                            <a:rPr kumimoji="1" lang="en-US" altLang="zh-TW" b="0" i="1" smtClean="0">
                              <a:latin typeface="Cambria Math" panose="02040503050406030204" pitchFamily="18" charset="0"/>
                              <a:cs typeface="Times New Roman" pitchFamily="18" charset="0"/>
                            </a:rPr>
                            <m:t>2</m:t>
                          </m:r>
                        </m:sup>
                      </m:sSup>
                    </m:oMath>
                  </m:oMathPara>
                </a14:m>
                <a:endParaRPr kumimoji="1" lang="zh-TW" altLang="en-US" dirty="0">
                  <a:latin typeface="Times New Roman" pitchFamily="18" charset="0"/>
                  <a:cs typeface="Times New Roman" pitchFamily="18" charset="0"/>
                </a:endParaRPr>
              </a:p>
            </p:txBody>
          </p:sp>
        </mc:Choice>
        <mc:Fallback xmlns="">
          <p:sp>
            <p:nvSpPr>
              <p:cNvPr id="8" name="文字方塊 7">
                <a:extLst>
                  <a:ext uri="{FF2B5EF4-FFF2-40B4-BE49-F238E27FC236}">
                    <a16:creationId xmlns:a16="http://schemas.microsoft.com/office/drawing/2014/main" id="{166A08E8-CFA7-734D-8FEC-FEEE549D3C06}"/>
                  </a:ext>
                </a:extLst>
              </p:cNvPr>
              <p:cNvSpPr txBox="1">
                <a:spLocks noRot="1" noChangeAspect="1" noMove="1" noResize="1" noEditPoints="1" noAdjustHandles="1" noChangeArrowheads="1" noChangeShapeType="1" noTextEdit="1"/>
              </p:cNvSpPr>
              <p:nvPr/>
            </p:nvSpPr>
            <p:spPr>
              <a:xfrm>
                <a:off x="4061584" y="4492873"/>
                <a:ext cx="934743" cy="276999"/>
              </a:xfrm>
              <a:prstGeom prst="rect">
                <a:avLst/>
              </a:prstGeom>
              <a:blipFill>
                <a:blip r:embed="rId4"/>
                <a:stretch>
                  <a:fillRect l="-4054" t="-4348" r="-1351"/>
                </a:stretch>
              </a:blipFill>
            </p:spPr>
            <p:txBody>
              <a:bodyPr/>
              <a:lstStyle/>
              <a:p>
                <a:r>
                  <a:rPr lang="zh-TW" altLang="en-US">
                    <a:noFill/>
                  </a:rPr>
                  <a:t> </a:t>
                </a:r>
              </a:p>
            </p:txBody>
          </p:sp>
        </mc:Fallback>
      </mc:AlternateContent>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文字方塊 4"/>
              <p:cNvSpPr txBox="1">
                <a:spLocks noChangeArrowheads="1"/>
              </p:cNvSpPr>
              <p:nvPr/>
            </p:nvSpPr>
            <p:spPr bwMode="auto">
              <a:xfrm>
                <a:off x="1092936" y="5221064"/>
                <a:ext cx="7304891"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14:m>
                  <m:oMath xmlns:m="http://schemas.openxmlformats.org/officeDocument/2006/math">
                    <m:r>
                      <a:rPr kumimoji="0" lang="en-US" altLang="zh-TW" sz="1800" b="0" i="1" smtClean="0">
                        <a:latin typeface="Cambria Math"/>
                        <a:cs typeface="Times New Roman" pitchFamily="18" charset="0"/>
                      </a:rPr>
                      <m:t>𝑔</m:t>
                    </m:r>
                  </m:oMath>
                </a14:m>
                <a:r>
                  <a:rPr kumimoji="0" lang="zh-TW" altLang="en-US" sz="1800" dirty="0">
                    <a:latin typeface="Times New Roman" pitchFamily="18" charset="0"/>
                    <a:cs typeface="Times New Roman" pitchFamily="18" charset="0"/>
                  </a:rPr>
                  <a:t>稱為</a:t>
                </a:r>
                <a:r>
                  <a:rPr kumimoji="0" lang="en-US" altLang="zh-TW" sz="1800" dirty="0">
                    <a:latin typeface="Times New Roman" pitchFamily="18" charset="0"/>
                    <a:cs typeface="Times New Roman" pitchFamily="18" charset="0"/>
                  </a:rPr>
                  <a:t>Metric</a:t>
                </a:r>
                <a:r>
                  <a:rPr kumimoji="0" lang="zh-TW" altLang="en-US" sz="1800" dirty="0">
                    <a:latin typeface="Times New Roman" pitchFamily="18" charset="0"/>
                    <a:cs typeface="Times New Roman" pitchFamily="18" charset="0"/>
                  </a:rPr>
                  <a:t> 矩陣</a:t>
                </a:r>
                <a:r>
                  <a:rPr kumimoji="0" lang="zh-TW" altLang="en-US" sz="1800" dirty="0">
                    <a:latin typeface="Arial" pitchFamily="34" charset="0"/>
                  </a:rPr>
                  <a:t>，</a:t>
                </a:r>
                <a:r>
                  <a:rPr kumimoji="0" lang="zh-TW" altLang="en-US" sz="1800" dirty="0">
                    <a:latin typeface="Times New Roman" pitchFamily="18" charset="0"/>
                    <a:cs typeface="Times New Roman" pitchFamily="18" charset="0"/>
                  </a:rPr>
                  <a:t>是由座標</a:t>
                </a:r>
                <a14:m>
                  <m:oMath xmlns:m="http://schemas.openxmlformats.org/officeDocument/2006/math">
                    <m:sSup>
                      <m:sSupPr>
                        <m:ctrlPr>
                          <a:rPr lang="en-US" altLang="zh-TW" sz="1800" i="1">
                            <a:latin typeface="Cambria Math" panose="02040503050406030204" pitchFamily="18" charset="0"/>
                            <a:cs typeface="Times New Roman" pitchFamily="18" charset="0"/>
                          </a:rPr>
                        </m:ctrlPr>
                      </m:sSupPr>
                      <m:e>
                        <m:r>
                          <a:rPr lang="en-US" altLang="zh-TW" sz="1800" i="1">
                            <a:latin typeface="Cambria Math"/>
                            <a:cs typeface="Times New Roman" pitchFamily="18" charset="0"/>
                          </a:rPr>
                          <m:t>𝑥</m:t>
                        </m:r>
                      </m:e>
                      <m:sup>
                        <m:r>
                          <a:rPr lang="zh-TW" altLang="en-US" sz="1800" i="1">
                            <a:latin typeface="Cambria Math"/>
                            <a:cs typeface="Times New Roman" pitchFamily="18" charset="0"/>
                          </a:rPr>
                          <m:t>𝜇</m:t>
                        </m:r>
                      </m:sup>
                    </m:sSup>
                  </m:oMath>
                </a14:m>
                <a:r>
                  <a:rPr kumimoji="0" lang="zh-TW" altLang="en-US" sz="1800" dirty="0">
                    <a:latin typeface="Times New Roman" pitchFamily="18" charset="0"/>
                    <a:cs typeface="Times New Roman" pitchFamily="18" charset="0"/>
                  </a:rPr>
                  <a:t>計算</a:t>
                </a:r>
                <a:r>
                  <a:rPr kumimoji="0" lang="en-US" altLang="zh-TW" sz="1800" dirty="0">
                    <a:latin typeface="Times New Roman" pitchFamily="18" charset="0"/>
                    <a:cs typeface="Times New Roman" pitchFamily="18" charset="0"/>
                  </a:rPr>
                  <a:t>4-vector:</a:t>
                </a:r>
                <a:r>
                  <a:rPr kumimoji="0" lang="zh-TW" altLang="en-US" sz="1800" dirty="0">
                    <a:latin typeface="Times New Roman" pitchFamily="18" charset="0"/>
                    <a:cs typeface="Times New Roman" pitchFamily="18" charset="0"/>
                  </a:rPr>
                  <a:t> </a:t>
                </a:r>
                <a14:m>
                  <m:oMath xmlns:m="http://schemas.openxmlformats.org/officeDocument/2006/math">
                    <m:sSup>
                      <m:sSupPr>
                        <m:ctrlPr>
                          <a:rPr lang="en-US" altLang="zh-TW" sz="1800" i="1">
                            <a:latin typeface="Cambria Math" panose="02040503050406030204" pitchFamily="18" charset="0"/>
                            <a:cs typeface="Times New Roman" pitchFamily="18" charset="0"/>
                          </a:rPr>
                        </m:ctrlPr>
                      </m:sSupPr>
                      <m:e>
                        <m:r>
                          <a:rPr lang="en-US" altLang="zh-TW" sz="1800" i="1">
                            <a:latin typeface="Cambria Math"/>
                            <a:cs typeface="Times New Roman" pitchFamily="18" charset="0"/>
                          </a:rPr>
                          <m:t>𝑥</m:t>
                        </m:r>
                      </m:e>
                      <m:sup>
                        <m:r>
                          <a:rPr lang="zh-TW" altLang="en-US" sz="1800" i="1">
                            <a:latin typeface="Cambria Math"/>
                            <a:cs typeface="Times New Roman" pitchFamily="18" charset="0"/>
                          </a:rPr>
                          <m:t>𝜇</m:t>
                        </m:r>
                      </m:sup>
                    </m:sSup>
                  </m:oMath>
                </a14:m>
                <a:r>
                  <a:rPr kumimoji="0" lang="zh-TW" altLang="en-US" sz="1800" dirty="0">
                    <a:latin typeface="Times New Roman" pitchFamily="18" charset="0"/>
                    <a:cs typeface="Times New Roman" pitchFamily="18" charset="0"/>
                  </a:rPr>
                  <a:t>的長度的度規。</a:t>
                </a:r>
                <a:endParaRPr lang="zh-TW" altLang="en-US" sz="1800" dirty="0"/>
              </a:p>
            </p:txBody>
          </p:sp>
        </mc:Choice>
        <mc:Fallback xmlns="">
          <p:sp>
            <p:nvSpPr>
              <p:cNvPr id="5" name="文字方塊 4"/>
              <p:cNvSpPr txBox="1">
                <a:spLocks noRot="1" noChangeAspect="1" noMove="1" noResize="1" noEditPoints="1" noAdjustHandles="1" noChangeArrowheads="1" noChangeShapeType="1" noTextEdit="1"/>
              </p:cNvSpPr>
              <p:nvPr/>
            </p:nvSpPr>
            <p:spPr bwMode="auto">
              <a:xfrm>
                <a:off x="1092936" y="5221064"/>
                <a:ext cx="7304891" cy="369332"/>
              </a:xfrm>
              <a:prstGeom prst="rect">
                <a:avLst/>
              </a:prstGeom>
              <a:blipFill>
                <a:blip r:embed="rId2"/>
                <a:stretch>
                  <a:fillRect t="-6452" b="-193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TW">
                    <a:noFill/>
                  </a:rPr>
                  <a:t> </a:t>
                </a:r>
              </a:p>
            </p:txBody>
          </p:sp>
        </mc:Fallback>
      </mc:AlternateContent>
      <p:sp>
        <p:nvSpPr>
          <p:cNvPr id="7" name="文字方塊 4"/>
          <p:cNvSpPr txBox="1">
            <a:spLocks noChangeArrowheads="1"/>
          </p:cNvSpPr>
          <p:nvPr/>
        </p:nvSpPr>
        <p:spPr bwMode="auto">
          <a:xfrm>
            <a:off x="1023184" y="3258709"/>
            <a:ext cx="67557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此向量長度可以寫成向量與 </a:t>
            </a:r>
            <a:r>
              <a:rPr kumimoji="0" lang="en-US" altLang="zh-TW" sz="1800" dirty="0">
                <a:latin typeface="Times New Roman" pitchFamily="18" charset="0"/>
                <a:cs typeface="Times New Roman" pitchFamily="18" charset="0"/>
              </a:rPr>
              <a:t>Metric</a:t>
            </a:r>
            <a:r>
              <a:rPr kumimoji="0" lang="zh-TW" altLang="en-US" sz="1800" dirty="0">
                <a:latin typeface="Times New Roman" pitchFamily="18" charset="0"/>
                <a:cs typeface="Times New Roman" pitchFamily="18" charset="0"/>
              </a:rPr>
              <a:t> 矩陣</a:t>
            </a:r>
            <a:r>
              <a:rPr kumimoji="0" lang="zh-TW" altLang="en-US" sz="1800" dirty="0">
                <a:latin typeface="Arial" pitchFamily="34" charset="0"/>
              </a:rPr>
              <a:t>的矩陣乘積：</a:t>
            </a:r>
          </a:p>
        </p:txBody>
      </p:sp>
      <p:sp>
        <p:nvSpPr>
          <p:cNvPr id="10" name="文字方塊 9"/>
          <p:cNvSpPr txBox="1"/>
          <p:nvPr/>
        </p:nvSpPr>
        <p:spPr>
          <a:xfrm>
            <a:off x="1039261" y="915324"/>
            <a:ext cx="8034400" cy="369332"/>
          </a:xfrm>
          <a:prstGeom prst="rect">
            <a:avLst/>
          </a:prstGeom>
          <a:noFill/>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dirty="0">
                <a:latin typeface="Calibri" pitchFamily="34" charset="0"/>
              </a:rPr>
              <a:t>不變量可以視為</a:t>
            </a:r>
            <a:r>
              <a:rPr lang="en-US" altLang="zh-TW" sz="1800" dirty="0">
                <a:latin typeface="Calibri" pitchFamily="34" charset="0"/>
              </a:rPr>
              <a:t> </a:t>
            </a:r>
            <a:r>
              <a:rPr lang="en-US" altLang="zh-TW" sz="1800" dirty="0">
                <a:latin typeface="Times New Roman" panose="02020603050405020304" pitchFamily="18" charset="0"/>
                <a:cs typeface="Times New Roman" panose="02020603050405020304" pitchFamily="18" charset="0"/>
              </a:rPr>
              <a:t>4-vector</a:t>
            </a:r>
            <a:r>
              <a:rPr lang="zh-TW" altLang="en-US" sz="1800" dirty="0">
                <a:latin typeface="Times New Roman" panose="02020603050405020304" pitchFamily="18" charset="0"/>
                <a:cs typeface="Times New Roman" panose="02020603050405020304" pitchFamily="18" charset="0"/>
              </a:rPr>
              <a:t> </a:t>
            </a:r>
            <a:r>
              <a:rPr lang="zh-TW" altLang="en-US" sz="1800" dirty="0">
                <a:latin typeface="Calibri" pitchFamily="34" charset="0"/>
              </a:rPr>
              <a:t>的</a:t>
            </a:r>
            <a:r>
              <a:rPr lang="en-US" altLang="zh-TW" sz="1800" dirty="0">
                <a:latin typeface="Calibri" pitchFamily="34" charset="0"/>
              </a:rPr>
              <a:t>”</a:t>
            </a:r>
            <a:r>
              <a:rPr lang="zh-TW" altLang="en-US" sz="1800" dirty="0">
                <a:latin typeface="Calibri" pitchFamily="34" charset="0"/>
              </a:rPr>
              <a:t>長度</a:t>
            </a:r>
            <a:r>
              <a:rPr lang="en-US" altLang="zh-TW" sz="1800" dirty="0">
                <a:latin typeface="Calibri" pitchFamily="34" charset="0"/>
              </a:rPr>
              <a:t>”</a:t>
            </a:r>
            <a:r>
              <a:rPr lang="zh-TW" altLang="en-US" sz="1800" dirty="0">
                <a:latin typeface="Calibri" pitchFamily="34" charset="0"/>
              </a:rPr>
              <a:t>，</a:t>
            </a:r>
            <a:r>
              <a:rPr kumimoji="0" lang="zh-TW" altLang="en-US" sz="1800" dirty="0">
                <a:latin typeface="Times New Roman" pitchFamily="18" charset="0"/>
                <a:cs typeface="Times New Roman" pitchFamily="18" charset="0"/>
              </a:rPr>
              <a:t>可如</a:t>
            </a:r>
            <a:r>
              <a:rPr kumimoji="0" lang="en-US" altLang="zh-TW" sz="1800" dirty="0">
                <a:latin typeface="Times New Roman" pitchFamily="18" charset="0"/>
                <a:cs typeface="Times New Roman" pitchFamily="18" charset="0"/>
              </a:rPr>
              <a:t>vector</a:t>
            </a:r>
            <a:r>
              <a:rPr kumimoji="0" lang="zh-TW" altLang="en-US" sz="1800" dirty="0">
                <a:latin typeface="Arial" pitchFamily="34" charset="0"/>
              </a:rPr>
              <a:t>定義為此</a:t>
            </a:r>
            <a:r>
              <a:rPr kumimoji="0" lang="en-US" altLang="zh-TW" sz="1800" dirty="0">
                <a:latin typeface="Times New Roman" pitchFamily="18" charset="0"/>
                <a:cs typeface="Times New Roman" pitchFamily="18" charset="0"/>
              </a:rPr>
              <a:t>4 vector</a:t>
            </a:r>
            <a:r>
              <a:rPr kumimoji="0" lang="zh-TW" altLang="en-US" sz="1800" dirty="0">
                <a:latin typeface="Arial" pitchFamily="34" charset="0"/>
              </a:rPr>
              <a:t>與自己的內積。</a:t>
            </a:r>
            <a:endParaRPr lang="zh-TW" altLang="en-US" sz="1800" dirty="0">
              <a:latin typeface="Calibri" pitchFamily="34" charset="0"/>
            </a:endParaRPr>
          </a:p>
        </p:txBody>
      </p:sp>
      <mc:AlternateContent xmlns:mc="http://schemas.openxmlformats.org/markup-compatibility/2006" xmlns:a14="http://schemas.microsoft.com/office/drawing/2010/main">
        <mc:Choice Requires="a14">
          <p:sp>
            <p:nvSpPr>
              <p:cNvPr id="12" name="文字方塊 11"/>
              <p:cNvSpPr txBox="1"/>
              <p:nvPr/>
            </p:nvSpPr>
            <p:spPr>
              <a:xfrm>
                <a:off x="1118447" y="4087272"/>
                <a:ext cx="2608150" cy="1112805"/>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cs typeface="Times New Roman" pitchFamily="18" charset="0"/>
                        </a:rPr>
                        <m:t>𝑔</m:t>
                      </m:r>
                      <m:r>
                        <a:rPr lang="en-US" altLang="zh-TW" b="0" i="1" smtClean="0">
                          <a:latin typeface="Cambria Math"/>
                          <a:cs typeface="Times New Roman" pitchFamily="18" charset="0"/>
                        </a:rPr>
                        <m:t>=</m:t>
                      </m:r>
                      <m:d>
                        <m:dPr>
                          <m:begChr m:val="["/>
                          <m:endChr m:val="]"/>
                          <m:ctrlPr>
                            <a:rPr lang="en-US" altLang="zh-TW" b="0" i="1" smtClean="0">
                              <a:latin typeface="Cambria Math" panose="02040503050406030204" pitchFamily="18" charset="0"/>
                              <a:cs typeface="Times New Roman" pitchFamily="18" charset="0"/>
                            </a:rPr>
                          </m:ctrlPr>
                        </m:dPr>
                        <m:e>
                          <m:m>
                            <m:mPr>
                              <m:mcs>
                                <m:mc>
                                  <m:mcPr>
                                    <m:count m:val="2"/>
                                    <m:mcJc m:val="center"/>
                                  </m:mcPr>
                                </m:mc>
                              </m:mcs>
                              <m:ctrlPr>
                                <a:rPr lang="en-US" altLang="zh-TW" b="0" i="1" smtClean="0">
                                  <a:latin typeface="Cambria Math" panose="02040503050406030204" pitchFamily="18" charset="0"/>
                                  <a:cs typeface="Times New Roman" pitchFamily="18" charset="0"/>
                                </a:rPr>
                              </m:ctrlPr>
                            </m:mPr>
                            <m:mr>
                              <m:e>
                                <m:m>
                                  <m:mPr>
                                    <m:mcs>
                                      <m:mc>
                                        <m:mcPr>
                                          <m:count m:val="2"/>
                                          <m:mcJc m:val="center"/>
                                        </m:mcPr>
                                      </m:mc>
                                    </m:mcs>
                                    <m:ctrlPr>
                                      <a:rPr lang="en-US" altLang="zh-TW" b="0" i="1" smtClean="0">
                                        <a:latin typeface="Cambria Math" panose="02040503050406030204" pitchFamily="18" charset="0"/>
                                        <a:cs typeface="Times New Roman" pitchFamily="18" charset="0"/>
                                      </a:rPr>
                                    </m:ctrlPr>
                                  </m:mPr>
                                  <m:mr>
                                    <m:e>
                                      <m:r>
                                        <m:rPr>
                                          <m:brk m:alnAt="7"/>
                                        </m:rPr>
                                        <a:rPr lang="en-US" altLang="zh-TW" b="0" i="1" smtClean="0">
                                          <a:latin typeface="Cambria Math"/>
                                          <a:cs typeface="Times New Roman" pitchFamily="18" charset="0"/>
                                        </a:rPr>
                                        <m:t>1</m:t>
                                      </m:r>
                                    </m:e>
                                    <m:e>
                                      <m:r>
                                        <a:rPr lang="en-US" altLang="zh-TW" b="0" i="1" smtClean="0">
                                          <a:latin typeface="Cambria Math"/>
                                          <a:cs typeface="Times New Roman" pitchFamily="18" charset="0"/>
                                        </a:rPr>
                                        <m:t>0</m:t>
                                      </m:r>
                                    </m:e>
                                  </m:mr>
                                  <m:mr>
                                    <m:e>
                                      <m:r>
                                        <a:rPr lang="en-US" altLang="zh-TW" b="0" i="1" smtClean="0">
                                          <a:latin typeface="Cambria Math"/>
                                          <a:cs typeface="Times New Roman" pitchFamily="18" charset="0"/>
                                        </a:rPr>
                                        <m:t>0</m:t>
                                      </m:r>
                                    </m:e>
                                    <m:e>
                                      <m:r>
                                        <a:rPr lang="en-US" altLang="zh-TW" b="0" i="1" smtClean="0">
                                          <a:latin typeface="Cambria Math"/>
                                          <a:cs typeface="Times New Roman" pitchFamily="18" charset="0"/>
                                        </a:rPr>
                                        <m:t>−1</m:t>
                                      </m:r>
                                    </m:e>
                                  </m:mr>
                                </m:m>
                              </m:e>
                              <m:e>
                                <m:m>
                                  <m:mPr>
                                    <m:mcs>
                                      <m:mc>
                                        <m:mcPr>
                                          <m:count m:val="2"/>
                                          <m:mcJc m:val="center"/>
                                        </m:mcPr>
                                      </m:mc>
                                    </m:mcs>
                                    <m:ctrlPr>
                                      <a:rPr lang="en-US" altLang="zh-TW" b="0" i="1" smtClean="0">
                                        <a:latin typeface="Cambria Math" panose="02040503050406030204" pitchFamily="18" charset="0"/>
                                        <a:cs typeface="Times New Roman" pitchFamily="18" charset="0"/>
                                      </a:rPr>
                                    </m:ctrlPr>
                                  </m:mPr>
                                  <m:mr>
                                    <m:e>
                                      <m:r>
                                        <m:rPr>
                                          <m:brk m:alnAt="7"/>
                                        </m:rPr>
                                        <a:rPr lang="en-US" altLang="zh-TW" b="0" i="1" smtClean="0">
                                          <a:latin typeface="Cambria Math"/>
                                          <a:cs typeface="Times New Roman" pitchFamily="18" charset="0"/>
                                        </a:rPr>
                                        <m:t>0</m:t>
                                      </m:r>
                                    </m:e>
                                    <m:e>
                                      <m:r>
                                        <a:rPr lang="en-US" altLang="zh-TW" b="0" i="1" smtClean="0">
                                          <a:latin typeface="Cambria Math"/>
                                          <a:cs typeface="Times New Roman" pitchFamily="18" charset="0"/>
                                        </a:rPr>
                                        <m:t>0</m:t>
                                      </m:r>
                                    </m:e>
                                  </m:mr>
                                  <m:mr>
                                    <m:e>
                                      <m:r>
                                        <a:rPr lang="en-US" altLang="zh-TW" b="0" i="1" smtClean="0">
                                          <a:latin typeface="Cambria Math"/>
                                          <a:cs typeface="Times New Roman" pitchFamily="18" charset="0"/>
                                        </a:rPr>
                                        <m:t>0</m:t>
                                      </m:r>
                                    </m:e>
                                    <m:e>
                                      <m:r>
                                        <a:rPr lang="en-US" altLang="zh-TW" b="0" i="1" smtClean="0">
                                          <a:latin typeface="Cambria Math"/>
                                          <a:cs typeface="Times New Roman" pitchFamily="18" charset="0"/>
                                        </a:rPr>
                                        <m:t>0</m:t>
                                      </m:r>
                                    </m:e>
                                  </m:mr>
                                </m:m>
                              </m:e>
                            </m:mr>
                            <m:mr>
                              <m:e>
                                <m:m>
                                  <m:mPr>
                                    <m:mcs>
                                      <m:mc>
                                        <m:mcPr>
                                          <m:count m:val="2"/>
                                          <m:mcJc m:val="center"/>
                                        </m:mcPr>
                                      </m:mc>
                                    </m:mcs>
                                    <m:ctrlPr>
                                      <a:rPr lang="en-US" altLang="zh-TW" b="0" i="1" smtClean="0">
                                        <a:latin typeface="Cambria Math" panose="02040503050406030204" pitchFamily="18" charset="0"/>
                                        <a:cs typeface="Times New Roman" pitchFamily="18" charset="0"/>
                                      </a:rPr>
                                    </m:ctrlPr>
                                  </m:mPr>
                                  <m:mr>
                                    <m:e>
                                      <m:r>
                                        <m:rPr>
                                          <m:brk m:alnAt="7"/>
                                        </m:rPr>
                                        <a:rPr lang="en-US" altLang="zh-TW" b="0" i="1" smtClean="0">
                                          <a:latin typeface="Cambria Math"/>
                                          <a:cs typeface="Times New Roman" pitchFamily="18" charset="0"/>
                                        </a:rPr>
                                        <m:t>0</m:t>
                                      </m:r>
                                    </m:e>
                                    <m:e>
                                      <m:r>
                                        <a:rPr lang="en-US" altLang="zh-TW" b="0" i="1" smtClean="0">
                                          <a:latin typeface="Cambria Math"/>
                                          <a:cs typeface="Times New Roman" pitchFamily="18" charset="0"/>
                                        </a:rPr>
                                        <m:t>0</m:t>
                                      </m:r>
                                    </m:e>
                                  </m:mr>
                                  <m:mr>
                                    <m:e>
                                      <m:r>
                                        <a:rPr lang="en-US" altLang="zh-TW" b="0" i="1" smtClean="0">
                                          <a:latin typeface="Cambria Math"/>
                                          <a:cs typeface="Times New Roman" pitchFamily="18" charset="0"/>
                                        </a:rPr>
                                        <m:t>0</m:t>
                                      </m:r>
                                    </m:e>
                                    <m:e>
                                      <m:r>
                                        <a:rPr lang="en-US" altLang="zh-TW" b="0" i="1" smtClean="0">
                                          <a:latin typeface="Cambria Math"/>
                                          <a:cs typeface="Times New Roman" pitchFamily="18" charset="0"/>
                                        </a:rPr>
                                        <m:t>0</m:t>
                                      </m:r>
                                    </m:e>
                                  </m:mr>
                                </m:m>
                              </m:e>
                              <m:e>
                                <m:m>
                                  <m:mPr>
                                    <m:mcs>
                                      <m:mc>
                                        <m:mcPr>
                                          <m:count m:val="2"/>
                                          <m:mcJc m:val="center"/>
                                        </m:mcPr>
                                      </m:mc>
                                    </m:mcs>
                                    <m:ctrlPr>
                                      <a:rPr lang="en-US" altLang="zh-TW" b="0" i="1" smtClean="0">
                                        <a:latin typeface="Cambria Math" panose="02040503050406030204" pitchFamily="18" charset="0"/>
                                        <a:cs typeface="Times New Roman" pitchFamily="18" charset="0"/>
                                      </a:rPr>
                                    </m:ctrlPr>
                                  </m:mPr>
                                  <m:mr>
                                    <m:e>
                                      <m:r>
                                        <m:rPr>
                                          <m:brk m:alnAt="7"/>
                                        </m:rPr>
                                        <a:rPr lang="en-US" altLang="zh-TW" b="0" i="1" smtClean="0">
                                          <a:latin typeface="Cambria Math"/>
                                          <a:cs typeface="Times New Roman" pitchFamily="18" charset="0"/>
                                        </a:rPr>
                                        <m:t>−</m:t>
                                      </m:r>
                                      <m:r>
                                        <a:rPr lang="en-US" altLang="zh-TW" b="0" i="1" smtClean="0">
                                          <a:latin typeface="Cambria Math"/>
                                          <a:cs typeface="Times New Roman" pitchFamily="18" charset="0"/>
                                        </a:rPr>
                                        <m:t>1</m:t>
                                      </m:r>
                                    </m:e>
                                    <m:e>
                                      <m:r>
                                        <a:rPr lang="en-US" altLang="zh-TW" b="0" i="1" smtClean="0">
                                          <a:latin typeface="Cambria Math"/>
                                          <a:cs typeface="Times New Roman" pitchFamily="18" charset="0"/>
                                        </a:rPr>
                                        <m:t>0</m:t>
                                      </m:r>
                                    </m:e>
                                  </m:mr>
                                  <m:mr>
                                    <m:e>
                                      <m:r>
                                        <a:rPr lang="en-US" altLang="zh-TW" b="0" i="1" smtClean="0">
                                          <a:latin typeface="Cambria Math"/>
                                          <a:cs typeface="Times New Roman" pitchFamily="18" charset="0"/>
                                        </a:rPr>
                                        <m:t>0</m:t>
                                      </m:r>
                                    </m:e>
                                    <m:e>
                                      <m:r>
                                        <a:rPr lang="en-US" altLang="zh-TW" b="0" i="1" smtClean="0">
                                          <a:latin typeface="Cambria Math"/>
                                          <a:cs typeface="Times New Roman" pitchFamily="18" charset="0"/>
                                        </a:rPr>
                                        <m:t>−1</m:t>
                                      </m:r>
                                    </m:e>
                                  </m:mr>
                                </m:m>
                              </m:e>
                            </m:mr>
                          </m:m>
                        </m:e>
                      </m:d>
                    </m:oMath>
                  </m:oMathPara>
                </a14:m>
                <a:endParaRPr lang="zh-TW" altLang="en-US" dirty="0">
                  <a:latin typeface="Times New Roman" pitchFamily="18" charset="0"/>
                  <a:cs typeface="Times New Roman" pitchFamily="18" charset="0"/>
                </a:endParaRPr>
              </a:p>
            </p:txBody>
          </p:sp>
        </mc:Choice>
        <mc:Fallback xmlns="">
          <p:sp>
            <p:nvSpPr>
              <p:cNvPr id="12" name="文字方塊 11"/>
              <p:cNvSpPr txBox="1">
                <a:spLocks noRot="1" noChangeAspect="1" noMove="1" noResize="1" noEditPoints="1" noAdjustHandles="1" noChangeArrowheads="1" noChangeShapeType="1" noTextEdit="1"/>
              </p:cNvSpPr>
              <p:nvPr/>
            </p:nvSpPr>
            <p:spPr>
              <a:xfrm>
                <a:off x="1118447" y="4087272"/>
                <a:ext cx="2608150" cy="1112805"/>
              </a:xfrm>
              <a:prstGeom prst="rect">
                <a:avLst/>
              </a:prstGeom>
              <a:blipFill>
                <a:blip r:embed="rId3"/>
                <a:stretch>
                  <a:fillRect/>
                </a:stretch>
              </a:blipFill>
            </p:spPr>
            <p:txBody>
              <a:bodyPr/>
              <a:lstStyle/>
              <a:p>
                <a:r>
                  <a:rPr lang="en-TW">
                    <a:noFill/>
                  </a:rPr>
                  <a:t> </a:t>
                </a:r>
              </a:p>
            </p:txBody>
          </p:sp>
        </mc:Fallback>
      </mc:AlternateContent>
      <p:sp>
        <p:nvSpPr>
          <p:cNvPr id="13" name="文字方塊 12"/>
          <p:cNvSpPr txBox="1"/>
          <p:nvPr/>
        </p:nvSpPr>
        <p:spPr>
          <a:xfrm>
            <a:off x="1023184" y="195929"/>
            <a:ext cx="2272886"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相對論的向量分析：</a:t>
            </a:r>
          </a:p>
        </p:txBody>
      </p:sp>
      <p:sp>
        <p:nvSpPr>
          <p:cNvPr id="3" name="文字方塊 2"/>
          <p:cNvSpPr txBox="1"/>
          <p:nvPr/>
        </p:nvSpPr>
        <p:spPr>
          <a:xfrm>
            <a:off x="1039261" y="2503506"/>
            <a:ext cx="4417144" cy="369332"/>
          </a:xfrm>
          <a:prstGeom prst="rect">
            <a:avLst/>
          </a:prstGeom>
          <a:noFill/>
        </p:spPr>
        <p:txBody>
          <a:bodyPr wrap="square" rtlCol="0">
            <a:spAutoFit/>
          </a:bodyPr>
          <a:lstStyle/>
          <a:p>
            <a:r>
              <a:rPr kumimoji="0" lang="en-US" altLang="zh-TW" dirty="0">
                <a:latin typeface="Times New Roman" pitchFamily="18" charset="0"/>
                <a:cs typeface="Times New Roman" pitchFamily="18" charset="0"/>
              </a:rPr>
              <a:t>4 vector</a:t>
            </a:r>
            <a:r>
              <a:rPr kumimoji="0" lang="zh-TW" altLang="en-US" dirty="0">
                <a:latin typeface="Times New Roman" pitchFamily="18" charset="0"/>
                <a:cs typeface="Times New Roman" pitchFamily="18" charset="0"/>
              </a:rPr>
              <a:t>是一個</a:t>
            </a:r>
            <a:r>
              <a:rPr lang="zh-TW" altLang="en-US" dirty="0">
                <a:latin typeface="Times New Roman" pitchFamily="18" charset="0"/>
                <a:cs typeface="Times New Roman" pitchFamily="18" charset="0"/>
              </a:rPr>
              <a:t>有長度或內積的線性空間。</a:t>
            </a:r>
          </a:p>
        </p:txBody>
      </p:sp>
      <mc:AlternateContent xmlns:mc="http://schemas.openxmlformats.org/markup-compatibility/2006" xmlns:a14="http://schemas.microsoft.com/office/drawing/2010/main">
        <mc:Choice Requires="a14">
          <p:sp>
            <p:nvSpPr>
              <p:cNvPr id="14" name="文字方塊 1"/>
              <p:cNvSpPr txBox="1">
                <a:spLocks noChangeArrowheads="1"/>
              </p:cNvSpPr>
              <p:nvPr/>
            </p:nvSpPr>
            <p:spPr bwMode="auto">
              <a:xfrm>
                <a:off x="1039261" y="1691908"/>
                <a:ext cx="6610743"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由此可以延伸定義，向量空間中任兩個</a:t>
                </a:r>
                <a:r>
                  <a:rPr kumimoji="0" lang="en-US" altLang="zh-TW" sz="1800" dirty="0">
                    <a:latin typeface="Times New Roman" pitchFamily="18" charset="0"/>
                    <a:cs typeface="Times New Roman" pitchFamily="18" charset="0"/>
                  </a:rPr>
                  <a:t>4 vector </a:t>
                </a:r>
                <a14:m>
                  <m:oMath xmlns:m="http://schemas.openxmlformats.org/officeDocument/2006/math">
                    <m:sSup>
                      <m:sSupPr>
                        <m:ctrlPr>
                          <a:rPr lang="en-US" altLang="zh-TW" sz="1800" i="1">
                            <a:latin typeface="Cambria Math" panose="02040503050406030204" pitchFamily="18" charset="0"/>
                            <a:ea typeface="Cambria Math"/>
                            <a:cs typeface="Times New Roman" pitchFamily="18" charset="0"/>
                          </a:rPr>
                        </m:ctrlPr>
                      </m:sSupPr>
                      <m:e>
                        <m:r>
                          <a:rPr lang="en-US" altLang="zh-TW" sz="1800" i="1">
                            <a:latin typeface="Cambria Math"/>
                            <a:ea typeface="Cambria Math"/>
                            <a:cs typeface="Times New Roman" pitchFamily="18" charset="0"/>
                          </a:rPr>
                          <m:t>𝑥</m:t>
                        </m:r>
                      </m:e>
                      <m:sup>
                        <m:r>
                          <a:rPr lang="zh-TW" altLang="en-US" sz="1800" i="1">
                            <a:latin typeface="Cambria Math"/>
                            <a:ea typeface="Cambria Math"/>
                            <a:cs typeface="Times New Roman" pitchFamily="18" charset="0"/>
                          </a:rPr>
                          <m:t>𝜇</m:t>
                        </m:r>
                      </m:sup>
                    </m:sSup>
                    <m:r>
                      <a:rPr lang="en-US" altLang="zh-TW" sz="1800" b="0" i="1" smtClean="0">
                        <a:latin typeface="Cambria Math"/>
                        <a:ea typeface="Cambria Math"/>
                        <a:cs typeface="Times New Roman" pitchFamily="18" charset="0"/>
                      </a:rPr>
                      <m:t>,</m:t>
                    </m:r>
                    <m:sSup>
                      <m:sSupPr>
                        <m:ctrlPr>
                          <a:rPr lang="en-US" altLang="zh-TW" sz="1800" i="1">
                            <a:latin typeface="Cambria Math" panose="02040503050406030204" pitchFamily="18" charset="0"/>
                            <a:ea typeface="Cambria Math"/>
                            <a:cs typeface="Times New Roman" pitchFamily="18" charset="0"/>
                          </a:rPr>
                        </m:ctrlPr>
                      </m:sSupPr>
                      <m:e>
                        <m:r>
                          <a:rPr lang="en-US" altLang="zh-TW" sz="1800" b="0" i="1" smtClean="0">
                            <a:latin typeface="Cambria Math"/>
                            <a:ea typeface="Cambria Math"/>
                            <a:cs typeface="Times New Roman" pitchFamily="18" charset="0"/>
                          </a:rPr>
                          <m:t>𝑦</m:t>
                        </m:r>
                      </m:e>
                      <m:sup>
                        <m:r>
                          <a:rPr lang="zh-TW" altLang="en-US" sz="1800" i="1">
                            <a:latin typeface="Cambria Math"/>
                            <a:ea typeface="Cambria Math"/>
                            <a:cs typeface="Times New Roman" pitchFamily="18" charset="0"/>
                          </a:rPr>
                          <m:t>𝜇</m:t>
                        </m:r>
                      </m:sup>
                    </m:sSup>
                  </m:oMath>
                </a14:m>
                <a:r>
                  <a:rPr kumimoji="0" lang="zh-TW" altLang="en-US" sz="1800" dirty="0">
                    <a:latin typeface="Arial" pitchFamily="34" charset="0"/>
                  </a:rPr>
                  <a:t>的內積</a:t>
                </a:r>
                <a:endParaRPr kumimoji="0" lang="zh-TW" altLang="en-US" sz="1800" dirty="0">
                  <a:latin typeface="Times New Roman" pitchFamily="18" charset="0"/>
                  <a:cs typeface="Times New Roman" pitchFamily="18" charset="0"/>
                </a:endParaRPr>
              </a:p>
            </p:txBody>
          </p:sp>
        </mc:Choice>
        <mc:Fallback xmlns="">
          <p:sp>
            <p:nvSpPr>
              <p:cNvPr id="14" name="文字方塊 1"/>
              <p:cNvSpPr txBox="1">
                <a:spLocks noRot="1" noChangeAspect="1" noMove="1" noResize="1" noEditPoints="1" noAdjustHandles="1" noChangeArrowheads="1" noChangeShapeType="1" noTextEdit="1"/>
              </p:cNvSpPr>
              <p:nvPr/>
            </p:nvSpPr>
            <p:spPr bwMode="auto">
              <a:xfrm>
                <a:off x="1039261" y="1691908"/>
                <a:ext cx="6610743" cy="369332"/>
              </a:xfrm>
              <a:prstGeom prst="rect">
                <a:avLst/>
              </a:prstGeom>
              <a:blipFill>
                <a:blip r:embed="rId4"/>
                <a:stretch>
                  <a:fillRect l="-766" t="-6667"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5" name="文字方塊 14"/>
              <p:cNvSpPr txBox="1"/>
              <p:nvPr/>
            </p:nvSpPr>
            <p:spPr>
              <a:xfrm>
                <a:off x="1119287" y="2069841"/>
                <a:ext cx="2160400" cy="369332"/>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cs typeface="Times New Roman" pitchFamily="18" charset="0"/>
                        </a:rPr>
                        <m:t>𝑥</m:t>
                      </m:r>
                      <m:r>
                        <a:rPr lang="en-US" altLang="zh-TW" b="0" i="1" smtClean="0">
                          <a:latin typeface="Cambria Math"/>
                          <a:ea typeface="Cambria Math"/>
                          <a:cs typeface="Times New Roman" pitchFamily="18" charset="0"/>
                        </a:rPr>
                        <m:t>∙</m:t>
                      </m:r>
                      <m:r>
                        <a:rPr lang="en-US" altLang="zh-TW" b="0" i="1" smtClean="0">
                          <a:latin typeface="Cambria Math"/>
                          <a:ea typeface="Cambria Math"/>
                          <a:cs typeface="Times New Roman" pitchFamily="18" charset="0"/>
                        </a:rPr>
                        <m:t>𝑦</m:t>
                      </m:r>
                      <m:r>
                        <a:rPr lang="en-US" altLang="zh-TW" b="0" i="1" smtClean="0">
                          <a:latin typeface="Cambria Math"/>
                          <a:ea typeface="Cambria Math"/>
                          <a:cs typeface="Times New Roman" pitchFamily="18" charset="0"/>
                        </a:rPr>
                        <m:t>≡</m:t>
                      </m:r>
                      <m:sSup>
                        <m:sSupPr>
                          <m:ctrlPr>
                            <a:rPr lang="en-US" altLang="zh-TW" b="0" i="1" smtClean="0">
                              <a:latin typeface="Cambria Math" panose="02040503050406030204" pitchFamily="18" charset="0"/>
                              <a:ea typeface="Cambria Math"/>
                              <a:cs typeface="Times New Roman" pitchFamily="18" charset="0"/>
                            </a:rPr>
                          </m:ctrlPr>
                        </m:sSupPr>
                        <m:e>
                          <m:r>
                            <a:rPr lang="en-US" altLang="zh-TW" b="0" i="1" smtClean="0">
                              <a:latin typeface="Cambria Math"/>
                              <a:ea typeface="Cambria Math"/>
                              <a:cs typeface="Times New Roman" pitchFamily="18" charset="0"/>
                            </a:rPr>
                            <m:t>𝑥</m:t>
                          </m:r>
                        </m:e>
                        <m:sup>
                          <m:r>
                            <a:rPr lang="en-US" altLang="zh-TW" b="0" i="1" smtClean="0">
                              <a:latin typeface="Cambria Math"/>
                              <a:ea typeface="Cambria Math"/>
                              <a:cs typeface="Times New Roman" pitchFamily="18" charset="0"/>
                            </a:rPr>
                            <m:t>0</m:t>
                          </m:r>
                        </m:sup>
                      </m:sSup>
                      <m:sSup>
                        <m:sSupPr>
                          <m:ctrlPr>
                            <a:rPr lang="en-US" altLang="zh-TW" b="0" i="1" smtClean="0">
                              <a:latin typeface="Cambria Math" panose="02040503050406030204" pitchFamily="18" charset="0"/>
                              <a:ea typeface="Cambria Math"/>
                              <a:cs typeface="Times New Roman" pitchFamily="18" charset="0"/>
                            </a:rPr>
                          </m:ctrlPr>
                        </m:sSupPr>
                        <m:e>
                          <m:r>
                            <a:rPr lang="en-US" altLang="zh-TW" b="0" i="1" smtClean="0">
                              <a:latin typeface="Cambria Math"/>
                              <a:ea typeface="Cambria Math"/>
                              <a:cs typeface="Times New Roman" pitchFamily="18" charset="0"/>
                            </a:rPr>
                            <m:t>𝑦</m:t>
                          </m:r>
                        </m:e>
                        <m:sup>
                          <m:r>
                            <a:rPr lang="en-US" altLang="zh-TW" b="0" i="1" smtClean="0">
                              <a:latin typeface="Cambria Math"/>
                              <a:ea typeface="Cambria Math"/>
                              <a:cs typeface="Times New Roman" pitchFamily="18" charset="0"/>
                            </a:rPr>
                            <m:t>0</m:t>
                          </m:r>
                        </m:sup>
                      </m:sSup>
                      <m:r>
                        <a:rPr lang="en-US" altLang="zh-TW" b="0" i="1" smtClean="0">
                          <a:latin typeface="Cambria Math"/>
                          <a:ea typeface="Cambria Math"/>
                          <a:cs typeface="Times New Roman" pitchFamily="18" charset="0"/>
                        </a:rPr>
                        <m:t>−</m:t>
                      </m:r>
                      <m:acc>
                        <m:accPr>
                          <m:chr m:val="⃗"/>
                          <m:ctrlPr>
                            <a:rPr lang="en-US" altLang="zh-TW" b="0" i="1" smtClean="0">
                              <a:latin typeface="Cambria Math" panose="02040503050406030204" pitchFamily="18" charset="0"/>
                              <a:ea typeface="Cambria Math"/>
                              <a:cs typeface="Times New Roman" pitchFamily="18" charset="0"/>
                            </a:rPr>
                          </m:ctrlPr>
                        </m:accPr>
                        <m:e>
                          <m:r>
                            <a:rPr lang="en-US" altLang="zh-TW" b="0" i="1" smtClean="0">
                              <a:latin typeface="Cambria Math"/>
                              <a:ea typeface="Cambria Math"/>
                              <a:cs typeface="Times New Roman" pitchFamily="18" charset="0"/>
                            </a:rPr>
                            <m:t>𝑥</m:t>
                          </m:r>
                        </m:e>
                      </m:acc>
                      <m:r>
                        <a:rPr lang="en-US" altLang="zh-TW" b="0" i="1" smtClean="0">
                          <a:latin typeface="Cambria Math"/>
                          <a:ea typeface="Cambria Math"/>
                          <a:cs typeface="Times New Roman" pitchFamily="18" charset="0"/>
                        </a:rPr>
                        <m:t>∙</m:t>
                      </m:r>
                      <m:acc>
                        <m:accPr>
                          <m:chr m:val="⃗"/>
                          <m:ctrlPr>
                            <a:rPr lang="en-US" altLang="zh-TW" b="0" i="1" smtClean="0">
                              <a:latin typeface="Cambria Math" panose="02040503050406030204" pitchFamily="18" charset="0"/>
                              <a:ea typeface="Cambria Math"/>
                              <a:cs typeface="Times New Roman" pitchFamily="18" charset="0"/>
                            </a:rPr>
                          </m:ctrlPr>
                        </m:accPr>
                        <m:e>
                          <m:r>
                            <a:rPr lang="en-US" altLang="zh-TW" b="0" i="1" smtClean="0">
                              <a:latin typeface="Cambria Math"/>
                              <a:ea typeface="Cambria Math"/>
                              <a:cs typeface="Times New Roman" pitchFamily="18" charset="0"/>
                            </a:rPr>
                            <m:t>𝑦</m:t>
                          </m:r>
                        </m:e>
                      </m:acc>
                    </m:oMath>
                  </m:oMathPara>
                </a14:m>
                <a:endParaRPr lang="zh-TW" altLang="en-US" dirty="0">
                  <a:latin typeface="Times New Roman" pitchFamily="18" charset="0"/>
                  <a:cs typeface="Times New Roman" pitchFamily="18" charset="0"/>
                </a:endParaRPr>
              </a:p>
            </p:txBody>
          </p:sp>
        </mc:Choice>
        <mc:Fallback xmlns="">
          <p:sp>
            <p:nvSpPr>
              <p:cNvPr id="15" name="文字方塊 14"/>
              <p:cNvSpPr txBox="1">
                <a:spLocks noRot="1" noChangeAspect="1" noMove="1" noResize="1" noEditPoints="1" noAdjustHandles="1" noChangeArrowheads="1" noChangeShapeType="1" noTextEdit="1"/>
              </p:cNvSpPr>
              <p:nvPr/>
            </p:nvSpPr>
            <p:spPr>
              <a:xfrm>
                <a:off x="1119287" y="2069841"/>
                <a:ext cx="2160400" cy="369332"/>
              </a:xfrm>
              <a:prstGeom prst="rect">
                <a:avLst/>
              </a:prstGeom>
              <a:blipFill>
                <a:blip r:embed="rId5"/>
                <a:stretch>
                  <a:fillRect t="-13793" b="-10345"/>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D1BDCA71-9F6F-3346-B202-A41756127F68}"/>
                  </a:ext>
                </a:extLst>
              </p:cNvPr>
              <p:cNvSpPr txBox="1"/>
              <p:nvPr/>
            </p:nvSpPr>
            <p:spPr>
              <a:xfrm>
                <a:off x="1109013" y="1348989"/>
                <a:ext cx="5827749" cy="276999"/>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b="0" i="1" smtClean="0">
                              <a:latin typeface="Cambria Math" panose="02040503050406030204" pitchFamily="18" charset="0"/>
                              <a:cs typeface="Times New Roman" pitchFamily="18" charset="0"/>
                            </a:rPr>
                            <m:t>2</m:t>
                          </m:r>
                        </m:sup>
                      </m:sSup>
                      <m:r>
                        <a:rPr lang="en-US" altLang="zh-TW" i="1">
                          <a:latin typeface="Cambria Math" panose="02040503050406030204" pitchFamily="18" charset="0"/>
                          <a:ea typeface="Cambria Math" panose="02040503050406030204" pitchFamily="18" charset="0"/>
                          <a:cs typeface="Times New Roman" pitchFamily="18" charset="0"/>
                        </a:rPr>
                        <m:t>≡</m:t>
                      </m:r>
                      <m:sSup>
                        <m:sSupPr>
                          <m:ctrlPr>
                            <a:rPr kumimoji="1" lang="en-US" altLang="zh-TW" i="1" smtClean="0">
                              <a:latin typeface="Cambria Math" panose="02040503050406030204" pitchFamily="18" charset="0"/>
                              <a:cs typeface="Times New Roman" pitchFamily="18" charset="0"/>
                            </a:rPr>
                          </m:ctrlPr>
                        </m:sSupPr>
                        <m:e>
                          <m:d>
                            <m:dPr>
                              <m:ctrlPr>
                                <a:rPr kumimoji="1" lang="en-US" altLang="zh-TW" i="1" smtClean="0">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a:latin typeface="Cambria Math" panose="02040503050406030204" pitchFamily="18" charset="0"/>
                                      <a:cs typeface="Times New Roman" pitchFamily="18" charset="0"/>
                                    </a:rPr>
                                    <m:t>0</m:t>
                                  </m:r>
                                </m:sup>
                              </m:sSup>
                            </m:e>
                          </m:d>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b="0" i="1" smtClean="0">
                                      <a:latin typeface="Cambria Math" panose="02040503050406030204" pitchFamily="18" charset="0"/>
                                      <a:cs typeface="Times New Roman" pitchFamily="18" charset="0"/>
                                    </a:rPr>
                                    <m:t>1</m:t>
                                  </m:r>
                                </m:sup>
                              </m:sSup>
                            </m:e>
                          </m:d>
                        </m:e>
                        <m:sup>
                          <m:r>
                            <a:rPr lang="en-US" altLang="zh-TW" i="1">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b="0" i="1" smtClean="0">
                                      <a:latin typeface="Cambria Math" panose="02040503050406030204" pitchFamily="18" charset="0"/>
                                      <a:cs typeface="Times New Roman" pitchFamily="18" charset="0"/>
                                    </a:rPr>
                                    <m:t>2</m:t>
                                  </m:r>
                                </m:sup>
                              </m:sSup>
                            </m:e>
                          </m:d>
                        </m:e>
                        <m:sup>
                          <m:r>
                            <a:rPr lang="en-US" altLang="zh-TW" i="1">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b="0" i="1" smtClean="0">
                                      <a:latin typeface="Cambria Math" panose="02040503050406030204" pitchFamily="18" charset="0"/>
                                      <a:cs typeface="Times New Roman" pitchFamily="18" charset="0"/>
                                    </a:rPr>
                                    <m:t>3</m:t>
                                  </m:r>
                                </m:sup>
                              </m:sSup>
                            </m:e>
                          </m:d>
                        </m:e>
                        <m:sup>
                          <m:r>
                            <a:rPr lang="en-US" altLang="zh-TW" i="1">
                              <a:latin typeface="Cambria Math" panose="02040503050406030204" pitchFamily="18" charset="0"/>
                              <a:cs typeface="Times New Roman" pitchFamily="18" charset="0"/>
                            </a:rPr>
                            <m:t>2</m:t>
                          </m:r>
                        </m:sup>
                      </m:sSup>
                      <m:r>
                        <a:rPr lang="en-US" altLang="zh-TW" b="0" i="0" smtClean="0">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a:latin typeface="Cambria Math" panose="02040503050406030204" pitchFamily="18" charset="0"/>
                                      <a:cs typeface="Times New Roman" pitchFamily="18" charset="0"/>
                                    </a:rPr>
                                    <m:t>0</m:t>
                                  </m:r>
                                </m:sup>
                              </m:sSup>
                            </m:e>
                          </m:d>
                        </m:e>
                        <m:sup>
                          <m:r>
                            <a:rPr lang="en-US" altLang="zh-TW" i="1">
                              <a:latin typeface="Cambria Math" panose="02040503050406030204" pitchFamily="18" charset="0"/>
                              <a:cs typeface="Times New Roman" pitchFamily="18" charset="0"/>
                            </a:rPr>
                            <m:t>2</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d>
                            <m:dPr>
                              <m:begChr m:val="|"/>
                              <m:endChr m:val="|"/>
                              <m:ctrlPr>
                                <a:rPr lang="en-US" altLang="zh-TW" i="1" smtClean="0">
                                  <a:latin typeface="Cambria Math" panose="02040503050406030204" pitchFamily="18" charset="0"/>
                                  <a:cs typeface="Times New Roman" pitchFamily="18" charset="0"/>
                                </a:rPr>
                              </m:ctrlPr>
                            </m:dPr>
                            <m:e>
                              <m:acc>
                                <m:accPr>
                                  <m:chr m:val="⃗"/>
                                  <m:ctrlPr>
                                    <a:rPr lang="en-US" altLang="zh-TW" i="1" smtClean="0">
                                      <a:latin typeface="Cambria Math" panose="02040503050406030204" pitchFamily="18" charset="0"/>
                                      <a:cs typeface="Times New Roman" pitchFamily="18" charset="0"/>
                                    </a:rPr>
                                  </m:ctrlPr>
                                </m:accPr>
                                <m:e>
                                  <m:r>
                                    <a:rPr lang="en-US" altLang="zh-TW" b="0" i="1" smtClean="0">
                                      <a:latin typeface="Cambria Math" panose="02040503050406030204" pitchFamily="18" charset="0"/>
                                      <a:cs typeface="Times New Roman" pitchFamily="18" charset="0"/>
                                    </a:rPr>
                                    <m:t>𝑥</m:t>
                                  </m:r>
                                </m:e>
                              </m:acc>
                            </m:e>
                          </m:d>
                        </m:e>
                        <m:sup>
                          <m:r>
                            <a:rPr lang="en-US" altLang="zh-TW" i="1">
                              <a:latin typeface="Cambria Math" panose="02040503050406030204" pitchFamily="18" charset="0"/>
                              <a:cs typeface="Times New Roman" pitchFamily="18" charset="0"/>
                            </a:rPr>
                            <m:t>2</m:t>
                          </m:r>
                        </m:sup>
                      </m:sSup>
                      <m:r>
                        <a:rPr lang="en-US" altLang="zh-TW" i="1">
                          <a:latin typeface="Cambria Math" panose="02040503050406030204" pitchFamily="18" charset="0"/>
                          <a:ea typeface="Cambria Math" panose="02040503050406030204" pitchFamily="18" charset="0"/>
                          <a:cs typeface="Times New Roman" pitchFamily="18" charset="0"/>
                        </a:rPr>
                        <m:t>≡</m:t>
                      </m:r>
                      <m:r>
                        <a:rPr lang="en-US" altLang="zh-TW" b="0" i="1" smtClean="0">
                          <a:latin typeface="Cambria Math" panose="02040503050406030204" pitchFamily="18" charset="0"/>
                          <a:cs typeface="Times New Roman" pitchFamily="18" charset="0"/>
                        </a:rPr>
                        <m:t>𝑥</m:t>
                      </m:r>
                      <m:r>
                        <a:rPr lang="en-US" altLang="zh-TW" b="0" i="1" smtClean="0">
                          <a:latin typeface="Cambria Math" panose="02040503050406030204" pitchFamily="18" charset="0"/>
                          <a:ea typeface="Cambria Math" panose="02040503050406030204" pitchFamily="18" charset="0"/>
                          <a:cs typeface="Times New Roman" pitchFamily="18" charset="0"/>
                        </a:rPr>
                        <m:t>∙</m:t>
                      </m:r>
                      <m:r>
                        <a:rPr lang="en-US" altLang="zh-TW" b="0" i="1" smtClean="0">
                          <a:latin typeface="Cambria Math" panose="02040503050406030204" pitchFamily="18" charset="0"/>
                          <a:ea typeface="Cambria Math" panose="02040503050406030204" pitchFamily="18" charset="0"/>
                          <a:cs typeface="Times New Roman" pitchFamily="18" charset="0"/>
                        </a:rPr>
                        <m:t>𝑥</m:t>
                      </m:r>
                    </m:oMath>
                  </m:oMathPara>
                </a14:m>
                <a:endParaRPr kumimoji="1" lang="zh-TW" altLang="en-US" dirty="0">
                  <a:latin typeface="Times New Roman" pitchFamily="18" charset="0"/>
                  <a:cs typeface="Times New Roman" pitchFamily="18" charset="0"/>
                </a:endParaRPr>
              </a:p>
            </p:txBody>
          </p:sp>
        </mc:Choice>
        <mc:Fallback xmlns="">
          <p:sp>
            <p:nvSpPr>
              <p:cNvPr id="16" name="文字方塊 15">
                <a:extLst>
                  <a:ext uri="{FF2B5EF4-FFF2-40B4-BE49-F238E27FC236}">
                    <a16:creationId xmlns:a16="http://schemas.microsoft.com/office/drawing/2014/main" id="{D1BDCA71-9F6F-3346-B202-A41756127F68}"/>
                  </a:ext>
                </a:extLst>
              </p:cNvPr>
              <p:cNvSpPr txBox="1">
                <a:spLocks noRot="1" noChangeAspect="1" noMove="1" noResize="1" noEditPoints="1" noAdjustHandles="1" noChangeArrowheads="1" noChangeShapeType="1" noTextEdit="1"/>
              </p:cNvSpPr>
              <p:nvPr/>
            </p:nvSpPr>
            <p:spPr>
              <a:xfrm>
                <a:off x="1109013" y="1348989"/>
                <a:ext cx="5827749" cy="276999"/>
              </a:xfrm>
              <a:prstGeom prst="rect">
                <a:avLst/>
              </a:prstGeom>
              <a:blipFill>
                <a:blip r:embed="rId6"/>
                <a:stretch>
                  <a:fillRect l="-217" t="-34783"/>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0AC2240C-AAFB-4844-981B-4731CBE9FCB8}"/>
                  </a:ext>
                </a:extLst>
              </p:cNvPr>
              <p:cNvSpPr txBox="1"/>
              <p:nvPr/>
            </p:nvSpPr>
            <p:spPr>
              <a:xfrm>
                <a:off x="1126693" y="3717984"/>
                <a:ext cx="2913170" cy="304955"/>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b="0" i="1" smtClean="0">
                              <a:latin typeface="Cambria Math" panose="02040503050406030204" pitchFamily="18" charset="0"/>
                              <a:cs typeface="Times New Roman" pitchFamily="18" charset="0"/>
                            </a:rPr>
                            <m:t>2</m:t>
                          </m:r>
                        </m:sup>
                      </m:sSup>
                      <m:r>
                        <a:rPr lang="en-US" altLang="zh-TW" b="0" i="1" smtClean="0">
                          <a:latin typeface="Cambria Math" panose="02040503050406030204" pitchFamily="18" charset="0"/>
                          <a:ea typeface="Cambria Math" panose="02040503050406030204" pitchFamily="18" charset="0"/>
                          <a:cs typeface="Times New Roman" pitchFamily="18" charset="0"/>
                        </a:rPr>
                        <m:t>≡</m:t>
                      </m:r>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panose="02040503050406030204" pitchFamily="18" charset="0"/>
                              <a:cs typeface="Times New Roman" pitchFamily="18" charset="0"/>
                            </a:rPr>
                            <m:t>𝑥</m:t>
                          </m:r>
                        </m:e>
                        <m:sup>
                          <m:r>
                            <a:rPr lang="en-US" altLang="zh-TW" b="0" i="1" smtClean="0">
                              <a:latin typeface="Cambria Math" panose="02040503050406030204" pitchFamily="18" charset="0"/>
                              <a:ea typeface="Cambria Math" panose="02040503050406030204" pitchFamily="18" charset="0"/>
                              <a:cs typeface="Times New Roman" pitchFamily="18" charset="0"/>
                            </a:rPr>
                            <m:t>𝜇</m:t>
                          </m:r>
                        </m:sup>
                      </m:sSup>
                      <m:sSub>
                        <m:sSubPr>
                          <m:ctrlPr>
                            <a:rPr lang="en-US" altLang="zh-TW" b="0" i="1" smtClean="0">
                              <a:latin typeface="Cambria Math" panose="02040503050406030204" pitchFamily="18" charset="0"/>
                              <a:cs typeface="Times New Roman" pitchFamily="18" charset="0"/>
                            </a:rPr>
                          </m:ctrlPr>
                        </m:sSubPr>
                        <m:e>
                          <m:r>
                            <a:rPr lang="en-US" altLang="zh-TW" b="0" i="1" smtClean="0">
                              <a:latin typeface="Cambria Math" panose="02040503050406030204" pitchFamily="18" charset="0"/>
                              <a:cs typeface="Times New Roman" pitchFamily="18" charset="0"/>
                            </a:rPr>
                            <m:t>𝑔</m:t>
                          </m:r>
                        </m:e>
                        <m:sub>
                          <m:r>
                            <a:rPr lang="en-US" altLang="zh-TW" b="0" i="1" smtClean="0">
                              <a:latin typeface="Cambria Math" panose="02040503050406030204" pitchFamily="18" charset="0"/>
                              <a:ea typeface="Cambria Math" panose="02040503050406030204" pitchFamily="18" charset="0"/>
                              <a:cs typeface="Times New Roman" pitchFamily="18" charset="0"/>
                            </a:rPr>
                            <m:t>𝜇𝜈</m:t>
                          </m:r>
                        </m:sub>
                      </m:sSub>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smtClean="0">
                              <a:latin typeface="Cambria Math" panose="02040503050406030204" pitchFamily="18" charset="0"/>
                              <a:ea typeface="Cambria Math" panose="02040503050406030204" pitchFamily="18" charset="0"/>
                              <a:cs typeface="Times New Roman" pitchFamily="18" charset="0"/>
                            </a:rPr>
                            <m:t>𝜈</m:t>
                          </m:r>
                        </m:sup>
                      </m:sSup>
                      <m:r>
                        <a:rPr lang="en-US" altLang="zh-TW" b="0" i="1" smtClean="0">
                          <a:latin typeface="Cambria Math" panose="02040503050406030204" pitchFamily="18" charset="0"/>
                          <a:ea typeface="Cambria Math" panose="02040503050406030204" pitchFamily="18" charset="0"/>
                          <a:cs typeface="Times New Roman" pitchFamily="18" charset="0"/>
                        </a:rPr>
                        <m:t>=</m:t>
                      </m:r>
                      <m:sSup>
                        <m:sSupPr>
                          <m:ctrlPr>
                            <a:rPr lang="en-US" altLang="zh-TW" b="0" i="1" smtClean="0">
                              <a:latin typeface="Cambria Math" panose="02040503050406030204" pitchFamily="18" charset="0"/>
                              <a:ea typeface="Cambria Math" panose="02040503050406030204" pitchFamily="18" charset="0"/>
                              <a:cs typeface="Times New Roman" pitchFamily="18" charset="0"/>
                            </a:rPr>
                          </m:ctrlPr>
                        </m:sSupPr>
                        <m:e>
                          <m:d>
                            <m:dPr>
                              <m:ctrlPr>
                                <a:rPr lang="en-US" altLang="zh-TW" b="0" i="1" smtClean="0">
                                  <a:latin typeface="Cambria Math" panose="02040503050406030204" pitchFamily="18" charset="0"/>
                                  <a:ea typeface="Cambria Math" panose="02040503050406030204" pitchFamily="18" charset="0"/>
                                  <a:cs typeface="Times New Roman" pitchFamily="18" charset="0"/>
                                </a:rPr>
                              </m:ctrlPr>
                            </m:dPr>
                            <m:e>
                              <m:r>
                                <a:rPr lang="en-US" altLang="zh-TW" b="0" i="1" smtClean="0">
                                  <a:latin typeface="Cambria Math" panose="02040503050406030204" pitchFamily="18" charset="0"/>
                                  <a:ea typeface="Cambria Math" panose="02040503050406030204" pitchFamily="18" charset="0"/>
                                  <a:cs typeface="Times New Roman" pitchFamily="18" charset="0"/>
                                </a:rPr>
                                <m:t>𝑥</m:t>
                              </m:r>
                            </m:e>
                          </m:d>
                        </m:e>
                        <m:sup>
                          <m:r>
                            <a:rPr lang="en-US" altLang="zh-TW" b="0" i="1" smtClean="0">
                              <a:latin typeface="Cambria Math" panose="02040503050406030204" pitchFamily="18" charset="0"/>
                              <a:ea typeface="Cambria Math" panose="02040503050406030204" pitchFamily="18" charset="0"/>
                              <a:cs typeface="Times New Roman" pitchFamily="18" charset="0"/>
                            </a:rPr>
                            <m:t>𝑇</m:t>
                          </m:r>
                        </m:sup>
                      </m:sSup>
                      <m:d>
                        <m:dPr>
                          <m:begChr m:val="["/>
                          <m:endChr m:val="]"/>
                          <m:ctrlPr>
                            <a:rPr lang="en-US" altLang="zh-TW" b="0" i="1" smtClean="0">
                              <a:latin typeface="Cambria Math" panose="02040503050406030204" pitchFamily="18" charset="0"/>
                              <a:ea typeface="Cambria Math" panose="02040503050406030204" pitchFamily="18" charset="0"/>
                              <a:cs typeface="Times New Roman" pitchFamily="18" charset="0"/>
                            </a:rPr>
                          </m:ctrlPr>
                        </m:dPr>
                        <m:e>
                          <m:r>
                            <a:rPr lang="en-US" altLang="zh-TW" b="0" i="1" smtClean="0">
                              <a:latin typeface="Cambria Math" panose="02040503050406030204" pitchFamily="18" charset="0"/>
                              <a:ea typeface="Cambria Math" panose="02040503050406030204" pitchFamily="18" charset="0"/>
                              <a:cs typeface="Times New Roman" pitchFamily="18" charset="0"/>
                            </a:rPr>
                            <m:t>𝑔</m:t>
                          </m:r>
                        </m:e>
                      </m:d>
                      <m:d>
                        <m:dPr>
                          <m:ctrlPr>
                            <a:rPr lang="en-US" altLang="zh-TW" b="0" i="1" smtClean="0">
                              <a:latin typeface="Cambria Math" panose="02040503050406030204" pitchFamily="18" charset="0"/>
                              <a:ea typeface="Cambria Math" panose="02040503050406030204" pitchFamily="18" charset="0"/>
                              <a:cs typeface="Times New Roman" pitchFamily="18" charset="0"/>
                            </a:rPr>
                          </m:ctrlPr>
                        </m:dPr>
                        <m:e>
                          <m:r>
                            <a:rPr lang="en-US" altLang="zh-TW" b="0" i="1" smtClean="0">
                              <a:latin typeface="Cambria Math" panose="02040503050406030204" pitchFamily="18" charset="0"/>
                              <a:ea typeface="Cambria Math" panose="02040503050406030204" pitchFamily="18" charset="0"/>
                              <a:cs typeface="Times New Roman" pitchFamily="18" charset="0"/>
                            </a:rPr>
                            <m:t>𝑥</m:t>
                          </m:r>
                        </m:e>
                      </m:d>
                    </m:oMath>
                  </m:oMathPara>
                </a14:m>
                <a:endParaRPr kumimoji="1" lang="zh-TW" altLang="en-US" dirty="0">
                  <a:latin typeface="Times New Roman" pitchFamily="18" charset="0"/>
                  <a:cs typeface="Times New Roman" pitchFamily="18" charset="0"/>
                </a:endParaRPr>
              </a:p>
            </p:txBody>
          </p:sp>
        </mc:Choice>
        <mc:Fallback xmlns="">
          <p:sp>
            <p:nvSpPr>
              <p:cNvPr id="17" name="文字方塊 16">
                <a:extLst>
                  <a:ext uri="{FF2B5EF4-FFF2-40B4-BE49-F238E27FC236}">
                    <a16:creationId xmlns:a16="http://schemas.microsoft.com/office/drawing/2014/main" id="{0AC2240C-AAFB-4844-981B-4731CBE9FCB8}"/>
                  </a:ext>
                </a:extLst>
              </p:cNvPr>
              <p:cNvSpPr txBox="1">
                <a:spLocks noRot="1" noChangeAspect="1" noMove="1" noResize="1" noEditPoints="1" noAdjustHandles="1" noChangeArrowheads="1" noChangeShapeType="1" noTextEdit="1"/>
              </p:cNvSpPr>
              <p:nvPr/>
            </p:nvSpPr>
            <p:spPr>
              <a:xfrm>
                <a:off x="1126693" y="3717984"/>
                <a:ext cx="2913170" cy="304955"/>
              </a:xfrm>
              <a:prstGeom prst="rect">
                <a:avLst/>
              </a:prstGeom>
              <a:blipFill>
                <a:blip r:embed="rId7"/>
                <a:stretch>
                  <a:fillRect b="-24000"/>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B766A35E-6C2E-C846-BC95-8DD88F539278}"/>
                  </a:ext>
                </a:extLst>
              </p:cNvPr>
              <p:cNvSpPr txBox="1"/>
              <p:nvPr/>
            </p:nvSpPr>
            <p:spPr>
              <a:xfrm>
                <a:off x="1084781" y="6179880"/>
                <a:ext cx="3292055" cy="397288"/>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cs typeface="Times New Roman" pitchFamily="18" charset="0"/>
                        </a:rPr>
                        <m:t>𝑥</m:t>
                      </m:r>
                      <m:r>
                        <a:rPr lang="en-US" altLang="zh-TW" b="0" i="1" smtClean="0">
                          <a:latin typeface="Cambria Math"/>
                          <a:ea typeface="Cambria Math"/>
                          <a:cs typeface="Times New Roman" pitchFamily="18" charset="0"/>
                        </a:rPr>
                        <m:t>∙</m:t>
                      </m:r>
                      <m:r>
                        <a:rPr lang="en-US" altLang="zh-TW" b="0" i="1" smtClean="0">
                          <a:latin typeface="Cambria Math"/>
                          <a:ea typeface="Cambria Math"/>
                          <a:cs typeface="Times New Roman" pitchFamily="18" charset="0"/>
                        </a:rPr>
                        <m:t>𝑦</m:t>
                      </m:r>
                      <m:r>
                        <a:rPr lang="en-US" altLang="zh-TW" b="0" i="1" smtClean="0">
                          <a:latin typeface="Cambria Math" panose="02040503050406030204" pitchFamily="18" charset="0"/>
                          <a:ea typeface="Cambria Math"/>
                          <a:cs typeface="Times New Roman" pitchFamily="18" charset="0"/>
                        </a:rPr>
                        <m:t>=</m:t>
                      </m:r>
                      <m:sSup>
                        <m:sSupPr>
                          <m:ctrlPr>
                            <a:rPr lang="en-US" altLang="zh-TW" i="1">
                              <a:latin typeface="Cambria Math" panose="02040503050406030204" pitchFamily="18" charset="0"/>
                              <a:ea typeface="Cambria Math"/>
                              <a:cs typeface="Times New Roman" pitchFamily="18" charset="0"/>
                            </a:rPr>
                          </m:ctrlPr>
                        </m:sSupPr>
                        <m:e>
                          <m:r>
                            <a:rPr lang="en-US" altLang="zh-TW" i="1">
                              <a:latin typeface="Cambria Math"/>
                              <a:ea typeface="Cambria Math"/>
                              <a:cs typeface="Times New Roman" pitchFamily="18" charset="0"/>
                            </a:rPr>
                            <m:t>𝑥</m:t>
                          </m:r>
                        </m:e>
                        <m:sup>
                          <m:r>
                            <a:rPr lang="zh-TW" altLang="en-US" i="1">
                              <a:latin typeface="Cambria Math"/>
                              <a:ea typeface="Cambria Math"/>
                              <a:cs typeface="Times New Roman" pitchFamily="18" charset="0"/>
                            </a:rPr>
                            <m:t>𝜇</m:t>
                          </m:r>
                        </m:sup>
                      </m:sSup>
                      <m:sSub>
                        <m:sSubPr>
                          <m:ctrlPr>
                            <a:rPr lang="en-US" altLang="zh-TW" i="1" smtClean="0">
                              <a:latin typeface="Cambria Math" panose="02040503050406030204" pitchFamily="18" charset="0"/>
                              <a:ea typeface="Cambria Math"/>
                              <a:cs typeface="Times New Roman" pitchFamily="18" charset="0"/>
                            </a:rPr>
                          </m:ctrlPr>
                        </m:sSubPr>
                        <m:e>
                          <m:r>
                            <a:rPr lang="en-US" altLang="zh-TW" b="0" i="1" smtClean="0">
                              <a:latin typeface="Cambria Math"/>
                              <a:ea typeface="Cambria Math"/>
                              <a:cs typeface="Times New Roman" pitchFamily="18" charset="0"/>
                            </a:rPr>
                            <m:t>𝑔</m:t>
                          </m:r>
                        </m:e>
                        <m:sub>
                          <m:r>
                            <a:rPr lang="zh-TW" altLang="en-US" i="1" smtClean="0">
                              <a:latin typeface="Cambria Math"/>
                              <a:ea typeface="Cambria Math"/>
                              <a:cs typeface="Times New Roman" pitchFamily="18" charset="0"/>
                            </a:rPr>
                            <m:t>𝜇𝜈</m:t>
                          </m:r>
                        </m:sub>
                      </m:sSub>
                      <m:sSup>
                        <m:sSupPr>
                          <m:ctrlPr>
                            <a:rPr lang="en-US" altLang="zh-TW" i="1" smtClean="0">
                              <a:latin typeface="Cambria Math" panose="02040503050406030204" pitchFamily="18" charset="0"/>
                              <a:ea typeface="Cambria Math"/>
                              <a:cs typeface="Times New Roman" pitchFamily="18" charset="0"/>
                            </a:rPr>
                          </m:ctrlPr>
                        </m:sSupPr>
                        <m:e>
                          <m:r>
                            <a:rPr lang="en-US" altLang="zh-TW" b="0" i="1" smtClean="0">
                              <a:latin typeface="Cambria Math"/>
                              <a:ea typeface="Cambria Math"/>
                              <a:cs typeface="Times New Roman" pitchFamily="18" charset="0"/>
                            </a:rPr>
                            <m:t>𝑦</m:t>
                          </m:r>
                        </m:e>
                        <m:sup>
                          <m:r>
                            <a:rPr lang="zh-TW" altLang="en-US" i="1" smtClean="0">
                              <a:latin typeface="Cambria Math"/>
                              <a:ea typeface="Cambria Math"/>
                              <a:cs typeface="Times New Roman" pitchFamily="18" charset="0"/>
                            </a:rPr>
                            <m:t>𝜈</m:t>
                          </m:r>
                        </m:sup>
                      </m:sSup>
                      <m:r>
                        <a:rPr lang="en-US" altLang="zh-TW" b="0" i="1" smtClean="0">
                          <a:latin typeface="Cambria Math"/>
                          <a:ea typeface="Cambria Math"/>
                          <a:cs typeface="Times New Roman" pitchFamily="18" charset="0"/>
                        </a:rPr>
                        <m:t>=</m:t>
                      </m:r>
                      <m:sSup>
                        <m:sSupPr>
                          <m:ctrlPr>
                            <a:rPr lang="en-US" altLang="zh-TW" i="1">
                              <a:latin typeface="Cambria Math" panose="02040503050406030204" pitchFamily="18" charset="0"/>
                              <a:ea typeface="Cambria Math" panose="02040503050406030204" pitchFamily="18" charset="0"/>
                              <a:cs typeface="Times New Roman" pitchFamily="18" charset="0"/>
                            </a:rPr>
                          </m:ctrlPr>
                        </m:sSupPr>
                        <m:e>
                          <m:d>
                            <m:dPr>
                              <m:ctrlPr>
                                <a:rPr lang="en-US" altLang="zh-TW" i="1">
                                  <a:latin typeface="Cambria Math" panose="02040503050406030204" pitchFamily="18" charset="0"/>
                                  <a:ea typeface="Cambria Math" panose="02040503050406030204" pitchFamily="18" charset="0"/>
                                  <a:cs typeface="Times New Roman" pitchFamily="18" charset="0"/>
                                </a:rPr>
                              </m:ctrlPr>
                            </m:dPr>
                            <m:e>
                              <m:r>
                                <a:rPr lang="en-US" altLang="zh-TW" i="1">
                                  <a:latin typeface="Cambria Math" panose="02040503050406030204" pitchFamily="18" charset="0"/>
                                  <a:ea typeface="Cambria Math" panose="02040503050406030204" pitchFamily="18" charset="0"/>
                                  <a:cs typeface="Times New Roman" pitchFamily="18" charset="0"/>
                                </a:rPr>
                                <m:t>𝑥</m:t>
                              </m:r>
                            </m:e>
                          </m:d>
                        </m:e>
                        <m:sup>
                          <m:r>
                            <a:rPr lang="en-US" altLang="zh-TW" i="1">
                              <a:latin typeface="Cambria Math" panose="02040503050406030204" pitchFamily="18" charset="0"/>
                              <a:ea typeface="Cambria Math" panose="02040503050406030204" pitchFamily="18" charset="0"/>
                              <a:cs typeface="Times New Roman" pitchFamily="18" charset="0"/>
                            </a:rPr>
                            <m:t>𝑇</m:t>
                          </m:r>
                        </m:sup>
                      </m:sSup>
                      <m:d>
                        <m:dPr>
                          <m:begChr m:val="["/>
                          <m:endChr m:val="]"/>
                          <m:ctrlPr>
                            <a:rPr lang="en-US" altLang="zh-TW" i="1">
                              <a:latin typeface="Cambria Math" panose="02040503050406030204" pitchFamily="18" charset="0"/>
                              <a:ea typeface="Cambria Math" panose="02040503050406030204" pitchFamily="18" charset="0"/>
                              <a:cs typeface="Times New Roman" pitchFamily="18" charset="0"/>
                            </a:rPr>
                          </m:ctrlPr>
                        </m:dPr>
                        <m:e>
                          <m:r>
                            <a:rPr lang="en-US" altLang="zh-TW" i="1">
                              <a:latin typeface="Cambria Math" panose="02040503050406030204" pitchFamily="18" charset="0"/>
                              <a:ea typeface="Cambria Math" panose="02040503050406030204" pitchFamily="18" charset="0"/>
                              <a:cs typeface="Times New Roman" pitchFamily="18" charset="0"/>
                            </a:rPr>
                            <m:t>𝑔</m:t>
                          </m:r>
                        </m:e>
                      </m:d>
                      <m:d>
                        <m:dPr>
                          <m:ctrlPr>
                            <a:rPr lang="en-US" altLang="zh-TW" i="1">
                              <a:latin typeface="Cambria Math" panose="02040503050406030204" pitchFamily="18" charset="0"/>
                              <a:ea typeface="Cambria Math" panose="02040503050406030204" pitchFamily="18" charset="0"/>
                              <a:cs typeface="Times New Roman" pitchFamily="18" charset="0"/>
                            </a:rPr>
                          </m:ctrlPr>
                        </m:dPr>
                        <m:e>
                          <m:r>
                            <a:rPr lang="en-US" altLang="zh-TW" b="0" i="1" smtClean="0">
                              <a:latin typeface="Cambria Math" panose="02040503050406030204" pitchFamily="18" charset="0"/>
                              <a:ea typeface="Cambria Math" panose="02040503050406030204" pitchFamily="18" charset="0"/>
                              <a:cs typeface="Times New Roman" pitchFamily="18" charset="0"/>
                            </a:rPr>
                            <m:t>𝑦</m:t>
                          </m:r>
                        </m:e>
                      </m:d>
                    </m:oMath>
                  </m:oMathPara>
                </a14:m>
                <a:endParaRPr lang="zh-TW" altLang="en-US" dirty="0">
                  <a:latin typeface="Times New Roman" pitchFamily="18" charset="0"/>
                  <a:cs typeface="Times New Roman" pitchFamily="18" charset="0"/>
                </a:endParaRPr>
              </a:p>
            </p:txBody>
          </p:sp>
        </mc:Choice>
        <mc:Fallback xmlns="">
          <p:sp>
            <p:nvSpPr>
              <p:cNvPr id="19" name="文字方塊 18">
                <a:extLst>
                  <a:ext uri="{FF2B5EF4-FFF2-40B4-BE49-F238E27FC236}">
                    <a16:creationId xmlns:a16="http://schemas.microsoft.com/office/drawing/2014/main" id="{B766A35E-6C2E-C846-BC95-8DD88F539278}"/>
                  </a:ext>
                </a:extLst>
              </p:cNvPr>
              <p:cNvSpPr txBox="1">
                <a:spLocks noRot="1" noChangeAspect="1" noMove="1" noResize="1" noEditPoints="1" noAdjustHandles="1" noChangeArrowheads="1" noChangeShapeType="1" noTextEdit="1"/>
              </p:cNvSpPr>
              <p:nvPr/>
            </p:nvSpPr>
            <p:spPr>
              <a:xfrm>
                <a:off x="1084781" y="6179880"/>
                <a:ext cx="3292055" cy="397288"/>
              </a:xfrm>
              <a:prstGeom prst="rect">
                <a:avLst/>
              </a:prstGeom>
              <a:blipFill>
                <a:blip r:embed="rId8"/>
                <a:stretch>
                  <a:fillRect b="-6250"/>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0" name="文字方塊 19">
                <a:extLst>
                  <a:ext uri="{FF2B5EF4-FFF2-40B4-BE49-F238E27FC236}">
                    <a16:creationId xmlns:a16="http://schemas.microsoft.com/office/drawing/2014/main" id="{D654E218-E11F-EE40-BF46-66542DD53C9D}"/>
                  </a:ext>
                </a:extLst>
              </p:cNvPr>
              <p:cNvSpPr txBox="1">
                <a:spLocks noChangeArrowheads="1"/>
              </p:cNvSpPr>
              <p:nvPr/>
            </p:nvSpPr>
            <p:spPr bwMode="auto">
              <a:xfrm>
                <a:off x="1091689" y="5690251"/>
                <a:ext cx="3119468"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14:m>
                  <m:oMath xmlns:m="http://schemas.openxmlformats.org/officeDocument/2006/math">
                    <m:r>
                      <a:rPr kumimoji="0" lang="en-US" altLang="zh-TW" sz="1800" b="0" i="1" smtClean="0">
                        <a:latin typeface="Cambria Math"/>
                        <a:cs typeface="Times New Roman" pitchFamily="18" charset="0"/>
                      </a:rPr>
                      <m:t>𝑔</m:t>
                    </m:r>
                  </m:oMath>
                </a14:m>
                <a:r>
                  <a:rPr kumimoji="0" lang="zh-TW" altLang="en-US" sz="1800" dirty="0">
                    <a:latin typeface="Times New Roman" pitchFamily="18" charset="0"/>
                    <a:cs typeface="Times New Roman" pitchFamily="18" charset="0"/>
                  </a:rPr>
                  <a:t>也定義了空間上的內積！</a:t>
                </a:r>
                <a:endParaRPr lang="zh-TW" altLang="en-US" sz="1800" dirty="0"/>
              </a:p>
            </p:txBody>
          </p:sp>
        </mc:Choice>
        <mc:Fallback xmlns="">
          <p:sp>
            <p:nvSpPr>
              <p:cNvPr id="20" name="文字方塊 19">
                <a:extLst>
                  <a:ext uri="{FF2B5EF4-FFF2-40B4-BE49-F238E27FC236}">
                    <a16:creationId xmlns:a16="http://schemas.microsoft.com/office/drawing/2014/main" id="{D654E218-E11F-EE40-BF46-66542DD53C9D}"/>
                  </a:ext>
                </a:extLst>
              </p:cNvPr>
              <p:cNvSpPr txBox="1">
                <a:spLocks noRot="1" noChangeAspect="1" noMove="1" noResize="1" noEditPoints="1" noAdjustHandles="1" noChangeArrowheads="1" noChangeShapeType="1" noTextEdit="1"/>
              </p:cNvSpPr>
              <p:nvPr/>
            </p:nvSpPr>
            <p:spPr bwMode="auto">
              <a:xfrm>
                <a:off x="1091689" y="5690251"/>
                <a:ext cx="3119468" cy="369332"/>
              </a:xfrm>
              <a:prstGeom prst="rect">
                <a:avLst/>
              </a:prstGeom>
              <a:blipFill>
                <a:blip r:embed="rId9"/>
                <a:stretch>
                  <a:fillRect t="-6452" b="-193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TW">
                    <a:noFill/>
                  </a:rPr>
                  <a:t> </a:t>
                </a:r>
              </a:p>
            </p:txBody>
          </p:sp>
        </mc:Fallback>
      </mc:AlternateContent>
      <p:sp>
        <p:nvSpPr>
          <p:cNvPr id="4" name="Rectangle 3">
            <a:extLst>
              <a:ext uri="{FF2B5EF4-FFF2-40B4-BE49-F238E27FC236}">
                <a16:creationId xmlns:a16="http://schemas.microsoft.com/office/drawing/2014/main" id="{A5B58944-4CB3-6D43-80B2-EEDD5C97882A}"/>
              </a:ext>
            </a:extLst>
          </p:cNvPr>
          <p:cNvSpPr/>
          <p:nvPr/>
        </p:nvSpPr>
        <p:spPr>
          <a:xfrm>
            <a:off x="1039261" y="2863396"/>
            <a:ext cx="5843826" cy="369332"/>
          </a:xfrm>
          <a:prstGeom prst="rect">
            <a:avLst/>
          </a:prstGeom>
        </p:spPr>
        <p:txBody>
          <a:bodyPr wrap="square">
            <a:spAutoFit/>
          </a:bodyPr>
          <a:lstStyle/>
          <a:p>
            <a:r>
              <a:rPr kumimoji="0" lang="en-US" altLang="zh-TW" dirty="0">
                <a:latin typeface="Times New Roman" pitchFamily="18" charset="0"/>
                <a:cs typeface="Times New Roman" pitchFamily="18" charset="0"/>
              </a:rPr>
              <a:t>4 vectors form a vector space with an inner product.</a:t>
            </a:r>
            <a:endParaRPr lang="en-TW" dirty="0"/>
          </a:p>
        </p:txBody>
      </p:sp>
      <p:sp>
        <p:nvSpPr>
          <p:cNvPr id="6" name="Rectangle 5">
            <a:extLst>
              <a:ext uri="{FF2B5EF4-FFF2-40B4-BE49-F238E27FC236}">
                <a16:creationId xmlns:a16="http://schemas.microsoft.com/office/drawing/2014/main" id="{054F4947-F393-0C41-95E5-B756CDE2DF01}"/>
              </a:ext>
            </a:extLst>
          </p:cNvPr>
          <p:cNvSpPr/>
          <p:nvPr/>
        </p:nvSpPr>
        <p:spPr>
          <a:xfrm>
            <a:off x="1039261" y="533325"/>
            <a:ext cx="6787661" cy="369332"/>
          </a:xfrm>
          <a:prstGeom prst="rect">
            <a:avLst/>
          </a:prstGeom>
        </p:spPr>
        <p:txBody>
          <a:bodyPr wrap="square">
            <a:spAutoFit/>
          </a:bodyPr>
          <a:lstStyle/>
          <a:p>
            <a:r>
              <a:rPr lang="en-US" altLang="zh-TW" dirty="0">
                <a:latin typeface="Times New Roman" pitchFamily="18" charset="0"/>
                <a:cs typeface="Times New Roman" pitchFamily="18" charset="0"/>
              </a:rPr>
              <a:t>Length of a 3-vector is closely related to the inner product of 3-vectors.</a:t>
            </a:r>
            <a:endParaRPr lang="en-TW" dirty="0"/>
          </a:p>
        </p:txBody>
      </p:sp>
    </p:spTree>
    <p:extLst>
      <p:ext uri="{BB962C8B-B14F-4D97-AF65-F5344CB8AC3E}">
        <p14:creationId xmlns:p14="http://schemas.microsoft.com/office/powerpoint/2010/main" val="397862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animBg="1"/>
      <p:bldP spid="3" grpId="0"/>
      <p:bldP spid="17" grpId="0" animBg="1"/>
      <p:bldP spid="19" grpId="0" animBg="1"/>
      <p:bldP spid="20"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文字方塊 10"/>
              <p:cNvSpPr txBox="1"/>
              <p:nvPr/>
            </p:nvSpPr>
            <p:spPr>
              <a:xfrm>
                <a:off x="690552" y="764987"/>
                <a:ext cx="2387512" cy="397160"/>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cs typeface="Times New Roman" pitchFamily="18" charset="0"/>
                        </a:rPr>
                        <m:t>𝑑</m:t>
                      </m:r>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𝑥</m:t>
                          </m:r>
                        </m:e>
                        <m:sup>
                          <m:r>
                            <a:rPr lang="en-US" altLang="zh-TW" b="0" i="1" smtClean="0">
                              <a:latin typeface="Cambria Math"/>
                              <a:cs typeface="Times New Roman" pitchFamily="18" charset="0"/>
                            </a:rPr>
                            <m:t>2</m:t>
                          </m:r>
                        </m:sup>
                      </m:sSup>
                      <m:r>
                        <a:rPr lang="en-US" altLang="zh-TW" b="0" i="1" smtClean="0">
                          <a:latin typeface="Cambria Math"/>
                          <a:cs typeface="Times New Roman" pitchFamily="18" charset="0"/>
                        </a:rPr>
                        <m:t>=</m:t>
                      </m:r>
                      <m:r>
                        <a:rPr lang="en-US" altLang="zh-TW" b="0" i="1" smtClean="0">
                          <a:latin typeface="Cambria Math"/>
                          <a:cs typeface="Times New Roman" pitchFamily="18" charset="0"/>
                        </a:rPr>
                        <m:t>𝑑</m:t>
                      </m:r>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𝑥</m:t>
                          </m:r>
                        </m:e>
                        <m:sup>
                          <m:r>
                            <a:rPr lang="zh-TW" altLang="en-US" b="0" i="1" smtClean="0">
                              <a:latin typeface="Cambria Math"/>
                              <a:cs typeface="Times New Roman" pitchFamily="18" charset="0"/>
                            </a:rPr>
                            <m:t>𝜇</m:t>
                          </m:r>
                        </m:sup>
                      </m:sSup>
                      <m:r>
                        <a:rPr lang="en-US" altLang="zh-TW" b="0" i="1" smtClean="0">
                          <a:latin typeface="Cambria Math"/>
                          <a:ea typeface="Cambria Math"/>
                          <a:cs typeface="Times New Roman" pitchFamily="18" charset="0"/>
                        </a:rPr>
                        <m:t>∙</m:t>
                      </m:r>
                      <m:sSub>
                        <m:sSubPr>
                          <m:ctrlPr>
                            <a:rPr lang="en-US" altLang="zh-TW" b="0" i="1" smtClean="0">
                              <a:latin typeface="Cambria Math" panose="02040503050406030204" pitchFamily="18" charset="0"/>
                              <a:ea typeface="Cambria Math"/>
                              <a:cs typeface="Times New Roman" pitchFamily="18" charset="0"/>
                            </a:rPr>
                          </m:ctrlPr>
                        </m:sSubPr>
                        <m:e>
                          <m:r>
                            <a:rPr lang="en-US" altLang="zh-TW" b="0" i="1" smtClean="0">
                              <a:latin typeface="Cambria Math"/>
                              <a:ea typeface="Cambria Math"/>
                              <a:cs typeface="Times New Roman" pitchFamily="18" charset="0"/>
                            </a:rPr>
                            <m:t>𝑔</m:t>
                          </m:r>
                        </m:e>
                        <m:sub>
                          <m:r>
                            <a:rPr lang="zh-TW" altLang="en-US" b="0" i="1" smtClean="0">
                              <a:latin typeface="Cambria Math"/>
                              <a:ea typeface="Cambria Math"/>
                              <a:cs typeface="Times New Roman" pitchFamily="18" charset="0"/>
                            </a:rPr>
                            <m:t>𝜇𝜈</m:t>
                          </m:r>
                        </m:sub>
                      </m:sSub>
                      <m:r>
                        <a:rPr lang="en-US" altLang="zh-TW" b="0" i="1" smtClean="0">
                          <a:latin typeface="Cambria Math"/>
                          <a:ea typeface="Cambria Math"/>
                          <a:cs typeface="Times New Roman" pitchFamily="18" charset="0"/>
                        </a:rPr>
                        <m:t>∙</m:t>
                      </m:r>
                      <m:r>
                        <a:rPr lang="en-US" altLang="zh-TW" b="0" i="1" smtClean="0">
                          <a:latin typeface="Cambria Math"/>
                          <a:ea typeface="Cambria Math"/>
                          <a:cs typeface="Times New Roman" pitchFamily="18" charset="0"/>
                        </a:rPr>
                        <m:t>𝑑</m:t>
                      </m:r>
                      <m:sSup>
                        <m:sSupPr>
                          <m:ctrlPr>
                            <a:rPr lang="en-US" altLang="zh-TW" b="0" i="1" smtClean="0">
                              <a:latin typeface="Cambria Math" panose="02040503050406030204" pitchFamily="18" charset="0"/>
                              <a:ea typeface="Cambria Math"/>
                              <a:cs typeface="Times New Roman" pitchFamily="18" charset="0"/>
                            </a:rPr>
                          </m:ctrlPr>
                        </m:sSupPr>
                        <m:e>
                          <m:r>
                            <a:rPr lang="en-US" altLang="zh-TW" b="0" i="1" smtClean="0">
                              <a:latin typeface="Cambria Math"/>
                              <a:ea typeface="Cambria Math"/>
                              <a:cs typeface="Times New Roman" pitchFamily="18" charset="0"/>
                            </a:rPr>
                            <m:t>𝑥</m:t>
                          </m:r>
                        </m:e>
                        <m:sup>
                          <m:r>
                            <a:rPr lang="zh-TW" altLang="en-US" b="0" i="1" smtClean="0">
                              <a:latin typeface="Cambria Math"/>
                              <a:ea typeface="Cambria Math"/>
                              <a:cs typeface="Times New Roman" pitchFamily="18" charset="0"/>
                            </a:rPr>
                            <m:t>𝜈</m:t>
                          </m:r>
                        </m:sup>
                      </m:sSup>
                    </m:oMath>
                  </m:oMathPara>
                </a14:m>
                <a:endParaRPr lang="zh-TW" altLang="en-US" dirty="0">
                  <a:latin typeface="Times New Roman" pitchFamily="18" charset="0"/>
                  <a:cs typeface="Times New Roman" pitchFamily="18" charset="0"/>
                </a:endParaRPr>
              </a:p>
            </p:txBody>
          </p:sp>
        </mc:Choice>
        <mc:Fallback xmlns="">
          <p:sp>
            <p:nvSpPr>
              <p:cNvPr id="11" name="文字方塊 10"/>
              <p:cNvSpPr txBox="1">
                <a:spLocks noRot="1" noChangeAspect="1" noMove="1" noResize="1" noEditPoints="1" noAdjustHandles="1" noChangeArrowheads="1" noChangeShapeType="1" noTextEdit="1"/>
              </p:cNvSpPr>
              <p:nvPr/>
            </p:nvSpPr>
            <p:spPr>
              <a:xfrm>
                <a:off x="690552" y="764987"/>
                <a:ext cx="2387512" cy="397160"/>
              </a:xfrm>
              <a:prstGeom prst="rect">
                <a:avLst/>
              </a:prstGeom>
              <a:blipFill>
                <a:blip r:embed="rId2"/>
                <a:stretch>
                  <a:fillRect b="-6250"/>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622386" y="4773362"/>
                <a:ext cx="8069552"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例如：若在一個球表面 </a:t>
                </a:r>
                <a:r>
                  <a:rPr lang="en-US" altLang="zh-TW" dirty="0">
                    <a:latin typeface="Times New Roman" pitchFamily="18" charset="0"/>
                    <a:cs typeface="Times New Roman" pitchFamily="18" charset="0"/>
                  </a:rPr>
                  <a:t>on sphere surface 2D</a:t>
                </a:r>
                <a:r>
                  <a:rPr lang="zh-TW" altLang="en-US" dirty="0">
                    <a:latin typeface="Times New Roman" pitchFamily="18" charset="0"/>
                    <a:cs typeface="Times New Roman" pitchFamily="18" charset="0"/>
                  </a:rPr>
                  <a:t>，以球座標</a:t>
                </a:r>
                <a14:m>
                  <m:oMath xmlns:m="http://schemas.openxmlformats.org/officeDocument/2006/math">
                    <m:d>
                      <m:dPr>
                        <m:ctrlPr>
                          <a:rPr lang="en-US" altLang="zh-TW" i="1" smtClean="0">
                            <a:latin typeface="Cambria Math" panose="02040503050406030204" pitchFamily="18" charset="0"/>
                            <a:cs typeface="Times New Roman" pitchFamily="18" charset="0"/>
                          </a:rPr>
                        </m:ctrlPr>
                      </m:dPr>
                      <m:e>
                        <m:r>
                          <a:rPr lang="en-US" altLang="zh-TW" i="1" smtClean="0">
                            <a:latin typeface="Cambria Math" panose="02040503050406030204" pitchFamily="18" charset="0"/>
                            <a:ea typeface="Cambria Math" panose="02040503050406030204" pitchFamily="18" charset="0"/>
                            <a:cs typeface="Times New Roman" pitchFamily="18" charset="0"/>
                          </a:rPr>
                          <m:t>𝜃</m:t>
                        </m:r>
                        <m:r>
                          <a:rPr lang="en-US" altLang="zh-TW" b="0" i="1" smtClean="0">
                            <a:latin typeface="Cambria Math" panose="02040503050406030204" pitchFamily="18" charset="0"/>
                            <a:ea typeface="Cambria Math" panose="02040503050406030204" pitchFamily="18" charset="0"/>
                            <a:cs typeface="Times New Roman" pitchFamily="18" charset="0"/>
                          </a:rPr>
                          <m:t>,</m:t>
                        </m:r>
                        <m:r>
                          <a:rPr lang="en-US" altLang="zh-TW" b="0" i="1" smtClean="0">
                            <a:latin typeface="Cambria Math" panose="02040503050406030204" pitchFamily="18" charset="0"/>
                            <a:ea typeface="Cambria Math" panose="02040503050406030204" pitchFamily="18" charset="0"/>
                            <a:cs typeface="Times New Roman" pitchFamily="18" charset="0"/>
                          </a:rPr>
                          <m:t>𝜙</m:t>
                        </m:r>
                      </m:e>
                    </m:d>
                  </m:oMath>
                </a14:m>
                <a:r>
                  <a:rPr lang="zh-TW" altLang="en-US" dirty="0">
                    <a:latin typeface="Times New Roman" pitchFamily="18" charset="0"/>
                    <a:cs typeface="Times New Roman" pitchFamily="18" charset="0"/>
                  </a:rPr>
                  <a:t>表示位移長度：</a:t>
                </a:r>
              </a:p>
            </p:txBody>
          </p:sp>
        </mc:Choice>
        <mc:Fallback xmlns="">
          <p:sp>
            <p:nvSpPr>
              <p:cNvPr id="13" name="文字方塊 12"/>
              <p:cNvSpPr txBox="1">
                <a:spLocks noRot="1" noChangeAspect="1" noMove="1" noResize="1" noEditPoints="1" noAdjustHandles="1" noChangeArrowheads="1" noChangeShapeType="1" noTextEdit="1"/>
              </p:cNvSpPr>
              <p:nvPr/>
            </p:nvSpPr>
            <p:spPr>
              <a:xfrm>
                <a:off x="622386" y="4773362"/>
                <a:ext cx="8069552" cy="369332"/>
              </a:xfrm>
              <a:prstGeom prst="rect">
                <a:avLst/>
              </a:prstGeom>
              <a:blipFill>
                <a:blip r:embed="rId3"/>
                <a:stretch>
                  <a:fillRect l="-471" t="-6452" b="-19355"/>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629042" y="5223804"/>
                <a:ext cx="5025543" cy="606448"/>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cs typeface="Times New Roman" pitchFamily="18" charset="0"/>
                        </a:rPr>
                        <m:t>𝑑</m:t>
                      </m:r>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𝑠</m:t>
                          </m:r>
                        </m:e>
                        <m:sup>
                          <m:r>
                            <a:rPr lang="en-US" altLang="zh-TW" b="0" i="1" smtClean="0">
                              <a:latin typeface="Cambria Math"/>
                              <a:cs typeface="Times New Roman" pitchFamily="18" charset="0"/>
                            </a:rPr>
                            <m:t>2</m:t>
                          </m:r>
                        </m:sup>
                      </m:sSup>
                      <m:r>
                        <a:rPr lang="en-US" altLang="zh-TW" b="0" i="1" smtClean="0">
                          <a:latin typeface="Cambria Math"/>
                          <a:cs typeface="Times New Roman" pitchFamily="18" charset="0"/>
                        </a:rPr>
                        <m:t>=</m:t>
                      </m:r>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𝑟</m:t>
                          </m:r>
                        </m:e>
                        <m:sup>
                          <m:r>
                            <a:rPr lang="en-US" altLang="zh-TW" b="0" i="1" smtClean="0">
                              <a:latin typeface="Cambria Math"/>
                              <a:cs typeface="Times New Roman" pitchFamily="18" charset="0"/>
                            </a:rPr>
                            <m:t>2</m:t>
                          </m:r>
                        </m:sup>
                      </m:sSup>
                      <m:d>
                        <m:dPr>
                          <m:ctrlPr>
                            <a:rPr lang="en-US" altLang="zh-TW" b="0" i="1" smtClean="0">
                              <a:latin typeface="Cambria Math" panose="02040503050406030204" pitchFamily="18" charset="0"/>
                              <a:cs typeface="Times New Roman" pitchFamily="18" charset="0"/>
                            </a:rPr>
                          </m:ctrlPr>
                        </m:dPr>
                        <m:e>
                          <m:r>
                            <a:rPr lang="en-US" altLang="zh-TW" i="1">
                              <a:latin typeface="Cambria Math"/>
                              <a:cs typeface="Times New Roman" pitchFamily="18" charset="0"/>
                            </a:rPr>
                            <m:t>𝑑</m:t>
                          </m:r>
                          <m:sSup>
                            <m:sSupPr>
                              <m:ctrlPr>
                                <a:rPr lang="en-US" altLang="zh-TW" i="1">
                                  <a:latin typeface="Cambria Math" panose="02040503050406030204" pitchFamily="18" charset="0"/>
                                  <a:cs typeface="Times New Roman" pitchFamily="18" charset="0"/>
                                </a:rPr>
                              </m:ctrlPr>
                            </m:sSupPr>
                            <m:e>
                              <m:r>
                                <a:rPr lang="zh-TW" altLang="en-US" i="1" smtClean="0">
                                  <a:latin typeface="Cambria Math"/>
                                  <a:cs typeface="Times New Roman" pitchFamily="18" charset="0"/>
                                </a:rPr>
                                <m:t>𝜃</m:t>
                              </m:r>
                            </m:e>
                            <m:sup>
                              <m:r>
                                <a:rPr lang="en-US" altLang="zh-TW" b="0" i="1" smtClean="0">
                                  <a:latin typeface="Cambria Math"/>
                                  <a:cs typeface="Times New Roman" pitchFamily="18" charset="0"/>
                                </a:rPr>
                                <m:t>2</m:t>
                              </m:r>
                            </m:sup>
                          </m:sSup>
                          <m:r>
                            <a:rPr lang="en-US" altLang="zh-TW" b="0" i="1" smtClean="0">
                              <a:latin typeface="Cambria Math"/>
                              <a:cs typeface="Times New Roman" pitchFamily="18" charset="0"/>
                            </a:rPr>
                            <m:t>+</m:t>
                          </m:r>
                          <m:func>
                            <m:funcPr>
                              <m:ctrlPr>
                                <a:rPr lang="en-US" altLang="zh-TW" i="1">
                                  <a:latin typeface="Cambria Math" panose="02040503050406030204" pitchFamily="18" charset="0"/>
                                  <a:cs typeface="Times New Roman" pitchFamily="18" charset="0"/>
                                </a:rPr>
                              </m:ctrlPr>
                            </m:funcPr>
                            <m:fName>
                              <m:sSup>
                                <m:sSupPr>
                                  <m:ctrlPr>
                                    <a:rPr lang="en-US" altLang="zh-TW" i="1">
                                      <a:latin typeface="Cambria Math" panose="02040503050406030204" pitchFamily="18" charset="0"/>
                                      <a:cs typeface="Times New Roman" pitchFamily="18" charset="0"/>
                                    </a:rPr>
                                  </m:ctrlPr>
                                </m:sSupPr>
                                <m:e>
                                  <m:r>
                                    <m:rPr>
                                      <m:sty m:val="p"/>
                                    </m:rPr>
                                    <a:rPr lang="en-US" altLang="zh-TW">
                                      <a:latin typeface="Cambria Math"/>
                                      <a:cs typeface="Times New Roman" pitchFamily="18" charset="0"/>
                                    </a:rPr>
                                    <m:t>sin</m:t>
                                  </m:r>
                                </m:e>
                                <m:sup>
                                  <m:r>
                                    <a:rPr lang="en-US" altLang="zh-TW" i="1">
                                      <a:latin typeface="Cambria Math"/>
                                      <a:cs typeface="Times New Roman" pitchFamily="18" charset="0"/>
                                    </a:rPr>
                                    <m:t>2</m:t>
                                  </m:r>
                                </m:sup>
                              </m:sSup>
                            </m:fName>
                            <m:e>
                              <m:r>
                                <a:rPr lang="zh-TW" altLang="en-US" i="1">
                                  <a:latin typeface="Cambria Math"/>
                                  <a:cs typeface="Times New Roman" pitchFamily="18" charset="0"/>
                                </a:rPr>
                                <m:t>𝜃</m:t>
                              </m:r>
                            </m:e>
                          </m:func>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𝑑</m:t>
                              </m:r>
                              <m:r>
                                <a:rPr lang="zh-TW" altLang="en-US" b="0" i="1" smtClean="0">
                                  <a:latin typeface="Cambria Math"/>
                                  <a:cs typeface="Times New Roman" pitchFamily="18" charset="0"/>
                                </a:rPr>
                                <m:t>𝜙</m:t>
                              </m:r>
                            </m:e>
                            <m:sup>
                              <m:r>
                                <a:rPr lang="en-US" altLang="zh-TW" b="0" i="1" smtClean="0">
                                  <a:latin typeface="Cambria Math"/>
                                  <a:cs typeface="Times New Roman" pitchFamily="18" charset="0"/>
                                </a:rPr>
                                <m:t>2</m:t>
                              </m:r>
                            </m:sup>
                          </m:sSup>
                        </m:e>
                      </m:d>
                      <m:r>
                        <a:rPr lang="en-US" altLang="zh-TW" b="0" i="0" smtClean="0">
                          <a:latin typeface="Cambria Math" panose="02040503050406030204" pitchFamily="18" charset="0"/>
                          <a:cs typeface="Times New Roman" pitchFamily="18" charset="0"/>
                        </a:rPr>
                        <m:t>=</m:t>
                      </m:r>
                      <m:d>
                        <m:dPr>
                          <m:ctrlPr>
                            <a:rPr lang="en-US" altLang="zh-TW" b="0" i="1" smtClean="0">
                              <a:latin typeface="Cambria Math" panose="02040503050406030204" pitchFamily="18" charset="0"/>
                              <a:cs typeface="Times New Roman" pitchFamily="18" charset="0"/>
                            </a:rPr>
                          </m:ctrlPr>
                        </m:dPr>
                        <m:e>
                          <m:r>
                            <a:rPr lang="en-US" altLang="zh-TW" b="0" i="1" smtClean="0">
                              <a:latin typeface="Cambria Math" panose="02040503050406030204" pitchFamily="18" charset="0"/>
                              <a:cs typeface="Times New Roman" pitchFamily="18" charset="0"/>
                            </a:rPr>
                            <m:t>𝑑</m:t>
                          </m:r>
                          <m:r>
                            <a:rPr lang="en-US" altLang="zh-TW" b="0" i="1" smtClean="0">
                              <a:latin typeface="Cambria Math" panose="02040503050406030204" pitchFamily="18" charset="0"/>
                              <a:ea typeface="Cambria Math" panose="02040503050406030204" pitchFamily="18" charset="0"/>
                              <a:cs typeface="Times New Roman" pitchFamily="18" charset="0"/>
                            </a:rPr>
                            <m:t>𝜃</m:t>
                          </m:r>
                          <m:r>
                            <a:rPr lang="en-US" altLang="zh-TW" b="0" i="1" smtClean="0">
                              <a:latin typeface="Cambria Math" panose="02040503050406030204" pitchFamily="18" charset="0"/>
                              <a:ea typeface="Cambria Math" panose="02040503050406030204" pitchFamily="18" charset="0"/>
                              <a:cs typeface="Times New Roman" pitchFamily="18" charset="0"/>
                            </a:rPr>
                            <m:t>,</m:t>
                          </m:r>
                          <m:r>
                            <a:rPr lang="en-US" altLang="zh-TW" b="0" i="1" smtClean="0">
                              <a:latin typeface="Cambria Math" panose="02040503050406030204" pitchFamily="18" charset="0"/>
                              <a:ea typeface="Cambria Math" panose="02040503050406030204" pitchFamily="18" charset="0"/>
                              <a:cs typeface="Times New Roman" pitchFamily="18" charset="0"/>
                            </a:rPr>
                            <m:t>𝑑</m:t>
                          </m:r>
                          <m:r>
                            <a:rPr lang="en-US" altLang="zh-TW" b="0" i="1" smtClean="0">
                              <a:latin typeface="Cambria Math" panose="02040503050406030204" pitchFamily="18" charset="0"/>
                              <a:ea typeface="Cambria Math" panose="02040503050406030204" pitchFamily="18" charset="0"/>
                              <a:cs typeface="Times New Roman" pitchFamily="18" charset="0"/>
                            </a:rPr>
                            <m:t>𝜙</m:t>
                          </m:r>
                        </m:e>
                      </m:d>
                      <m:d>
                        <m:dPr>
                          <m:begChr m:val="["/>
                          <m:endChr m:val="]"/>
                          <m:ctrlPr>
                            <a:rPr lang="en-US" altLang="zh-TW" b="0" i="1" smtClean="0">
                              <a:latin typeface="Cambria Math" panose="02040503050406030204" pitchFamily="18" charset="0"/>
                              <a:cs typeface="Times New Roman" pitchFamily="18" charset="0"/>
                            </a:rPr>
                          </m:ctrlPr>
                        </m:dPr>
                        <m:e>
                          <m:r>
                            <a:rPr lang="en-US" altLang="zh-TW" b="0" i="1" smtClean="0">
                              <a:latin typeface="Cambria Math" panose="02040503050406030204" pitchFamily="18" charset="0"/>
                              <a:cs typeface="Times New Roman" pitchFamily="18" charset="0"/>
                            </a:rPr>
                            <m:t>𝑔</m:t>
                          </m:r>
                        </m:e>
                      </m:d>
                      <m:d>
                        <m:dPr>
                          <m:ctrlPr>
                            <a:rPr lang="en-US" altLang="zh-TW" b="0" i="1" smtClean="0">
                              <a:latin typeface="Cambria Math" panose="02040503050406030204" pitchFamily="18" charset="0"/>
                              <a:cs typeface="Times New Roman" pitchFamily="18" charset="0"/>
                            </a:rPr>
                          </m:ctrlPr>
                        </m:dPr>
                        <m:e>
                          <m:m>
                            <m:mPr>
                              <m:mcs>
                                <m:mc>
                                  <m:mcPr>
                                    <m:count m:val="1"/>
                                    <m:mcJc m:val="center"/>
                                  </m:mcPr>
                                </m:mc>
                              </m:mcs>
                              <m:ctrlPr>
                                <a:rPr lang="en-US" altLang="zh-TW" b="0" i="1" smtClean="0">
                                  <a:latin typeface="Cambria Math" panose="02040503050406030204" pitchFamily="18" charset="0"/>
                                  <a:cs typeface="Times New Roman" pitchFamily="18" charset="0"/>
                                </a:rPr>
                              </m:ctrlPr>
                            </m:mPr>
                            <m:mr>
                              <m:e>
                                <m:r>
                                  <a:rPr lang="en-US" altLang="zh-TW" i="1">
                                    <a:latin typeface="Cambria Math" panose="02040503050406030204" pitchFamily="18" charset="0"/>
                                    <a:cs typeface="Times New Roman" pitchFamily="18" charset="0"/>
                                  </a:rPr>
                                  <m:t>𝑑</m:t>
                                </m:r>
                                <m:r>
                                  <a:rPr lang="en-US" altLang="zh-TW" i="1">
                                    <a:latin typeface="Cambria Math" panose="02040503050406030204" pitchFamily="18" charset="0"/>
                                    <a:ea typeface="Cambria Math" panose="02040503050406030204" pitchFamily="18" charset="0"/>
                                    <a:cs typeface="Times New Roman" pitchFamily="18" charset="0"/>
                                  </a:rPr>
                                  <m:t>𝜃</m:t>
                                </m:r>
                              </m:e>
                            </m:mr>
                            <m:mr>
                              <m:e>
                                <m:r>
                                  <a:rPr lang="en-US" altLang="zh-TW" b="0" i="1" smtClean="0">
                                    <a:latin typeface="Cambria Math" panose="02040503050406030204" pitchFamily="18" charset="0"/>
                                    <a:cs typeface="Times New Roman" pitchFamily="18" charset="0"/>
                                  </a:rPr>
                                  <m:t>𝑑</m:t>
                                </m:r>
                                <m:r>
                                  <a:rPr lang="en-US" altLang="zh-TW" b="0" i="1" smtClean="0">
                                    <a:latin typeface="Cambria Math" panose="02040503050406030204" pitchFamily="18" charset="0"/>
                                    <a:ea typeface="Cambria Math" panose="02040503050406030204" pitchFamily="18" charset="0"/>
                                    <a:cs typeface="Times New Roman" pitchFamily="18" charset="0"/>
                                  </a:rPr>
                                  <m:t>𝜙</m:t>
                                </m:r>
                              </m:e>
                            </m:mr>
                          </m:m>
                        </m:e>
                      </m:d>
                    </m:oMath>
                  </m:oMathPara>
                </a14:m>
                <a:endParaRPr lang="zh-TW" altLang="en-US" dirty="0">
                  <a:latin typeface="Times New Roman" pitchFamily="18" charset="0"/>
                  <a:cs typeface="Times New Roman" pitchFamily="18" charset="0"/>
                </a:endParaRPr>
              </a:p>
            </p:txBody>
          </p:sp>
        </mc:Choice>
        <mc:Fallback xmlns="">
          <p:sp>
            <p:nvSpPr>
              <p:cNvPr id="14" name="文字方塊 13"/>
              <p:cNvSpPr txBox="1">
                <a:spLocks noRot="1" noChangeAspect="1" noMove="1" noResize="1" noEditPoints="1" noAdjustHandles="1" noChangeArrowheads="1" noChangeShapeType="1" noTextEdit="1"/>
              </p:cNvSpPr>
              <p:nvPr/>
            </p:nvSpPr>
            <p:spPr>
              <a:xfrm>
                <a:off x="629042" y="5223804"/>
                <a:ext cx="5025543" cy="606448"/>
              </a:xfrm>
              <a:prstGeom prst="rect">
                <a:avLst/>
              </a:prstGeom>
              <a:blipFill>
                <a:blip r:embed="rId4"/>
                <a:stretch>
                  <a:fillRect b="-12500"/>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5" name="文字方塊 14"/>
              <p:cNvSpPr txBox="1"/>
              <p:nvPr/>
            </p:nvSpPr>
            <p:spPr>
              <a:xfrm>
                <a:off x="5917382" y="5260412"/>
                <a:ext cx="2162387" cy="589713"/>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cs typeface="Times New Roman" pitchFamily="18" charset="0"/>
                        </a:rPr>
                        <m:t>𝑔</m:t>
                      </m:r>
                      <m:r>
                        <a:rPr lang="en-US" altLang="zh-TW" b="0" i="1" smtClean="0">
                          <a:latin typeface="Cambria Math"/>
                          <a:cs typeface="Times New Roman" pitchFamily="18" charset="0"/>
                        </a:rPr>
                        <m:t>=</m:t>
                      </m:r>
                      <m:d>
                        <m:dPr>
                          <m:begChr m:val="["/>
                          <m:endChr m:val="]"/>
                          <m:ctrlPr>
                            <a:rPr lang="en-US" altLang="zh-TW" b="0" i="1" smtClean="0">
                              <a:latin typeface="Cambria Math" panose="02040503050406030204" pitchFamily="18" charset="0"/>
                              <a:cs typeface="Times New Roman" pitchFamily="18" charset="0"/>
                            </a:rPr>
                          </m:ctrlPr>
                        </m:dPr>
                        <m:e>
                          <m:m>
                            <m:mPr>
                              <m:mcs>
                                <m:mc>
                                  <m:mcPr>
                                    <m:count m:val="2"/>
                                    <m:mcJc m:val="center"/>
                                  </m:mcPr>
                                </m:mc>
                              </m:mcs>
                              <m:ctrlPr>
                                <a:rPr lang="en-US" altLang="zh-TW" i="1">
                                  <a:latin typeface="Cambria Math" panose="02040503050406030204" pitchFamily="18" charset="0"/>
                                  <a:cs typeface="Times New Roman" pitchFamily="18" charset="0"/>
                                </a:rPr>
                              </m:ctrlPr>
                            </m:mPr>
                            <m:mr>
                              <m:e>
                                <m:sSup>
                                  <m:sSupPr>
                                    <m:ctrlPr>
                                      <a:rPr lang="en-US" altLang="zh-TW" i="1">
                                        <a:latin typeface="Cambria Math" panose="02040503050406030204" pitchFamily="18" charset="0"/>
                                        <a:cs typeface="Times New Roman" pitchFamily="18" charset="0"/>
                                      </a:rPr>
                                    </m:ctrlPr>
                                  </m:sSupPr>
                                  <m:e>
                                    <m:r>
                                      <a:rPr lang="en-US" altLang="zh-TW" i="1">
                                        <a:latin typeface="Cambria Math"/>
                                        <a:cs typeface="Times New Roman" pitchFamily="18" charset="0"/>
                                      </a:rPr>
                                      <m:t>𝑟</m:t>
                                    </m:r>
                                  </m:e>
                                  <m:sup>
                                    <m:r>
                                      <a:rPr lang="en-US" altLang="zh-TW" i="1">
                                        <a:latin typeface="Cambria Math"/>
                                        <a:cs typeface="Times New Roman" pitchFamily="18" charset="0"/>
                                      </a:rPr>
                                      <m:t>2</m:t>
                                    </m:r>
                                  </m:sup>
                                </m:sSup>
                              </m:e>
                              <m:e>
                                <m:r>
                                  <a:rPr lang="en-US" altLang="zh-TW" b="0" i="1" smtClean="0">
                                    <a:latin typeface="Cambria Math"/>
                                    <a:cs typeface="Times New Roman" pitchFamily="18" charset="0"/>
                                  </a:rPr>
                                  <m:t>0</m:t>
                                </m:r>
                              </m:e>
                            </m:mr>
                            <m:mr>
                              <m:e>
                                <m:r>
                                  <a:rPr lang="en-US" altLang="zh-TW" b="0" i="1" smtClean="0">
                                    <a:latin typeface="Cambria Math"/>
                                    <a:cs typeface="Times New Roman" pitchFamily="18" charset="0"/>
                                  </a:rPr>
                                  <m:t>0</m:t>
                                </m:r>
                              </m:e>
                              <m:e>
                                <m:sSup>
                                  <m:sSupPr>
                                    <m:ctrlPr>
                                      <a:rPr lang="en-US" altLang="zh-TW" i="1">
                                        <a:latin typeface="Cambria Math" panose="02040503050406030204" pitchFamily="18" charset="0"/>
                                        <a:cs typeface="Times New Roman" pitchFamily="18" charset="0"/>
                                      </a:rPr>
                                    </m:ctrlPr>
                                  </m:sSupPr>
                                  <m:e>
                                    <m:r>
                                      <a:rPr lang="en-US" altLang="zh-TW" i="1">
                                        <a:latin typeface="Cambria Math"/>
                                        <a:cs typeface="Times New Roman" pitchFamily="18" charset="0"/>
                                      </a:rPr>
                                      <m:t>𝑟</m:t>
                                    </m:r>
                                  </m:e>
                                  <m:sup>
                                    <m:r>
                                      <a:rPr lang="en-US" altLang="zh-TW" i="1">
                                        <a:latin typeface="Cambria Math"/>
                                        <a:cs typeface="Times New Roman" pitchFamily="18" charset="0"/>
                                      </a:rPr>
                                      <m:t>2</m:t>
                                    </m:r>
                                  </m:sup>
                                </m:sSup>
                                <m:func>
                                  <m:funcPr>
                                    <m:ctrlPr>
                                      <a:rPr lang="en-US" altLang="zh-TW" i="1">
                                        <a:latin typeface="Cambria Math" panose="02040503050406030204" pitchFamily="18" charset="0"/>
                                        <a:cs typeface="Times New Roman" pitchFamily="18" charset="0"/>
                                      </a:rPr>
                                    </m:ctrlPr>
                                  </m:funcPr>
                                  <m:fName>
                                    <m:sSup>
                                      <m:sSupPr>
                                        <m:ctrlPr>
                                          <a:rPr lang="en-US" altLang="zh-TW" i="1">
                                            <a:latin typeface="Cambria Math" panose="02040503050406030204" pitchFamily="18" charset="0"/>
                                            <a:cs typeface="Times New Roman" pitchFamily="18" charset="0"/>
                                          </a:rPr>
                                        </m:ctrlPr>
                                      </m:sSupPr>
                                      <m:e>
                                        <m:r>
                                          <m:rPr>
                                            <m:sty m:val="p"/>
                                          </m:rPr>
                                          <a:rPr lang="en-US" altLang="zh-TW">
                                            <a:latin typeface="Cambria Math"/>
                                            <a:cs typeface="Times New Roman" pitchFamily="18" charset="0"/>
                                          </a:rPr>
                                          <m:t>sin</m:t>
                                        </m:r>
                                      </m:e>
                                      <m:sup>
                                        <m:r>
                                          <a:rPr lang="en-US" altLang="zh-TW" i="1">
                                            <a:latin typeface="Cambria Math"/>
                                            <a:cs typeface="Times New Roman" pitchFamily="18" charset="0"/>
                                          </a:rPr>
                                          <m:t>2</m:t>
                                        </m:r>
                                      </m:sup>
                                    </m:sSup>
                                  </m:fName>
                                  <m:e>
                                    <m:r>
                                      <a:rPr lang="zh-TW" altLang="en-US" i="1">
                                        <a:latin typeface="Cambria Math"/>
                                        <a:cs typeface="Times New Roman" pitchFamily="18" charset="0"/>
                                      </a:rPr>
                                      <m:t>𝜃</m:t>
                                    </m:r>
                                  </m:e>
                                </m:func>
                              </m:e>
                            </m:mr>
                          </m:m>
                        </m:e>
                      </m:d>
                    </m:oMath>
                  </m:oMathPara>
                </a14:m>
                <a:endParaRPr lang="zh-TW" altLang="en-US" dirty="0">
                  <a:latin typeface="Times New Roman" pitchFamily="18" charset="0"/>
                  <a:cs typeface="Times New Roman" pitchFamily="18" charset="0"/>
                </a:endParaRPr>
              </a:p>
            </p:txBody>
          </p:sp>
        </mc:Choice>
        <mc:Fallback xmlns="">
          <p:sp>
            <p:nvSpPr>
              <p:cNvPr id="15" name="文字方塊 14"/>
              <p:cNvSpPr txBox="1">
                <a:spLocks noRot="1" noChangeAspect="1" noMove="1" noResize="1" noEditPoints="1" noAdjustHandles="1" noChangeArrowheads="1" noChangeShapeType="1" noTextEdit="1"/>
              </p:cNvSpPr>
              <p:nvPr/>
            </p:nvSpPr>
            <p:spPr>
              <a:xfrm>
                <a:off x="5917382" y="5260412"/>
                <a:ext cx="2162387" cy="589713"/>
              </a:xfrm>
              <a:prstGeom prst="rect">
                <a:avLst/>
              </a:prstGeom>
              <a:blipFill>
                <a:blip r:embed="rId5"/>
                <a:stretch>
                  <a:fillRect b="-4255"/>
                </a:stretch>
              </a:blipFill>
            </p:spPr>
            <p:txBody>
              <a:bodyPr/>
              <a:lstStyle/>
              <a:p>
                <a:r>
                  <a:rPr lang="en-TW">
                    <a:noFill/>
                  </a:rPr>
                  <a:t> </a:t>
                </a:r>
              </a:p>
            </p:txBody>
          </p:sp>
        </mc:Fallback>
      </mc:AlternateContent>
      <p:sp>
        <p:nvSpPr>
          <p:cNvPr id="16" name="文字方塊 15"/>
          <p:cNvSpPr txBox="1"/>
          <p:nvPr/>
        </p:nvSpPr>
        <p:spPr>
          <a:xfrm>
            <a:off x="669301" y="1311422"/>
            <a:ext cx="5794287"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這個定義有許多前例：</a:t>
            </a:r>
          </a:p>
        </p:txBody>
      </p:sp>
      <mc:AlternateContent xmlns:mc="http://schemas.openxmlformats.org/markup-compatibility/2006" xmlns:a14="http://schemas.microsoft.com/office/drawing/2010/main">
        <mc:Choice Requires="a14">
          <p:sp>
            <p:nvSpPr>
              <p:cNvPr id="18" name="文字方塊 17"/>
              <p:cNvSpPr txBox="1">
                <a:spLocks noChangeArrowheads="1"/>
              </p:cNvSpPr>
              <p:nvPr/>
            </p:nvSpPr>
            <p:spPr bwMode="auto">
              <a:xfrm>
                <a:off x="629042" y="4322571"/>
                <a:ext cx="8238372"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cs typeface="Times New Roman" pitchFamily="18" charset="0"/>
                  </a:rPr>
                  <a:t>因此，</a:t>
                </a:r>
                <a14:m>
                  <m:oMath xmlns:m="http://schemas.openxmlformats.org/officeDocument/2006/math">
                    <m:r>
                      <m:rPr>
                        <m:nor/>
                      </m:rPr>
                      <a:rPr kumimoji="0" lang="en-US" altLang="zh-TW" sz="1800" dirty="0" smtClean="0">
                        <a:latin typeface="Times New Roman" pitchFamily="18" charset="0"/>
                        <a:cs typeface="Times New Roman" pitchFamily="18" charset="0"/>
                      </a:rPr>
                      <m:t>Metric</m:t>
                    </m:r>
                    <m:r>
                      <a:rPr kumimoji="0" lang="zh-TW" altLang="en-US" sz="1800" b="0" i="1" dirty="0" smtClean="0">
                        <a:latin typeface="Cambria Math"/>
                        <a:cs typeface="Times New Roman" pitchFamily="18" charset="0"/>
                      </a:rPr>
                      <m:t> </m:t>
                    </m:r>
                    <m:r>
                      <a:rPr kumimoji="0" lang="en-US" altLang="zh-TW" sz="1800" b="0" i="1" smtClean="0">
                        <a:latin typeface="Cambria Math"/>
                        <a:cs typeface="Times New Roman" pitchFamily="18" charset="0"/>
                      </a:rPr>
                      <m:t>𝑔</m:t>
                    </m:r>
                    <m:r>
                      <a:rPr kumimoji="0" lang="en-US" altLang="zh-TW" sz="1800" b="0" i="1" smtClean="0">
                        <a:latin typeface="Cambria Math"/>
                        <a:cs typeface="Times New Roman" pitchFamily="18" charset="0"/>
                      </a:rPr>
                      <m:t>(</m:t>
                    </m:r>
                    <m:r>
                      <a:rPr kumimoji="0" lang="en-US" altLang="zh-TW" sz="1800" b="0" i="1" smtClean="0">
                        <a:latin typeface="Cambria Math"/>
                        <a:cs typeface="Times New Roman" pitchFamily="18" charset="0"/>
                      </a:rPr>
                      <m:t>𝑥</m:t>
                    </m:r>
                    <m:r>
                      <a:rPr kumimoji="0" lang="en-US" altLang="zh-TW" sz="1800" b="0" i="1" smtClean="0">
                        <a:latin typeface="Cambria Math"/>
                        <a:cs typeface="Times New Roman" pitchFamily="18" charset="0"/>
                      </a:rPr>
                      <m:t>)</m:t>
                    </m:r>
                  </m:oMath>
                </a14:m>
                <a:r>
                  <a:rPr kumimoji="0" lang="zh-TW" altLang="en-US" sz="1800" dirty="0">
                    <a:latin typeface="Times New Roman" pitchFamily="18" charset="0"/>
                    <a:cs typeface="Times New Roman" pitchFamily="18" charset="0"/>
                  </a:rPr>
                  <a:t>可以與位置有關，也可不是對角。甚至空間可以是彎曲的。</a:t>
                </a:r>
                <a:endParaRPr lang="zh-TW" altLang="en-US" sz="1800" dirty="0"/>
              </a:p>
            </p:txBody>
          </p:sp>
        </mc:Choice>
        <mc:Fallback xmlns="">
          <p:sp>
            <p:nvSpPr>
              <p:cNvPr id="18" name="文字方塊 17"/>
              <p:cNvSpPr txBox="1">
                <a:spLocks noRot="1" noChangeAspect="1" noMove="1" noResize="1" noEditPoints="1" noAdjustHandles="1" noChangeArrowheads="1" noChangeShapeType="1" noTextEdit="1"/>
              </p:cNvSpPr>
              <p:nvPr/>
            </p:nvSpPr>
            <p:spPr bwMode="auto">
              <a:xfrm>
                <a:off x="629042" y="4322571"/>
                <a:ext cx="8238372" cy="369332"/>
              </a:xfrm>
              <a:prstGeom prst="rect">
                <a:avLst/>
              </a:prstGeom>
              <a:blipFill>
                <a:blip r:embed="rId6"/>
                <a:stretch>
                  <a:fillRect l="-615" t="-6667" b="-2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9" name="矩形 18"/>
              <p:cNvSpPr/>
              <p:nvPr/>
            </p:nvSpPr>
            <p:spPr>
              <a:xfrm>
                <a:off x="647646" y="6285235"/>
                <a:ext cx="6900735" cy="397160"/>
              </a:xfrm>
              <a:prstGeom prst="rect">
                <a:avLst/>
              </a:prstGeom>
            </p:spPr>
            <p:txBody>
              <a:bodyPr wrap="none">
                <a:spAutoFit/>
              </a:bodyPr>
              <a:lstStyle/>
              <a:p>
                <a14:m>
                  <m:oMath xmlns:m="http://schemas.openxmlformats.org/officeDocument/2006/math">
                    <m:r>
                      <a:rPr lang="en-US" altLang="zh-TW" i="1" smtClean="0">
                        <a:latin typeface="Cambria Math"/>
                        <a:cs typeface="Times New Roman" pitchFamily="18" charset="0"/>
                      </a:rPr>
                      <m:t>𝑑</m:t>
                    </m:r>
                    <m:sSup>
                      <m:sSupPr>
                        <m:ctrlPr>
                          <a:rPr lang="en-US" altLang="zh-TW" i="1">
                            <a:latin typeface="Cambria Math" panose="02040503050406030204" pitchFamily="18" charset="0"/>
                            <a:cs typeface="Times New Roman" pitchFamily="18" charset="0"/>
                          </a:rPr>
                        </m:ctrlPr>
                      </m:sSupPr>
                      <m:e>
                        <m:r>
                          <a:rPr lang="en-US" altLang="zh-TW" i="1">
                            <a:latin typeface="Cambria Math"/>
                            <a:cs typeface="Times New Roman" pitchFamily="18" charset="0"/>
                          </a:rPr>
                          <m:t>𝑥</m:t>
                        </m:r>
                      </m:e>
                      <m:sup>
                        <m:r>
                          <a:rPr lang="en-US" altLang="zh-TW" i="1">
                            <a:latin typeface="Cambria Math"/>
                            <a:cs typeface="Times New Roman" pitchFamily="18" charset="0"/>
                          </a:rPr>
                          <m:t>2</m:t>
                        </m:r>
                      </m:sup>
                    </m:sSup>
                    <m:r>
                      <a:rPr lang="en-US" altLang="zh-TW" i="1">
                        <a:latin typeface="Cambria Math"/>
                        <a:cs typeface="Times New Roman" pitchFamily="18" charset="0"/>
                      </a:rPr>
                      <m:t>=</m:t>
                    </m:r>
                    <m:r>
                      <a:rPr lang="en-US" altLang="zh-TW" i="1">
                        <a:latin typeface="Cambria Math"/>
                        <a:cs typeface="Times New Roman" pitchFamily="18" charset="0"/>
                      </a:rPr>
                      <m:t>𝑑</m:t>
                    </m:r>
                    <m:sSup>
                      <m:sSupPr>
                        <m:ctrlPr>
                          <a:rPr lang="en-US" altLang="zh-TW" i="1">
                            <a:latin typeface="Cambria Math" panose="02040503050406030204" pitchFamily="18" charset="0"/>
                            <a:cs typeface="Times New Roman" pitchFamily="18" charset="0"/>
                          </a:rPr>
                        </m:ctrlPr>
                      </m:sSupPr>
                      <m:e>
                        <m:r>
                          <a:rPr lang="en-US" altLang="zh-TW" i="1">
                            <a:latin typeface="Cambria Math"/>
                            <a:cs typeface="Times New Roman" pitchFamily="18" charset="0"/>
                          </a:rPr>
                          <m:t>𝑥</m:t>
                        </m:r>
                      </m:e>
                      <m:sup>
                        <m:r>
                          <a:rPr lang="zh-TW" altLang="en-US" i="1">
                            <a:latin typeface="Cambria Math"/>
                            <a:cs typeface="Times New Roman" pitchFamily="18" charset="0"/>
                          </a:rPr>
                          <m:t>𝜇</m:t>
                        </m:r>
                      </m:sup>
                    </m:sSup>
                    <m:r>
                      <a:rPr lang="en-US" altLang="zh-TW" i="1">
                        <a:latin typeface="Cambria Math"/>
                        <a:ea typeface="Cambria Math"/>
                        <a:cs typeface="Times New Roman" pitchFamily="18" charset="0"/>
                      </a:rPr>
                      <m:t>∙</m:t>
                    </m:r>
                    <m:sSub>
                      <m:sSubPr>
                        <m:ctrlPr>
                          <a:rPr lang="en-US" altLang="zh-TW" i="1">
                            <a:latin typeface="Cambria Math" panose="02040503050406030204" pitchFamily="18" charset="0"/>
                            <a:ea typeface="Cambria Math"/>
                            <a:cs typeface="Times New Roman" pitchFamily="18" charset="0"/>
                          </a:rPr>
                        </m:ctrlPr>
                      </m:sSubPr>
                      <m:e>
                        <m:r>
                          <a:rPr lang="en-US" altLang="zh-TW" i="1">
                            <a:latin typeface="Cambria Math"/>
                            <a:ea typeface="Cambria Math"/>
                            <a:cs typeface="Times New Roman" pitchFamily="18" charset="0"/>
                          </a:rPr>
                          <m:t>𝑔</m:t>
                        </m:r>
                      </m:e>
                      <m:sub>
                        <m:r>
                          <a:rPr lang="zh-TW" altLang="en-US" i="1">
                            <a:latin typeface="Cambria Math"/>
                            <a:ea typeface="Cambria Math"/>
                            <a:cs typeface="Times New Roman" pitchFamily="18" charset="0"/>
                          </a:rPr>
                          <m:t>𝜇𝜈</m:t>
                        </m:r>
                      </m:sub>
                    </m:sSub>
                    <m:r>
                      <a:rPr lang="en-US" altLang="zh-TW" i="1">
                        <a:latin typeface="Cambria Math"/>
                        <a:ea typeface="Cambria Math"/>
                        <a:cs typeface="Times New Roman" pitchFamily="18" charset="0"/>
                      </a:rPr>
                      <m:t>∙</m:t>
                    </m:r>
                    <m:r>
                      <a:rPr lang="en-US" altLang="zh-TW" i="1">
                        <a:latin typeface="Cambria Math"/>
                        <a:ea typeface="Cambria Math"/>
                        <a:cs typeface="Times New Roman" pitchFamily="18" charset="0"/>
                      </a:rPr>
                      <m:t>𝑑</m:t>
                    </m:r>
                    <m:sSup>
                      <m:sSupPr>
                        <m:ctrlPr>
                          <a:rPr lang="en-US" altLang="zh-TW" i="1">
                            <a:latin typeface="Cambria Math" panose="02040503050406030204" pitchFamily="18" charset="0"/>
                            <a:ea typeface="Cambria Math"/>
                            <a:cs typeface="Times New Roman" pitchFamily="18" charset="0"/>
                          </a:rPr>
                        </m:ctrlPr>
                      </m:sSupPr>
                      <m:e>
                        <m:r>
                          <a:rPr lang="en-US" altLang="zh-TW" i="1">
                            <a:latin typeface="Cambria Math"/>
                            <a:ea typeface="Cambria Math"/>
                            <a:cs typeface="Times New Roman" pitchFamily="18" charset="0"/>
                          </a:rPr>
                          <m:t>𝑥</m:t>
                        </m:r>
                      </m:e>
                      <m:sup>
                        <m:r>
                          <a:rPr lang="zh-TW" altLang="en-US" i="1">
                            <a:latin typeface="Cambria Math"/>
                            <a:ea typeface="Cambria Math"/>
                            <a:cs typeface="Times New Roman" pitchFamily="18" charset="0"/>
                          </a:rPr>
                          <m:t>𝜈</m:t>
                        </m:r>
                      </m:sup>
                    </m:sSup>
                    <m:r>
                      <a:rPr lang="zh-TW" altLang="en-US" b="0" i="1" smtClean="0">
                        <a:latin typeface="Cambria Math"/>
                        <a:ea typeface="Cambria Math"/>
                        <a:cs typeface="Times New Roman" pitchFamily="18" charset="0"/>
                      </a:rPr>
                      <m:t> 的 </m:t>
                    </m:r>
                    <m:r>
                      <a:rPr kumimoji="0" lang="en-US" altLang="zh-TW" i="1">
                        <a:latin typeface="Cambria Math"/>
                        <a:cs typeface="Times New Roman" pitchFamily="18" charset="0"/>
                      </a:rPr>
                      <m:t>𝑔</m:t>
                    </m:r>
                    <m:r>
                      <a:rPr kumimoji="0" lang="en-US" altLang="zh-TW" b="0" i="1" smtClean="0">
                        <a:latin typeface="Cambria Math"/>
                        <a:cs typeface="Times New Roman" pitchFamily="18" charset="0"/>
                      </a:rPr>
                      <m:t>(</m:t>
                    </m:r>
                    <m:r>
                      <a:rPr kumimoji="0" lang="en-US" altLang="zh-TW" b="0" i="1" smtClean="0">
                        <a:latin typeface="Cambria Math"/>
                        <a:cs typeface="Times New Roman" pitchFamily="18" charset="0"/>
                      </a:rPr>
                      <m:t>𝑥</m:t>
                    </m:r>
                    <m:r>
                      <a:rPr kumimoji="0" lang="en-US" altLang="zh-TW" b="0" i="1" smtClean="0">
                        <a:latin typeface="Cambria Math"/>
                        <a:cs typeface="Times New Roman" pitchFamily="18" charset="0"/>
                      </a:rPr>
                      <m:t>)</m:t>
                    </m:r>
                  </m:oMath>
                </a14:m>
                <a:r>
                  <a:rPr lang="zh-TW" altLang="en-US" dirty="0"/>
                  <a:t> 就是廣義相對論彎曲時空的重力場。</a:t>
                </a:r>
              </a:p>
            </p:txBody>
          </p:sp>
        </mc:Choice>
        <mc:Fallback xmlns="">
          <p:sp>
            <p:nvSpPr>
              <p:cNvPr id="19" name="矩形 18"/>
              <p:cNvSpPr>
                <a:spLocks noRot="1" noChangeAspect="1" noMove="1" noResize="1" noEditPoints="1" noAdjustHandles="1" noChangeArrowheads="1" noChangeShapeType="1" noTextEdit="1"/>
              </p:cNvSpPr>
              <p:nvPr/>
            </p:nvSpPr>
            <p:spPr>
              <a:xfrm>
                <a:off x="647646" y="6285235"/>
                <a:ext cx="6900735" cy="397160"/>
              </a:xfrm>
              <a:prstGeom prst="rect">
                <a:avLst/>
              </a:prstGeom>
              <a:blipFill>
                <a:blip r:embed="rId8"/>
                <a:stretch>
                  <a:fillRect t="-3125" b="-15625"/>
                </a:stretch>
              </a:blipFill>
            </p:spPr>
            <p:txBody>
              <a:bodyPr/>
              <a:lstStyle/>
              <a:p>
                <a:r>
                  <a:rPr lang="zh-TW" altLang="en-US">
                    <a:noFill/>
                  </a:rPr>
                  <a:t> </a:t>
                </a:r>
              </a:p>
            </p:txBody>
          </p:sp>
        </mc:Fallback>
      </mc:AlternateContent>
      <p:pic>
        <p:nvPicPr>
          <p:cNvPr id="20" name="圖片 19"/>
          <p:cNvPicPr>
            <a:picLocks noChangeAspect="1"/>
          </p:cNvPicPr>
          <p:nvPr/>
        </p:nvPicPr>
        <p:blipFill rotWithShape="1">
          <a:blip r:embed="rId9" cstate="print">
            <a:extLst>
              <a:ext uri="{28A0092B-C50C-407E-A947-70E740481C1C}">
                <a14:useLocalDpi xmlns:a14="http://schemas.microsoft.com/office/drawing/2010/main" val="0"/>
              </a:ext>
            </a:extLst>
          </a:blip>
          <a:srcRect l="7664" t="16594" b="3333"/>
          <a:stretch/>
        </p:blipFill>
        <p:spPr>
          <a:xfrm>
            <a:off x="5654585" y="642139"/>
            <a:ext cx="3212829" cy="1695294"/>
          </a:xfrm>
          <a:prstGeom prst="rect">
            <a:avLst/>
          </a:prstGeom>
        </p:spPr>
      </p:pic>
      <mc:AlternateContent xmlns:mc="http://schemas.openxmlformats.org/markup-compatibility/2006" xmlns:a14="http://schemas.microsoft.com/office/drawing/2010/main">
        <mc:Choice Requires="a14">
          <p:sp>
            <p:nvSpPr>
              <p:cNvPr id="17" name="文字方塊 16"/>
              <p:cNvSpPr txBox="1">
                <a:spLocks noChangeArrowheads="1"/>
              </p:cNvSpPr>
              <p:nvPr/>
            </p:nvSpPr>
            <p:spPr bwMode="auto">
              <a:xfrm>
                <a:off x="646331" y="5863141"/>
                <a:ext cx="6596148"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14:m>
                  <m:oMath xmlns:m="http://schemas.openxmlformats.org/officeDocument/2006/math">
                    <m:r>
                      <m:rPr>
                        <m:nor/>
                      </m:rPr>
                      <a:rPr kumimoji="0" lang="en-US" altLang="zh-TW" sz="1800" dirty="0" smtClean="0">
                        <a:latin typeface="Times New Roman" pitchFamily="18" charset="0"/>
                        <a:cs typeface="Times New Roman" pitchFamily="18" charset="0"/>
                      </a:rPr>
                      <m:t>Metric</m:t>
                    </m:r>
                    <m:r>
                      <a:rPr kumimoji="0" lang="zh-TW" altLang="en-US" sz="1800" b="0" i="1" dirty="0" smtClean="0">
                        <a:latin typeface="Cambria Math"/>
                        <a:cs typeface="Times New Roman" pitchFamily="18" charset="0"/>
                      </a:rPr>
                      <m:t> </m:t>
                    </m:r>
                    <m:r>
                      <a:rPr kumimoji="0" lang="en-US" altLang="zh-TW" sz="1800" b="0" i="1" smtClean="0">
                        <a:latin typeface="Cambria Math"/>
                        <a:cs typeface="Times New Roman" pitchFamily="18" charset="0"/>
                      </a:rPr>
                      <m:t>𝑔</m:t>
                    </m:r>
                    <m:r>
                      <a:rPr kumimoji="0" lang="en-US" altLang="zh-TW" sz="1800" b="0" i="1" smtClean="0">
                        <a:latin typeface="Cambria Math"/>
                        <a:cs typeface="Times New Roman" pitchFamily="18" charset="0"/>
                      </a:rPr>
                      <m:t>(</m:t>
                    </m:r>
                    <m:r>
                      <a:rPr kumimoji="0" lang="en-US" altLang="zh-TW" sz="1800" b="0" i="1" smtClean="0">
                        <a:latin typeface="Cambria Math"/>
                        <a:cs typeface="Times New Roman" pitchFamily="18" charset="0"/>
                      </a:rPr>
                      <m:t>𝑥</m:t>
                    </m:r>
                    <m:r>
                      <a:rPr kumimoji="0" lang="en-US" altLang="zh-TW" sz="1800" b="0" i="1" smtClean="0">
                        <a:latin typeface="Cambria Math"/>
                        <a:cs typeface="Times New Roman" pitchFamily="18" charset="0"/>
                      </a:rPr>
                      <m:t>)</m:t>
                    </m:r>
                  </m:oMath>
                </a14:m>
                <a:r>
                  <a:rPr kumimoji="0" lang="zh-TW" altLang="en-US" sz="1800" dirty="0">
                    <a:latin typeface="Times New Roman" pitchFamily="18" charset="0"/>
                    <a:cs typeface="Times New Roman" pitchFamily="18" charset="0"/>
                  </a:rPr>
                  <a:t>也可以與時間置有關，因此可以看成一個動力場。</a:t>
                </a:r>
                <a:endParaRPr lang="zh-TW" altLang="en-US" sz="1800" dirty="0"/>
              </a:p>
            </p:txBody>
          </p:sp>
        </mc:Choice>
        <mc:Fallback xmlns="">
          <p:sp>
            <p:nvSpPr>
              <p:cNvPr id="17" name="文字方塊 16"/>
              <p:cNvSpPr txBox="1">
                <a:spLocks noRot="1" noChangeAspect="1" noMove="1" noResize="1" noEditPoints="1" noAdjustHandles="1" noChangeArrowheads="1" noChangeShapeType="1" noTextEdit="1"/>
              </p:cNvSpPr>
              <p:nvPr/>
            </p:nvSpPr>
            <p:spPr bwMode="auto">
              <a:xfrm>
                <a:off x="646331" y="5863141"/>
                <a:ext cx="6596148" cy="369332"/>
              </a:xfrm>
              <a:prstGeom prst="rect">
                <a:avLst/>
              </a:prstGeom>
              <a:blipFill>
                <a:blip r:embed="rId10"/>
                <a:stretch>
                  <a:fillRect t="-6667" b="-2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2" name="文字方塊 21">
                <a:extLst>
                  <a:ext uri="{FF2B5EF4-FFF2-40B4-BE49-F238E27FC236}">
                    <a16:creationId xmlns:a16="http://schemas.microsoft.com/office/drawing/2014/main" id="{6DAE48C8-0044-A64A-A2E2-82451EF953A6}"/>
                  </a:ext>
                </a:extLst>
              </p:cNvPr>
              <p:cNvSpPr txBox="1"/>
              <p:nvPr/>
            </p:nvSpPr>
            <p:spPr>
              <a:xfrm>
                <a:off x="647646" y="1748215"/>
                <a:ext cx="6064922"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在三度空間，以球座標</a:t>
                </a:r>
                <a14:m>
                  <m:oMath xmlns:m="http://schemas.openxmlformats.org/officeDocument/2006/math">
                    <m:d>
                      <m:dPr>
                        <m:ctrlPr>
                          <a:rPr lang="en-US" altLang="zh-TW" i="1" smtClean="0">
                            <a:latin typeface="Cambria Math" panose="02040503050406030204" pitchFamily="18" charset="0"/>
                            <a:cs typeface="Times New Roman" pitchFamily="18" charset="0"/>
                          </a:rPr>
                        </m:ctrlPr>
                      </m:dPr>
                      <m:e>
                        <m:r>
                          <a:rPr lang="en-US" altLang="zh-TW" b="0" i="1" smtClean="0">
                            <a:latin typeface="Cambria Math" panose="02040503050406030204" pitchFamily="18" charset="0"/>
                            <a:cs typeface="Times New Roman" pitchFamily="18" charset="0"/>
                          </a:rPr>
                          <m:t>𝑟</m:t>
                        </m:r>
                        <m:r>
                          <a:rPr lang="en-US" altLang="zh-TW" b="0" i="1" smtClean="0">
                            <a:latin typeface="Cambria Math" panose="02040503050406030204" pitchFamily="18" charset="0"/>
                            <a:cs typeface="Times New Roman" pitchFamily="18" charset="0"/>
                          </a:rPr>
                          <m:t>,</m:t>
                        </m:r>
                        <m:r>
                          <a:rPr lang="en-US" altLang="zh-TW" i="1" smtClean="0">
                            <a:latin typeface="Cambria Math" panose="02040503050406030204" pitchFamily="18" charset="0"/>
                            <a:ea typeface="Cambria Math" panose="02040503050406030204" pitchFamily="18" charset="0"/>
                            <a:cs typeface="Times New Roman" pitchFamily="18" charset="0"/>
                          </a:rPr>
                          <m:t>𝜃</m:t>
                        </m:r>
                        <m:r>
                          <a:rPr lang="en-US" altLang="zh-TW" b="0" i="1" smtClean="0">
                            <a:latin typeface="Cambria Math" panose="02040503050406030204" pitchFamily="18" charset="0"/>
                            <a:ea typeface="Cambria Math" panose="02040503050406030204" pitchFamily="18" charset="0"/>
                            <a:cs typeface="Times New Roman" pitchFamily="18" charset="0"/>
                          </a:rPr>
                          <m:t>,</m:t>
                        </m:r>
                        <m:r>
                          <a:rPr lang="en-US" altLang="zh-TW" b="0" i="1" smtClean="0">
                            <a:latin typeface="Cambria Math" panose="02040503050406030204" pitchFamily="18" charset="0"/>
                            <a:ea typeface="Cambria Math" panose="02040503050406030204" pitchFamily="18" charset="0"/>
                            <a:cs typeface="Times New Roman" pitchFamily="18" charset="0"/>
                          </a:rPr>
                          <m:t>𝜙</m:t>
                        </m:r>
                      </m:e>
                    </m:d>
                  </m:oMath>
                </a14:m>
                <a:r>
                  <a:rPr lang="zh-TW" altLang="en-US" dirty="0">
                    <a:latin typeface="Times New Roman" pitchFamily="18" charset="0"/>
                    <a:cs typeface="Times New Roman" pitchFamily="18" charset="0"/>
                  </a:rPr>
                  <a:t>表示位移長度：</a:t>
                </a:r>
              </a:p>
            </p:txBody>
          </p:sp>
        </mc:Choice>
        <mc:Fallback xmlns="">
          <p:sp>
            <p:nvSpPr>
              <p:cNvPr id="22" name="文字方塊 21">
                <a:extLst>
                  <a:ext uri="{FF2B5EF4-FFF2-40B4-BE49-F238E27FC236}">
                    <a16:creationId xmlns:a16="http://schemas.microsoft.com/office/drawing/2014/main" id="{6DAE48C8-0044-A64A-A2E2-82451EF953A6}"/>
                  </a:ext>
                </a:extLst>
              </p:cNvPr>
              <p:cNvSpPr txBox="1">
                <a:spLocks noRot="1" noChangeAspect="1" noMove="1" noResize="1" noEditPoints="1" noAdjustHandles="1" noChangeArrowheads="1" noChangeShapeType="1" noTextEdit="1"/>
              </p:cNvSpPr>
              <p:nvPr/>
            </p:nvSpPr>
            <p:spPr>
              <a:xfrm>
                <a:off x="647646" y="1748215"/>
                <a:ext cx="6064922" cy="369332"/>
              </a:xfrm>
              <a:prstGeom prst="rect">
                <a:avLst/>
              </a:prstGeom>
              <a:blipFill>
                <a:blip r:embed="rId11"/>
                <a:stretch>
                  <a:fillRect l="-626" t="-6667" b="-23333"/>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3" name="文字方塊 22">
                <a:extLst>
                  <a:ext uri="{FF2B5EF4-FFF2-40B4-BE49-F238E27FC236}">
                    <a16:creationId xmlns:a16="http://schemas.microsoft.com/office/drawing/2014/main" id="{E205E528-8B3F-4445-8558-F235C3730C98}"/>
                  </a:ext>
                </a:extLst>
              </p:cNvPr>
              <p:cNvSpPr txBox="1"/>
              <p:nvPr/>
            </p:nvSpPr>
            <p:spPr>
              <a:xfrm>
                <a:off x="622386" y="2403211"/>
                <a:ext cx="6056145" cy="877100"/>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cs typeface="Times New Roman" pitchFamily="18" charset="0"/>
                        </a:rPr>
                        <m:t>𝑑</m:t>
                      </m:r>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𝑠</m:t>
                          </m:r>
                        </m:e>
                        <m:sup>
                          <m:r>
                            <a:rPr lang="en-US" altLang="zh-TW" b="0" i="1" smtClean="0">
                              <a:latin typeface="Cambria Math"/>
                              <a:cs typeface="Times New Roman" pitchFamily="18" charset="0"/>
                            </a:rPr>
                            <m:t>2</m:t>
                          </m:r>
                        </m:sup>
                      </m:sSup>
                      <m:r>
                        <a:rPr lang="en-US" altLang="zh-TW" b="0" i="1" smtClean="0">
                          <a:latin typeface="Cambria Math"/>
                          <a:cs typeface="Times New Roman" pitchFamily="18" charset="0"/>
                        </a:rPr>
                        <m:t>=</m:t>
                      </m:r>
                      <m:r>
                        <a:rPr lang="en-US" altLang="zh-TW" b="0" i="1" smtClean="0">
                          <a:latin typeface="Cambria Math" panose="02040503050406030204" pitchFamily="18" charset="0"/>
                          <a:cs typeface="Times New Roman" pitchFamily="18" charset="0"/>
                        </a:rPr>
                        <m:t>𝑑</m:t>
                      </m:r>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panose="02040503050406030204" pitchFamily="18" charset="0"/>
                              <a:cs typeface="Times New Roman" pitchFamily="18" charset="0"/>
                            </a:rPr>
                            <m:t>𝑟</m:t>
                          </m:r>
                        </m:e>
                        <m:sup>
                          <m:r>
                            <a:rPr lang="en-US" altLang="zh-TW" b="0" i="1" smtClean="0">
                              <a:latin typeface="Cambria Math" panose="02040503050406030204" pitchFamily="18" charset="0"/>
                              <a:cs typeface="Times New Roman" pitchFamily="18" charset="0"/>
                            </a:rPr>
                            <m:t>2</m:t>
                          </m:r>
                        </m:sup>
                      </m:sSup>
                      <m:r>
                        <a:rPr lang="en-US" altLang="zh-TW" b="0" i="1" smtClean="0">
                          <a:latin typeface="Cambria Math" panose="02040503050406030204" pitchFamily="18" charset="0"/>
                          <a:cs typeface="Times New Roman" pitchFamily="18" charset="0"/>
                        </a:rPr>
                        <m:t>+</m:t>
                      </m:r>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𝑟</m:t>
                          </m:r>
                        </m:e>
                        <m:sup>
                          <m:r>
                            <a:rPr lang="en-US" altLang="zh-TW" b="0" i="1" smtClean="0">
                              <a:latin typeface="Cambria Math"/>
                              <a:cs typeface="Times New Roman" pitchFamily="18" charset="0"/>
                            </a:rPr>
                            <m:t>2</m:t>
                          </m:r>
                        </m:sup>
                      </m:sSup>
                      <m:d>
                        <m:dPr>
                          <m:ctrlPr>
                            <a:rPr lang="en-US" altLang="zh-TW" b="0" i="1" smtClean="0">
                              <a:latin typeface="Cambria Math" panose="02040503050406030204" pitchFamily="18" charset="0"/>
                              <a:cs typeface="Times New Roman" pitchFamily="18" charset="0"/>
                            </a:rPr>
                          </m:ctrlPr>
                        </m:dPr>
                        <m:e>
                          <m:r>
                            <a:rPr lang="en-US" altLang="zh-TW" i="1">
                              <a:latin typeface="Cambria Math"/>
                              <a:cs typeface="Times New Roman" pitchFamily="18" charset="0"/>
                            </a:rPr>
                            <m:t>𝑑</m:t>
                          </m:r>
                          <m:sSup>
                            <m:sSupPr>
                              <m:ctrlPr>
                                <a:rPr lang="en-US" altLang="zh-TW" i="1">
                                  <a:latin typeface="Cambria Math" panose="02040503050406030204" pitchFamily="18" charset="0"/>
                                  <a:cs typeface="Times New Roman" pitchFamily="18" charset="0"/>
                                </a:rPr>
                              </m:ctrlPr>
                            </m:sSupPr>
                            <m:e>
                              <m:r>
                                <a:rPr lang="zh-TW" altLang="en-US" i="1" smtClean="0">
                                  <a:latin typeface="Cambria Math"/>
                                  <a:cs typeface="Times New Roman" pitchFamily="18" charset="0"/>
                                </a:rPr>
                                <m:t>𝜃</m:t>
                              </m:r>
                            </m:e>
                            <m:sup>
                              <m:r>
                                <a:rPr lang="en-US" altLang="zh-TW" b="0" i="1" smtClean="0">
                                  <a:latin typeface="Cambria Math"/>
                                  <a:cs typeface="Times New Roman" pitchFamily="18" charset="0"/>
                                </a:rPr>
                                <m:t>2</m:t>
                              </m:r>
                            </m:sup>
                          </m:sSup>
                          <m:r>
                            <a:rPr lang="en-US" altLang="zh-TW" b="0" i="1" smtClean="0">
                              <a:latin typeface="Cambria Math"/>
                              <a:cs typeface="Times New Roman" pitchFamily="18" charset="0"/>
                            </a:rPr>
                            <m:t>+</m:t>
                          </m:r>
                          <m:func>
                            <m:funcPr>
                              <m:ctrlPr>
                                <a:rPr lang="en-US" altLang="zh-TW" i="1">
                                  <a:latin typeface="Cambria Math" panose="02040503050406030204" pitchFamily="18" charset="0"/>
                                  <a:cs typeface="Times New Roman" pitchFamily="18" charset="0"/>
                                </a:rPr>
                              </m:ctrlPr>
                            </m:funcPr>
                            <m:fName>
                              <m:sSup>
                                <m:sSupPr>
                                  <m:ctrlPr>
                                    <a:rPr lang="en-US" altLang="zh-TW" i="1">
                                      <a:latin typeface="Cambria Math" panose="02040503050406030204" pitchFamily="18" charset="0"/>
                                      <a:cs typeface="Times New Roman" pitchFamily="18" charset="0"/>
                                    </a:rPr>
                                  </m:ctrlPr>
                                </m:sSupPr>
                                <m:e>
                                  <m:r>
                                    <m:rPr>
                                      <m:sty m:val="p"/>
                                    </m:rPr>
                                    <a:rPr lang="en-US" altLang="zh-TW">
                                      <a:latin typeface="Cambria Math"/>
                                      <a:cs typeface="Times New Roman" pitchFamily="18" charset="0"/>
                                    </a:rPr>
                                    <m:t>sin</m:t>
                                  </m:r>
                                </m:e>
                                <m:sup>
                                  <m:r>
                                    <a:rPr lang="en-US" altLang="zh-TW" i="1">
                                      <a:latin typeface="Cambria Math"/>
                                      <a:cs typeface="Times New Roman" pitchFamily="18" charset="0"/>
                                    </a:rPr>
                                    <m:t>2</m:t>
                                  </m:r>
                                </m:sup>
                              </m:sSup>
                            </m:fName>
                            <m:e>
                              <m:r>
                                <a:rPr lang="zh-TW" altLang="en-US" i="1">
                                  <a:latin typeface="Cambria Math"/>
                                  <a:cs typeface="Times New Roman" pitchFamily="18" charset="0"/>
                                </a:rPr>
                                <m:t>𝜃</m:t>
                              </m:r>
                            </m:e>
                          </m:func>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𝑑</m:t>
                              </m:r>
                              <m:r>
                                <a:rPr lang="zh-TW" altLang="en-US" b="0" i="1" smtClean="0">
                                  <a:latin typeface="Cambria Math"/>
                                  <a:cs typeface="Times New Roman" pitchFamily="18" charset="0"/>
                                </a:rPr>
                                <m:t>𝜙</m:t>
                              </m:r>
                            </m:e>
                            <m:sup>
                              <m:r>
                                <a:rPr lang="en-US" altLang="zh-TW" b="0" i="1" smtClean="0">
                                  <a:latin typeface="Cambria Math"/>
                                  <a:cs typeface="Times New Roman" pitchFamily="18" charset="0"/>
                                </a:rPr>
                                <m:t>2</m:t>
                              </m:r>
                            </m:sup>
                          </m:sSup>
                        </m:e>
                      </m:d>
                      <m:r>
                        <a:rPr lang="en-US" altLang="zh-TW" b="0" i="0" smtClean="0">
                          <a:latin typeface="Cambria Math" panose="02040503050406030204" pitchFamily="18" charset="0"/>
                          <a:cs typeface="Times New Roman" pitchFamily="18" charset="0"/>
                        </a:rPr>
                        <m:t>=</m:t>
                      </m:r>
                      <m:d>
                        <m:dPr>
                          <m:ctrlPr>
                            <a:rPr lang="en-US" altLang="zh-TW" b="0" i="1" smtClean="0">
                              <a:latin typeface="Cambria Math" panose="02040503050406030204" pitchFamily="18" charset="0"/>
                              <a:cs typeface="Times New Roman" pitchFamily="18" charset="0"/>
                            </a:rPr>
                          </m:ctrlPr>
                        </m:dPr>
                        <m:e>
                          <m:r>
                            <a:rPr lang="en-US" altLang="zh-TW" b="0" i="1" smtClean="0">
                              <a:latin typeface="Cambria Math" panose="02040503050406030204" pitchFamily="18" charset="0"/>
                              <a:cs typeface="Times New Roman" pitchFamily="18" charset="0"/>
                            </a:rPr>
                            <m:t>𝑑𝑟</m:t>
                          </m:r>
                          <m:r>
                            <a:rPr lang="en-US" altLang="zh-TW" b="0" i="1" smtClean="0">
                              <a:latin typeface="Cambria Math" panose="02040503050406030204" pitchFamily="18" charset="0"/>
                              <a:cs typeface="Times New Roman" pitchFamily="18" charset="0"/>
                            </a:rPr>
                            <m:t>,</m:t>
                          </m:r>
                          <m:r>
                            <a:rPr lang="en-US" altLang="zh-TW" b="0" i="1" smtClean="0">
                              <a:latin typeface="Cambria Math" panose="02040503050406030204" pitchFamily="18" charset="0"/>
                              <a:cs typeface="Times New Roman" pitchFamily="18" charset="0"/>
                            </a:rPr>
                            <m:t>𝑑</m:t>
                          </m:r>
                          <m:r>
                            <a:rPr lang="en-US" altLang="zh-TW" b="0" i="1" smtClean="0">
                              <a:latin typeface="Cambria Math" panose="02040503050406030204" pitchFamily="18" charset="0"/>
                              <a:ea typeface="Cambria Math" panose="02040503050406030204" pitchFamily="18" charset="0"/>
                              <a:cs typeface="Times New Roman" pitchFamily="18" charset="0"/>
                            </a:rPr>
                            <m:t>𝜃</m:t>
                          </m:r>
                          <m:r>
                            <a:rPr lang="en-US" altLang="zh-TW" b="0" i="1" smtClean="0">
                              <a:latin typeface="Cambria Math" panose="02040503050406030204" pitchFamily="18" charset="0"/>
                              <a:ea typeface="Cambria Math" panose="02040503050406030204" pitchFamily="18" charset="0"/>
                              <a:cs typeface="Times New Roman" pitchFamily="18" charset="0"/>
                            </a:rPr>
                            <m:t>,</m:t>
                          </m:r>
                          <m:r>
                            <a:rPr lang="en-US" altLang="zh-TW" b="0" i="1" smtClean="0">
                              <a:latin typeface="Cambria Math" panose="02040503050406030204" pitchFamily="18" charset="0"/>
                              <a:ea typeface="Cambria Math" panose="02040503050406030204" pitchFamily="18" charset="0"/>
                              <a:cs typeface="Times New Roman" pitchFamily="18" charset="0"/>
                            </a:rPr>
                            <m:t>𝑑</m:t>
                          </m:r>
                          <m:r>
                            <a:rPr lang="en-US" altLang="zh-TW" b="0" i="1" smtClean="0">
                              <a:latin typeface="Cambria Math" panose="02040503050406030204" pitchFamily="18" charset="0"/>
                              <a:ea typeface="Cambria Math" panose="02040503050406030204" pitchFamily="18" charset="0"/>
                              <a:cs typeface="Times New Roman" pitchFamily="18" charset="0"/>
                            </a:rPr>
                            <m:t>𝜙</m:t>
                          </m:r>
                        </m:e>
                      </m:d>
                      <m:d>
                        <m:dPr>
                          <m:begChr m:val="["/>
                          <m:endChr m:val="]"/>
                          <m:ctrlPr>
                            <a:rPr lang="en-US" altLang="zh-TW" b="0" i="1" smtClean="0">
                              <a:latin typeface="Cambria Math" panose="02040503050406030204" pitchFamily="18" charset="0"/>
                              <a:cs typeface="Times New Roman" pitchFamily="18" charset="0"/>
                            </a:rPr>
                          </m:ctrlPr>
                        </m:dPr>
                        <m:e>
                          <m:r>
                            <a:rPr lang="en-US" altLang="zh-TW" b="0" i="1" smtClean="0">
                              <a:latin typeface="Cambria Math" panose="02040503050406030204" pitchFamily="18" charset="0"/>
                              <a:cs typeface="Times New Roman" pitchFamily="18" charset="0"/>
                            </a:rPr>
                            <m:t>𝑔</m:t>
                          </m:r>
                        </m:e>
                      </m:d>
                      <m:d>
                        <m:dPr>
                          <m:ctrlPr>
                            <a:rPr lang="en-US" altLang="zh-TW" b="0" i="1" smtClean="0">
                              <a:latin typeface="Cambria Math" panose="02040503050406030204" pitchFamily="18" charset="0"/>
                              <a:cs typeface="Times New Roman" pitchFamily="18" charset="0"/>
                            </a:rPr>
                          </m:ctrlPr>
                        </m:dPr>
                        <m:e>
                          <m:m>
                            <m:mPr>
                              <m:mcs>
                                <m:mc>
                                  <m:mcPr>
                                    <m:count m:val="1"/>
                                    <m:mcJc m:val="center"/>
                                  </m:mcPr>
                                </m:mc>
                              </m:mcs>
                              <m:ctrlPr>
                                <a:rPr lang="en-US" altLang="zh-TW" b="0" i="1" smtClean="0">
                                  <a:latin typeface="Cambria Math" panose="02040503050406030204" pitchFamily="18" charset="0"/>
                                  <a:cs typeface="Times New Roman" pitchFamily="18" charset="0"/>
                                </a:rPr>
                              </m:ctrlPr>
                            </m:mPr>
                            <m:mr>
                              <m:e>
                                <m:r>
                                  <m:rPr>
                                    <m:brk m:alnAt="7"/>
                                  </m:rPr>
                                  <a:rPr lang="en-US" altLang="zh-TW" b="0" i="1" smtClean="0">
                                    <a:latin typeface="Cambria Math" panose="02040503050406030204" pitchFamily="18" charset="0"/>
                                    <a:cs typeface="Times New Roman" pitchFamily="18" charset="0"/>
                                  </a:rPr>
                                  <m:t>𝑑</m:t>
                                </m:r>
                                <m:r>
                                  <a:rPr lang="en-US" altLang="zh-TW" b="0" i="1" smtClean="0">
                                    <a:latin typeface="Cambria Math" panose="02040503050406030204" pitchFamily="18" charset="0"/>
                                    <a:cs typeface="Times New Roman" pitchFamily="18" charset="0"/>
                                  </a:rPr>
                                  <m:t>𝑟</m:t>
                                </m:r>
                              </m:e>
                            </m:mr>
                            <m:mr>
                              <m:e>
                                <m:r>
                                  <a:rPr lang="en-US" altLang="zh-TW" i="1">
                                    <a:latin typeface="Cambria Math" panose="02040503050406030204" pitchFamily="18" charset="0"/>
                                    <a:cs typeface="Times New Roman" pitchFamily="18" charset="0"/>
                                  </a:rPr>
                                  <m:t>𝑑</m:t>
                                </m:r>
                                <m:r>
                                  <a:rPr lang="en-US" altLang="zh-TW" i="1">
                                    <a:latin typeface="Cambria Math" panose="02040503050406030204" pitchFamily="18" charset="0"/>
                                    <a:ea typeface="Cambria Math" panose="02040503050406030204" pitchFamily="18" charset="0"/>
                                    <a:cs typeface="Times New Roman" pitchFamily="18" charset="0"/>
                                  </a:rPr>
                                  <m:t>𝜃</m:t>
                                </m:r>
                              </m:e>
                            </m:mr>
                            <m:mr>
                              <m:e>
                                <m:r>
                                  <a:rPr lang="en-US" altLang="zh-TW" b="0" i="1" smtClean="0">
                                    <a:latin typeface="Cambria Math" panose="02040503050406030204" pitchFamily="18" charset="0"/>
                                    <a:cs typeface="Times New Roman" pitchFamily="18" charset="0"/>
                                  </a:rPr>
                                  <m:t>𝑑</m:t>
                                </m:r>
                                <m:r>
                                  <a:rPr lang="en-US" altLang="zh-TW" b="0" i="1" smtClean="0">
                                    <a:latin typeface="Cambria Math" panose="02040503050406030204" pitchFamily="18" charset="0"/>
                                    <a:ea typeface="Cambria Math" panose="02040503050406030204" pitchFamily="18" charset="0"/>
                                    <a:cs typeface="Times New Roman" pitchFamily="18" charset="0"/>
                                  </a:rPr>
                                  <m:t>𝜙</m:t>
                                </m:r>
                              </m:e>
                            </m:mr>
                          </m:m>
                        </m:e>
                      </m:d>
                    </m:oMath>
                  </m:oMathPara>
                </a14:m>
                <a:endParaRPr lang="zh-TW" altLang="en-US" dirty="0">
                  <a:latin typeface="Times New Roman" pitchFamily="18" charset="0"/>
                  <a:cs typeface="Times New Roman" pitchFamily="18" charset="0"/>
                </a:endParaRPr>
              </a:p>
            </p:txBody>
          </p:sp>
        </mc:Choice>
        <mc:Fallback xmlns="">
          <p:sp>
            <p:nvSpPr>
              <p:cNvPr id="23" name="文字方塊 22">
                <a:extLst>
                  <a:ext uri="{FF2B5EF4-FFF2-40B4-BE49-F238E27FC236}">
                    <a16:creationId xmlns:a16="http://schemas.microsoft.com/office/drawing/2014/main" id="{E205E528-8B3F-4445-8558-F235C3730C98}"/>
                  </a:ext>
                </a:extLst>
              </p:cNvPr>
              <p:cNvSpPr txBox="1">
                <a:spLocks noRot="1" noChangeAspect="1" noMove="1" noResize="1" noEditPoints="1" noAdjustHandles="1" noChangeArrowheads="1" noChangeShapeType="1" noTextEdit="1"/>
              </p:cNvSpPr>
              <p:nvPr/>
            </p:nvSpPr>
            <p:spPr>
              <a:xfrm>
                <a:off x="622386" y="2403211"/>
                <a:ext cx="6056145" cy="877100"/>
              </a:xfrm>
              <a:prstGeom prst="rect">
                <a:avLst/>
              </a:prstGeom>
              <a:blipFill>
                <a:blip r:embed="rId12"/>
                <a:stretch>
                  <a:fillRect b="-4286"/>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4" name="文字方塊 23">
                <a:extLst>
                  <a:ext uri="{FF2B5EF4-FFF2-40B4-BE49-F238E27FC236}">
                    <a16:creationId xmlns:a16="http://schemas.microsoft.com/office/drawing/2014/main" id="{3C766DF3-D08E-154D-888F-686D3B6A66B7}"/>
                  </a:ext>
                </a:extLst>
              </p:cNvPr>
              <p:cNvSpPr txBox="1"/>
              <p:nvPr/>
            </p:nvSpPr>
            <p:spPr>
              <a:xfrm>
                <a:off x="629042" y="3341577"/>
                <a:ext cx="2636874" cy="824969"/>
              </a:xfrm>
              <a:prstGeom prst="rect">
                <a:avLst/>
              </a:prstGeom>
              <a:solidFill>
                <a:srgbClr val="FFFDAB"/>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cs typeface="Times New Roman" pitchFamily="18" charset="0"/>
                        </a:rPr>
                        <m:t>𝑔</m:t>
                      </m:r>
                      <m:r>
                        <a:rPr lang="en-US" altLang="zh-TW" b="0" i="1" smtClean="0">
                          <a:latin typeface="Cambria Math"/>
                          <a:cs typeface="Times New Roman" pitchFamily="18" charset="0"/>
                        </a:rPr>
                        <m:t>=</m:t>
                      </m:r>
                      <m:d>
                        <m:dPr>
                          <m:begChr m:val="["/>
                          <m:endChr m:val="]"/>
                          <m:ctrlPr>
                            <a:rPr lang="en-US" altLang="zh-TW" b="0" i="1" smtClean="0">
                              <a:latin typeface="Cambria Math" panose="02040503050406030204" pitchFamily="18" charset="0"/>
                              <a:cs typeface="Times New Roman" pitchFamily="18" charset="0"/>
                            </a:rPr>
                          </m:ctrlPr>
                        </m:dPr>
                        <m:e>
                          <m:m>
                            <m:mPr>
                              <m:mcs>
                                <m:mc>
                                  <m:mcPr>
                                    <m:count m:val="3"/>
                                    <m:mcJc m:val="center"/>
                                  </m:mcPr>
                                </m:mc>
                              </m:mcs>
                              <m:ctrlPr>
                                <a:rPr lang="en-US" altLang="zh-TW" b="0" i="1" smtClean="0">
                                  <a:latin typeface="Cambria Math" panose="02040503050406030204" pitchFamily="18" charset="0"/>
                                  <a:cs typeface="Times New Roman" pitchFamily="18" charset="0"/>
                                </a:rPr>
                              </m:ctrlPr>
                            </m:mPr>
                            <m:mr>
                              <m:e>
                                <m:r>
                                  <m:rPr>
                                    <m:brk m:alnAt="7"/>
                                  </m:rPr>
                                  <a:rPr lang="en-US" altLang="zh-TW" b="0" i="1" smtClean="0">
                                    <a:latin typeface="Cambria Math" panose="02040503050406030204" pitchFamily="18" charset="0"/>
                                    <a:cs typeface="Times New Roman" pitchFamily="18" charset="0"/>
                                  </a:rPr>
                                  <m:t>1</m:t>
                                </m:r>
                              </m:e>
                              <m:e>
                                <m:r>
                                  <a:rPr lang="en-US" altLang="zh-TW" b="0" i="1" smtClean="0">
                                    <a:latin typeface="Cambria Math" panose="02040503050406030204" pitchFamily="18" charset="0"/>
                                    <a:cs typeface="Times New Roman" pitchFamily="18" charset="0"/>
                                  </a:rPr>
                                  <m:t>0</m:t>
                                </m:r>
                              </m:e>
                              <m:e>
                                <m:r>
                                  <a:rPr lang="en-US" altLang="zh-TW" b="0" i="1" smtClean="0">
                                    <a:latin typeface="Cambria Math" panose="02040503050406030204" pitchFamily="18" charset="0"/>
                                    <a:cs typeface="Times New Roman" pitchFamily="18" charset="0"/>
                                  </a:rPr>
                                  <m:t>0</m:t>
                                </m:r>
                              </m:e>
                            </m:mr>
                            <m:mr>
                              <m:e>
                                <m:r>
                                  <a:rPr lang="en-US" altLang="zh-TW" b="0" i="1" smtClean="0">
                                    <a:latin typeface="Cambria Math" panose="02040503050406030204" pitchFamily="18" charset="0"/>
                                    <a:cs typeface="Times New Roman" pitchFamily="18" charset="0"/>
                                  </a:rPr>
                                  <m:t>0</m:t>
                                </m:r>
                              </m:e>
                              <m:e>
                                <m:sSup>
                                  <m:sSupPr>
                                    <m:ctrlPr>
                                      <a:rPr lang="en-US" altLang="zh-TW" i="1">
                                        <a:latin typeface="Cambria Math" panose="02040503050406030204" pitchFamily="18" charset="0"/>
                                        <a:cs typeface="Times New Roman" pitchFamily="18" charset="0"/>
                                      </a:rPr>
                                    </m:ctrlPr>
                                  </m:sSupPr>
                                  <m:e>
                                    <m:r>
                                      <a:rPr lang="en-US" altLang="zh-TW" i="1">
                                        <a:latin typeface="Cambria Math"/>
                                        <a:cs typeface="Times New Roman" pitchFamily="18" charset="0"/>
                                      </a:rPr>
                                      <m:t>𝑟</m:t>
                                    </m:r>
                                  </m:e>
                                  <m:sup>
                                    <m:r>
                                      <a:rPr lang="en-US" altLang="zh-TW" i="1">
                                        <a:latin typeface="Cambria Math"/>
                                        <a:cs typeface="Times New Roman" pitchFamily="18" charset="0"/>
                                      </a:rPr>
                                      <m:t>2</m:t>
                                    </m:r>
                                  </m:sup>
                                </m:sSup>
                              </m:e>
                              <m:e>
                                <m:r>
                                  <a:rPr lang="en-US" altLang="zh-TW" b="0" i="1" smtClean="0">
                                    <a:latin typeface="Cambria Math" panose="02040503050406030204" pitchFamily="18" charset="0"/>
                                    <a:cs typeface="Times New Roman" pitchFamily="18" charset="0"/>
                                  </a:rPr>
                                  <m:t>0</m:t>
                                </m:r>
                              </m:e>
                            </m:mr>
                            <m:mr>
                              <m:e>
                                <m:r>
                                  <a:rPr lang="en-US" altLang="zh-TW" b="0" i="1" smtClean="0">
                                    <a:latin typeface="Cambria Math" panose="02040503050406030204" pitchFamily="18" charset="0"/>
                                    <a:cs typeface="Times New Roman" pitchFamily="18" charset="0"/>
                                  </a:rPr>
                                  <m:t>0</m:t>
                                </m:r>
                              </m:e>
                              <m:e>
                                <m:r>
                                  <a:rPr lang="en-US" altLang="zh-TW" b="0" i="1" smtClean="0">
                                    <a:latin typeface="Cambria Math" panose="02040503050406030204" pitchFamily="18" charset="0"/>
                                    <a:cs typeface="Times New Roman" pitchFamily="18" charset="0"/>
                                  </a:rPr>
                                  <m:t>0</m:t>
                                </m:r>
                              </m:e>
                              <m:e>
                                <m:sSup>
                                  <m:sSupPr>
                                    <m:ctrlPr>
                                      <a:rPr lang="en-US" altLang="zh-TW" i="1">
                                        <a:latin typeface="Cambria Math" panose="02040503050406030204" pitchFamily="18" charset="0"/>
                                        <a:cs typeface="Times New Roman" pitchFamily="18" charset="0"/>
                                      </a:rPr>
                                    </m:ctrlPr>
                                  </m:sSupPr>
                                  <m:e>
                                    <m:r>
                                      <a:rPr lang="en-US" altLang="zh-TW" i="1">
                                        <a:latin typeface="Cambria Math"/>
                                        <a:cs typeface="Times New Roman" pitchFamily="18" charset="0"/>
                                      </a:rPr>
                                      <m:t>𝑟</m:t>
                                    </m:r>
                                  </m:e>
                                  <m:sup>
                                    <m:r>
                                      <a:rPr lang="en-US" altLang="zh-TW" i="1">
                                        <a:latin typeface="Cambria Math"/>
                                        <a:cs typeface="Times New Roman" pitchFamily="18" charset="0"/>
                                      </a:rPr>
                                      <m:t>2</m:t>
                                    </m:r>
                                  </m:sup>
                                </m:sSup>
                                <m:func>
                                  <m:funcPr>
                                    <m:ctrlPr>
                                      <a:rPr lang="en-US" altLang="zh-TW" i="1">
                                        <a:latin typeface="Cambria Math" panose="02040503050406030204" pitchFamily="18" charset="0"/>
                                        <a:cs typeface="Times New Roman" pitchFamily="18" charset="0"/>
                                      </a:rPr>
                                    </m:ctrlPr>
                                  </m:funcPr>
                                  <m:fName>
                                    <m:sSup>
                                      <m:sSupPr>
                                        <m:ctrlPr>
                                          <a:rPr lang="en-US" altLang="zh-TW" i="1">
                                            <a:latin typeface="Cambria Math" panose="02040503050406030204" pitchFamily="18" charset="0"/>
                                            <a:cs typeface="Times New Roman" pitchFamily="18" charset="0"/>
                                          </a:rPr>
                                        </m:ctrlPr>
                                      </m:sSupPr>
                                      <m:e>
                                        <m:r>
                                          <m:rPr>
                                            <m:sty m:val="p"/>
                                          </m:rPr>
                                          <a:rPr lang="en-US" altLang="zh-TW">
                                            <a:latin typeface="Cambria Math"/>
                                            <a:cs typeface="Times New Roman" pitchFamily="18" charset="0"/>
                                          </a:rPr>
                                          <m:t>sin</m:t>
                                        </m:r>
                                      </m:e>
                                      <m:sup>
                                        <m:r>
                                          <a:rPr lang="en-US" altLang="zh-TW" i="1">
                                            <a:latin typeface="Cambria Math"/>
                                            <a:cs typeface="Times New Roman" pitchFamily="18" charset="0"/>
                                          </a:rPr>
                                          <m:t>2</m:t>
                                        </m:r>
                                      </m:sup>
                                    </m:sSup>
                                  </m:fName>
                                  <m:e>
                                    <m:r>
                                      <a:rPr lang="zh-TW" altLang="en-US" i="1">
                                        <a:latin typeface="Cambria Math"/>
                                        <a:cs typeface="Times New Roman" pitchFamily="18" charset="0"/>
                                      </a:rPr>
                                      <m:t>𝜃</m:t>
                                    </m:r>
                                  </m:e>
                                </m:func>
                              </m:e>
                            </m:mr>
                          </m:m>
                        </m:e>
                      </m:d>
                    </m:oMath>
                  </m:oMathPara>
                </a14:m>
                <a:endParaRPr lang="zh-TW" altLang="en-US" dirty="0">
                  <a:latin typeface="Times New Roman" pitchFamily="18" charset="0"/>
                  <a:cs typeface="Times New Roman" pitchFamily="18" charset="0"/>
                </a:endParaRPr>
              </a:p>
            </p:txBody>
          </p:sp>
        </mc:Choice>
        <mc:Fallback xmlns="">
          <p:sp>
            <p:nvSpPr>
              <p:cNvPr id="24" name="文字方塊 23">
                <a:extLst>
                  <a:ext uri="{FF2B5EF4-FFF2-40B4-BE49-F238E27FC236}">
                    <a16:creationId xmlns:a16="http://schemas.microsoft.com/office/drawing/2014/main" id="{3C766DF3-D08E-154D-888F-686D3B6A66B7}"/>
                  </a:ext>
                </a:extLst>
              </p:cNvPr>
              <p:cNvSpPr txBox="1">
                <a:spLocks noRot="1" noChangeAspect="1" noMove="1" noResize="1" noEditPoints="1" noAdjustHandles="1" noChangeArrowheads="1" noChangeShapeType="1" noTextEdit="1"/>
              </p:cNvSpPr>
              <p:nvPr/>
            </p:nvSpPr>
            <p:spPr>
              <a:xfrm>
                <a:off x="629042" y="3341577"/>
                <a:ext cx="2636874" cy="824969"/>
              </a:xfrm>
              <a:prstGeom prst="rect">
                <a:avLst/>
              </a:prstGeom>
              <a:blipFill>
                <a:blip r:embed="rId13"/>
                <a:stretch>
                  <a:fillRect b="-3077"/>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6" name="文字方塊 17">
                <a:extLst>
                  <a:ext uri="{FF2B5EF4-FFF2-40B4-BE49-F238E27FC236}">
                    <a16:creationId xmlns:a16="http://schemas.microsoft.com/office/drawing/2014/main" id="{B3971D1B-8163-BE4A-85ED-57346FFA6B47}"/>
                  </a:ext>
                </a:extLst>
              </p:cNvPr>
              <p:cNvSpPr txBox="1">
                <a:spLocks noChangeArrowheads="1"/>
              </p:cNvSpPr>
              <p:nvPr/>
            </p:nvSpPr>
            <p:spPr bwMode="auto">
              <a:xfrm>
                <a:off x="625358" y="283939"/>
                <a:ext cx="7304891"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Times New Roman" pitchFamily="18" charset="0"/>
                    <a:cs typeface="Times New Roman" pitchFamily="18" charset="0"/>
                  </a:rPr>
                  <a:t>由</a:t>
                </a:r>
                <a14:m>
                  <m:oMath xmlns:m="http://schemas.openxmlformats.org/officeDocument/2006/math">
                    <m:r>
                      <a:rPr kumimoji="0" lang="en-US" altLang="zh-TW" sz="1800" i="1">
                        <a:latin typeface="Cambria Math"/>
                        <a:cs typeface="Times New Roman" pitchFamily="18" charset="0"/>
                      </a:rPr>
                      <m:t>𝑔</m:t>
                    </m:r>
                  </m:oMath>
                </a14:m>
                <a:r>
                  <a:rPr kumimoji="0" lang="zh-TW" altLang="en-US" sz="1800" dirty="0">
                    <a:latin typeface="Times New Roman" pitchFamily="18" charset="0"/>
                    <a:cs typeface="Times New Roman" pitchFamily="18" charset="0"/>
                  </a:rPr>
                  <a:t>可以自無限小的座標變化</a:t>
                </a:r>
                <a14:m>
                  <m:oMath xmlns:m="http://schemas.openxmlformats.org/officeDocument/2006/math">
                    <m:r>
                      <a:rPr lang="en-US" altLang="zh-TW" sz="1800" i="1">
                        <a:latin typeface="Cambria Math"/>
                        <a:cs typeface="Times New Roman" pitchFamily="18" charset="0"/>
                      </a:rPr>
                      <m:t>𝑑</m:t>
                    </m:r>
                    <m:sSup>
                      <m:sSupPr>
                        <m:ctrlPr>
                          <a:rPr lang="en-US" altLang="zh-TW" sz="1800" i="1">
                            <a:latin typeface="Cambria Math" panose="02040503050406030204" pitchFamily="18" charset="0"/>
                            <a:cs typeface="Times New Roman" pitchFamily="18" charset="0"/>
                          </a:rPr>
                        </m:ctrlPr>
                      </m:sSupPr>
                      <m:e>
                        <m:r>
                          <a:rPr lang="en-US" altLang="zh-TW" sz="1800" i="1">
                            <a:latin typeface="Cambria Math"/>
                            <a:cs typeface="Times New Roman" pitchFamily="18" charset="0"/>
                          </a:rPr>
                          <m:t>𝑥</m:t>
                        </m:r>
                      </m:e>
                      <m:sup>
                        <m:r>
                          <a:rPr lang="zh-TW" altLang="en-US" sz="1800" i="1">
                            <a:latin typeface="Cambria Math"/>
                            <a:cs typeface="Times New Roman" pitchFamily="18" charset="0"/>
                          </a:rPr>
                          <m:t>𝜇</m:t>
                        </m:r>
                      </m:sup>
                    </m:sSup>
                  </m:oMath>
                </a14:m>
                <a:r>
                  <a:rPr kumimoji="0" lang="zh-TW" altLang="en-US" sz="1800" dirty="0">
                    <a:latin typeface="Times New Roman" pitchFamily="18" charset="0"/>
                    <a:cs typeface="Times New Roman" pitchFamily="18" charset="0"/>
                  </a:rPr>
                  <a:t>計算它的長度：</a:t>
                </a:r>
                <a:endParaRPr lang="zh-TW" altLang="en-US" sz="1800" dirty="0"/>
              </a:p>
            </p:txBody>
          </p:sp>
        </mc:Choice>
        <mc:Fallback xmlns="">
          <p:sp>
            <p:nvSpPr>
              <p:cNvPr id="26" name="文字方塊 17">
                <a:extLst>
                  <a:ext uri="{FF2B5EF4-FFF2-40B4-BE49-F238E27FC236}">
                    <a16:creationId xmlns:a16="http://schemas.microsoft.com/office/drawing/2014/main" id="{B3971D1B-8163-BE4A-85ED-57346FFA6B47}"/>
                  </a:ext>
                </a:extLst>
              </p:cNvPr>
              <p:cNvSpPr txBox="1">
                <a:spLocks noRot="1" noChangeAspect="1" noMove="1" noResize="1" noEditPoints="1" noAdjustHandles="1" noChangeArrowheads="1" noChangeShapeType="1" noTextEdit="1"/>
              </p:cNvSpPr>
              <p:nvPr/>
            </p:nvSpPr>
            <p:spPr bwMode="auto">
              <a:xfrm>
                <a:off x="625358" y="283939"/>
                <a:ext cx="7304891" cy="369332"/>
              </a:xfrm>
              <a:prstGeom prst="rect">
                <a:avLst/>
              </a:prstGeom>
              <a:blipFill>
                <a:blip r:embed="rId14"/>
                <a:stretch>
                  <a:fillRect l="-694" t="-6667" b="-2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TW">
                    <a:noFill/>
                  </a:rPr>
                  <a:t> </a:t>
                </a:r>
              </a:p>
            </p:txBody>
          </p:sp>
        </mc:Fallback>
      </mc:AlternateContent>
    </p:spTree>
    <p:extLst>
      <p:ext uri="{BB962C8B-B14F-4D97-AF65-F5344CB8AC3E}">
        <p14:creationId xmlns:p14="http://schemas.microsoft.com/office/powerpoint/2010/main" val="371918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8" grpId="0"/>
      <p:bldP spid="19" grpId="0"/>
      <p:bldP spid="1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1377" name="文字方塊 6"/>
              <p:cNvSpPr txBox="1">
                <a:spLocks noChangeArrowheads="1"/>
              </p:cNvSpPr>
              <p:nvPr/>
            </p:nvSpPr>
            <p:spPr bwMode="auto">
              <a:xfrm>
                <a:off x="523526" y="1726003"/>
                <a:ext cx="7877813" cy="391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由四向量定義出，也是四個分量組成的 </a:t>
                </a:r>
                <a:r>
                  <a:rPr kumimoji="0" lang="en-US" altLang="zh-TW" sz="1800" dirty="0">
                    <a:solidFill>
                      <a:srgbClr val="FF0000"/>
                    </a:solidFill>
                    <a:latin typeface="Times New Roman" pitchFamily="18" charset="0"/>
                    <a:cs typeface="Times New Roman" pitchFamily="18" charset="0"/>
                  </a:rPr>
                  <a:t>Covariant Vector </a:t>
                </a:r>
                <a14:m>
                  <m:oMath xmlns:m="http://schemas.openxmlformats.org/officeDocument/2006/math">
                    <m:sSub>
                      <m:sSubPr>
                        <m:ctrlPr>
                          <a:rPr kumimoji="0" lang="en-US" altLang="zh-TW" sz="1800" i="1" smtClean="0">
                            <a:solidFill>
                              <a:srgbClr val="FF0000"/>
                            </a:solidFill>
                            <a:latin typeface="Cambria Math" panose="02040503050406030204" pitchFamily="18" charset="0"/>
                            <a:cs typeface="Times New Roman" pitchFamily="18" charset="0"/>
                          </a:rPr>
                        </m:ctrlPr>
                      </m:sSubPr>
                      <m:e>
                        <m:r>
                          <a:rPr kumimoji="0" lang="en-US" altLang="zh-TW" sz="1800" b="0" i="1" smtClean="0">
                            <a:solidFill>
                              <a:srgbClr val="FF0000"/>
                            </a:solidFill>
                            <a:latin typeface="Cambria Math"/>
                            <a:cs typeface="Times New Roman" pitchFamily="18" charset="0"/>
                          </a:rPr>
                          <m:t>𝑥</m:t>
                        </m:r>
                      </m:e>
                      <m:sub>
                        <m:r>
                          <a:rPr kumimoji="0" lang="zh-TW" altLang="en-US" sz="1800" i="1" smtClean="0">
                            <a:solidFill>
                              <a:srgbClr val="FF0000"/>
                            </a:solidFill>
                            <a:latin typeface="Cambria Math"/>
                            <a:cs typeface="Times New Roman" pitchFamily="18" charset="0"/>
                          </a:rPr>
                          <m:t>𝜇</m:t>
                        </m:r>
                      </m:sub>
                    </m:sSub>
                  </m:oMath>
                </a14:m>
                <a:r>
                  <a:rPr kumimoji="0" lang="zh-TW" altLang="en-US" sz="1800" dirty="0">
                    <a:latin typeface="Arial" pitchFamily="34" charset="0"/>
                  </a:rPr>
                  <a:t>（下標的）</a:t>
                </a:r>
                <a:r>
                  <a:rPr kumimoji="0" lang="zh-TW" altLang="en-US" sz="1800" dirty="0">
                    <a:solidFill>
                      <a:srgbClr val="FF0000"/>
                    </a:solidFill>
                    <a:latin typeface="Times New Roman" pitchFamily="18" charset="0"/>
                    <a:cs typeface="Times New Roman" pitchFamily="18" charset="0"/>
                  </a:rPr>
                  <a:t>：</a:t>
                </a:r>
                <a:r>
                  <a:rPr kumimoji="0" lang="zh-TW" altLang="en-US" sz="1800" dirty="0">
                    <a:solidFill>
                      <a:srgbClr val="FF0000"/>
                    </a:solidFill>
                    <a:latin typeface="Arial" pitchFamily="34" charset="0"/>
                  </a:rPr>
                  <a:t> </a:t>
                </a:r>
              </a:p>
            </p:txBody>
          </p:sp>
        </mc:Choice>
        <mc:Fallback xmlns="">
          <p:sp>
            <p:nvSpPr>
              <p:cNvPr id="101377" name="文字方塊 6"/>
              <p:cNvSpPr txBox="1">
                <a:spLocks noRot="1" noChangeAspect="1" noMove="1" noResize="1" noEditPoints="1" noAdjustHandles="1" noChangeArrowheads="1" noChangeShapeType="1" noTextEdit="1"/>
              </p:cNvSpPr>
              <p:nvPr/>
            </p:nvSpPr>
            <p:spPr bwMode="auto">
              <a:xfrm>
                <a:off x="523526" y="1726003"/>
                <a:ext cx="7877813" cy="391646"/>
              </a:xfrm>
              <a:prstGeom prst="rect">
                <a:avLst/>
              </a:prstGeom>
              <a:blipFill>
                <a:blip r:embed="rId2"/>
                <a:stretch>
                  <a:fillRect l="-805" t="-6250" b="-156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TW">
                    <a:noFill/>
                  </a:rPr>
                  <a:t> </a:t>
                </a:r>
              </a:p>
            </p:txBody>
          </p:sp>
        </mc:Fallback>
      </mc:AlternateContent>
      <p:sp>
        <p:nvSpPr>
          <p:cNvPr id="101380" name="文字方塊 9"/>
          <p:cNvSpPr txBox="1">
            <a:spLocks noChangeArrowheads="1"/>
          </p:cNvSpPr>
          <p:nvPr/>
        </p:nvSpPr>
        <p:spPr bwMode="auto">
          <a:xfrm>
            <a:off x="2056237" y="2247311"/>
            <a:ext cx="53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Times New Roman" pitchFamily="18" charset="0"/>
                <a:cs typeface="Times New Roman" pitchFamily="18" charset="0"/>
              </a:rPr>
              <a:t>一般就稱：</a:t>
            </a:r>
            <a:r>
              <a:rPr kumimoji="0" lang="en-US" altLang="zh-TW" sz="1800" i="1" dirty="0">
                <a:latin typeface="Times New Roman" pitchFamily="18" charset="0"/>
                <a:cs typeface="Times New Roman" pitchFamily="18" charset="0"/>
              </a:rPr>
              <a:t>g</a:t>
            </a:r>
            <a:r>
              <a:rPr kumimoji="0" lang="en-US" altLang="zh-TW" sz="1800" dirty="0">
                <a:latin typeface="Times New Roman" pitchFamily="18" charset="0"/>
                <a:cs typeface="Times New Roman" pitchFamily="18" charset="0"/>
              </a:rPr>
              <a:t> </a:t>
            </a:r>
            <a:r>
              <a:rPr kumimoji="0" lang="zh-TW" altLang="en-US" sz="1800" dirty="0">
                <a:latin typeface="Times New Roman" pitchFamily="18" charset="0"/>
                <a:cs typeface="Times New Roman" pitchFamily="18" charset="0"/>
              </a:rPr>
              <a:t>可用來下降足標的 </a:t>
            </a:r>
            <a:r>
              <a:rPr kumimoji="0" lang="en-US" altLang="zh-TW" sz="1800" dirty="0">
                <a:latin typeface="Times New Roman" pitchFamily="18" charset="0"/>
                <a:cs typeface="Times New Roman" pitchFamily="18" charset="0"/>
              </a:rPr>
              <a:t>lower indices</a:t>
            </a:r>
            <a:r>
              <a:rPr kumimoji="0" lang="zh-TW" altLang="en-US" sz="1800" dirty="0">
                <a:latin typeface="Times New Roman" pitchFamily="18" charset="0"/>
                <a:cs typeface="Times New Roman" pitchFamily="18" charset="0"/>
              </a:rPr>
              <a:t>。</a:t>
            </a:r>
            <a:r>
              <a:rPr kumimoji="0" lang="en-US" altLang="zh-TW" sz="1800" dirty="0">
                <a:latin typeface="Times New Roman" pitchFamily="18" charset="0"/>
                <a:cs typeface="Times New Roman" pitchFamily="18" charset="0"/>
              </a:rPr>
              <a:t> </a:t>
            </a:r>
            <a:endParaRPr kumimoji="0" lang="zh-TW" altLang="en-US" sz="18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01381" name="矩形 1"/>
              <p:cNvSpPr>
                <a:spLocks noChangeArrowheads="1"/>
              </p:cNvSpPr>
              <p:nvPr/>
            </p:nvSpPr>
            <p:spPr bwMode="auto">
              <a:xfrm>
                <a:off x="523526" y="3583112"/>
                <a:ext cx="7560161" cy="457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lnSpc>
                    <a:spcPct val="150000"/>
                  </a:lnSpc>
                </a:pPr>
                <a:r>
                  <a:rPr lang="en-US" altLang="zh-TW" sz="1800" dirty="0">
                    <a:latin typeface="Times New Roman" panose="02020603050405020304" pitchFamily="18" charset="0"/>
                    <a:cs typeface="Times New Roman" panose="02020603050405020304" pitchFamily="18" charset="0"/>
                  </a:rPr>
                  <a:t>Covariant Vector </a:t>
                </a:r>
                <a14:m>
                  <m:oMath xmlns:m="http://schemas.openxmlformats.org/officeDocument/2006/math">
                    <m:r>
                      <a:rPr lang="zh-TW" altLang="en-US" sz="1800" dirty="0">
                        <a:latin typeface="Cambria Math"/>
                        <a:cs typeface="Times New Roman" panose="02020603050405020304" pitchFamily="18" charset="0"/>
                      </a:rPr>
                      <m:t>也是一個線性空間</m:t>
                    </m:r>
                  </m:oMath>
                </a14:m>
                <a:r>
                  <a:rPr lang="zh-TW" altLang="en-US" sz="1800" dirty="0">
                    <a:latin typeface="Times New Roman" pitchFamily="18" charset="0"/>
                    <a:cs typeface="Times New Roman" pitchFamily="18" charset="0"/>
                  </a:rPr>
                  <a:t>，在羅倫茲變換下有固定的變換方式。</a:t>
                </a:r>
                <a:endParaRPr lang="zh-TW" altLang="en-US" sz="1800" dirty="0"/>
              </a:p>
            </p:txBody>
          </p:sp>
        </mc:Choice>
        <mc:Fallback xmlns="">
          <p:sp>
            <p:nvSpPr>
              <p:cNvPr id="101381" name="矩形 1"/>
              <p:cNvSpPr>
                <a:spLocks noRot="1" noChangeAspect="1" noMove="1" noResize="1" noEditPoints="1" noAdjustHandles="1" noChangeArrowheads="1" noChangeShapeType="1" noTextEdit="1"/>
              </p:cNvSpPr>
              <p:nvPr/>
            </p:nvSpPr>
            <p:spPr bwMode="auto">
              <a:xfrm>
                <a:off x="523526" y="3583112"/>
                <a:ext cx="7560161" cy="457626"/>
              </a:xfrm>
              <a:prstGeom prst="rect">
                <a:avLst/>
              </a:prstGeom>
              <a:blipFill>
                <a:blip r:embed="rId3"/>
                <a:stretch>
                  <a:fillRect l="-839" b="-1621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4" name="文字方塊 3"/>
              <p:cNvSpPr txBox="1"/>
              <p:nvPr/>
            </p:nvSpPr>
            <p:spPr>
              <a:xfrm>
                <a:off x="568213" y="2247867"/>
                <a:ext cx="1378519" cy="391646"/>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cs typeface="Times New Roman" pitchFamily="18" charset="0"/>
                            </a:rPr>
                          </m:ctrlPr>
                        </m:sSubPr>
                        <m:e>
                          <m:r>
                            <a:rPr lang="en-US" altLang="zh-TW" b="0" i="1" smtClean="0">
                              <a:latin typeface="Cambria Math"/>
                              <a:cs typeface="Times New Roman" pitchFamily="18" charset="0"/>
                            </a:rPr>
                            <m:t>𝑥</m:t>
                          </m:r>
                        </m:e>
                        <m:sub>
                          <m:r>
                            <a:rPr lang="zh-TW" altLang="en-US" i="1" smtClean="0">
                              <a:latin typeface="Cambria Math"/>
                              <a:cs typeface="Times New Roman" pitchFamily="18" charset="0"/>
                            </a:rPr>
                            <m:t>𝜇</m:t>
                          </m:r>
                        </m:sub>
                      </m:sSub>
                      <m:r>
                        <a:rPr lang="en-US" altLang="zh-TW" i="1" smtClean="0">
                          <a:latin typeface="Cambria Math"/>
                          <a:ea typeface="Cambria Math"/>
                          <a:cs typeface="Times New Roman" pitchFamily="18" charset="0"/>
                        </a:rPr>
                        <m:t>≡</m:t>
                      </m:r>
                      <m:sSub>
                        <m:sSubPr>
                          <m:ctrlPr>
                            <a:rPr lang="en-US" altLang="zh-TW" i="1" smtClean="0">
                              <a:latin typeface="Cambria Math" panose="02040503050406030204" pitchFamily="18" charset="0"/>
                              <a:ea typeface="Cambria Math"/>
                              <a:cs typeface="Times New Roman" pitchFamily="18" charset="0"/>
                            </a:rPr>
                          </m:ctrlPr>
                        </m:sSubPr>
                        <m:e>
                          <m:r>
                            <a:rPr lang="en-US" altLang="zh-TW" b="0" i="1" smtClean="0">
                              <a:latin typeface="Cambria Math"/>
                              <a:ea typeface="Cambria Math"/>
                              <a:cs typeface="Times New Roman" pitchFamily="18" charset="0"/>
                            </a:rPr>
                            <m:t>𝑔</m:t>
                          </m:r>
                        </m:e>
                        <m:sub>
                          <m:r>
                            <a:rPr lang="zh-TW" altLang="en-US" i="1" smtClean="0">
                              <a:latin typeface="Cambria Math"/>
                              <a:ea typeface="Cambria Math"/>
                              <a:cs typeface="Times New Roman" pitchFamily="18" charset="0"/>
                            </a:rPr>
                            <m:t>𝜇𝜈</m:t>
                          </m:r>
                        </m:sub>
                      </m:sSub>
                      <m:sSup>
                        <m:sSupPr>
                          <m:ctrlPr>
                            <a:rPr lang="en-US" altLang="zh-TW" i="1" smtClean="0">
                              <a:latin typeface="Cambria Math" panose="02040503050406030204" pitchFamily="18" charset="0"/>
                              <a:ea typeface="Cambria Math"/>
                              <a:cs typeface="Times New Roman" pitchFamily="18" charset="0"/>
                            </a:rPr>
                          </m:ctrlPr>
                        </m:sSupPr>
                        <m:e>
                          <m:r>
                            <a:rPr lang="en-US" altLang="zh-TW" b="0" i="1" smtClean="0">
                              <a:latin typeface="Cambria Math"/>
                              <a:ea typeface="Cambria Math"/>
                              <a:cs typeface="Times New Roman" pitchFamily="18" charset="0"/>
                            </a:rPr>
                            <m:t>𝑥</m:t>
                          </m:r>
                        </m:e>
                        <m:sup>
                          <m:r>
                            <a:rPr lang="zh-TW" altLang="en-US" i="1" smtClean="0">
                              <a:latin typeface="Cambria Math"/>
                              <a:ea typeface="Cambria Math"/>
                              <a:cs typeface="Times New Roman" pitchFamily="18" charset="0"/>
                            </a:rPr>
                            <m:t>𝜈</m:t>
                          </m:r>
                        </m:sup>
                      </m:sSup>
                    </m:oMath>
                  </m:oMathPara>
                </a14:m>
                <a:endParaRPr lang="zh-TW" altLang="en-US" dirty="0">
                  <a:latin typeface="Times New Roman" pitchFamily="18" charset="0"/>
                  <a:cs typeface="Times New Roman" pitchFamily="18" charset="0"/>
                </a:endParaRPr>
              </a:p>
            </p:txBody>
          </p:sp>
        </mc:Choice>
        <mc:Fallback xmlns="">
          <p:sp>
            <p:nvSpPr>
              <p:cNvPr id="4" name="文字方塊 3"/>
              <p:cNvSpPr txBox="1">
                <a:spLocks noRot="1" noChangeAspect="1" noMove="1" noResize="1" noEditPoints="1" noAdjustHandles="1" noChangeArrowheads="1" noChangeShapeType="1" noTextEdit="1"/>
              </p:cNvSpPr>
              <p:nvPr/>
            </p:nvSpPr>
            <p:spPr>
              <a:xfrm>
                <a:off x="568213" y="2247867"/>
                <a:ext cx="1378519" cy="391646"/>
              </a:xfrm>
              <a:prstGeom prst="rect">
                <a:avLst/>
              </a:prstGeom>
              <a:blipFill>
                <a:blip r:embed="rId4"/>
                <a:stretch>
                  <a:fillRect b="-3226"/>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6" name="文字方塊 5"/>
              <p:cNvSpPr txBox="1"/>
              <p:nvPr/>
            </p:nvSpPr>
            <p:spPr>
              <a:xfrm>
                <a:off x="549758" y="4757819"/>
                <a:ext cx="8118868" cy="369332"/>
              </a:xfrm>
              <a:prstGeom prst="rect">
                <a:avLst/>
              </a:prstGeom>
              <a:noFill/>
            </p:spPr>
            <p:txBody>
              <a:bodyPr wrap="square" rtlCol="0">
                <a:spAutoFit/>
              </a:bodyPr>
              <a:lstStyle/>
              <a:p>
                <a:r>
                  <a:rPr lang="zh-CN" altLang="en-US" dirty="0">
                    <a:solidFill>
                      <a:srgbClr val="FF0000"/>
                    </a:solidFill>
                    <a:latin typeface="Times New Roman" pitchFamily="18" charset="0"/>
                    <a:cs typeface="Times New Roman" pitchFamily="18" charset="0"/>
                  </a:rPr>
                  <a:t>利用這個符號，</a:t>
                </a:r>
                <a:r>
                  <a:rPr lang="en-US" altLang="zh-TW" i="1" dirty="0">
                    <a:solidFill>
                      <a:srgbClr val="FF0000"/>
                    </a:solidFill>
                    <a:latin typeface="Times New Roman" pitchFamily="18" charset="0"/>
                    <a:cs typeface="Times New Roman" pitchFamily="18" charset="0"/>
                  </a:rPr>
                  <a:t>g</a:t>
                </a:r>
                <a:r>
                  <a:rPr lang="zh-TW" altLang="en-US" dirty="0">
                    <a:solidFill>
                      <a:srgbClr val="FF0000"/>
                    </a:solidFill>
                    <a:latin typeface="Times New Roman" pitchFamily="18" charset="0"/>
                    <a:cs typeface="Times New Roman" pitchFamily="18" charset="0"/>
                  </a:rPr>
                  <a:t>就不需要再出現了！</a:t>
                </a:r>
                <a:r>
                  <a:rPr lang="en-US" altLang="zh-TW" dirty="0">
                    <a:solidFill>
                      <a:srgbClr val="FF0000"/>
                    </a:solidFill>
                    <a:latin typeface="Times New Roman" pitchFamily="18" charset="0"/>
                    <a:cs typeface="Times New Roman" pitchFamily="18" charset="0"/>
                  </a:rPr>
                  <a:t>With this notation, no </a:t>
                </a:r>
                <a14:m>
                  <m:oMath xmlns:m="http://schemas.openxmlformats.org/officeDocument/2006/math">
                    <m:r>
                      <a:rPr lang="en-US" altLang="zh-TW" i="1" dirty="0" smtClean="0">
                        <a:solidFill>
                          <a:srgbClr val="FF0000"/>
                        </a:solidFill>
                        <a:latin typeface="Cambria Math" panose="02040503050406030204" pitchFamily="18" charset="0"/>
                        <a:cs typeface="Times New Roman" pitchFamily="18" charset="0"/>
                      </a:rPr>
                      <m:t>𝑔</m:t>
                    </m:r>
                  </m:oMath>
                </a14:m>
                <a:r>
                  <a:rPr lang="en-US" altLang="zh-TW" dirty="0">
                    <a:solidFill>
                      <a:srgbClr val="FF0000"/>
                    </a:solidFill>
                    <a:latin typeface="Times New Roman" pitchFamily="18" charset="0"/>
                    <a:cs typeface="Times New Roman" pitchFamily="18" charset="0"/>
                  </a:rPr>
                  <a:t> is needed.</a:t>
                </a:r>
                <a:endParaRPr lang="zh-TW" altLang="en-US" dirty="0">
                  <a:solidFill>
                    <a:srgbClr val="FF0000"/>
                  </a:solidFill>
                  <a:latin typeface="Times New Roman" pitchFamily="18" charset="0"/>
                  <a:cs typeface="Times New Roman" pitchFamily="18" charset="0"/>
                </a:endParaRPr>
              </a:p>
            </p:txBody>
          </p:sp>
        </mc:Choice>
        <mc:Fallback xmlns="">
          <p:sp>
            <p:nvSpPr>
              <p:cNvPr id="6" name="文字方塊 5"/>
              <p:cNvSpPr txBox="1">
                <a:spLocks noRot="1" noChangeAspect="1" noMove="1" noResize="1" noEditPoints="1" noAdjustHandles="1" noChangeArrowheads="1" noChangeShapeType="1" noTextEdit="1"/>
              </p:cNvSpPr>
              <p:nvPr/>
            </p:nvSpPr>
            <p:spPr>
              <a:xfrm>
                <a:off x="549758" y="4757819"/>
                <a:ext cx="8118868" cy="369332"/>
              </a:xfrm>
              <a:prstGeom prst="rect">
                <a:avLst/>
              </a:prstGeom>
              <a:blipFill>
                <a:blip r:embed="rId5"/>
                <a:stretch>
                  <a:fillRect l="-625" t="-6667" b="-23333"/>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562636" y="2789020"/>
                <a:ext cx="4264309" cy="369332"/>
              </a:xfrm>
              <a:prstGeom prst="rect">
                <a:avLst/>
              </a:prstGeom>
              <a:solidFill>
                <a:srgbClr val="FFFDAB"/>
              </a:solidFill>
            </p:spPr>
            <p:txBody>
              <a:bodyPr wrap="none" rtlCol="0">
                <a:spAutoFit/>
              </a:bodyPr>
              <a:lstStyle/>
              <a:p>
                <a14:m>
                  <m:oMath xmlns:m="http://schemas.openxmlformats.org/officeDocument/2006/math">
                    <m:sSub>
                      <m:sSubPr>
                        <m:ctrlPr>
                          <a:rPr lang="en-US" altLang="zh-TW" i="1" smtClean="0">
                            <a:latin typeface="Cambria Math" panose="02040503050406030204" pitchFamily="18" charset="0"/>
                            <a:cs typeface="Times New Roman" pitchFamily="18" charset="0"/>
                          </a:rPr>
                        </m:ctrlPr>
                      </m:sSubPr>
                      <m:e>
                        <m:r>
                          <a:rPr lang="en-US" altLang="zh-TW" b="0" i="1" smtClean="0">
                            <a:latin typeface="Cambria Math"/>
                            <a:cs typeface="Times New Roman" pitchFamily="18" charset="0"/>
                          </a:rPr>
                          <m:t>𝑥</m:t>
                        </m:r>
                      </m:e>
                      <m:sub>
                        <m:r>
                          <a:rPr lang="en-US" altLang="zh-TW" b="0" i="1" smtClean="0">
                            <a:latin typeface="Cambria Math"/>
                            <a:cs typeface="Times New Roman" pitchFamily="18" charset="0"/>
                          </a:rPr>
                          <m:t>0</m:t>
                        </m:r>
                      </m:sub>
                    </m:sSub>
                    <m:r>
                      <a:rPr lang="en-US" altLang="zh-TW" b="0" i="1" smtClean="0">
                        <a:latin typeface="Cambria Math"/>
                        <a:cs typeface="Times New Roman" pitchFamily="18" charset="0"/>
                      </a:rPr>
                      <m:t>=</m:t>
                    </m:r>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𝑥</m:t>
                        </m:r>
                      </m:e>
                      <m:sup>
                        <m:r>
                          <a:rPr lang="en-US" altLang="zh-TW" b="0" i="1" smtClean="0">
                            <a:latin typeface="Cambria Math"/>
                            <a:cs typeface="Times New Roman" pitchFamily="18" charset="0"/>
                          </a:rPr>
                          <m:t>0</m:t>
                        </m:r>
                      </m:sup>
                    </m:sSup>
                    <m:r>
                      <a:rPr lang="en-US" altLang="zh-TW" b="0" i="1" smtClean="0">
                        <a:latin typeface="Cambria Math"/>
                        <a:cs typeface="Times New Roman" pitchFamily="18" charset="0"/>
                      </a:rPr>
                      <m:t>,</m:t>
                    </m:r>
                  </m:oMath>
                </a14:m>
                <a:r>
                  <a:rPr lang="en-US" altLang="zh-TW" dirty="0">
                    <a:cs typeface="Times New Roman" pitchFamily="18" charset="0"/>
                  </a:rPr>
                  <a:t> </a:t>
                </a:r>
                <a14:m>
                  <m:oMath xmlns:m="http://schemas.openxmlformats.org/officeDocument/2006/math">
                    <m:sSub>
                      <m:sSubPr>
                        <m:ctrlPr>
                          <a:rPr lang="en-US" altLang="zh-TW" i="1" smtClean="0">
                            <a:latin typeface="Cambria Math" panose="02040503050406030204" pitchFamily="18" charset="0"/>
                            <a:cs typeface="Times New Roman" pitchFamily="18" charset="0"/>
                          </a:rPr>
                        </m:ctrlPr>
                      </m:sSubPr>
                      <m:e>
                        <m:r>
                          <a:rPr lang="en-US" altLang="zh-TW" b="0" i="1" smtClean="0">
                            <a:latin typeface="Cambria Math"/>
                            <a:cs typeface="Times New Roman" pitchFamily="18" charset="0"/>
                          </a:rPr>
                          <m:t>𝑥</m:t>
                        </m:r>
                      </m:e>
                      <m:sub>
                        <m:r>
                          <a:rPr lang="en-US" altLang="zh-TW" b="0" i="1" smtClean="0">
                            <a:latin typeface="Cambria Math"/>
                            <a:cs typeface="Times New Roman" pitchFamily="18" charset="0"/>
                          </a:rPr>
                          <m:t>1</m:t>
                        </m:r>
                      </m:sub>
                    </m:sSub>
                    <m:r>
                      <a:rPr lang="en-US" altLang="zh-TW" b="0" i="1" smtClean="0">
                        <a:latin typeface="Cambria Math"/>
                        <a:cs typeface="Times New Roman" pitchFamily="18" charset="0"/>
                      </a:rPr>
                      <m:t>=−</m:t>
                    </m:r>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𝑥</m:t>
                        </m:r>
                      </m:e>
                      <m:sup>
                        <m:r>
                          <a:rPr lang="en-US" altLang="zh-TW" b="0" i="1" smtClean="0">
                            <a:latin typeface="Cambria Math"/>
                            <a:cs typeface="Times New Roman" pitchFamily="18" charset="0"/>
                          </a:rPr>
                          <m:t>1</m:t>
                        </m:r>
                      </m:sup>
                    </m:sSup>
                  </m:oMath>
                </a14:m>
                <a:r>
                  <a:rPr lang="en-US" altLang="zh-TW" dirty="0">
                    <a:latin typeface="Times New Roman" pitchFamily="18" charset="0"/>
                    <a:cs typeface="Times New Roman" pitchFamily="18" charset="0"/>
                  </a:rPr>
                  <a:t>,</a:t>
                </a:r>
                <a:r>
                  <a:rPr lang="en-US" altLang="zh-TW" dirty="0">
                    <a:cs typeface="Times New Roman" pitchFamily="18" charset="0"/>
                  </a:rPr>
                  <a:t> </a:t>
                </a:r>
                <a14:m>
                  <m:oMath xmlns:m="http://schemas.openxmlformats.org/officeDocument/2006/math">
                    <m:sSub>
                      <m:sSubPr>
                        <m:ctrlPr>
                          <a:rPr lang="en-US" altLang="zh-TW" i="1" smtClean="0">
                            <a:latin typeface="Cambria Math" panose="02040503050406030204" pitchFamily="18" charset="0"/>
                            <a:cs typeface="Times New Roman" pitchFamily="18" charset="0"/>
                          </a:rPr>
                        </m:ctrlPr>
                      </m:sSubPr>
                      <m:e>
                        <m:r>
                          <a:rPr lang="en-US" altLang="zh-TW" b="0" i="1" smtClean="0">
                            <a:latin typeface="Cambria Math"/>
                            <a:cs typeface="Times New Roman" pitchFamily="18" charset="0"/>
                          </a:rPr>
                          <m:t>𝑥</m:t>
                        </m:r>
                      </m:e>
                      <m:sub>
                        <m:r>
                          <a:rPr lang="en-US" altLang="zh-TW" b="0" i="1" smtClean="0">
                            <a:latin typeface="Cambria Math"/>
                            <a:cs typeface="Times New Roman" pitchFamily="18" charset="0"/>
                          </a:rPr>
                          <m:t>2</m:t>
                        </m:r>
                      </m:sub>
                    </m:sSub>
                    <m:r>
                      <a:rPr lang="en-US" altLang="zh-TW" b="0" i="1" smtClean="0">
                        <a:latin typeface="Cambria Math"/>
                        <a:cs typeface="Times New Roman" pitchFamily="18" charset="0"/>
                      </a:rPr>
                      <m:t>=−</m:t>
                    </m:r>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𝑥</m:t>
                        </m:r>
                      </m:e>
                      <m:sup>
                        <m:r>
                          <a:rPr lang="en-US" altLang="zh-TW" b="0" i="1" smtClean="0">
                            <a:latin typeface="Cambria Math"/>
                            <a:cs typeface="Times New Roman" pitchFamily="18" charset="0"/>
                          </a:rPr>
                          <m:t>2</m:t>
                        </m:r>
                      </m:sup>
                    </m:sSup>
                    <m:r>
                      <a:rPr lang="en-US" altLang="zh-TW" b="0" i="0" smtClean="0">
                        <a:latin typeface="Cambria Math"/>
                        <a:cs typeface="Times New Roman" pitchFamily="18" charset="0"/>
                      </a:rPr>
                      <m:t>,</m:t>
                    </m:r>
                    <m:sSub>
                      <m:sSubPr>
                        <m:ctrlPr>
                          <a:rPr lang="en-US" altLang="zh-TW" i="1" smtClean="0">
                            <a:latin typeface="Cambria Math" panose="02040503050406030204" pitchFamily="18" charset="0"/>
                            <a:cs typeface="Times New Roman" pitchFamily="18" charset="0"/>
                          </a:rPr>
                        </m:ctrlPr>
                      </m:sSubPr>
                      <m:e>
                        <m:r>
                          <a:rPr lang="en-US" altLang="zh-TW" b="0" i="1" smtClean="0">
                            <a:latin typeface="Cambria Math"/>
                            <a:cs typeface="Times New Roman" pitchFamily="18" charset="0"/>
                          </a:rPr>
                          <m:t>𝑥</m:t>
                        </m:r>
                      </m:e>
                      <m:sub>
                        <m:r>
                          <a:rPr lang="en-US" altLang="zh-TW" b="0" i="1" smtClean="0">
                            <a:latin typeface="Cambria Math"/>
                            <a:cs typeface="Times New Roman" pitchFamily="18" charset="0"/>
                          </a:rPr>
                          <m:t>3</m:t>
                        </m:r>
                      </m:sub>
                    </m:sSub>
                    <m:r>
                      <a:rPr lang="en-US" altLang="zh-TW" b="0" i="1" smtClean="0">
                        <a:latin typeface="Cambria Math"/>
                        <a:cs typeface="Times New Roman" pitchFamily="18" charset="0"/>
                      </a:rPr>
                      <m:t>=−</m:t>
                    </m:r>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𝑥</m:t>
                        </m:r>
                      </m:e>
                      <m:sup>
                        <m:r>
                          <a:rPr lang="en-US" altLang="zh-TW" b="0" i="1" smtClean="0">
                            <a:latin typeface="Cambria Math"/>
                            <a:cs typeface="Times New Roman" pitchFamily="18" charset="0"/>
                          </a:rPr>
                          <m:t>3</m:t>
                        </m:r>
                      </m:sup>
                    </m:sSup>
                  </m:oMath>
                </a14:m>
                <a:endParaRPr lang="zh-TW" altLang="en-US" dirty="0">
                  <a:latin typeface="Times New Roman" pitchFamily="18" charset="0"/>
                  <a:cs typeface="Times New Roman" pitchFamily="18" charset="0"/>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562636" y="2789020"/>
                <a:ext cx="4264309" cy="369332"/>
              </a:xfrm>
              <a:prstGeom prst="rect">
                <a:avLst/>
              </a:prstGeom>
              <a:blipFill>
                <a:blip r:embed="rId6"/>
                <a:stretch>
                  <a:fillRect t="-6667" b="-23333"/>
                </a:stretch>
              </a:blipFill>
            </p:spPr>
            <p:txBody>
              <a:bodyPr/>
              <a:lstStyle/>
              <a:p>
                <a:r>
                  <a:rPr lang="en-TW">
                    <a:noFill/>
                  </a:rPr>
                  <a:t> </a:t>
                </a:r>
              </a:p>
            </p:txBody>
          </p:sp>
        </mc:Fallback>
      </mc:AlternateContent>
      <p:sp>
        <p:nvSpPr>
          <p:cNvPr id="8" name="文字方塊 7"/>
          <p:cNvSpPr txBox="1"/>
          <p:nvPr/>
        </p:nvSpPr>
        <p:spPr>
          <a:xfrm>
            <a:off x="499450" y="376103"/>
            <a:ext cx="8145100"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在計算中會有很多的</a:t>
            </a:r>
            <a:r>
              <a:rPr lang="en-US" altLang="zh-TW" i="1" dirty="0">
                <a:latin typeface="Times New Roman" pitchFamily="18" charset="0"/>
                <a:cs typeface="Times New Roman" pitchFamily="18" charset="0"/>
              </a:rPr>
              <a:t>g</a:t>
            </a:r>
            <a:r>
              <a:rPr lang="zh-TW" altLang="en-US" dirty="0">
                <a:latin typeface="Times New Roman" pitchFamily="18" charset="0"/>
                <a:cs typeface="Times New Roman" pitchFamily="18" charset="0"/>
              </a:rPr>
              <a:t>出現，一般線性代數通常會定義一個新的物件以簡化：</a:t>
            </a:r>
          </a:p>
        </p:txBody>
      </p:sp>
      <p:sp>
        <p:nvSpPr>
          <p:cNvPr id="2" name="文字方塊 1"/>
          <p:cNvSpPr txBox="1"/>
          <p:nvPr/>
        </p:nvSpPr>
        <p:spPr>
          <a:xfrm>
            <a:off x="562636" y="6147446"/>
            <a:ext cx="7636180"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抽象來說，</a:t>
            </a:r>
            <a:r>
              <a:rPr kumimoji="0" lang="en-US" altLang="zh-TW" dirty="0">
                <a:solidFill>
                  <a:srgbClr val="FF0000"/>
                </a:solidFill>
                <a:latin typeface="Times New Roman" pitchFamily="18" charset="0"/>
                <a:cs typeface="Times New Roman" pitchFamily="18" charset="0"/>
              </a:rPr>
              <a:t> </a:t>
            </a:r>
            <a:r>
              <a:rPr kumimoji="0" lang="en-US" altLang="zh-TW" dirty="0">
                <a:solidFill>
                  <a:schemeClr val="tx1"/>
                </a:solidFill>
                <a:latin typeface="Times New Roman" pitchFamily="18" charset="0"/>
                <a:cs typeface="Times New Roman" pitchFamily="18" charset="0"/>
              </a:rPr>
              <a:t>Covariant Vector</a:t>
            </a:r>
            <a:r>
              <a:rPr lang="zh-TW" altLang="en-US" dirty="0">
                <a:latin typeface="Times New Roman" pitchFamily="18" charset="0"/>
                <a:cs typeface="Times New Roman" pitchFamily="18" charset="0"/>
              </a:rPr>
              <a:t>是所有將四向量映射到純量的線性函數。</a:t>
            </a:r>
          </a:p>
        </p:txBody>
      </p:sp>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0E936096-506E-E944-9ED8-AF11BAB017A0}"/>
                  </a:ext>
                </a:extLst>
              </p:cNvPr>
              <p:cNvSpPr txBox="1"/>
              <p:nvPr/>
            </p:nvSpPr>
            <p:spPr>
              <a:xfrm>
                <a:off x="594089" y="1222162"/>
                <a:ext cx="6973063" cy="319062"/>
              </a:xfrm>
              <a:prstGeom prst="rect">
                <a:avLst/>
              </a:prstGeom>
              <a:solidFill>
                <a:srgbClr val="FFFDAB"/>
              </a:solidFill>
            </p:spPr>
            <p:txBody>
              <a:bodyPr wrap="none" lIns="0" tIns="0" rIns="0" bIns="0" rtlCol="0">
                <a:spAutoFit/>
              </a:bodyPr>
              <a:lstStyle/>
              <a:p>
                <a14:m>
                  <m:oMath xmlns:m="http://schemas.openxmlformats.org/officeDocument/2006/math">
                    <m:sSup>
                      <m:sSupPr>
                        <m:ctrlPr>
                          <a:rPr lang="en-US" altLang="zh-TW" i="1" smtClean="0">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b="0" i="1" smtClean="0">
                            <a:latin typeface="Cambria Math" panose="02040503050406030204" pitchFamily="18" charset="0"/>
                            <a:cs typeface="Times New Roman" pitchFamily="18" charset="0"/>
                          </a:rPr>
                          <m:t>2</m:t>
                        </m:r>
                      </m:sup>
                    </m:sSup>
                    <m:r>
                      <a:rPr lang="en-US" altLang="zh-TW" b="0" i="1" smtClean="0">
                        <a:latin typeface="Cambria Math" panose="02040503050406030204" pitchFamily="18" charset="0"/>
                        <a:cs typeface="Times New Roman" pitchFamily="18" charset="0"/>
                      </a:rPr>
                      <m:t>=</m:t>
                    </m:r>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panose="02040503050406030204" pitchFamily="18" charset="0"/>
                            <a:cs typeface="Times New Roman" pitchFamily="18" charset="0"/>
                          </a:rPr>
                          <m:t>𝑥</m:t>
                        </m:r>
                      </m:e>
                      <m:sup>
                        <m:r>
                          <a:rPr lang="en-US" altLang="zh-TW" b="0" i="1" smtClean="0">
                            <a:latin typeface="Cambria Math" panose="02040503050406030204" pitchFamily="18" charset="0"/>
                            <a:ea typeface="Cambria Math" panose="02040503050406030204" pitchFamily="18" charset="0"/>
                            <a:cs typeface="Times New Roman" pitchFamily="18" charset="0"/>
                          </a:rPr>
                          <m:t>𝜇</m:t>
                        </m:r>
                      </m:sup>
                    </m:sSup>
                    <m:sSub>
                      <m:sSubPr>
                        <m:ctrlPr>
                          <a:rPr lang="en-US" altLang="zh-TW" b="0" i="1" smtClean="0">
                            <a:latin typeface="Cambria Math" panose="02040503050406030204" pitchFamily="18" charset="0"/>
                            <a:cs typeface="Times New Roman" pitchFamily="18" charset="0"/>
                          </a:rPr>
                        </m:ctrlPr>
                      </m:sSubPr>
                      <m:e>
                        <m:r>
                          <a:rPr lang="en-US" altLang="zh-TW" b="0" i="1" smtClean="0">
                            <a:latin typeface="Cambria Math" panose="02040503050406030204" pitchFamily="18" charset="0"/>
                            <a:cs typeface="Times New Roman" pitchFamily="18" charset="0"/>
                          </a:rPr>
                          <m:t>𝑔</m:t>
                        </m:r>
                      </m:e>
                      <m:sub>
                        <m:r>
                          <a:rPr lang="en-US" altLang="zh-TW" b="0" i="1" smtClean="0">
                            <a:latin typeface="Cambria Math" panose="02040503050406030204" pitchFamily="18" charset="0"/>
                            <a:ea typeface="Cambria Math" panose="02040503050406030204" pitchFamily="18" charset="0"/>
                            <a:cs typeface="Times New Roman" pitchFamily="18" charset="0"/>
                          </a:rPr>
                          <m:t>𝜇𝜈</m:t>
                        </m:r>
                      </m:sub>
                    </m:sSub>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smtClean="0">
                            <a:latin typeface="Cambria Math" panose="02040503050406030204" pitchFamily="18" charset="0"/>
                            <a:ea typeface="Cambria Math" panose="02040503050406030204" pitchFamily="18" charset="0"/>
                            <a:cs typeface="Times New Roman" pitchFamily="18" charset="0"/>
                          </a:rPr>
                          <m:t>𝜈</m:t>
                        </m:r>
                      </m:sup>
                    </m:sSup>
                    <m:r>
                      <a:rPr lang="en-US" altLang="zh-TW" b="0" i="1" smtClean="0">
                        <a:latin typeface="Cambria Math" panose="02040503050406030204" pitchFamily="18" charset="0"/>
                        <a:ea typeface="Cambria Math" panose="02040503050406030204" pitchFamily="18" charset="0"/>
                        <a:cs typeface="Times New Roman" pitchFamily="18" charset="0"/>
                      </a:rPr>
                      <m:t>=</m:t>
                    </m:r>
                    <m:sSup>
                      <m:sSupPr>
                        <m:ctrlPr>
                          <a:rPr lang="en-US" altLang="zh-TW" b="0" i="1" smtClean="0">
                            <a:latin typeface="Cambria Math" panose="02040503050406030204" pitchFamily="18" charset="0"/>
                            <a:ea typeface="Cambria Math" panose="02040503050406030204" pitchFamily="18" charset="0"/>
                            <a:cs typeface="Times New Roman" pitchFamily="18" charset="0"/>
                          </a:rPr>
                        </m:ctrlPr>
                      </m:sSupPr>
                      <m:e>
                        <m:d>
                          <m:dPr>
                            <m:ctrlPr>
                              <a:rPr lang="en-US" altLang="zh-TW" b="0" i="1" smtClean="0">
                                <a:latin typeface="Cambria Math" panose="02040503050406030204" pitchFamily="18" charset="0"/>
                                <a:ea typeface="Cambria Math" panose="02040503050406030204" pitchFamily="18" charset="0"/>
                                <a:cs typeface="Times New Roman" pitchFamily="18" charset="0"/>
                              </a:rPr>
                            </m:ctrlPr>
                          </m:dPr>
                          <m:e>
                            <m:r>
                              <a:rPr lang="en-US" altLang="zh-TW" b="0" i="1" smtClean="0">
                                <a:latin typeface="Cambria Math" panose="02040503050406030204" pitchFamily="18" charset="0"/>
                                <a:ea typeface="Cambria Math" panose="02040503050406030204" pitchFamily="18" charset="0"/>
                                <a:cs typeface="Times New Roman" pitchFamily="18" charset="0"/>
                              </a:rPr>
                              <m:t>𝑥</m:t>
                            </m:r>
                          </m:e>
                        </m:d>
                      </m:e>
                      <m:sup>
                        <m:r>
                          <a:rPr lang="en-US" altLang="zh-TW" b="0" i="1" smtClean="0">
                            <a:latin typeface="Cambria Math" panose="02040503050406030204" pitchFamily="18" charset="0"/>
                            <a:ea typeface="Cambria Math" panose="02040503050406030204" pitchFamily="18" charset="0"/>
                            <a:cs typeface="Times New Roman" pitchFamily="18" charset="0"/>
                          </a:rPr>
                          <m:t>𝑇</m:t>
                        </m:r>
                      </m:sup>
                    </m:sSup>
                    <m:d>
                      <m:dPr>
                        <m:begChr m:val="["/>
                        <m:endChr m:val="]"/>
                        <m:ctrlPr>
                          <a:rPr lang="en-US" altLang="zh-TW" b="0" i="1" smtClean="0">
                            <a:latin typeface="Cambria Math" panose="02040503050406030204" pitchFamily="18" charset="0"/>
                            <a:ea typeface="Cambria Math" panose="02040503050406030204" pitchFamily="18" charset="0"/>
                            <a:cs typeface="Times New Roman" pitchFamily="18" charset="0"/>
                          </a:rPr>
                        </m:ctrlPr>
                      </m:dPr>
                      <m:e>
                        <m:r>
                          <a:rPr lang="en-US" altLang="zh-TW" b="0" i="1" smtClean="0">
                            <a:latin typeface="Cambria Math" panose="02040503050406030204" pitchFamily="18" charset="0"/>
                            <a:ea typeface="Cambria Math" panose="02040503050406030204" pitchFamily="18" charset="0"/>
                            <a:cs typeface="Times New Roman" pitchFamily="18" charset="0"/>
                          </a:rPr>
                          <m:t>𝑔</m:t>
                        </m:r>
                      </m:e>
                    </m:d>
                    <m:d>
                      <m:dPr>
                        <m:ctrlPr>
                          <a:rPr lang="en-US" altLang="zh-TW" b="0" i="1" smtClean="0">
                            <a:latin typeface="Cambria Math" panose="02040503050406030204" pitchFamily="18" charset="0"/>
                            <a:ea typeface="Cambria Math" panose="02040503050406030204" pitchFamily="18" charset="0"/>
                            <a:cs typeface="Times New Roman" pitchFamily="18" charset="0"/>
                          </a:rPr>
                        </m:ctrlPr>
                      </m:dPr>
                      <m:e>
                        <m:r>
                          <a:rPr lang="en-US" altLang="zh-TW" b="0" i="1" smtClean="0">
                            <a:latin typeface="Cambria Math" panose="02040503050406030204" pitchFamily="18" charset="0"/>
                            <a:ea typeface="Cambria Math" panose="02040503050406030204" pitchFamily="18" charset="0"/>
                            <a:cs typeface="Times New Roman" pitchFamily="18" charset="0"/>
                          </a:rPr>
                          <m:t>𝑥</m:t>
                        </m:r>
                      </m:e>
                    </m:d>
                    <m:r>
                      <a:rPr lang="en-US" altLang="zh-TW" b="0" i="1" smtClean="0">
                        <a:latin typeface="Cambria Math" panose="02040503050406030204" pitchFamily="18" charset="0"/>
                        <a:ea typeface="Cambria Math" panose="02040503050406030204" pitchFamily="18" charset="0"/>
                        <a:cs typeface="Times New Roman" pitchFamily="18" charset="0"/>
                      </a:rPr>
                      <m:t>=</m:t>
                    </m:r>
                  </m:oMath>
                </a14:m>
                <a:r>
                  <a:rPr lang="en-US" altLang="zh-TW" dirty="0">
                    <a:ea typeface="Cambria Math" panose="02040503050406030204" pitchFamily="18" charset="0"/>
                    <a:cs typeface="Times New Roman" pitchFamily="18" charset="0"/>
                  </a:rPr>
                  <a:t> </a:t>
                </a:r>
                <a14:m>
                  <m:oMath xmlns:m="http://schemas.openxmlformats.org/officeDocument/2006/math">
                    <m:sSup>
                      <m:sSupPr>
                        <m:ctrlPr>
                          <a:rPr lang="en-US" altLang="zh-TW" i="1">
                            <a:latin typeface="Cambria Math" panose="02040503050406030204" pitchFamily="18" charset="0"/>
                            <a:ea typeface="Cambria Math" panose="02040503050406030204" pitchFamily="18" charset="0"/>
                            <a:cs typeface="Times New Roman" pitchFamily="18" charset="0"/>
                          </a:rPr>
                        </m:ctrlPr>
                      </m:sSupPr>
                      <m:e>
                        <m:d>
                          <m:dPr>
                            <m:ctrlPr>
                              <a:rPr lang="en-US" altLang="zh-TW" i="1">
                                <a:latin typeface="Cambria Math" panose="02040503050406030204" pitchFamily="18" charset="0"/>
                                <a:ea typeface="Cambria Math" panose="02040503050406030204" pitchFamily="18" charset="0"/>
                                <a:cs typeface="Times New Roman" pitchFamily="18" charset="0"/>
                              </a:rPr>
                            </m:ctrlPr>
                          </m:dPr>
                          <m:e>
                            <m:r>
                              <a:rPr lang="en-US" altLang="zh-TW" i="1">
                                <a:latin typeface="Cambria Math" panose="02040503050406030204" pitchFamily="18" charset="0"/>
                                <a:ea typeface="Cambria Math" panose="02040503050406030204" pitchFamily="18" charset="0"/>
                                <a:cs typeface="Times New Roman" pitchFamily="18" charset="0"/>
                              </a:rPr>
                              <m:t>𝑥</m:t>
                            </m:r>
                          </m:e>
                        </m:d>
                      </m:e>
                      <m:sup>
                        <m:r>
                          <a:rPr lang="en-US" altLang="zh-TW" i="1">
                            <a:latin typeface="Cambria Math" panose="02040503050406030204" pitchFamily="18" charset="0"/>
                            <a:ea typeface="Cambria Math" panose="02040503050406030204" pitchFamily="18" charset="0"/>
                            <a:cs typeface="Times New Roman" pitchFamily="18" charset="0"/>
                          </a:rPr>
                          <m:t>𝑇</m:t>
                        </m:r>
                      </m:sup>
                    </m:sSup>
                    <m:d>
                      <m:dPr>
                        <m:begChr m:val="{"/>
                        <m:endChr m:val="}"/>
                        <m:ctrlPr>
                          <a:rPr lang="en-US" altLang="zh-TW" i="1" smtClean="0">
                            <a:latin typeface="Cambria Math" panose="02040503050406030204" pitchFamily="18" charset="0"/>
                            <a:ea typeface="Cambria Math" panose="02040503050406030204" pitchFamily="18" charset="0"/>
                            <a:cs typeface="Times New Roman" pitchFamily="18" charset="0"/>
                          </a:rPr>
                        </m:ctrlPr>
                      </m:dPr>
                      <m:e>
                        <m:d>
                          <m:dPr>
                            <m:begChr m:val="["/>
                            <m:endChr m:val="]"/>
                            <m:ctrlPr>
                              <a:rPr lang="en-US" altLang="zh-TW" i="1">
                                <a:latin typeface="Cambria Math" panose="02040503050406030204" pitchFamily="18" charset="0"/>
                                <a:ea typeface="Cambria Math" panose="02040503050406030204" pitchFamily="18" charset="0"/>
                                <a:cs typeface="Times New Roman" pitchFamily="18" charset="0"/>
                              </a:rPr>
                            </m:ctrlPr>
                          </m:dPr>
                          <m:e>
                            <m:r>
                              <a:rPr lang="en-US" altLang="zh-TW" i="1">
                                <a:latin typeface="Cambria Math" panose="02040503050406030204" pitchFamily="18" charset="0"/>
                                <a:ea typeface="Cambria Math" panose="02040503050406030204" pitchFamily="18" charset="0"/>
                                <a:cs typeface="Times New Roman" pitchFamily="18" charset="0"/>
                              </a:rPr>
                              <m:t>𝑔</m:t>
                            </m:r>
                          </m:e>
                        </m:d>
                        <m:d>
                          <m:dPr>
                            <m:ctrlPr>
                              <a:rPr lang="en-US" altLang="zh-TW" i="1">
                                <a:latin typeface="Cambria Math" panose="02040503050406030204" pitchFamily="18" charset="0"/>
                                <a:ea typeface="Cambria Math" panose="02040503050406030204" pitchFamily="18" charset="0"/>
                                <a:cs typeface="Times New Roman" pitchFamily="18" charset="0"/>
                              </a:rPr>
                            </m:ctrlPr>
                          </m:dPr>
                          <m:e>
                            <m:r>
                              <a:rPr lang="en-US" altLang="zh-TW" i="1">
                                <a:latin typeface="Cambria Math" panose="02040503050406030204" pitchFamily="18" charset="0"/>
                                <a:ea typeface="Cambria Math" panose="02040503050406030204" pitchFamily="18" charset="0"/>
                                <a:cs typeface="Times New Roman" pitchFamily="18" charset="0"/>
                              </a:rPr>
                              <m:t>𝑥</m:t>
                            </m:r>
                          </m:e>
                        </m:d>
                      </m:e>
                    </m:d>
                    <m:r>
                      <a:rPr lang="en-US" altLang="zh-TW" b="0" i="1" smtClean="0">
                        <a:latin typeface="Cambria Math" panose="02040503050406030204" pitchFamily="18" charset="0"/>
                        <a:ea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a:latin typeface="Cambria Math" panose="02040503050406030204" pitchFamily="18" charset="0"/>
                            <a:ea typeface="Cambria Math" panose="02040503050406030204" pitchFamily="18" charset="0"/>
                            <a:cs typeface="Times New Roman" pitchFamily="18" charset="0"/>
                          </a:rPr>
                          <m:t>𝜇</m:t>
                        </m:r>
                      </m:sup>
                    </m:sSup>
                    <m:r>
                      <a:rPr lang="en-US" altLang="zh-TW" i="1" smtClean="0">
                        <a:latin typeface="Cambria Math" panose="02040503050406030204" pitchFamily="18" charset="0"/>
                        <a:ea typeface="Cambria Math" panose="02040503050406030204" pitchFamily="18" charset="0"/>
                        <a:cs typeface="Times New Roman" pitchFamily="18" charset="0"/>
                      </a:rPr>
                      <m:t>∙</m:t>
                    </m:r>
                    <m:d>
                      <m:dPr>
                        <m:ctrlPr>
                          <a:rPr lang="en-US" altLang="zh-TW" i="1" smtClean="0">
                            <a:latin typeface="Cambria Math" panose="02040503050406030204" pitchFamily="18" charset="0"/>
                            <a:ea typeface="Cambria Math" panose="02040503050406030204" pitchFamily="18" charset="0"/>
                            <a:cs typeface="Times New Roman" pitchFamily="18" charset="0"/>
                          </a:rPr>
                        </m:ctrlPr>
                      </m:dPr>
                      <m:e>
                        <m:sSub>
                          <m:sSubPr>
                            <m:ctrlPr>
                              <a:rPr lang="en-US" altLang="zh-TW" i="1">
                                <a:latin typeface="Cambria Math" panose="02040503050406030204" pitchFamily="18" charset="0"/>
                                <a:cs typeface="Times New Roman" pitchFamily="18" charset="0"/>
                              </a:rPr>
                            </m:ctrlPr>
                          </m:sSubPr>
                          <m:e>
                            <m:r>
                              <a:rPr lang="en-US" altLang="zh-TW" i="1">
                                <a:latin typeface="Cambria Math" panose="02040503050406030204" pitchFamily="18" charset="0"/>
                                <a:cs typeface="Times New Roman" pitchFamily="18" charset="0"/>
                              </a:rPr>
                              <m:t>𝑔</m:t>
                            </m:r>
                          </m:e>
                          <m:sub>
                            <m:r>
                              <a:rPr lang="en-US" altLang="zh-TW" i="1">
                                <a:latin typeface="Cambria Math" panose="02040503050406030204" pitchFamily="18" charset="0"/>
                                <a:ea typeface="Cambria Math" panose="02040503050406030204" pitchFamily="18" charset="0"/>
                                <a:cs typeface="Times New Roman" pitchFamily="18" charset="0"/>
                              </a:rPr>
                              <m:t>𝜇𝜈</m:t>
                            </m:r>
                          </m:sub>
                        </m:sSub>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a:latin typeface="Cambria Math" panose="02040503050406030204" pitchFamily="18" charset="0"/>
                                <a:ea typeface="Cambria Math" panose="02040503050406030204" pitchFamily="18" charset="0"/>
                                <a:cs typeface="Times New Roman" pitchFamily="18" charset="0"/>
                              </a:rPr>
                              <m:t>𝜈</m:t>
                            </m:r>
                          </m:sup>
                        </m:sSup>
                      </m:e>
                    </m:d>
                    <m:r>
                      <a:rPr lang="en-US" altLang="zh-TW" b="0" i="1" smtClean="0">
                        <a:latin typeface="Cambria Math" panose="02040503050406030204" pitchFamily="18" charset="0"/>
                        <a:ea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a:latin typeface="Cambria Math" panose="02040503050406030204" pitchFamily="18" charset="0"/>
                            <a:ea typeface="Cambria Math" panose="02040503050406030204" pitchFamily="18" charset="0"/>
                            <a:cs typeface="Times New Roman" pitchFamily="18" charset="0"/>
                          </a:rPr>
                          <m:t>𝜇</m:t>
                        </m:r>
                      </m:sup>
                    </m:sSup>
                    <m:r>
                      <a:rPr lang="en-US" altLang="zh-TW" i="1">
                        <a:latin typeface="Cambria Math" panose="02040503050406030204" pitchFamily="18" charset="0"/>
                        <a:ea typeface="Cambria Math" panose="02040503050406030204" pitchFamily="18" charset="0"/>
                        <a:cs typeface="Times New Roman" pitchFamily="18" charset="0"/>
                      </a:rPr>
                      <m:t>∙</m:t>
                    </m:r>
                    <m:sSub>
                      <m:sSubPr>
                        <m:ctrlPr>
                          <a:rPr lang="en-US" altLang="zh-TW" i="1" smtClean="0">
                            <a:latin typeface="Cambria Math" panose="02040503050406030204" pitchFamily="18" charset="0"/>
                            <a:ea typeface="Cambria Math" panose="02040503050406030204" pitchFamily="18" charset="0"/>
                            <a:cs typeface="Times New Roman" pitchFamily="18" charset="0"/>
                          </a:rPr>
                        </m:ctrlPr>
                      </m:sSubPr>
                      <m:e>
                        <m:r>
                          <a:rPr lang="en-US" altLang="zh-TW" b="0" i="1" smtClean="0">
                            <a:latin typeface="Cambria Math" panose="02040503050406030204" pitchFamily="18" charset="0"/>
                            <a:ea typeface="Cambria Math" panose="02040503050406030204" pitchFamily="18" charset="0"/>
                            <a:cs typeface="Times New Roman" pitchFamily="18" charset="0"/>
                          </a:rPr>
                          <m:t>𝑥</m:t>
                        </m:r>
                      </m:e>
                      <m:sub>
                        <m:r>
                          <a:rPr lang="en-US" altLang="zh-TW" i="1" smtClean="0">
                            <a:latin typeface="Cambria Math" panose="02040503050406030204" pitchFamily="18" charset="0"/>
                            <a:ea typeface="Cambria Math" panose="02040503050406030204" pitchFamily="18" charset="0"/>
                            <a:cs typeface="Times New Roman" pitchFamily="18" charset="0"/>
                          </a:rPr>
                          <m:t>𝜇</m:t>
                        </m:r>
                      </m:sub>
                    </m:sSub>
                  </m:oMath>
                </a14:m>
                <a:endParaRPr kumimoji="1" lang="zh-TW" altLang="en-US" dirty="0">
                  <a:latin typeface="Times New Roman" pitchFamily="18" charset="0"/>
                  <a:cs typeface="Times New Roman" pitchFamily="18" charset="0"/>
                </a:endParaRPr>
              </a:p>
            </p:txBody>
          </p:sp>
        </mc:Choice>
        <mc:Fallback xmlns="">
          <p:sp>
            <p:nvSpPr>
              <p:cNvPr id="15" name="文字方塊 14">
                <a:extLst>
                  <a:ext uri="{FF2B5EF4-FFF2-40B4-BE49-F238E27FC236}">
                    <a16:creationId xmlns:a16="http://schemas.microsoft.com/office/drawing/2014/main" id="{0E936096-506E-E944-9ED8-AF11BAB017A0}"/>
                  </a:ext>
                </a:extLst>
              </p:cNvPr>
              <p:cNvSpPr txBox="1">
                <a:spLocks noRot="1" noChangeAspect="1" noMove="1" noResize="1" noEditPoints="1" noAdjustHandles="1" noChangeArrowheads="1" noChangeShapeType="1" noTextEdit="1"/>
              </p:cNvSpPr>
              <p:nvPr/>
            </p:nvSpPr>
            <p:spPr>
              <a:xfrm>
                <a:off x="594089" y="1222162"/>
                <a:ext cx="6973063" cy="319062"/>
              </a:xfrm>
              <a:prstGeom prst="rect">
                <a:avLst/>
              </a:prstGeom>
              <a:blipFill>
                <a:blip r:embed="rId7"/>
                <a:stretch>
                  <a:fillRect l="-727" b="-19231"/>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F9329495-3C1F-E24F-98C6-C11C8E307932}"/>
                  </a:ext>
                </a:extLst>
              </p:cNvPr>
              <p:cNvSpPr txBox="1"/>
              <p:nvPr/>
            </p:nvSpPr>
            <p:spPr>
              <a:xfrm>
                <a:off x="562636" y="3299727"/>
                <a:ext cx="7563930" cy="304827"/>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b="0" i="1" smtClean="0">
                              <a:latin typeface="Cambria Math" panose="02040503050406030204" pitchFamily="18" charset="0"/>
                              <a:cs typeface="Times New Roman" pitchFamily="18" charset="0"/>
                            </a:rPr>
                            <m:t>2</m:t>
                          </m:r>
                        </m:sup>
                      </m:sSup>
                      <m:r>
                        <a:rPr lang="en-US" altLang="zh-TW" b="0" i="1" smtClean="0">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a:latin typeface="Cambria Math" panose="02040503050406030204" pitchFamily="18" charset="0"/>
                              <a:ea typeface="Cambria Math" panose="02040503050406030204" pitchFamily="18" charset="0"/>
                              <a:cs typeface="Times New Roman" pitchFamily="18" charset="0"/>
                            </a:rPr>
                            <m:t>𝜇</m:t>
                          </m:r>
                        </m:sup>
                      </m:sSup>
                      <m:r>
                        <a:rPr lang="en-US" altLang="zh-TW" i="1">
                          <a:latin typeface="Cambria Math" panose="02040503050406030204" pitchFamily="18" charset="0"/>
                          <a:ea typeface="Cambria Math" panose="02040503050406030204" pitchFamily="18" charset="0"/>
                          <a:cs typeface="Times New Roman" pitchFamily="18" charset="0"/>
                        </a:rPr>
                        <m:t>∙</m:t>
                      </m:r>
                      <m:sSub>
                        <m:sSubPr>
                          <m:ctrlPr>
                            <a:rPr lang="en-US" altLang="zh-TW" i="1" smtClean="0">
                              <a:latin typeface="Cambria Math" panose="02040503050406030204" pitchFamily="18" charset="0"/>
                              <a:ea typeface="Cambria Math" panose="02040503050406030204" pitchFamily="18" charset="0"/>
                              <a:cs typeface="Times New Roman" pitchFamily="18" charset="0"/>
                            </a:rPr>
                          </m:ctrlPr>
                        </m:sSubPr>
                        <m:e>
                          <m:r>
                            <a:rPr lang="en-US" altLang="zh-TW" b="0" i="1" smtClean="0">
                              <a:latin typeface="Cambria Math" panose="02040503050406030204" pitchFamily="18" charset="0"/>
                              <a:ea typeface="Cambria Math" panose="02040503050406030204" pitchFamily="18" charset="0"/>
                              <a:cs typeface="Times New Roman" pitchFamily="18" charset="0"/>
                            </a:rPr>
                            <m:t>𝑥</m:t>
                          </m:r>
                        </m:e>
                        <m:sub>
                          <m:r>
                            <a:rPr lang="en-US" altLang="zh-TW" i="1" smtClean="0">
                              <a:latin typeface="Cambria Math" panose="02040503050406030204" pitchFamily="18" charset="0"/>
                              <a:ea typeface="Cambria Math" panose="02040503050406030204" pitchFamily="18" charset="0"/>
                              <a:cs typeface="Times New Roman" pitchFamily="18" charset="0"/>
                            </a:rPr>
                            <m:t>𝜇</m:t>
                          </m:r>
                        </m:sub>
                      </m:sSub>
                      <m:r>
                        <a:rPr lang="en-US" altLang="zh-TW" b="0" i="1" smtClean="0">
                          <a:latin typeface="Cambria Math" panose="02040503050406030204" pitchFamily="18" charset="0"/>
                          <a:ea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b="0" i="1" smtClean="0">
                              <a:latin typeface="Cambria Math" panose="02040503050406030204" pitchFamily="18" charset="0"/>
                              <a:cs typeface="Times New Roman" pitchFamily="18" charset="0"/>
                            </a:rPr>
                            <m:t>0</m:t>
                          </m:r>
                        </m:sup>
                      </m:sSup>
                      <m:sSub>
                        <m:sSubPr>
                          <m:ctrlPr>
                            <a:rPr lang="en-US" altLang="zh-TW" i="1">
                              <a:latin typeface="Cambria Math" panose="02040503050406030204" pitchFamily="18" charset="0"/>
                              <a:ea typeface="Cambria Math" panose="02040503050406030204" pitchFamily="18" charset="0"/>
                              <a:cs typeface="Times New Roman" pitchFamily="18" charset="0"/>
                            </a:rPr>
                          </m:ctrlPr>
                        </m:sSubPr>
                        <m:e>
                          <m:r>
                            <a:rPr lang="en-US" altLang="zh-TW" i="1">
                              <a:latin typeface="Cambria Math" panose="02040503050406030204" pitchFamily="18" charset="0"/>
                              <a:ea typeface="Cambria Math" panose="02040503050406030204" pitchFamily="18" charset="0"/>
                              <a:cs typeface="Times New Roman" pitchFamily="18" charset="0"/>
                            </a:rPr>
                            <m:t>𝑥</m:t>
                          </m:r>
                        </m:e>
                        <m:sub>
                          <m:r>
                            <a:rPr lang="en-US" altLang="zh-TW" b="0" i="1" smtClean="0">
                              <a:latin typeface="Cambria Math" panose="02040503050406030204" pitchFamily="18" charset="0"/>
                              <a:ea typeface="Cambria Math" panose="02040503050406030204" pitchFamily="18" charset="0"/>
                              <a:cs typeface="Times New Roman" pitchFamily="18" charset="0"/>
                            </a:rPr>
                            <m:t>0</m:t>
                          </m:r>
                        </m:sub>
                      </m:sSub>
                      <m:r>
                        <a:rPr lang="en-US" altLang="zh-TW" b="0" i="1" smtClean="0">
                          <a:latin typeface="Cambria Math" panose="02040503050406030204" pitchFamily="18" charset="0"/>
                          <a:ea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b="0" i="1" smtClean="0">
                              <a:latin typeface="Cambria Math" panose="02040503050406030204" pitchFamily="18" charset="0"/>
                              <a:cs typeface="Times New Roman" pitchFamily="18" charset="0"/>
                            </a:rPr>
                            <m:t>1</m:t>
                          </m:r>
                        </m:sup>
                      </m:sSup>
                      <m:sSub>
                        <m:sSubPr>
                          <m:ctrlPr>
                            <a:rPr lang="en-US" altLang="zh-TW" i="1">
                              <a:latin typeface="Cambria Math" panose="02040503050406030204" pitchFamily="18" charset="0"/>
                              <a:ea typeface="Cambria Math" panose="02040503050406030204" pitchFamily="18" charset="0"/>
                              <a:cs typeface="Times New Roman" pitchFamily="18" charset="0"/>
                            </a:rPr>
                          </m:ctrlPr>
                        </m:sSubPr>
                        <m:e>
                          <m:r>
                            <a:rPr lang="en-US" altLang="zh-TW" i="1">
                              <a:latin typeface="Cambria Math" panose="02040503050406030204" pitchFamily="18" charset="0"/>
                              <a:ea typeface="Cambria Math" panose="02040503050406030204" pitchFamily="18" charset="0"/>
                              <a:cs typeface="Times New Roman" pitchFamily="18" charset="0"/>
                            </a:rPr>
                            <m:t>𝑥</m:t>
                          </m:r>
                        </m:e>
                        <m:sub>
                          <m:r>
                            <a:rPr lang="en-US" altLang="zh-TW" b="0" i="1" smtClean="0">
                              <a:latin typeface="Cambria Math" panose="02040503050406030204" pitchFamily="18" charset="0"/>
                              <a:ea typeface="Cambria Math" panose="02040503050406030204" pitchFamily="18" charset="0"/>
                              <a:cs typeface="Times New Roman" pitchFamily="18" charset="0"/>
                            </a:rPr>
                            <m:t>1</m:t>
                          </m:r>
                        </m:sub>
                      </m:sSub>
                      <m:r>
                        <a:rPr lang="en-US" altLang="zh-TW" b="0" i="0" smtClean="0">
                          <a:latin typeface="Cambria Math" panose="02040503050406030204" pitchFamily="18" charset="0"/>
                          <a:ea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b="0" i="1" smtClean="0">
                              <a:latin typeface="Cambria Math" panose="02040503050406030204" pitchFamily="18" charset="0"/>
                              <a:cs typeface="Times New Roman" pitchFamily="18" charset="0"/>
                            </a:rPr>
                            <m:t>2</m:t>
                          </m:r>
                        </m:sup>
                      </m:sSup>
                      <m:sSub>
                        <m:sSubPr>
                          <m:ctrlPr>
                            <a:rPr lang="en-US" altLang="zh-TW" i="1">
                              <a:latin typeface="Cambria Math" panose="02040503050406030204" pitchFamily="18" charset="0"/>
                              <a:ea typeface="Cambria Math" panose="02040503050406030204" pitchFamily="18" charset="0"/>
                              <a:cs typeface="Times New Roman" pitchFamily="18" charset="0"/>
                            </a:rPr>
                          </m:ctrlPr>
                        </m:sSubPr>
                        <m:e>
                          <m:r>
                            <a:rPr lang="en-US" altLang="zh-TW" i="1">
                              <a:latin typeface="Cambria Math" panose="02040503050406030204" pitchFamily="18" charset="0"/>
                              <a:ea typeface="Cambria Math" panose="02040503050406030204" pitchFamily="18" charset="0"/>
                              <a:cs typeface="Times New Roman" pitchFamily="18" charset="0"/>
                            </a:rPr>
                            <m:t>𝑥</m:t>
                          </m:r>
                        </m:e>
                        <m:sub>
                          <m:r>
                            <a:rPr lang="en-US" altLang="zh-TW" b="0" i="1" smtClean="0">
                              <a:latin typeface="Cambria Math" panose="02040503050406030204" pitchFamily="18" charset="0"/>
                              <a:ea typeface="Cambria Math" panose="02040503050406030204" pitchFamily="18" charset="0"/>
                              <a:cs typeface="Times New Roman" pitchFamily="18" charset="0"/>
                            </a:rPr>
                            <m:t>2</m:t>
                          </m:r>
                        </m:sub>
                      </m:sSub>
                      <m:r>
                        <a:rPr lang="en-US" altLang="zh-TW" b="0" i="0" smtClean="0">
                          <a:latin typeface="Cambria Math" panose="02040503050406030204" pitchFamily="18" charset="0"/>
                          <a:ea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b="0" i="1" smtClean="0">
                              <a:latin typeface="Cambria Math" panose="02040503050406030204" pitchFamily="18" charset="0"/>
                              <a:cs typeface="Times New Roman" pitchFamily="18" charset="0"/>
                            </a:rPr>
                            <m:t>3</m:t>
                          </m:r>
                        </m:sup>
                      </m:sSup>
                      <m:sSub>
                        <m:sSubPr>
                          <m:ctrlPr>
                            <a:rPr lang="en-US" altLang="zh-TW" i="1">
                              <a:latin typeface="Cambria Math" panose="02040503050406030204" pitchFamily="18" charset="0"/>
                              <a:ea typeface="Cambria Math" panose="02040503050406030204" pitchFamily="18" charset="0"/>
                              <a:cs typeface="Times New Roman" pitchFamily="18" charset="0"/>
                            </a:rPr>
                          </m:ctrlPr>
                        </m:sSubPr>
                        <m:e>
                          <m:r>
                            <a:rPr lang="en-US" altLang="zh-TW" i="1">
                              <a:latin typeface="Cambria Math" panose="02040503050406030204" pitchFamily="18" charset="0"/>
                              <a:ea typeface="Cambria Math" panose="02040503050406030204" pitchFamily="18" charset="0"/>
                              <a:cs typeface="Times New Roman" pitchFamily="18" charset="0"/>
                            </a:rPr>
                            <m:t>𝑥</m:t>
                          </m:r>
                        </m:e>
                        <m:sub>
                          <m:r>
                            <a:rPr lang="en-US" altLang="zh-TW" b="0" i="1" smtClean="0">
                              <a:latin typeface="Cambria Math" panose="02040503050406030204" pitchFamily="18" charset="0"/>
                              <a:ea typeface="Cambria Math" panose="02040503050406030204" pitchFamily="18" charset="0"/>
                              <a:cs typeface="Times New Roman" pitchFamily="18" charset="0"/>
                            </a:rPr>
                            <m:t>3</m:t>
                          </m:r>
                        </m:sub>
                      </m:sSub>
                      <m:r>
                        <a:rPr lang="en-US" altLang="zh-TW" b="0" i="1" smtClean="0">
                          <a:latin typeface="Cambria Math" panose="02040503050406030204" pitchFamily="18" charset="0"/>
                          <a:ea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a:latin typeface="Cambria Math" panose="02040503050406030204" pitchFamily="18" charset="0"/>
                                      <a:cs typeface="Times New Roman" pitchFamily="18" charset="0"/>
                                    </a:rPr>
                                    <m:t>0</m:t>
                                  </m:r>
                                </m:sup>
                              </m:sSup>
                            </m:e>
                          </m:d>
                        </m:e>
                        <m:sup>
                          <m:r>
                            <a:rPr lang="en-US" altLang="zh-TW" i="1">
                              <a:latin typeface="Cambria Math" panose="02040503050406030204" pitchFamily="18" charset="0"/>
                              <a:cs typeface="Times New Roman" pitchFamily="18" charset="0"/>
                            </a:rPr>
                            <m:t>2</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a:latin typeface="Cambria Math" panose="02040503050406030204" pitchFamily="18" charset="0"/>
                                      <a:cs typeface="Times New Roman" pitchFamily="18" charset="0"/>
                                    </a:rPr>
                                    <m:t>1</m:t>
                                  </m:r>
                                </m:sup>
                              </m:sSup>
                            </m:e>
                          </m:d>
                        </m:e>
                        <m:sup>
                          <m:r>
                            <a:rPr lang="en-US" altLang="zh-TW" i="1">
                              <a:latin typeface="Cambria Math" panose="02040503050406030204" pitchFamily="18" charset="0"/>
                              <a:cs typeface="Times New Roman" pitchFamily="18" charset="0"/>
                            </a:rPr>
                            <m:t>2</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a:latin typeface="Cambria Math" panose="02040503050406030204" pitchFamily="18" charset="0"/>
                                      <a:cs typeface="Times New Roman" pitchFamily="18" charset="0"/>
                                    </a:rPr>
                                    <m:t>2</m:t>
                                  </m:r>
                                </m:sup>
                              </m:sSup>
                            </m:e>
                          </m:d>
                        </m:e>
                        <m:sup>
                          <m:r>
                            <a:rPr lang="en-US" altLang="zh-TW" i="1">
                              <a:latin typeface="Cambria Math" panose="02040503050406030204" pitchFamily="18" charset="0"/>
                              <a:cs typeface="Times New Roman" pitchFamily="18" charset="0"/>
                            </a:rPr>
                            <m:t>2</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a:latin typeface="Cambria Math" panose="02040503050406030204" pitchFamily="18" charset="0"/>
                                      <a:cs typeface="Times New Roman" pitchFamily="18" charset="0"/>
                                    </a:rPr>
                                    <m:t>3</m:t>
                                  </m:r>
                                </m:sup>
                              </m:sSup>
                            </m:e>
                          </m:d>
                        </m:e>
                        <m:sup>
                          <m:r>
                            <a:rPr lang="en-US" altLang="zh-TW" i="1">
                              <a:latin typeface="Cambria Math" panose="02040503050406030204" pitchFamily="18" charset="0"/>
                              <a:cs typeface="Times New Roman" pitchFamily="18" charset="0"/>
                            </a:rPr>
                            <m:t>2</m:t>
                          </m:r>
                        </m:sup>
                      </m:sSup>
                    </m:oMath>
                  </m:oMathPara>
                </a14:m>
                <a:endParaRPr kumimoji="1" lang="zh-TW" altLang="en-US" dirty="0">
                  <a:latin typeface="Times New Roman" pitchFamily="18" charset="0"/>
                  <a:cs typeface="Times New Roman" pitchFamily="18" charset="0"/>
                </a:endParaRPr>
              </a:p>
            </p:txBody>
          </p:sp>
        </mc:Choice>
        <mc:Fallback xmlns="">
          <p:sp>
            <p:nvSpPr>
              <p:cNvPr id="17" name="文字方塊 16">
                <a:extLst>
                  <a:ext uri="{FF2B5EF4-FFF2-40B4-BE49-F238E27FC236}">
                    <a16:creationId xmlns:a16="http://schemas.microsoft.com/office/drawing/2014/main" id="{F9329495-3C1F-E24F-98C6-C11C8E307932}"/>
                  </a:ext>
                </a:extLst>
              </p:cNvPr>
              <p:cNvSpPr txBox="1">
                <a:spLocks noRot="1" noChangeAspect="1" noMove="1" noResize="1" noEditPoints="1" noAdjustHandles="1" noChangeArrowheads="1" noChangeShapeType="1" noTextEdit="1"/>
              </p:cNvSpPr>
              <p:nvPr/>
            </p:nvSpPr>
            <p:spPr>
              <a:xfrm>
                <a:off x="562636" y="3299727"/>
                <a:ext cx="7563930" cy="304827"/>
              </a:xfrm>
              <a:prstGeom prst="rect">
                <a:avLst/>
              </a:prstGeom>
              <a:blipFill>
                <a:blip r:embed="rId9"/>
                <a:stretch>
                  <a:fillRect b="-24000"/>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248910B0-794D-CF44-932E-E00B04E78CF6}"/>
                  </a:ext>
                </a:extLst>
              </p:cNvPr>
              <p:cNvSpPr txBox="1"/>
              <p:nvPr/>
            </p:nvSpPr>
            <p:spPr>
              <a:xfrm>
                <a:off x="639548" y="5218782"/>
                <a:ext cx="4110484" cy="304827"/>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b="0" i="1" smtClean="0">
                              <a:latin typeface="Cambria Math" panose="02040503050406030204" pitchFamily="18" charset="0"/>
                              <a:cs typeface="Times New Roman" pitchFamily="18" charset="0"/>
                            </a:rPr>
                            <m:t>2</m:t>
                          </m:r>
                        </m:sup>
                      </m:sSup>
                      <m:r>
                        <a:rPr lang="en-US" altLang="zh-TW" b="0" i="1" smtClean="0">
                          <a:latin typeface="Cambria Math" panose="02040503050406030204" pitchFamily="18" charset="0"/>
                          <a:cs typeface="Times New Roman" pitchFamily="18" charset="0"/>
                        </a:rPr>
                        <m:t>=</m:t>
                      </m:r>
                      <m:r>
                        <a:rPr lang="en-US" altLang="zh-TW" b="0" i="1" smtClean="0">
                          <a:latin typeface="Cambria Math" panose="02040503050406030204" pitchFamily="18" charset="0"/>
                          <a:cs typeface="Times New Roman" pitchFamily="18" charset="0"/>
                        </a:rPr>
                        <m:t>𝑥</m:t>
                      </m:r>
                      <m:r>
                        <a:rPr lang="en-US" altLang="zh-TW" b="0" i="1" smtClean="0">
                          <a:latin typeface="Cambria Math" panose="02040503050406030204" pitchFamily="18" charset="0"/>
                          <a:ea typeface="Cambria Math" panose="02040503050406030204" pitchFamily="18" charset="0"/>
                          <a:cs typeface="Times New Roman" pitchFamily="18" charset="0"/>
                        </a:rPr>
                        <m:t>∙</m:t>
                      </m:r>
                      <m:r>
                        <a:rPr lang="en-US" altLang="zh-TW" b="0" i="1" smtClean="0">
                          <a:latin typeface="Cambria Math" panose="02040503050406030204" pitchFamily="18" charset="0"/>
                          <a:ea typeface="Cambria Math" panose="02040503050406030204" pitchFamily="18" charset="0"/>
                          <a:cs typeface="Times New Roman" pitchFamily="18" charset="0"/>
                        </a:rPr>
                        <m:t>𝑥</m:t>
                      </m:r>
                      <m:r>
                        <a:rPr lang="en-US" altLang="zh-TW" i="1">
                          <a:latin typeface="Cambria Math" panose="02040503050406030204" pitchFamily="18" charset="0"/>
                          <a:ea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a:latin typeface="Cambria Math" panose="02040503050406030204" pitchFamily="18" charset="0"/>
                                      <a:cs typeface="Times New Roman" pitchFamily="18" charset="0"/>
                                    </a:rPr>
                                    <m:t>0</m:t>
                                  </m:r>
                                </m:sup>
                              </m:sSup>
                            </m:e>
                          </m:d>
                        </m:e>
                        <m:sup>
                          <m:r>
                            <a:rPr lang="en-US" altLang="zh-TW" i="1">
                              <a:latin typeface="Cambria Math" panose="02040503050406030204" pitchFamily="18" charset="0"/>
                              <a:cs typeface="Times New Roman" pitchFamily="18" charset="0"/>
                            </a:rPr>
                            <m:t>2</m:t>
                          </m:r>
                        </m:sup>
                      </m:sSup>
                      <m:r>
                        <a:rPr lang="en-US" altLang="zh-TW" i="1">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d>
                            <m:dPr>
                              <m:begChr m:val="|"/>
                              <m:endChr m:val="|"/>
                              <m:ctrlPr>
                                <a:rPr lang="en-US" altLang="zh-TW" i="1">
                                  <a:latin typeface="Cambria Math" panose="02040503050406030204" pitchFamily="18" charset="0"/>
                                  <a:cs typeface="Times New Roman" pitchFamily="18" charset="0"/>
                                </a:rPr>
                              </m:ctrlPr>
                            </m:dPr>
                            <m:e>
                              <m:acc>
                                <m:accPr>
                                  <m:chr m:val="⃗"/>
                                  <m:ctrlPr>
                                    <a:rPr lang="en-US" altLang="zh-TW" i="1">
                                      <a:latin typeface="Cambria Math" panose="02040503050406030204" pitchFamily="18" charset="0"/>
                                      <a:cs typeface="Times New Roman" pitchFamily="18" charset="0"/>
                                    </a:rPr>
                                  </m:ctrlPr>
                                </m:accPr>
                                <m:e>
                                  <m:r>
                                    <a:rPr lang="en-US" altLang="zh-TW" i="1">
                                      <a:latin typeface="Cambria Math" panose="02040503050406030204" pitchFamily="18" charset="0"/>
                                      <a:cs typeface="Times New Roman" pitchFamily="18" charset="0"/>
                                    </a:rPr>
                                    <m:t>𝑥</m:t>
                                  </m:r>
                                </m:e>
                              </m:acc>
                            </m:e>
                          </m:d>
                        </m:e>
                        <m:sup>
                          <m:r>
                            <a:rPr lang="en-US" altLang="zh-TW" i="1">
                              <a:latin typeface="Cambria Math" panose="02040503050406030204" pitchFamily="18" charset="0"/>
                              <a:cs typeface="Times New Roman" pitchFamily="18" charset="0"/>
                            </a:rPr>
                            <m:t>2</m:t>
                          </m:r>
                        </m:sup>
                      </m:sSup>
                      <m:r>
                        <a:rPr lang="en-US" altLang="zh-TW" b="0" i="1" smtClean="0">
                          <a:latin typeface="Cambria Math" panose="02040503050406030204" pitchFamily="18" charset="0"/>
                          <a:ea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a:latin typeface="Cambria Math" panose="02040503050406030204" pitchFamily="18" charset="0"/>
                              <a:ea typeface="Cambria Math" panose="02040503050406030204" pitchFamily="18" charset="0"/>
                              <a:cs typeface="Times New Roman" pitchFamily="18" charset="0"/>
                            </a:rPr>
                            <m:t>𝜇</m:t>
                          </m:r>
                        </m:sup>
                      </m:sSup>
                      <m:sSub>
                        <m:sSubPr>
                          <m:ctrlPr>
                            <a:rPr lang="en-US" altLang="zh-TW" i="1" smtClean="0">
                              <a:latin typeface="Cambria Math" panose="02040503050406030204" pitchFamily="18" charset="0"/>
                              <a:ea typeface="Cambria Math" panose="02040503050406030204" pitchFamily="18" charset="0"/>
                              <a:cs typeface="Times New Roman" pitchFamily="18" charset="0"/>
                            </a:rPr>
                          </m:ctrlPr>
                        </m:sSubPr>
                        <m:e>
                          <m:r>
                            <a:rPr lang="en-US" altLang="zh-TW" b="0" i="1" smtClean="0">
                              <a:latin typeface="Cambria Math" panose="02040503050406030204" pitchFamily="18" charset="0"/>
                              <a:ea typeface="Cambria Math" panose="02040503050406030204" pitchFamily="18" charset="0"/>
                              <a:cs typeface="Times New Roman" pitchFamily="18" charset="0"/>
                            </a:rPr>
                            <m:t>𝑥</m:t>
                          </m:r>
                        </m:e>
                        <m:sub>
                          <m:r>
                            <a:rPr lang="en-US" altLang="zh-TW" i="1" smtClean="0">
                              <a:latin typeface="Cambria Math" panose="02040503050406030204" pitchFamily="18" charset="0"/>
                              <a:ea typeface="Cambria Math" panose="02040503050406030204" pitchFamily="18" charset="0"/>
                              <a:cs typeface="Times New Roman" pitchFamily="18" charset="0"/>
                            </a:rPr>
                            <m:t>𝜇</m:t>
                          </m:r>
                        </m:sub>
                      </m:sSub>
                      <m:r>
                        <a:rPr lang="en-US" altLang="zh-TW" b="0" i="1" smtClean="0">
                          <a:latin typeface="Cambria Math" panose="02040503050406030204" pitchFamily="18" charset="0"/>
                          <a:ea typeface="Cambria Math" panose="02040503050406030204" pitchFamily="18" charset="0"/>
                          <a:cs typeface="Times New Roman" pitchFamily="18" charset="0"/>
                        </a:rPr>
                        <m:t>=</m:t>
                      </m:r>
                      <m:sSub>
                        <m:sSubPr>
                          <m:ctrlPr>
                            <a:rPr lang="en-US" altLang="zh-TW" i="1">
                              <a:latin typeface="Cambria Math" panose="02040503050406030204" pitchFamily="18" charset="0"/>
                              <a:ea typeface="Cambria Math" panose="02040503050406030204" pitchFamily="18" charset="0"/>
                              <a:cs typeface="Times New Roman" pitchFamily="18" charset="0"/>
                            </a:rPr>
                          </m:ctrlPr>
                        </m:sSubPr>
                        <m:e>
                          <m:r>
                            <a:rPr lang="en-US" altLang="zh-TW" i="1">
                              <a:latin typeface="Cambria Math" panose="02040503050406030204" pitchFamily="18" charset="0"/>
                              <a:ea typeface="Cambria Math" panose="02040503050406030204" pitchFamily="18" charset="0"/>
                              <a:cs typeface="Times New Roman" pitchFamily="18" charset="0"/>
                            </a:rPr>
                            <m:t>𝑥</m:t>
                          </m:r>
                        </m:e>
                        <m:sub>
                          <m:r>
                            <a:rPr lang="en-US" altLang="zh-TW" i="1">
                              <a:latin typeface="Cambria Math" panose="02040503050406030204" pitchFamily="18" charset="0"/>
                              <a:ea typeface="Cambria Math" panose="02040503050406030204" pitchFamily="18" charset="0"/>
                              <a:cs typeface="Times New Roman" pitchFamily="18" charset="0"/>
                            </a:rPr>
                            <m:t>𝜈</m:t>
                          </m:r>
                        </m:sub>
                      </m:sSub>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a:latin typeface="Cambria Math" panose="02040503050406030204" pitchFamily="18" charset="0"/>
                              <a:ea typeface="Cambria Math" panose="02040503050406030204" pitchFamily="18" charset="0"/>
                              <a:cs typeface="Times New Roman" pitchFamily="18" charset="0"/>
                            </a:rPr>
                            <m:t>𝜈</m:t>
                          </m:r>
                        </m:sup>
                      </m:sSup>
                    </m:oMath>
                  </m:oMathPara>
                </a14:m>
                <a:endParaRPr kumimoji="1" lang="zh-TW" altLang="en-US" dirty="0">
                  <a:latin typeface="Times New Roman" pitchFamily="18" charset="0"/>
                  <a:cs typeface="Times New Roman" pitchFamily="18" charset="0"/>
                </a:endParaRPr>
              </a:p>
            </p:txBody>
          </p:sp>
        </mc:Choice>
        <mc:Fallback xmlns="">
          <p:sp>
            <p:nvSpPr>
              <p:cNvPr id="18" name="文字方塊 17">
                <a:extLst>
                  <a:ext uri="{FF2B5EF4-FFF2-40B4-BE49-F238E27FC236}">
                    <a16:creationId xmlns:a16="http://schemas.microsoft.com/office/drawing/2014/main" id="{248910B0-794D-CF44-932E-E00B04E78CF6}"/>
                  </a:ext>
                </a:extLst>
              </p:cNvPr>
              <p:cNvSpPr txBox="1">
                <a:spLocks noRot="1" noChangeAspect="1" noMove="1" noResize="1" noEditPoints="1" noAdjustHandles="1" noChangeArrowheads="1" noChangeShapeType="1" noTextEdit="1"/>
              </p:cNvSpPr>
              <p:nvPr/>
            </p:nvSpPr>
            <p:spPr>
              <a:xfrm>
                <a:off x="639548" y="5218782"/>
                <a:ext cx="4110484" cy="304827"/>
              </a:xfrm>
              <a:prstGeom prst="rect">
                <a:avLst/>
              </a:prstGeom>
              <a:blipFill>
                <a:blip r:embed="rId10"/>
                <a:stretch>
                  <a:fillRect l="-309" t="-24000" b="-24000"/>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8F18507A-CB2C-8649-8298-13964A5379A4}"/>
                  </a:ext>
                </a:extLst>
              </p:cNvPr>
              <p:cNvSpPr txBox="1"/>
              <p:nvPr/>
            </p:nvSpPr>
            <p:spPr>
              <a:xfrm>
                <a:off x="594089" y="4168731"/>
                <a:ext cx="6341736" cy="304250"/>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b="0" i="1" smtClean="0">
                              <a:latin typeface="Cambria Math" panose="02040503050406030204" pitchFamily="18" charset="0"/>
                              <a:cs typeface="Times New Roman" pitchFamily="18" charset="0"/>
                            </a:rPr>
                          </m:ctrlPr>
                        </m:sSubSupPr>
                        <m:e>
                          <m:r>
                            <a:rPr lang="en-US" altLang="zh-TW" b="0" i="1" smtClean="0">
                              <a:latin typeface="Cambria Math" panose="02040503050406030204" pitchFamily="18" charset="0"/>
                              <a:cs typeface="Times New Roman" pitchFamily="18" charset="0"/>
                            </a:rPr>
                            <m:t>𝑥</m:t>
                          </m:r>
                        </m:e>
                        <m:sub>
                          <m:r>
                            <a:rPr lang="en-US" altLang="zh-TW" b="0" i="1" smtClean="0">
                              <a:latin typeface="Cambria Math" panose="02040503050406030204" pitchFamily="18" charset="0"/>
                              <a:ea typeface="Cambria Math" panose="02040503050406030204" pitchFamily="18" charset="0"/>
                              <a:cs typeface="Times New Roman" pitchFamily="18" charset="0"/>
                            </a:rPr>
                            <m:t>𝜇</m:t>
                          </m:r>
                        </m:sub>
                        <m:sup>
                          <m:r>
                            <a:rPr lang="en-US" altLang="zh-TW" b="0" i="1" smtClean="0">
                              <a:latin typeface="Cambria Math" panose="02040503050406030204" pitchFamily="18" charset="0"/>
                              <a:cs typeface="Times New Roman" pitchFamily="18" charset="0"/>
                            </a:rPr>
                            <m:t>′</m:t>
                          </m:r>
                        </m:sup>
                      </m:sSubSup>
                      <m:r>
                        <a:rPr lang="en-US" altLang="zh-TW" b="0" i="1" smtClean="0">
                          <a:latin typeface="Cambria Math" panose="02040503050406030204" pitchFamily="18" charset="0"/>
                          <a:cs typeface="Times New Roman" pitchFamily="18" charset="0"/>
                        </a:rPr>
                        <m:t>=</m:t>
                      </m:r>
                      <m:d>
                        <m:dPr>
                          <m:begChr m:val="["/>
                          <m:endChr m:val="]"/>
                          <m:ctrlPr>
                            <a:rPr lang="en-US" altLang="zh-TW" b="0" i="1" smtClean="0">
                              <a:latin typeface="Cambria Math" panose="02040503050406030204" pitchFamily="18" charset="0"/>
                              <a:ea typeface="Cambria Math" panose="02040503050406030204" pitchFamily="18" charset="0"/>
                              <a:cs typeface="Times New Roman" pitchFamily="18" charset="0"/>
                            </a:rPr>
                          </m:ctrlPr>
                        </m:dPr>
                        <m:e>
                          <m:r>
                            <a:rPr lang="en-US" altLang="zh-TW" b="0" i="1" smtClean="0">
                              <a:latin typeface="Cambria Math" panose="02040503050406030204" pitchFamily="18" charset="0"/>
                              <a:ea typeface="Cambria Math" panose="02040503050406030204" pitchFamily="18" charset="0"/>
                              <a:cs typeface="Times New Roman" pitchFamily="18" charset="0"/>
                            </a:rPr>
                            <m:t>𝑔</m:t>
                          </m:r>
                        </m:e>
                      </m:d>
                      <m:d>
                        <m:dPr>
                          <m:ctrlPr>
                            <a:rPr lang="en-US" altLang="zh-TW" b="0" i="1" smtClean="0">
                              <a:latin typeface="Cambria Math" panose="02040503050406030204" pitchFamily="18" charset="0"/>
                              <a:ea typeface="Cambria Math" panose="02040503050406030204" pitchFamily="18" charset="0"/>
                              <a:cs typeface="Times New Roman" pitchFamily="18" charset="0"/>
                            </a:rPr>
                          </m:ctrlPr>
                        </m:dPr>
                        <m:e>
                          <m:r>
                            <a:rPr lang="en-US" altLang="zh-TW" b="0" i="1" smtClean="0">
                              <a:latin typeface="Cambria Math" panose="02040503050406030204" pitchFamily="18" charset="0"/>
                              <a:ea typeface="Cambria Math" panose="02040503050406030204" pitchFamily="18" charset="0"/>
                              <a:cs typeface="Times New Roman" pitchFamily="18" charset="0"/>
                            </a:rPr>
                            <m:t>𝑥</m:t>
                          </m:r>
                          <m:r>
                            <a:rPr lang="en-US" altLang="zh-TW" b="0" i="1" smtClean="0">
                              <a:latin typeface="Cambria Math" panose="02040503050406030204" pitchFamily="18" charset="0"/>
                              <a:ea typeface="Cambria Math" panose="02040503050406030204" pitchFamily="18" charset="0"/>
                              <a:cs typeface="Times New Roman" pitchFamily="18" charset="0"/>
                            </a:rPr>
                            <m:t>′</m:t>
                          </m:r>
                        </m:e>
                      </m:d>
                      <m:r>
                        <a:rPr lang="en-US" altLang="zh-TW" b="0" i="1" smtClean="0">
                          <a:latin typeface="Cambria Math" panose="02040503050406030204" pitchFamily="18" charset="0"/>
                          <a:ea typeface="Cambria Math" panose="02040503050406030204" pitchFamily="18" charset="0"/>
                          <a:cs typeface="Times New Roman" pitchFamily="18" charset="0"/>
                        </a:rPr>
                        <m:t>=</m:t>
                      </m:r>
                      <m:d>
                        <m:dPr>
                          <m:begChr m:val="["/>
                          <m:endChr m:val="]"/>
                          <m:ctrlPr>
                            <a:rPr lang="en-US" altLang="zh-TW" i="1">
                              <a:latin typeface="Cambria Math" panose="02040503050406030204" pitchFamily="18" charset="0"/>
                              <a:ea typeface="Cambria Math" panose="02040503050406030204" pitchFamily="18" charset="0"/>
                              <a:cs typeface="Times New Roman" pitchFamily="18" charset="0"/>
                            </a:rPr>
                          </m:ctrlPr>
                        </m:dPr>
                        <m:e>
                          <m:r>
                            <a:rPr lang="en-US" altLang="zh-TW" i="1">
                              <a:latin typeface="Cambria Math" panose="02040503050406030204" pitchFamily="18" charset="0"/>
                              <a:ea typeface="Cambria Math" panose="02040503050406030204" pitchFamily="18" charset="0"/>
                              <a:cs typeface="Times New Roman" pitchFamily="18" charset="0"/>
                            </a:rPr>
                            <m:t>𝑔</m:t>
                          </m:r>
                        </m:e>
                      </m:d>
                      <m:r>
                        <a:rPr lang="en-US" altLang="zh-TW" i="1" smtClean="0">
                          <a:latin typeface="Cambria Math" panose="02040503050406030204" pitchFamily="18" charset="0"/>
                          <a:ea typeface="Cambria Math" panose="02040503050406030204" pitchFamily="18" charset="0"/>
                          <a:cs typeface="Times New Roman" pitchFamily="18" charset="0"/>
                        </a:rPr>
                        <m:t>∙</m:t>
                      </m:r>
                      <m:r>
                        <m:rPr>
                          <m:sty m:val="p"/>
                        </m:rPr>
                        <a:rPr lang="el-GR" altLang="zh-TW" i="1">
                          <a:latin typeface="Cambria Math" panose="02040503050406030204" pitchFamily="18" charset="0"/>
                          <a:ea typeface="Cambria Math" panose="02040503050406030204" pitchFamily="18" charset="0"/>
                          <a:cs typeface="Times New Roman" pitchFamily="18" charset="0"/>
                        </a:rPr>
                        <m:t>Λ</m:t>
                      </m:r>
                      <m:r>
                        <a:rPr lang="en-US" altLang="zh-TW" b="0" i="1" smtClean="0">
                          <a:latin typeface="Cambria Math" panose="02040503050406030204" pitchFamily="18" charset="0"/>
                          <a:ea typeface="Cambria Math" panose="02040503050406030204" pitchFamily="18" charset="0"/>
                          <a:cs typeface="Times New Roman" pitchFamily="18" charset="0"/>
                        </a:rPr>
                        <m:t>𝑥</m:t>
                      </m:r>
                      <m:r>
                        <a:rPr lang="en-US" altLang="zh-TW" b="0" i="1" smtClean="0">
                          <a:latin typeface="Cambria Math" panose="02040503050406030204" pitchFamily="18" charset="0"/>
                          <a:ea typeface="Cambria Math" panose="02040503050406030204" pitchFamily="18" charset="0"/>
                          <a:cs typeface="Times New Roman" pitchFamily="18" charset="0"/>
                        </a:rPr>
                        <m:t>=</m:t>
                      </m:r>
                      <m:d>
                        <m:dPr>
                          <m:begChr m:val="["/>
                          <m:endChr m:val="]"/>
                          <m:ctrlPr>
                            <a:rPr lang="en-US" altLang="zh-TW" i="1">
                              <a:latin typeface="Cambria Math" panose="02040503050406030204" pitchFamily="18" charset="0"/>
                              <a:ea typeface="Cambria Math" panose="02040503050406030204" pitchFamily="18" charset="0"/>
                              <a:cs typeface="Times New Roman" pitchFamily="18" charset="0"/>
                            </a:rPr>
                          </m:ctrlPr>
                        </m:dPr>
                        <m:e>
                          <m:r>
                            <a:rPr lang="en-US" altLang="zh-TW" i="1">
                              <a:latin typeface="Cambria Math" panose="02040503050406030204" pitchFamily="18" charset="0"/>
                              <a:ea typeface="Cambria Math" panose="02040503050406030204" pitchFamily="18" charset="0"/>
                              <a:cs typeface="Times New Roman" pitchFamily="18" charset="0"/>
                            </a:rPr>
                            <m:t>𝑔</m:t>
                          </m:r>
                        </m:e>
                      </m:d>
                      <m:d>
                        <m:dPr>
                          <m:begChr m:val="["/>
                          <m:endChr m:val="]"/>
                          <m:ctrlPr>
                            <a:rPr lang="el-GR" altLang="zh-TW" i="1">
                              <a:latin typeface="Cambria Math" panose="02040503050406030204" pitchFamily="18" charset="0"/>
                              <a:ea typeface="Cambria Math" panose="02040503050406030204" pitchFamily="18" charset="0"/>
                              <a:cs typeface="Times New Roman" pitchFamily="18" charset="0"/>
                            </a:rPr>
                          </m:ctrlPr>
                        </m:dPr>
                        <m:e>
                          <m:r>
                            <m:rPr>
                              <m:sty m:val="p"/>
                            </m:rPr>
                            <a:rPr lang="el-GR" altLang="zh-TW" i="1">
                              <a:latin typeface="Cambria Math" panose="02040503050406030204" pitchFamily="18" charset="0"/>
                              <a:ea typeface="Cambria Math" panose="02040503050406030204" pitchFamily="18" charset="0"/>
                              <a:cs typeface="Times New Roman" pitchFamily="18" charset="0"/>
                            </a:rPr>
                            <m:t>Λ</m:t>
                          </m:r>
                        </m:e>
                      </m:d>
                      <m:d>
                        <m:dPr>
                          <m:begChr m:val="["/>
                          <m:endChr m:val="]"/>
                          <m:ctrlPr>
                            <a:rPr lang="en-US" altLang="zh-TW" i="1">
                              <a:latin typeface="Cambria Math" panose="02040503050406030204" pitchFamily="18" charset="0"/>
                              <a:ea typeface="Cambria Math" panose="02040503050406030204" pitchFamily="18" charset="0"/>
                              <a:cs typeface="Times New Roman" pitchFamily="18" charset="0"/>
                            </a:rPr>
                          </m:ctrlPr>
                        </m:dPr>
                        <m:e>
                          <m:sSup>
                            <m:sSupPr>
                              <m:ctrlPr>
                                <a:rPr lang="en-US" altLang="zh-TW" i="1" smtClean="0">
                                  <a:latin typeface="Cambria Math" panose="02040503050406030204" pitchFamily="18" charset="0"/>
                                  <a:ea typeface="Cambria Math" panose="02040503050406030204" pitchFamily="18" charset="0"/>
                                  <a:cs typeface="Times New Roman" pitchFamily="18" charset="0"/>
                                </a:rPr>
                              </m:ctrlPr>
                            </m:sSupPr>
                            <m:e>
                              <m:r>
                                <a:rPr lang="en-US" altLang="zh-TW" b="0" i="1" smtClean="0">
                                  <a:latin typeface="Cambria Math" panose="02040503050406030204" pitchFamily="18" charset="0"/>
                                  <a:ea typeface="Cambria Math" panose="02040503050406030204" pitchFamily="18" charset="0"/>
                                  <a:cs typeface="Times New Roman" pitchFamily="18" charset="0"/>
                                </a:rPr>
                                <m:t>𝑔</m:t>
                              </m:r>
                            </m:e>
                            <m:sup>
                              <m:r>
                                <a:rPr lang="en-US" altLang="zh-TW" b="0" i="1" smtClean="0">
                                  <a:latin typeface="Cambria Math" panose="02040503050406030204" pitchFamily="18" charset="0"/>
                                  <a:ea typeface="Cambria Math" panose="02040503050406030204" pitchFamily="18" charset="0"/>
                                  <a:cs typeface="Times New Roman" pitchFamily="18" charset="0"/>
                                </a:rPr>
                                <m:t>−1</m:t>
                              </m:r>
                            </m:sup>
                          </m:sSup>
                        </m:e>
                      </m:d>
                      <m:d>
                        <m:dPr>
                          <m:begChr m:val="["/>
                          <m:endChr m:val="]"/>
                          <m:ctrlPr>
                            <a:rPr lang="en-US" altLang="zh-TW" i="1">
                              <a:latin typeface="Cambria Math" panose="02040503050406030204" pitchFamily="18" charset="0"/>
                              <a:ea typeface="Cambria Math" panose="02040503050406030204" pitchFamily="18" charset="0"/>
                              <a:cs typeface="Times New Roman" pitchFamily="18" charset="0"/>
                            </a:rPr>
                          </m:ctrlPr>
                        </m:dPr>
                        <m:e>
                          <m:r>
                            <a:rPr lang="en-US" altLang="zh-TW" i="1">
                              <a:latin typeface="Cambria Math" panose="02040503050406030204" pitchFamily="18" charset="0"/>
                              <a:ea typeface="Cambria Math" panose="02040503050406030204" pitchFamily="18" charset="0"/>
                              <a:cs typeface="Times New Roman" pitchFamily="18" charset="0"/>
                            </a:rPr>
                            <m:t>𝑔</m:t>
                          </m:r>
                        </m:e>
                      </m:d>
                      <m:r>
                        <a:rPr lang="en-US" altLang="zh-TW" i="1">
                          <a:latin typeface="Cambria Math" panose="02040503050406030204" pitchFamily="18" charset="0"/>
                          <a:ea typeface="Cambria Math" panose="02040503050406030204" pitchFamily="18" charset="0"/>
                          <a:cs typeface="Times New Roman" pitchFamily="18" charset="0"/>
                        </a:rPr>
                        <m:t>𝑥</m:t>
                      </m:r>
                      <m:r>
                        <a:rPr lang="en-US" altLang="zh-TW" b="0" i="1" smtClean="0">
                          <a:latin typeface="Cambria Math" panose="02040503050406030204" pitchFamily="18" charset="0"/>
                          <a:ea typeface="Cambria Math" panose="02040503050406030204" pitchFamily="18" charset="0"/>
                          <a:cs typeface="Times New Roman" pitchFamily="18" charset="0"/>
                        </a:rPr>
                        <m:t>=</m:t>
                      </m:r>
                      <m:sSub>
                        <m:sSubPr>
                          <m:ctrlPr>
                            <a:rPr lang="en-US" altLang="zh-TW" i="1" smtClean="0">
                              <a:latin typeface="Cambria Math" panose="02040503050406030204" pitchFamily="18" charset="0"/>
                              <a:ea typeface="Cambria Math" panose="02040503050406030204" pitchFamily="18" charset="0"/>
                              <a:cs typeface="Times New Roman" pitchFamily="18" charset="0"/>
                            </a:rPr>
                          </m:ctrlPr>
                        </m:sSubPr>
                        <m:e>
                          <m:d>
                            <m:dPr>
                              <m:begChr m:val="{"/>
                              <m:endChr m:val="}"/>
                              <m:ctrlPr>
                                <a:rPr lang="en-US" altLang="zh-TW" i="1" smtClean="0">
                                  <a:latin typeface="Cambria Math" panose="02040503050406030204" pitchFamily="18" charset="0"/>
                                  <a:ea typeface="Cambria Math" panose="02040503050406030204" pitchFamily="18" charset="0"/>
                                  <a:cs typeface="Times New Roman" pitchFamily="18" charset="0"/>
                                </a:rPr>
                              </m:ctrlPr>
                            </m:dPr>
                            <m:e>
                              <m:d>
                                <m:dPr>
                                  <m:begChr m:val="["/>
                                  <m:endChr m:val="]"/>
                                  <m:ctrlPr>
                                    <a:rPr lang="en-US" altLang="zh-TW" i="1">
                                      <a:latin typeface="Cambria Math" panose="02040503050406030204" pitchFamily="18" charset="0"/>
                                      <a:ea typeface="Cambria Math" panose="02040503050406030204" pitchFamily="18" charset="0"/>
                                      <a:cs typeface="Times New Roman" pitchFamily="18" charset="0"/>
                                    </a:rPr>
                                  </m:ctrlPr>
                                </m:dPr>
                                <m:e>
                                  <m:r>
                                    <a:rPr lang="en-US" altLang="zh-TW" i="1">
                                      <a:latin typeface="Cambria Math" panose="02040503050406030204" pitchFamily="18" charset="0"/>
                                      <a:ea typeface="Cambria Math" panose="02040503050406030204" pitchFamily="18" charset="0"/>
                                      <a:cs typeface="Times New Roman" pitchFamily="18" charset="0"/>
                                    </a:rPr>
                                    <m:t>𝑔</m:t>
                                  </m:r>
                                </m:e>
                              </m:d>
                              <m:r>
                                <m:rPr>
                                  <m:sty m:val="p"/>
                                </m:rPr>
                                <a:rPr lang="el-GR" altLang="zh-TW" i="1">
                                  <a:latin typeface="Cambria Math" panose="02040503050406030204" pitchFamily="18" charset="0"/>
                                  <a:ea typeface="Cambria Math" panose="02040503050406030204" pitchFamily="18" charset="0"/>
                                  <a:cs typeface="Times New Roman" pitchFamily="18" charset="0"/>
                                </a:rPr>
                                <m:t>Λ</m:t>
                              </m:r>
                              <m:d>
                                <m:dPr>
                                  <m:begChr m:val="["/>
                                  <m:endChr m:val="]"/>
                                  <m:ctrlPr>
                                    <a:rPr lang="en-US" altLang="zh-TW" i="1">
                                      <a:latin typeface="Cambria Math" panose="02040503050406030204" pitchFamily="18" charset="0"/>
                                      <a:ea typeface="Cambria Math" panose="02040503050406030204" pitchFamily="18" charset="0"/>
                                      <a:cs typeface="Times New Roman" pitchFamily="18" charset="0"/>
                                    </a:rPr>
                                  </m:ctrlPr>
                                </m:dPr>
                                <m:e>
                                  <m:sSup>
                                    <m:sSupPr>
                                      <m:ctrlPr>
                                        <a:rPr lang="en-US" altLang="zh-TW" i="1">
                                          <a:latin typeface="Cambria Math" panose="02040503050406030204" pitchFamily="18" charset="0"/>
                                          <a:ea typeface="Cambria Math" panose="02040503050406030204" pitchFamily="18" charset="0"/>
                                          <a:cs typeface="Times New Roman" pitchFamily="18" charset="0"/>
                                        </a:rPr>
                                      </m:ctrlPr>
                                    </m:sSupPr>
                                    <m:e>
                                      <m:r>
                                        <a:rPr lang="en-US" altLang="zh-TW" i="1">
                                          <a:latin typeface="Cambria Math" panose="02040503050406030204" pitchFamily="18" charset="0"/>
                                          <a:ea typeface="Cambria Math" panose="02040503050406030204" pitchFamily="18" charset="0"/>
                                          <a:cs typeface="Times New Roman" pitchFamily="18" charset="0"/>
                                        </a:rPr>
                                        <m:t>𝑔</m:t>
                                      </m:r>
                                    </m:e>
                                    <m:sup>
                                      <m:r>
                                        <a:rPr lang="en-US" altLang="zh-TW" i="1">
                                          <a:latin typeface="Cambria Math" panose="02040503050406030204" pitchFamily="18" charset="0"/>
                                          <a:ea typeface="Cambria Math" panose="02040503050406030204" pitchFamily="18" charset="0"/>
                                          <a:cs typeface="Times New Roman" pitchFamily="18" charset="0"/>
                                        </a:rPr>
                                        <m:t>−1</m:t>
                                      </m:r>
                                    </m:sup>
                                  </m:sSup>
                                </m:e>
                              </m:d>
                            </m:e>
                          </m:d>
                        </m:e>
                        <m:sub>
                          <m:r>
                            <a:rPr lang="en-US" altLang="zh-TW" i="1" smtClean="0">
                              <a:latin typeface="Cambria Math" panose="02040503050406030204" pitchFamily="18" charset="0"/>
                              <a:ea typeface="Cambria Math" panose="02040503050406030204" pitchFamily="18" charset="0"/>
                              <a:cs typeface="Times New Roman" pitchFamily="18" charset="0"/>
                            </a:rPr>
                            <m:t>𝜇𝜈</m:t>
                          </m:r>
                        </m:sub>
                      </m:sSub>
                      <m:r>
                        <a:rPr lang="en-US" altLang="zh-TW" i="1" smtClean="0">
                          <a:latin typeface="Cambria Math" panose="02040503050406030204" pitchFamily="18" charset="0"/>
                          <a:ea typeface="Cambria Math" panose="02040503050406030204" pitchFamily="18" charset="0"/>
                          <a:cs typeface="Times New Roman" pitchFamily="18" charset="0"/>
                        </a:rPr>
                        <m:t>∙</m:t>
                      </m:r>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𝑥</m:t>
                          </m:r>
                        </m:e>
                        <m:sub>
                          <m:r>
                            <a:rPr lang="en-US" altLang="zh-TW" i="1" smtClean="0">
                              <a:latin typeface="Cambria Math" panose="02040503050406030204" pitchFamily="18" charset="0"/>
                              <a:ea typeface="Cambria Math" panose="02040503050406030204" pitchFamily="18" charset="0"/>
                              <a:cs typeface="Times New Roman" pitchFamily="18" charset="0"/>
                            </a:rPr>
                            <m:t>𝜈</m:t>
                          </m:r>
                        </m:sub>
                      </m:sSub>
                    </m:oMath>
                  </m:oMathPara>
                </a14:m>
                <a:endParaRPr kumimoji="1" lang="zh-TW" altLang="en-US" dirty="0">
                  <a:latin typeface="Times New Roman" pitchFamily="18" charset="0"/>
                  <a:cs typeface="Times New Roman" pitchFamily="18" charset="0"/>
                </a:endParaRPr>
              </a:p>
            </p:txBody>
          </p:sp>
        </mc:Choice>
        <mc:Fallback xmlns="">
          <p:sp>
            <p:nvSpPr>
              <p:cNvPr id="19" name="文字方塊 18">
                <a:extLst>
                  <a:ext uri="{FF2B5EF4-FFF2-40B4-BE49-F238E27FC236}">
                    <a16:creationId xmlns:a16="http://schemas.microsoft.com/office/drawing/2014/main" id="{8F18507A-CB2C-8649-8298-13964A5379A4}"/>
                  </a:ext>
                </a:extLst>
              </p:cNvPr>
              <p:cNvSpPr txBox="1">
                <a:spLocks noRot="1" noChangeAspect="1" noMove="1" noResize="1" noEditPoints="1" noAdjustHandles="1" noChangeArrowheads="1" noChangeShapeType="1" noTextEdit="1"/>
              </p:cNvSpPr>
              <p:nvPr/>
            </p:nvSpPr>
            <p:spPr>
              <a:xfrm>
                <a:off x="594089" y="4168731"/>
                <a:ext cx="6341736" cy="304250"/>
              </a:xfrm>
              <a:prstGeom prst="rect">
                <a:avLst/>
              </a:prstGeom>
              <a:blipFill>
                <a:blip r:embed="rId11"/>
                <a:stretch>
                  <a:fillRect t="-4000" b="-16000"/>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AF104E3-4AD3-AF4D-BE9F-8BA537AFB464}"/>
                  </a:ext>
                </a:extLst>
              </p:cNvPr>
              <p:cNvSpPr txBox="1"/>
              <p:nvPr/>
            </p:nvSpPr>
            <p:spPr>
              <a:xfrm>
                <a:off x="549758" y="745548"/>
                <a:ext cx="8581364" cy="369332"/>
              </a:xfrm>
              <a:prstGeom prst="rect">
                <a:avLst/>
              </a:prstGeom>
              <a:noFill/>
            </p:spPr>
            <p:txBody>
              <a:bodyPr wrap="square" rtlCol="0">
                <a:spAutoFit/>
              </a:bodyPr>
              <a:lstStyle/>
              <a:p>
                <a:r>
                  <a:rPr lang="en-TW" dirty="0">
                    <a:latin typeface="Times New Roman" pitchFamily="18" charset="0"/>
                    <a:cs typeface="Times New Roman" pitchFamily="18" charset="0"/>
                  </a:rPr>
                  <a:t>It is awkward to have so many </a:t>
                </a:r>
                <a14:m>
                  <m:oMath xmlns:m="http://schemas.openxmlformats.org/officeDocument/2006/math">
                    <m:r>
                      <a:rPr lang="en-TW" i="1" dirty="0" smtClean="0">
                        <a:latin typeface="Cambria Math" panose="02040503050406030204" pitchFamily="18" charset="0"/>
                        <a:cs typeface="Times New Roman" pitchFamily="18" charset="0"/>
                      </a:rPr>
                      <m:t>𝑔</m:t>
                    </m:r>
                  </m:oMath>
                </a14:m>
                <a:r>
                  <a:rPr lang="en-TW" dirty="0">
                    <a:latin typeface="Times New Roman" pitchFamily="18" charset="0"/>
                    <a:cs typeface="Times New Roman" pitchFamily="18" charset="0"/>
                  </a:rPr>
                  <a:t>’s in your expression. Define covaraint vectors to simplify.  </a:t>
                </a:r>
              </a:p>
            </p:txBody>
          </p:sp>
        </mc:Choice>
        <mc:Fallback xmlns="">
          <p:sp>
            <p:nvSpPr>
              <p:cNvPr id="3" name="TextBox 2">
                <a:extLst>
                  <a:ext uri="{FF2B5EF4-FFF2-40B4-BE49-F238E27FC236}">
                    <a16:creationId xmlns:a16="http://schemas.microsoft.com/office/drawing/2014/main" id="{8AF104E3-4AD3-AF4D-BE9F-8BA537AFB464}"/>
                  </a:ext>
                </a:extLst>
              </p:cNvPr>
              <p:cNvSpPr txBox="1">
                <a:spLocks noRot="1" noChangeAspect="1" noMove="1" noResize="1" noEditPoints="1" noAdjustHandles="1" noChangeArrowheads="1" noChangeShapeType="1" noTextEdit="1"/>
              </p:cNvSpPr>
              <p:nvPr/>
            </p:nvSpPr>
            <p:spPr>
              <a:xfrm>
                <a:off x="549758" y="745548"/>
                <a:ext cx="8581364" cy="369332"/>
              </a:xfrm>
              <a:prstGeom prst="rect">
                <a:avLst/>
              </a:prstGeom>
              <a:blipFill>
                <a:blip r:embed="rId12"/>
                <a:stretch>
                  <a:fillRect l="-591" t="-6667" r="-1329" b="-23333"/>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1" name="文字方塊 15">
                <a:extLst>
                  <a:ext uri="{FF2B5EF4-FFF2-40B4-BE49-F238E27FC236}">
                    <a16:creationId xmlns:a16="http://schemas.microsoft.com/office/drawing/2014/main" id="{EAA55E15-BA4B-7141-886E-CF218F81067A}"/>
                  </a:ext>
                </a:extLst>
              </p:cNvPr>
              <p:cNvSpPr txBox="1"/>
              <p:nvPr/>
            </p:nvSpPr>
            <p:spPr>
              <a:xfrm>
                <a:off x="614075" y="5645652"/>
                <a:ext cx="6091525" cy="397160"/>
              </a:xfrm>
              <a:prstGeom prst="rect">
                <a:avLst/>
              </a:prstGeom>
              <a:solidFill>
                <a:srgbClr val="FFFDAB"/>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cs typeface="Times New Roman" pitchFamily="18" charset="0"/>
                        </a:rPr>
                        <m:t>𝑥</m:t>
                      </m:r>
                      <m:r>
                        <a:rPr lang="en-US" altLang="zh-TW" b="0" i="1" smtClean="0">
                          <a:latin typeface="Cambria Math"/>
                          <a:ea typeface="Cambria Math"/>
                          <a:cs typeface="Times New Roman" pitchFamily="18" charset="0"/>
                        </a:rPr>
                        <m:t>∙</m:t>
                      </m:r>
                      <m:r>
                        <a:rPr lang="en-US" altLang="zh-TW" b="0" i="1" smtClean="0">
                          <a:latin typeface="Cambria Math"/>
                          <a:ea typeface="Cambria Math"/>
                          <a:cs typeface="Times New Roman" pitchFamily="18" charset="0"/>
                        </a:rPr>
                        <m:t>𝑦</m:t>
                      </m:r>
                      <m:r>
                        <a:rPr lang="en-US" altLang="zh-TW" i="1">
                          <a:latin typeface="Cambria Math"/>
                          <a:ea typeface="Cambria Math"/>
                          <a:cs typeface="Times New Roman" pitchFamily="18" charset="0"/>
                        </a:rPr>
                        <m:t>=</m:t>
                      </m:r>
                      <m:sSup>
                        <m:sSupPr>
                          <m:ctrlPr>
                            <a:rPr lang="en-US" altLang="zh-TW" i="1">
                              <a:latin typeface="Cambria Math" panose="02040503050406030204" pitchFamily="18" charset="0"/>
                              <a:ea typeface="Cambria Math"/>
                              <a:cs typeface="Times New Roman" pitchFamily="18" charset="0"/>
                            </a:rPr>
                          </m:ctrlPr>
                        </m:sSupPr>
                        <m:e>
                          <m:r>
                            <a:rPr lang="en-US" altLang="zh-TW" i="1">
                              <a:latin typeface="Cambria Math"/>
                              <a:ea typeface="Cambria Math"/>
                              <a:cs typeface="Times New Roman" pitchFamily="18" charset="0"/>
                            </a:rPr>
                            <m:t>𝑥</m:t>
                          </m:r>
                        </m:e>
                        <m:sup>
                          <m:r>
                            <a:rPr lang="en-US" altLang="zh-TW" i="1">
                              <a:latin typeface="Cambria Math"/>
                              <a:ea typeface="Cambria Math"/>
                              <a:cs typeface="Times New Roman" pitchFamily="18" charset="0"/>
                            </a:rPr>
                            <m:t>0</m:t>
                          </m:r>
                        </m:sup>
                      </m:sSup>
                      <m:sSup>
                        <m:sSupPr>
                          <m:ctrlPr>
                            <a:rPr lang="en-US" altLang="zh-TW" i="1">
                              <a:latin typeface="Cambria Math" panose="02040503050406030204" pitchFamily="18" charset="0"/>
                              <a:ea typeface="Cambria Math"/>
                              <a:cs typeface="Times New Roman" pitchFamily="18" charset="0"/>
                            </a:rPr>
                          </m:ctrlPr>
                        </m:sSupPr>
                        <m:e>
                          <m:r>
                            <a:rPr lang="en-US" altLang="zh-TW" i="1">
                              <a:latin typeface="Cambria Math"/>
                              <a:ea typeface="Cambria Math"/>
                              <a:cs typeface="Times New Roman" pitchFamily="18" charset="0"/>
                            </a:rPr>
                            <m:t>𝑦</m:t>
                          </m:r>
                        </m:e>
                        <m:sup>
                          <m:r>
                            <a:rPr lang="en-US" altLang="zh-TW" i="1">
                              <a:latin typeface="Cambria Math"/>
                              <a:ea typeface="Cambria Math"/>
                              <a:cs typeface="Times New Roman" pitchFamily="18" charset="0"/>
                            </a:rPr>
                            <m:t>0</m:t>
                          </m:r>
                        </m:sup>
                      </m:sSup>
                      <m:r>
                        <a:rPr lang="en-US" altLang="zh-TW" i="1">
                          <a:latin typeface="Cambria Math"/>
                          <a:ea typeface="Cambria Math"/>
                          <a:cs typeface="Times New Roman" pitchFamily="18" charset="0"/>
                        </a:rPr>
                        <m:t>−</m:t>
                      </m:r>
                      <m:acc>
                        <m:accPr>
                          <m:chr m:val="⃗"/>
                          <m:ctrlPr>
                            <a:rPr lang="en-US" altLang="zh-TW" i="1">
                              <a:latin typeface="Cambria Math" panose="02040503050406030204" pitchFamily="18" charset="0"/>
                              <a:ea typeface="Cambria Math"/>
                              <a:cs typeface="Times New Roman" pitchFamily="18" charset="0"/>
                            </a:rPr>
                          </m:ctrlPr>
                        </m:accPr>
                        <m:e>
                          <m:r>
                            <a:rPr lang="en-US" altLang="zh-TW" i="1">
                              <a:latin typeface="Cambria Math"/>
                              <a:ea typeface="Cambria Math"/>
                              <a:cs typeface="Times New Roman" pitchFamily="18" charset="0"/>
                            </a:rPr>
                            <m:t>𝑥</m:t>
                          </m:r>
                        </m:e>
                      </m:acc>
                      <m:r>
                        <a:rPr lang="en-US" altLang="zh-TW" i="1">
                          <a:latin typeface="Cambria Math"/>
                          <a:ea typeface="Cambria Math"/>
                          <a:cs typeface="Times New Roman" pitchFamily="18" charset="0"/>
                        </a:rPr>
                        <m:t>∙</m:t>
                      </m:r>
                      <m:acc>
                        <m:accPr>
                          <m:chr m:val="⃗"/>
                          <m:ctrlPr>
                            <a:rPr lang="en-US" altLang="zh-TW" i="1">
                              <a:latin typeface="Cambria Math" panose="02040503050406030204" pitchFamily="18" charset="0"/>
                              <a:ea typeface="Cambria Math"/>
                              <a:cs typeface="Times New Roman" pitchFamily="18" charset="0"/>
                            </a:rPr>
                          </m:ctrlPr>
                        </m:accPr>
                        <m:e>
                          <m:r>
                            <a:rPr lang="en-US" altLang="zh-TW" i="1">
                              <a:latin typeface="Cambria Math"/>
                              <a:ea typeface="Cambria Math"/>
                              <a:cs typeface="Times New Roman" pitchFamily="18" charset="0"/>
                            </a:rPr>
                            <m:t>𝑦</m:t>
                          </m:r>
                        </m:e>
                      </m:acc>
                      <m:r>
                        <a:rPr lang="en-US" altLang="zh-TW" b="0" i="1" smtClean="0">
                          <a:latin typeface="Cambria Math" panose="02040503050406030204" pitchFamily="18" charset="0"/>
                          <a:ea typeface="Cambria Math"/>
                          <a:cs typeface="Times New Roman" pitchFamily="18" charset="0"/>
                        </a:rPr>
                        <m:t>=</m:t>
                      </m:r>
                      <m:sSup>
                        <m:sSupPr>
                          <m:ctrlPr>
                            <a:rPr lang="en-US" altLang="zh-TW" b="0" i="1" smtClean="0">
                              <a:latin typeface="Cambria Math" panose="02040503050406030204" pitchFamily="18" charset="0"/>
                              <a:ea typeface="Cambria Math"/>
                              <a:cs typeface="Times New Roman" pitchFamily="18" charset="0"/>
                            </a:rPr>
                          </m:ctrlPr>
                        </m:sSupPr>
                        <m:e>
                          <m:r>
                            <a:rPr lang="en-US" altLang="zh-TW" b="0" i="1" smtClean="0">
                              <a:latin typeface="Cambria Math"/>
                              <a:ea typeface="Cambria Math"/>
                              <a:cs typeface="Times New Roman" pitchFamily="18" charset="0"/>
                            </a:rPr>
                            <m:t>𝑥</m:t>
                          </m:r>
                        </m:e>
                        <m:sup>
                          <m:r>
                            <a:rPr lang="zh-TW" altLang="en-US" b="0" i="1" smtClean="0">
                              <a:latin typeface="Cambria Math"/>
                              <a:ea typeface="Cambria Math"/>
                              <a:cs typeface="Times New Roman" pitchFamily="18" charset="0"/>
                            </a:rPr>
                            <m:t>𝜇</m:t>
                          </m:r>
                        </m:sup>
                      </m:sSup>
                      <m:sSub>
                        <m:sSubPr>
                          <m:ctrlPr>
                            <a:rPr lang="en-US" altLang="zh-TW" b="0" i="1" smtClean="0">
                              <a:latin typeface="Cambria Math" panose="02040503050406030204" pitchFamily="18" charset="0"/>
                              <a:ea typeface="Cambria Math"/>
                              <a:cs typeface="Times New Roman" pitchFamily="18" charset="0"/>
                            </a:rPr>
                          </m:ctrlPr>
                        </m:sSubPr>
                        <m:e>
                          <m:r>
                            <a:rPr lang="en-US" altLang="zh-TW" b="0" i="1" smtClean="0">
                              <a:latin typeface="Cambria Math"/>
                              <a:ea typeface="Cambria Math"/>
                              <a:cs typeface="Times New Roman" pitchFamily="18" charset="0"/>
                            </a:rPr>
                            <m:t>𝑦</m:t>
                          </m:r>
                        </m:e>
                        <m:sub>
                          <m:r>
                            <a:rPr lang="zh-TW" altLang="en-US" b="0" i="1" smtClean="0">
                              <a:latin typeface="Cambria Math"/>
                              <a:ea typeface="Cambria Math"/>
                              <a:cs typeface="Times New Roman" pitchFamily="18" charset="0"/>
                            </a:rPr>
                            <m:t>𝜇</m:t>
                          </m:r>
                        </m:sub>
                      </m:sSub>
                      <m:r>
                        <a:rPr lang="en-US" altLang="zh-TW" b="0" i="1" smtClean="0">
                          <a:latin typeface="Cambria Math"/>
                          <a:ea typeface="Cambria Math"/>
                          <a:cs typeface="Times New Roman" pitchFamily="18" charset="0"/>
                        </a:rPr>
                        <m:t>=</m:t>
                      </m:r>
                      <m:sSup>
                        <m:sSupPr>
                          <m:ctrlPr>
                            <a:rPr lang="en-US" altLang="zh-TW" i="1">
                              <a:latin typeface="Cambria Math" panose="02040503050406030204" pitchFamily="18" charset="0"/>
                              <a:ea typeface="Cambria Math"/>
                              <a:cs typeface="Times New Roman" pitchFamily="18" charset="0"/>
                            </a:rPr>
                          </m:ctrlPr>
                        </m:sSupPr>
                        <m:e>
                          <m:r>
                            <a:rPr lang="en-US" altLang="zh-TW" i="1">
                              <a:latin typeface="Cambria Math"/>
                              <a:ea typeface="Cambria Math"/>
                              <a:cs typeface="Times New Roman" pitchFamily="18" charset="0"/>
                            </a:rPr>
                            <m:t>𝑥</m:t>
                          </m:r>
                        </m:e>
                        <m:sup>
                          <m:r>
                            <a:rPr lang="zh-TW" altLang="en-US" i="1">
                              <a:latin typeface="Cambria Math"/>
                              <a:ea typeface="Cambria Math"/>
                              <a:cs typeface="Times New Roman" pitchFamily="18" charset="0"/>
                            </a:rPr>
                            <m:t>𝜇</m:t>
                          </m:r>
                        </m:sup>
                      </m:sSup>
                      <m:sSub>
                        <m:sSubPr>
                          <m:ctrlPr>
                            <a:rPr lang="en-US" altLang="zh-TW" i="1">
                              <a:latin typeface="Cambria Math" panose="02040503050406030204" pitchFamily="18" charset="0"/>
                              <a:ea typeface="Cambria Math"/>
                              <a:cs typeface="Times New Roman" pitchFamily="18" charset="0"/>
                            </a:rPr>
                          </m:ctrlPr>
                        </m:sSubPr>
                        <m:e>
                          <m:r>
                            <a:rPr lang="en-US" altLang="zh-TW" i="1">
                              <a:latin typeface="Cambria Math"/>
                              <a:ea typeface="Cambria Math"/>
                              <a:cs typeface="Times New Roman" pitchFamily="18" charset="0"/>
                            </a:rPr>
                            <m:t>𝑔</m:t>
                          </m:r>
                        </m:e>
                        <m:sub>
                          <m:r>
                            <a:rPr lang="zh-TW" altLang="en-US" i="1">
                              <a:latin typeface="Cambria Math"/>
                              <a:ea typeface="Cambria Math"/>
                              <a:cs typeface="Times New Roman" pitchFamily="18" charset="0"/>
                            </a:rPr>
                            <m:t>𝜇𝜈</m:t>
                          </m:r>
                        </m:sub>
                      </m:sSub>
                      <m:sSup>
                        <m:sSupPr>
                          <m:ctrlPr>
                            <a:rPr lang="en-US" altLang="zh-TW" i="1">
                              <a:latin typeface="Cambria Math" panose="02040503050406030204" pitchFamily="18" charset="0"/>
                              <a:ea typeface="Cambria Math"/>
                              <a:cs typeface="Times New Roman" pitchFamily="18" charset="0"/>
                            </a:rPr>
                          </m:ctrlPr>
                        </m:sSupPr>
                        <m:e>
                          <m:r>
                            <a:rPr lang="en-US" altLang="zh-TW" i="1">
                              <a:latin typeface="Cambria Math"/>
                              <a:ea typeface="Cambria Math"/>
                              <a:cs typeface="Times New Roman" pitchFamily="18" charset="0"/>
                            </a:rPr>
                            <m:t>𝑦</m:t>
                          </m:r>
                        </m:e>
                        <m:sup>
                          <m:r>
                            <a:rPr lang="zh-TW" altLang="en-US" i="1">
                              <a:latin typeface="Cambria Math"/>
                              <a:ea typeface="Cambria Math"/>
                              <a:cs typeface="Times New Roman" pitchFamily="18" charset="0"/>
                            </a:rPr>
                            <m:t>𝜈</m:t>
                          </m:r>
                        </m:sup>
                      </m:sSup>
                      <m:r>
                        <a:rPr lang="en-US" altLang="zh-TW" b="0" i="1" smtClean="0">
                          <a:latin typeface="Cambria Math" panose="02040503050406030204" pitchFamily="18" charset="0"/>
                          <a:ea typeface="Cambria Math"/>
                          <a:cs typeface="Times New Roman" pitchFamily="18" charset="0"/>
                        </a:rPr>
                        <m:t>=</m:t>
                      </m:r>
                      <m:sSub>
                        <m:sSubPr>
                          <m:ctrlPr>
                            <a:rPr lang="en-US" altLang="zh-TW" i="1">
                              <a:latin typeface="Cambria Math" panose="02040503050406030204" pitchFamily="18" charset="0"/>
                              <a:ea typeface="Cambria Math"/>
                              <a:cs typeface="Times New Roman" pitchFamily="18" charset="0"/>
                            </a:rPr>
                          </m:ctrlPr>
                        </m:sSubPr>
                        <m:e>
                          <m:r>
                            <a:rPr lang="en-US" altLang="zh-TW" i="1">
                              <a:latin typeface="Cambria Math"/>
                              <a:ea typeface="Cambria Math"/>
                              <a:cs typeface="Times New Roman" pitchFamily="18" charset="0"/>
                            </a:rPr>
                            <m:t>𝑔</m:t>
                          </m:r>
                        </m:e>
                        <m:sub>
                          <m:r>
                            <a:rPr lang="en-US" altLang="zh-TW" i="1" smtClean="0">
                              <a:latin typeface="Cambria Math" panose="02040503050406030204" pitchFamily="18" charset="0"/>
                              <a:ea typeface="Cambria Math" panose="02040503050406030204" pitchFamily="18" charset="0"/>
                              <a:cs typeface="Times New Roman" pitchFamily="18" charset="0"/>
                            </a:rPr>
                            <m:t>𝜈</m:t>
                          </m:r>
                          <m:r>
                            <a:rPr lang="zh-TW" altLang="en-US" i="1">
                              <a:latin typeface="Cambria Math"/>
                              <a:ea typeface="Cambria Math"/>
                              <a:cs typeface="Times New Roman" pitchFamily="18" charset="0"/>
                            </a:rPr>
                            <m:t>𝜇</m:t>
                          </m:r>
                        </m:sub>
                      </m:sSub>
                      <m:sSup>
                        <m:sSupPr>
                          <m:ctrlPr>
                            <a:rPr lang="en-US" altLang="zh-TW" i="1">
                              <a:latin typeface="Cambria Math" panose="02040503050406030204" pitchFamily="18" charset="0"/>
                              <a:ea typeface="Cambria Math"/>
                              <a:cs typeface="Times New Roman" pitchFamily="18" charset="0"/>
                            </a:rPr>
                          </m:ctrlPr>
                        </m:sSupPr>
                        <m:e>
                          <m:r>
                            <a:rPr lang="en-US" altLang="zh-TW" i="1">
                              <a:latin typeface="Cambria Math"/>
                              <a:ea typeface="Cambria Math"/>
                              <a:cs typeface="Times New Roman" pitchFamily="18" charset="0"/>
                            </a:rPr>
                            <m:t>𝑥</m:t>
                          </m:r>
                        </m:e>
                        <m:sup>
                          <m:r>
                            <a:rPr lang="zh-TW" altLang="en-US" i="1">
                              <a:latin typeface="Cambria Math"/>
                              <a:ea typeface="Cambria Math"/>
                              <a:cs typeface="Times New Roman" pitchFamily="18" charset="0"/>
                            </a:rPr>
                            <m:t>𝜇</m:t>
                          </m:r>
                        </m:sup>
                      </m:sSup>
                      <m:sSup>
                        <m:sSupPr>
                          <m:ctrlPr>
                            <a:rPr lang="en-US" altLang="zh-TW" i="1">
                              <a:latin typeface="Cambria Math" panose="02040503050406030204" pitchFamily="18" charset="0"/>
                              <a:ea typeface="Cambria Math"/>
                              <a:cs typeface="Times New Roman" pitchFamily="18" charset="0"/>
                            </a:rPr>
                          </m:ctrlPr>
                        </m:sSupPr>
                        <m:e>
                          <m:r>
                            <a:rPr lang="en-US" altLang="zh-TW" i="1">
                              <a:latin typeface="Cambria Math"/>
                              <a:ea typeface="Cambria Math"/>
                              <a:cs typeface="Times New Roman" pitchFamily="18" charset="0"/>
                            </a:rPr>
                            <m:t>𝑦</m:t>
                          </m:r>
                        </m:e>
                        <m:sup>
                          <m:r>
                            <a:rPr lang="zh-TW" altLang="en-US" i="1">
                              <a:latin typeface="Cambria Math"/>
                              <a:ea typeface="Cambria Math"/>
                              <a:cs typeface="Times New Roman" pitchFamily="18" charset="0"/>
                            </a:rPr>
                            <m:t>𝜈</m:t>
                          </m:r>
                        </m:sup>
                      </m:sSup>
                      <m:r>
                        <a:rPr lang="en-US" altLang="zh-TW" b="0" i="1" smtClean="0">
                          <a:latin typeface="Cambria Math" panose="02040503050406030204" pitchFamily="18" charset="0"/>
                          <a:ea typeface="Cambria Math"/>
                          <a:cs typeface="Times New Roman" pitchFamily="18" charset="0"/>
                        </a:rPr>
                        <m:t>=</m:t>
                      </m:r>
                      <m:sSub>
                        <m:sSubPr>
                          <m:ctrlPr>
                            <a:rPr lang="en-US" altLang="zh-TW" i="1">
                              <a:latin typeface="Cambria Math" panose="02040503050406030204" pitchFamily="18" charset="0"/>
                              <a:ea typeface="Cambria Math" panose="02040503050406030204" pitchFamily="18" charset="0"/>
                              <a:cs typeface="Times New Roman" pitchFamily="18" charset="0"/>
                            </a:rPr>
                          </m:ctrlPr>
                        </m:sSubPr>
                        <m:e>
                          <m:r>
                            <a:rPr lang="en-US" altLang="zh-TW" i="1">
                              <a:latin typeface="Cambria Math" panose="02040503050406030204" pitchFamily="18" charset="0"/>
                              <a:ea typeface="Cambria Math" panose="02040503050406030204" pitchFamily="18" charset="0"/>
                              <a:cs typeface="Times New Roman" pitchFamily="18" charset="0"/>
                            </a:rPr>
                            <m:t>𝑥</m:t>
                          </m:r>
                        </m:e>
                        <m:sub>
                          <m:r>
                            <a:rPr lang="en-US" altLang="zh-TW" i="1">
                              <a:latin typeface="Cambria Math" panose="02040503050406030204" pitchFamily="18" charset="0"/>
                              <a:ea typeface="Cambria Math" panose="02040503050406030204" pitchFamily="18" charset="0"/>
                              <a:cs typeface="Times New Roman" pitchFamily="18" charset="0"/>
                            </a:rPr>
                            <m:t>𝜈</m:t>
                          </m:r>
                        </m:sub>
                      </m:sSub>
                      <m:sSup>
                        <m:sSupPr>
                          <m:ctrlPr>
                            <a:rPr lang="en-US" altLang="zh-TW" i="1">
                              <a:latin typeface="Cambria Math" panose="02040503050406030204" pitchFamily="18" charset="0"/>
                              <a:cs typeface="Times New Roman" pitchFamily="18" charset="0"/>
                            </a:rPr>
                          </m:ctrlPr>
                        </m:sSupPr>
                        <m:e>
                          <m:r>
                            <a:rPr lang="en-US" altLang="zh-TW" b="0" i="1" smtClean="0">
                              <a:latin typeface="Cambria Math" panose="02040503050406030204" pitchFamily="18" charset="0"/>
                              <a:ea typeface="Cambria Math" panose="02040503050406030204" pitchFamily="18" charset="0"/>
                              <a:cs typeface="Times New Roman" pitchFamily="18" charset="0"/>
                            </a:rPr>
                            <m:t>𝑦</m:t>
                          </m:r>
                        </m:e>
                        <m:sup>
                          <m:r>
                            <a:rPr lang="en-US" altLang="zh-TW" i="1">
                              <a:latin typeface="Cambria Math" panose="02040503050406030204" pitchFamily="18" charset="0"/>
                              <a:ea typeface="Cambria Math" panose="02040503050406030204" pitchFamily="18" charset="0"/>
                              <a:cs typeface="Times New Roman" pitchFamily="18" charset="0"/>
                            </a:rPr>
                            <m:t>𝜈</m:t>
                          </m:r>
                        </m:sup>
                      </m:sSup>
                    </m:oMath>
                  </m:oMathPara>
                </a14:m>
                <a:endParaRPr lang="zh-TW" altLang="en-US" dirty="0">
                  <a:latin typeface="Times New Roman" pitchFamily="18" charset="0"/>
                  <a:cs typeface="Times New Roman" pitchFamily="18" charset="0"/>
                </a:endParaRPr>
              </a:p>
            </p:txBody>
          </p:sp>
        </mc:Choice>
        <mc:Fallback xmlns="">
          <p:sp>
            <p:nvSpPr>
              <p:cNvPr id="21" name="文字方塊 15">
                <a:extLst>
                  <a:ext uri="{FF2B5EF4-FFF2-40B4-BE49-F238E27FC236}">
                    <a16:creationId xmlns:a16="http://schemas.microsoft.com/office/drawing/2014/main" id="{EAA55E15-BA4B-7141-886E-CF218F81067A}"/>
                  </a:ext>
                </a:extLst>
              </p:cNvPr>
              <p:cNvSpPr txBox="1">
                <a:spLocks noRot="1" noChangeAspect="1" noMove="1" noResize="1" noEditPoints="1" noAdjustHandles="1" noChangeArrowheads="1" noChangeShapeType="1" noTextEdit="1"/>
              </p:cNvSpPr>
              <p:nvPr/>
            </p:nvSpPr>
            <p:spPr>
              <a:xfrm>
                <a:off x="614075" y="5645652"/>
                <a:ext cx="6091525" cy="397160"/>
              </a:xfrm>
              <a:prstGeom prst="rect">
                <a:avLst/>
              </a:prstGeom>
              <a:blipFill>
                <a:blip r:embed="rId13"/>
                <a:stretch>
                  <a:fillRect t="-6250" b="-6250"/>
                </a:stretch>
              </a:blipFill>
            </p:spPr>
            <p:txBody>
              <a:bodyPr/>
              <a:lstStyle/>
              <a:p>
                <a:r>
                  <a:rPr lang="en-TW">
                    <a:noFill/>
                  </a:rPr>
                  <a:t> </a:t>
                </a:r>
              </a:p>
            </p:txBody>
          </p:sp>
        </mc:Fallback>
      </mc:AlternateContent>
    </p:spTree>
    <p:extLst>
      <p:ext uri="{BB962C8B-B14F-4D97-AF65-F5344CB8AC3E}">
        <p14:creationId xmlns:p14="http://schemas.microsoft.com/office/powerpoint/2010/main" val="345643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377"/>
                                        </p:tgtEl>
                                        <p:attrNameLst>
                                          <p:attrName>style.visibility</p:attrName>
                                        </p:attrNameLst>
                                      </p:cBhvr>
                                      <p:to>
                                        <p:strVal val="visible"/>
                                      </p:to>
                                    </p:set>
                                    <p:anim calcmode="lin" valueType="num">
                                      <p:cBhvr additive="base">
                                        <p:cTn id="7" dur="500" fill="hold"/>
                                        <p:tgtEl>
                                          <p:spTgt spid="101377"/>
                                        </p:tgtEl>
                                        <p:attrNameLst>
                                          <p:attrName>ppt_x</p:attrName>
                                        </p:attrNameLst>
                                      </p:cBhvr>
                                      <p:tavLst>
                                        <p:tav tm="0">
                                          <p:val>
                                            <p:strVal val="#ppt_x"/>
                                          </p:val>
                                        </p:tav>
                                        <p:tav tm="100000">
                                          <p:val>
                                            <p:strVal val="#ppt_x"/>
                                          </p:val>
                                        </p:tav>
                                      </p:tavLst>
                                    </p:anim>
                                    <p:anim calcmode="lin" valueType="num">
                                      <p:cBhvr additive="base">
                                        <p:cTn id="8" dur="500" fill="hold"/>
                                        <p:tgtEl>
                                          <p:spTgt spid="10137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1380"/>
                                        </p:tgtEl>
                                        <p:attrNameLst>
                                          <p:attrName>style.visibility</p:attrName>
                                        </p:attrNameLst>
                                      </p:cBhvr>
                                      <p:to>
                                        <p:strVal val="visible"/>
                                      </p:to>
                                    </p:set>
                                    <p:anim calcmode="lin" valueType="num">
                                      <p:cBhvr additive="base">
                                        <p:cTn id="11" dur="500" fill="hold"/>
                                        <p:tgtEl>
                                          <p:spTgt spid="101380"/>
                                        </p:tgtEl>
                                        <p:attrNameLst>
                                          <p:attrName>ppt_x</p:attrName>
                                        </p:attrNameLst>
                                      </p:cBhvr>
                                      <p:tavLst>
                                        <p:tav tm="0">
                                          <p:val>
                                            <p:strVal val="#ppt_x"/>
                                          </p:val>
                                        </p:tav>
                                        <p:tav tm="100000">
                                          <p:val>
                                            <p:strVal val="#ppt_x"/>
                                          </p:val>
                                        </p:tav>
                                      </p:tavLst>
                                    </p:anim>
                                    <p:anim calcmode="lin" valueType="num">
                                      <p:cBhvr additive="base">
                                        <p:cTn id="12" dur="500" fill="hold"/>
                                        <p:tgtEl>
                                          <p:spTgt spid="10138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1381"/>
                                        </p:tgtEl>
                                        <p:attrNameLst>
                                          <p:attrName>style.visibility</p:attrName>
                                        </p:attrNameLst>
                                      </p:cBhvr>
                                      <p:to>
                                        <p:strVal val="visible"/>
                                      </p:to>
                                    </p:set>
                                    <p:anim calcmode="lin" valueType="num">
                                      <p:cBhvr additive="base">
                                        <p:cTn id="15" dur="500" fill="hold"/>
                                        <p:tgtEl>
                                          <p:spTgt spid="101381"/>
                                        </p:tgtEl>
                                        <p:attrNameLst>
                                          <p:attrName>ppt_x</p:attrName>
                                        </p:attrNameLst>
                                      </p:cBhvr>
                                      <p:tavLst>
                                        <p:tav tm="0">
                                          <p:val>
                                            <p:strVal val="#ppt_x"/>
                                          </p:val>
                                        </p:tav>
                                        <p:tav tm="100000">
                                          <p:val>
                                            <p:strVal val="#ppt_x"/>
                                          </p:val>
                                        </p:tav>
                                      </p:tavLst>
                                    </p:anim>
                                    <p:anim calcmode="lin" valueType="num">
                                      <p:cBhvr additive="base">
                                        <p:cTn id="16" dur="500" fill="hold"/>
                                        <p:tgtEl>
                                          <p:spTgt spid="10138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7" grpId="0"/>
      <p:bldP spid="101380" grpId="0"/>
      <p:bldP spid="101381" grpId="0"/>
      <p:bldP spid="4" grpId="0" animBg="1"/>
      <p:bldP spid="6" grpId="0"/>
      <p:bldP spid="7" grpId="0" animBg="1"/>
      <p:bldP spid="2" grpId="0"/>
      <p:bldP spid="17" grpId="0" animBg="1"/>
      <p:bldP spid="18" grpId="0" animBg="1"/>
      <p:bldP spid="19" grpId="0" animBg="1"/>
      <p:bldP spid="2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文字方塊 1"/>
          <p:cNvSpPr txBox="1">
            <a:spLocks noChangeArrowheads="1"/>
          </p:cNvSpPr>
          <p:nvPr/>
        </p:nvSpPr>
        <p:spPr bwMode="auto">
          <a:xfrm>
            <a:off x="1550249" y="5236656"/>
            <a:ext cx="62839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Times New Roman" pitchFamily="18" charset="0"/>
                <a:cs typeface="Times New Roman" pitchFamily="18" charset="0"/>
              </a:rPr>
              <a:t>純量場對時空的微分是一個 </a:t>
            </a:r>
            <a:r>
              <a:rPr kumimoji="0" lang="en-US" altLang="zh-TW" sz="1800" dirty="0">
                <a:latin typeface="Times New Roman" pitchFamily="18" charset="0"/>
                <a:cs typeface="Times New Roman" pitchFamily="18" charset="0"/>
              </a:rPr>
              <a:t>Covariant Vector</a:t>
            </a:r>
            <a:endParaRPr kumimoji="0" lang="zh-TW" altLang="en-US" sz="1800" dirty="0">
              <a:latin typeface="Times New Roman" pitchFamily="18" charset="0"/>
              <a:cs typeface="Times New Roman" pitchFamily="18" charset="0"/>
            </a:endParaRPr>
          </a:p>
        </p:txBody>
      </p:sp>
      <p:sp>
        <p:nvSpPr>
          <p:cNvPr id="8" name="文字方塊 1"/>
          <p:cNvSpPr txBox="1">
            <a:spLocks noChangeArrowheads="1"/>
          </p:cNvSpPr>
          <p:nvPr/>
        </p:nvSpPr>
        <p:spPr bwMode="auto">
          <a:xfrm>
            <a:off x="1448245" y="3605611"/>
            <a:ext cx="6820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Times New Roman" pitchFamily="18" charset="0"/>
                <a:cs typeface="Times New Roman" pitchFamily="18" charset="0"/>
              </a:rPr>
              <a:t>因此驗證：對時空的微分，如同一個 </a:t>
            </a:r>
            <a:r>
              <a:rPr kumimoji="0" lang="en-US" altLang="zh-TW" sz="1800" dirty="0">
                <a:latin typeface="Times New Roman" pitchFamily="18" charset="0"/>
                <a:cs typeface="Times New Roman" pitchFamily="18" charset="0"/>
              </a:rPr>
              <a:t>Covariant Vector</a:t>
            </a:r>
            <a:r>
              <a:rPr kumimoji="0" lang="zh-TW" altLang="en-US" sz="1800" dirty="0">
                <a:latin typeface="Times New Roman" pitchFamily="18" charset="0"/>
                <a:cs typeface="Times New Roman" pitchFamily="18" charset="0"/>
              </a:rPr>
              <a:t>一樣！</a:t>
            </a:r>
          </a:p>
        </p:txBody>
      </p:sp>
      <p:sp>
        <p:nvSpPr>
          <p:cNvPr id="2" name="文字方塊 1"/>
          <p:cNvSpPr txBox="1"/>
          <p:nvPr/>
        </p:nvSpPr>
        <p:spPr>
          <a:xfrm>
            <a:off x="1448245" y="461308"/>
            <a:ext cx="4240530"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對時空的微分是一個 </a:t>
            </a:r>
            <a:r>
              <a:rPr kumimoji="0" lang="en-US" altLang="zh-TW" dirty="0">
                <a:latin typeface="Times New Roman" pitchFamily="18" charset="0"/>
                <a:cs typeface="Times New Roman" pitchFamily="18" charset="0"/>
              </a:rPr>
              <a:t>Covariant Vector </a:t>
            </a:r>
            <a:r>
              <a:rPr lang="zh-TW" altLang="en-US" dirty="0">
                <a:latin typeface="Times New Roman" pitchFamily="18" charset="0"/>
                <a:cs typeface="Times New Roman" pitchFamily="18" charset="0"/>
              </a:rPr>
              <a:t>：</a:t>
            </a:r>
          </a:p>
        </p:txBody>
      </p:sp>
      <p:sp>
        <p:nvSpPr>
          <p:cNvPr id="10" name="文字方塊 9"/>
          <p:cNvSpPr txBox="1"/>
          <p:nvPr/>
        </p:nvSpPr>
        <p:spPr>
          <a:xfrm>
            <a:off x="1448245" y="2232449"/>
            <a:ext cx="6239828"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將時空座標分別視為一個場對時空的微分，並作</a:t>
            </a:r>
            <a:r>
              <a:rPr lang="en-US" altLang="zh-TW" dirty="0">
                <a:latin typeface="Times New Roman" pitchFamily="18" charset="0"/>
                <a:cs typeface="Times New Roman" pitchFamily="18" charset="0"/>
              </a:rPr>
              <a:t>Contraction</a:t>
            </a:r>
            <a:r>
              <a:rPr lang="zh-TW" altLang="en-US" dirty="0">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11" name="矩形 10"/>
              <p:cNvSpPr/>
              <p:nvPr/>
            </p:nvSpPr>
            <p:spPr>
              <a:xfrm>
                <a:off x="1512696" y="4087497"/>
                <a:ext cx="2254917" cy="714683"/>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cs typeface="Times New Roman" pitchFamily="18" charset="0"/>
                            </a:rPr>
                          </m:ctrlPr>
                        </m:sSubPr>
                        <m:e>
                          <m:r>
                            <a:rPr lang="zh-TW" altLang="en-US" i="1">
                              <a:latin typeface="Cambria Math"/>
                              <a:cs typeface="Times New Roman" pitchFamily="18" charset="0"/>
                            </a:rPr>
                            <m:t>𝜕</m:t>
                          </m:r>
                        </m:e>
                        <m:sub>
                          <m:r>
                            <a:rPr lang="zh-TW" altLang="en-US" i="1">
                              <a:latin typeface="Cambria Math"/>
                              <a:cs typeface="Times New Roman" pitchFamily="18" charset="0"/>
                            </a:rPr>
                            <m:t>𝜇</m:t>
                          </m:r>
                        </m:sub>
                      </m:sSub>
                      <m:r>
                        <a:rPr lang="en-US" altLang="zh-TW" i="1">
                          <a:latin typeface="Cambria Math"/>
                          <a:ea typeface="Cambria Math"/>
                          <a:cs typeface="Times New Roman" pitchFamily="18" charset="0"/>
                        </a:rPr>
                        <m:t>≡</m:t>
                      </m:r>
                      <m:f>
                        <m:fPr>
                          <m:ctrlPr>
                            <a:rPr lang="en-US" altLang="zh-TW" i="1">
                              <a:latin typeface="Cambria Math" panose="02040503050406030204" pitchFamily="18" charset="0"/>
                              <a:ea typeface="Cambria Math"/>
                              <a:cs typeface="Times New Roman" pitchFamily="18" charset="0"/>
                            </a:rPr>
                          </m:ctrlPr>
                        </m:fPr>
                        <m:num>
                          <m:r>
                            <a:rPr lang="zh-TW" altLang="en-US" i="1">
                              <a:latin typeface="Cambria Math"/>
                              <a:ea typeface="Cambria Math"/>
                              <a:cs typeface="Times New Roman" pitchFamily="18" charset="0"/>
                            </a:rPr>
                            <m:t>𝜕</m:t>
                          </m:r>
                        </m:num>
                        <m:den>
                          <m:r>
                            <a:rPr lang="zh-TW" altLang="en-US" i="1">
                              <a:latin typeface="Cambria Math"/>
                              <a:ea typeface="Cambria Math"/>
                              <a:cs typeface="Times New Roman" pitchFamily="18" charset="0"/>
                            </a:rPr>
                            <m:t>𝜕</m:t>
                          </m:r>
                          <m:sSup>
                            <m:sSupPr>
                              <m:ctrlPr>
                                <a:rPr lang="en-US" altLang="zh-TW" i="1">
                                  <a:latin typeface="Cambria Math" panose="02040503050406030204" pitchFamily="18" charset="0"/>
                                  <a:ea typeface="Cambria Math"/>
                                  <a:cs typeface="Times New Roman" pitchFamily="18" charset="0"/>
                                </a:rPr>
                              </m:ctrlPr>
                            </m:sSupPr>
                            <m:e>
                              <m:r>
                                <a:rPr lang="en-US" altLang="zh-TW" i="1">
                                  <a:latin typeface="Cambria Math"/>
                                  <a:ea typeface="Cambria Math"/>
                                  <a:cs typeface="Times New Roman" pitchFamily="18" charset="0"/>
                                </a:rPr>
                                <m:t>𝑥</m:t>
                              </m:r>
                            </m:e>
                            <m:sup>
                              <m:r>
                                <a:rPr lang="zh-TW" altLang="en-US" i="1">
                                  <a:latin typeface="Cambria Math"/>
                                  <a:ea typeface="Cambria Math"/>
                                  <a:cs typeface="Times New Roman" pitchFamily="18" charset="0"/>
                                </a:rPr>
                                <m:t>𝜇</m:t>
                              </m:r>
                            </m:sup>
                          </m:sSup>
                        </m:den>
                      </m:f>
                      <m:r>
                        <a:rPr lang="en-US" altLang="zh-TW" b="0" i="1" smtClean="0">
                          <a:latin typeface="Cambria Math"/>
                          <a:ea typeface="Cambria Math"/>
                          <a:cs typeface="Times New Roman" pitchFamily="18" charset="0"/>
                        </a:rPr>
                        <m:t>=</m:t>
                      </m:r>
                      <m:d>
                        <m:dPr>
                          <m:ctrlPr>
                            <a:rPr lang="en-US" altLang="zh-TW" b="0" i="1" smtClean="0">
                              <a:latin typeface="Cambria Math" panose="02040503050406030204" pitchFamily="18" charset="0"/>
                              <a:ea typeface="Cambria Math"/>
                              <a:cs typeface="Times New Roman" pitchFamily="18" charset="0"/>
                            </a:rPr>
                          </m:ctrlPr>
                        </m:dPr>
                        <m:e>
                          <m:f>
                            <m:fPr>
                              <m:ctrlPr>
                                <a:rPr lang="en-US" altLang="zh-TW" b="0" i="1" smtClean="0">
                                  <a:latin typeface="Cambria Math" panose="02040503050406030204" pitchFamily="18" charset="0"/>
                                  <a:ea typeface="Cambria Math"/>
                                  <a:cs typeface="Times New Roman" pitchFamily="18" charset="0"/>
                                </a:rPr>
                              </m:ctrlPr>
                            </m:fPr>
                            <m:num>
                              <m:r>
                                <a:rPr lang="zh-TW" altLang="en-US" b="0" i="1" smtClean="0">
                                  <a:latin typeface="Cambria Math"/>
                                  <a:ea typeface="Cambria Math"/>
                                  <a:cs typeface="Times New Roman" pitchFamily="18" charset="0"/>
                                </a:rPr>
                                <m:t>𝜕</m:t>
                              </m:r>
                            </m:num>
                            <m:den>
                              <m:r>
                                <a:rPr lang="zh-TW" altLang="en-US" b="0" i="1" smtClean="0">
                                  <a:latin typeface="Cambria Math"/>
                                  <a:ea typeface="Cambria Math"/>
                                  <a:cs typeface="Times New Roman" pitchFamily="18" charset="0"/>
                                </a:rPr>
                                <m:t>𝜕</m:t>
                              </m:r>
                              <m:r>
                                <a:rPr lang="en-US" altLang="zh-TW" b="0" i="1" smtClean="0">
                                  <a:latin typeface="Cambria Math"/>
                                  <a:ea typeface="Cambria Math"/>
                                  <a:cs typeface="Times New Roman" pitchFamily="18" charset="0"/>
                                </a:rPr>
                                <m:t>𝑡</m:t>
                              </m:r>
                            </m:den>
                          </m:f>
                          <m:r>
                            <a:rPr lang="en-US" altLang="zh-TW" b="0" i="1" smtClean="0">
                              <a:latin typeface="Cambria Math"/>
                              <a:ea typeface="Cambria Math"/>
                              <a:cs typeface="Times New Roman" pitchFamily="18" charset="0"/>
                            </a:rPr>
                            <m:t>,</m:t>
                          </m:r>
                          <m:acc>
                            <m:accPr>
                              <m:chr m:val="⃗"/>
                              <m:ctrlPr>
                                <a:rPr lang="en-US" altLang="zh-TW" b="0" i="1" smtClean="0">
                                  <a:latin typeface="Cambria Math" panose="02040503050406030204" pitchFamily="18" charset="0"/>
                                  <a:ea typeface="Cambria Math"/>
                                  <a:cs typeface="Times New Roman" pitchFamily="18" charset="0"/>
                                </a:rPr>
                              </m:ctrlPr>
                            </m:accPr>
                            <m:e>
                              <m:r>
                                <a:rPr lang="en-US" altLang="zh-TW" b="0" i="1" smtClean="0">
                                  <a:latin typeface="Cambria Math"/>
                                  <a:ea typeface="Cambria Math"/>
                                  <a:cs typeface="Times New Roman" pitchFamily="18" charset="0"/>
                                </a:rPr>
                                <m:t>𝛻</m:t>
                              </m:r>
                            </m:e>
                          </m:acc>
                        </m:e>
                      </m:d>
                    </m:oMath>
                  </m:oMathPara>
                </a14:m>
                <a:endParaRPr lang="zh-TW"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1512696" y="4087497"/>
                <a:ext cx="2254917" cy="714683"/>
              </a:xfrm>
              <a:prstGeom prst="rect">
                <a:avLst/>
              </a:prstGeom>
              <a:blipFill>
                <a:blip r:embed="rId2"/>
                <a:stretch>
                  <a:fillRect/>
                </a:stretch>
              </a:blipFill>
            </p:spPr>
            <p:txBody>
              <a:bodyPr/>
              <a:lstStyle/>
              <a:p>
                <a:r>
                  <a:rPr lang="en-TW">
                    <a:noFill/>
                  </a:rPr>
                  <a:t> </a:t>
                </a:r>
              </a:p>
            </p:txBody>
          </p:sp>
        </mc:Fallback>
      </mc:AlternateContent>
      <p:sp>
        <p:nvSpPr>
          <p:cNvPr id="4" name="文字方塊 3"/>
          <p:cNvSpPr txBox="1"/>
          <p:nvPr/>
        </p:nvSpPr>
        <p:spPr>
          <a:xfrm>
            <a:off x="3846884" y="1007732"/>
            <a:ext cx="3272156"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下足標的符號表達了此事！</a:t>
            </a:r>
          </a:p>
        </p:txBody>
      </p:sp>
      <mc:AlternateContent xmlns:mc="http://schemas.openxmlformats.org/markup-compatibility/2006" xmlns:a14="http://schemas.microsoft.com/office/drawing/2010/main">
        <mc:Choice Requires="a14">
          <p:sp>
            <p:nvSpPr>
              <p:cNvPr id="12" name="矩形 11"/>
              <p:cNvSpPr/>
              <p:nvPr/>
            </p:nvSpPr>
            <p:spPr>
              <a:xfrm>
                <a:off x="1587803" y="5630680"/>
                <a:ext cx="1342099" cy="619016"/>
              </a:xfrm>
              <a:prstGeom prst="rect">
                <a:avLst/>
              </a:prstGeom>
              <a:solidFill>
                <a:srgbClr val="FFFDAB"/>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i="1">
                              <a:latin typeface="Cambria Math" panose="02040503050406030204" pitchFamily="18" charset="0"/>
                              <a:cs typeface="Times New Roman" pitchFamily="18" charset="0"/>
                            </a:rPr>
                          </m:ctrlPr>
                        </m:sSubPr>
                        <m:e>
                          <m:r>
                            <a:rPr lang="zh-TW" altLang="en-US" i="1">
                              <a:latin typeface="Cambria Math"/>
                              <a:cs typeface="Times New Roman" pitchFamily="18" charset="0"/>
                            </a:rPr>
                            <m:t>𝜕</m:t>
                          </m:r>
                        </m:e>
                        <m:sub>
                          <m:r>
                            <a:rPr lang="zh-TW" altLang="en-US" i="1">
                              <a:latin typeface="Cambria Math"/>
                              <a:cs typeface="Times New Roman" pitchFamily="18" charset="0"/>
                            </a:rPr>
                            <m:t>𝜇</m:t>
                          </m:r>
                        </m:sub>
                      </m:sSub>
                      <m:r>
                        <a:rPr lang="zh-TW" altLang="en-US" i="1" smtClean="0">
                          <a:latin typeface="Cambria Math"/>
                          <a:cs typeface="Times New Roman" pitchFamily="18" charset="0"/>
                        </a:rPr>
                        <m:t>𝜙</m:t>
                      </m:r>
                      <m:r>
                        <a:rPr lang="en-US" altLang="zh-TW" i="1">
                          <a:latin typeface="Cambria Math"/>
                          <a:ea typeface="Cambria Math"/>
                          <a:cs typeface="Times New Roman" pitchFamily="18" charset="0"/>
                        </a:rPr>
                        <m:t>≡</m:t>
                      </m:r>
                      <m:f>
                        <m:fPr>
                          <m:ctrlPr>
                            <a:rPr lang="en-US" altLang="zh-TW" i="1">
                              <a:latin typeface="Cambria Math" panose="02040503050406030204" pitchFamily="18" charset="0"/>
                              <a:ea typeface="Cambria Math"/>
                              <a:cs typeface="Times New Roman" pitchFamily="18" charset="0"/>
                            </a:rPr>
                          </m:ctrlPr>
                        </m:fPr>
                        <m:num>
                          <m:r>
                            <a:rPr lang="zh-TW" altLang="en-US" i="1">
                              <a:latin typeface="Cambria Math"/>
                              <a:ea typeface="Cambria Math"/>
                              <a:cs typeface="Times New Roman" pitchFamily="18" charset="0"/>
                            </a:rPr>
                            <m:t>𝜕</m:t>
                          </m:r>
                          <m:r>
                            <a:rPr lang="zh-TW" altLang="en-US" i="1">
                              <a:latin typeface="Cambria Math"/>
                              <a:cs typeface="Times New Roman" pitchFamily="18" charset="0"/>
                            </a:rPr>
                            <m:t>𝜙</m:t>
                          </m:r>
                        </m:num>
                        <m:den>
                          <m:r>
                            <a:rPr lang="zh-TW" altLang="en-US" i="1">
                              <a:latin typeface="Cambria Math"/>
                              <a:ea typeface="Cambria Math"/>
                              <a:cs typeface="Times New Roman" pitchFamily="18" charset="0"/>
                            </a:rPr>
                            <m:t>𝜕</m:t>
                          </m:r>
                          <m:sSup>
                            <m:sSupPr>
                              <m:ctrlPr>
                                <a:rPr lang="en-US" altLang="zh-TW" i="1">
                                  <a:latin typeface="Cambria Math" panose="02040503050406030204" pitchFamily="18" charset="0"/>
                                  <a:ea typeface="Cambria Math"/>
                                  <a:cs typeface="Times New Roman" pitchFamily="18" charset="0"/>
                                </a:rPr>
                              </m:ctrlPr>
                            </m:sSupPr>
                            <m:e>
                              <m:r>
                                <a:rPr lang="en-US" altLang="zh-TW" i="1">
                                  <a:latin typeface="Cambria Math"/>
                                  <a:ea typeface="Cambria Math"/>
                                  <a:cs typeface="Times New Roman" pitchFamily="18" charset="0"/>
                                </a:rPr>
                                <m:t>𝑥</m:t>
                              </m:r>
                            </m:e>
                            <m:sup>
                              <m:r>
                                <a:rPr lang="zh-TW" altLang="en-US" i="1">
                                  <a:latin typeface="Cambria Math"/>
                                  <a:ea typeface="Cambria Math"/>
                                  <a:cs typeface="Times New Roman" pitchFamily="18" charset="0"/>
                                </a:rPr>
                                <m:t>𝜇</m:t>
                              </m:r>
                            </m:sup>
                          </m:sSup>
                        </m:den>
                      </m:f>
                    </m:oMath>
                  </m:oMathPara>
                </a14:m>
                <a:endParaRPr lang="zh-TW" altLang="en-US" dirty="0"/>
              </a:p>
            </p:txBody>
          </p:sp>
        </mc:Choice>
        <mc:Fallback xmlns="">
          <p:sp>
            <p:nvSpPr>
              <p:cNvPr id="12" name="矩形 11"/>
              <p:cNvSpPr>
                <a:spLocks noRot="1" noChangeAspect="1" noMove="1" noResize="1" noEditPoints="1" noAdjustHandles="1" noChangeArrowheads="1" noChangeShapeType="1" noTextEdit="1"/>
              </p:cNvSpPr>
              <p:nvPr/>
            </p:nvSpPr>
            <p:spPr>
              <a:xfrm>
                <a:off x="1587803" y="5630680"/>
                <a:ext cx="1342099" cy="619016"/>
              </a:xfrm>
              <a:prstGeom prst="rect">
                <a:avLst/>
              </a:prstGeom>
              <a:blipFill>
                <a:blip r:embed="rId3"/>
                <a:stretch>
                  <a:fillRect b="-4000"/>
                </a:stretch>
              </a:blipFill>
            </p:spPr>
            <p:txBody>
              <a:bodyPr/>
              <a:lstStyle/>
              <a:p>
                <a:r>
                  <a:rPr lang="en-TW">
                    <a:noFill/>
                  </a:rPr>
                  <a:t> </a:t>
                </a:r>
              </a:p>
            </p:txBody>
          </p:sp>
        </mc:Fallback>
      </mc:AlternateContent>
      <p:sp>
        <p:nvSpPr>
          <p:cNvPr id="5" name="文字方塊 4"/>
          <p:cNvSpPr txBox="1"/>
          <p:nvPr/>
        </p:nvSpPr>
        <p:spPr>
          <a:xfrm>
            <a:off x="5022283" y="2945139"/>
            <a:ext cx="2384474"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數字當然是不變量！</a:t>
            </a:r>
          </a:p>
        </p:txBody>
      </p:sp>
      <p:sp>
        <p:nvSpPr>
          <p:cNvPr id="6" name="文字方塊 5"/>
          <p:cNvSpPr txBox="1"/>
          <p:nvPr/>
        </p:nvSpPr>
        <p:spPr>
          <a:xfrm>
            <a:off x="1550249" y="1608222"/>
            <a:ext cx="5497744"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應該從其轉換式看出來，但比較複雜。</a:t>
            </a:r>
          </a:p>
        </p:txBody>
      </p:sp>
      <mc:AlternateContent xmlns:mc="http://schemas.openxmlformats.org/markup-compatibility/2006" xmlns:a14="http://schemas.microsoft.com/office/drawing/2010/main">
        <mc:Choice Requires="a14">
          <p:sp>
            <p:nvSpPr>
              <p:cNvPr id="13" name="矩形 12"/>
              <p:cNvSpPr/>
              <p:nvPr/>
            </p:nvSpPr>
            <p:spPr>
              <a:xfrm>
                <a:off x="1448245" y="835057"/>
                <a:ext cx="2254917" cy="714683"/>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cs typeface="Times New Roman" pitchFamily="18" charset="0"/>
                            </a:rPr>
                          </m:ctrlPr>
                        </m:sSubPr>
                        <m:e>
                          <m:r>
                            <a:rPr lang="zh-TW" altLang="en-US" i="1">
                              <a:latin typeface="Cambria Math"/>
                              <a:cs typeface="Times New Roman" pitchFamily="18" charset="0"/>
                            </a:rPr>
                            <m:t>𝜕</m:t>
                          </m:r>
                        </m:e>
                        <m:sub>
                          <m:r>
                            <a:rPr lang="zh-TW" altLang="en-US" i="1">
                              <a:latin typeface="Cambria Math"/>
                              <a:cs typeface="Times New Roman" pitchFamily="18" charset="0"/>
                            </a:rPr>
                            <m:t>𝜇</m:t>
                          </m:r>
                        </m:sub>
                      </m:sSub>
                      <m:r>
                        <a:rPr lang="en-US" altLang="zh-TW" i="1">
                          <a:latin typeface="Cambria Math"/>
                          <a:ea typeface="Cambria Math"/>
                          <a:cs typeface="Times New Roman" pitchFamily="18" charset="0"/>
                        </a:rPr>
                        <m:t>≡</m:t>
                      </m:r>
                      <m:f>
                        <m:fPr>
                          <m:ctrlPr>
                            <a:rPr lang="en-US" altLang="zh-TW" i="1">
                              <a:latin typeface="Cambria Math" panose="02040503050406030204" pitchFamily="18" charset="0"/>
                              <a:ea typeface="Cambria Math"/>
                              <a:cs typeface="Times New Roman" pitchFamily="18" charset="0"/>
                            </a:rPr>
                          </m:ctrlPr>
                        </m:fPr>
                        <m:num>
                          <m:r>
                            <a:rPr lang="zh-TW" altLang="en-US" i="1">
                              <a:latin typeface="Cambria Math"/>
                              <a:ea typeface="Cambria Math"/>
                              <a:cs typeface="Times New Roman" pitchFamily="18" charset="0"/>
                            </a:rPr>
                            <m:t>𝜕</m:t>
                          </m:r>
                        </m:num>
                        <m:den>
                          <m:r>
                            <a:rPr lang="zh-TW" altLang="en-US" i="1">
                              <a:latin typeface="Cambria Math"/>
                              <a:ea typeface="Cambria Math"/>
                              <a:cs typeface="Times New Roman" pitchFamily="18" charset="0"/>
                            </a:rPr>
                            <m:t>𝜕</m:t>
                          </m:r>
                          <m:sSup>
                            <m:sSupPr>
                              <m:ctrlPr>
                                <a:rPr lang="en-US" altLang="zh-TW" i="1">
                                  <a:latin typeface="Cambria Math" panose="02040503050406030204" pitchFamily="18" charset="0"/>
                                  <a:ea typeface="Cambria Math"/>
                                  <a:cs typeface="Times New Roman" pitchFamily="18" charset="0"/>
                                </a:rPr>
                              </m:ctrlPr>
                            </m:sSupPr>
                            <m:e>
                              <m:r>
                                <a:rPr lang="en-US" altLang="zh-TW" i="1">
                                  <a:latin typeface="Cambria Math"/>
                                  <a:ea typeface="Cambria Math"/>
                                  <a:cs typeface="Times New Roman" pitchFamily="18" charset="0"/>
                                </a:rPr>
                                <m:t>𝑥</m:t>
                              </m:r>
                            </m:e>
                            <m:sup>
                              <m:r>
                                <a:rPr lang="zh-TW" altLang="en-US" i="1">
                                  <a:latin typeface="Cambria Math"/>
                                  <a:ea typeface="Cambria Math"/>
                                  <a:cs typeface="Times New Roman" pitchFamily="18" charset="0"/>
                                </a:rPr>
                                <m:t>𝜇</m:t>
                              </m:r>
                            </m:sup>
                          </m:sSup>
                        </m:den>
                      </m:f>
                      <m:r>
                        <a:rPr lang="en-US" altLang="zh-TW" b="0" i="1" smtClean="0">
                          <a:latin typeface="Cambria Math"/>
                          <a:ea typeface="Cambria Math"/>
                          <a:cs typeface="Times New Roman" pitchFamily="18" charset="0"/>
                        </a:rPr>
                        <m:t>=</m:t>
                      </m:r>
                      <m:d>
                        <m:dPr>
                          <m:ctrlPr>
                            <a:rPr lang="en-US" altLang="zh-TW" b="0" i="1" smtClean="0">
                              <a:latin typeface="Cambria Math" panose="02040503050406030204" pitchFamily="18" charset="0"/>
                              <a:ea typeface="Cambria Math"/>
                              <a:cs typeface="Times New Roman" pitchFamily="18" charset="0"/>
                            </a:rPr>
                          </m:ctrlPr>
                        </m:dPr>
                        <m:e>
                          <m:f>
                            <m:fPr>
                              <m:ctrlPr>
                                <a:rPr lang="en-US" altLang="zh-TW" b="0" i="1" smtClean="0">
                                  <a:latin typeface="Cambria Math" panose="02040503050406030204" pitchFamily="18" charset="0"/>
                                  <a:ea typeface="Cambria Math"/>
                                  <a:cs typeface="Times New Roman" pitchFamily="18" charset="0"/>
                                </a:rPr>
                              </m:ctrlPr>
                            </m:fPr>
                            <m:num>
                              <m:r>
                                <a:rPr lang="zh-TW" altLang="en-US" b="0" i="1" smtClean="0">
                                  <a:latin typeface="Cambria Math"/>
                                  <a:ea typeface="Cambria Math"/>
                                  <a:cs typeface="Times New Roman" pitchFamily="18" charset="0"/>
                                </a:rPr>
                                <m:t>𝜕</m:t>
                              </m:r>
                            </m:num>
                            <m:den>
                              <m:r>
                                <a:rPr lang="zh-TW" altLang="en-US" b="0" i="1" smtClean="0">
                                  <a:latin typeface="Cambria Math"/>
                                  <a:ea typeface="Cambria Math"/>
                                  <a:cs typeface="Times New Roman" pitchFamily="18" charset="0"/>
                                </a:rPr>
                                <m:t>𝜕</m:t>
                              </m:r>
                              <m:r>
                                <a:rPr lang="en-US" altLang="zh-TW" b="0" i="1" smtClean="0">
                                  <a:latin typeface="Cambria Math"/>
                                  <a:ea typeface="Cambria Math"/>
                                  <a:cs typeface="Times New Roman" pitchFamily="18" charset="0"/>
                                </a:rPr>
                                <m:t>𝑡</m:t>
                              </m:r>
                            </m:den>
                          </m:f>
                          <m:r>
                            <a:rPr lang="en-US" altLang="zh-TW" b="0" i="1" smtClean="0">
                              <a:latin typeface="Cambria Math"/>
                              <a:ea typeface="Cambria Math"/>
                              <a:cs typeface="Times New Roman" pitchFamily="18" charset="0"/>
                            </a:rPr>
                            <m:t>,</m:t>
                          </m:r>
                          <m:acc>
                            <m:accPr>
                              <m:chr m:val="⃗"/>
                              <m:ctrlPr>
                                <a:rPr lang="en-US" altLang="zh-TW" b="0" i="1" smtClean="0">
                                  <a:latin typeface="Cambria Math" panose="02040503050406030204" pitchFamily="18" charset="0"/>
                                  <a:ea typeface="Cambria Math"/>
                                  <a:cs typeface="Times New Roman" pitchFamily="18" charset="0"/>
                                </a:rPr>
                              </m:ctrlPr>
                            </m:accPr>
                            <m:e>
                              <m:r>
                                <a:rPr lang="en-US" altLang="zh-TW" b="0" i="1" smtClean="0">
                                  <a:latin typeface="Cambria Math"/>
                                  <a:ea typeface="Cambria Math"/>
                                  <a:cs typeface="Times New Roman" pitchFamily="18" charset="0"/>
                                </a:rPr>
                                <m:t>𝛻</m:t>
                              </m:r>
                            </m:e>
                          </m:acc>
                        </m:e>
                      </m:d>
                    </m:oMath>
                  </m:oMathPara>
                </a14:m>
                <a:endParaRPr lang="zh-TW" altLang="en-US" dirty="0"/>
              </a:p>
            </p:txBody>
          </p:sp>
        </mc:Choice>
        <mc:Fallback xmlns="">
          <p:sp>
            <p:nvSpPr>
              <p:cNvPr id="13" name="矩形 12"/>
              <p:cNvSpPr>
                <a:spLocks noRot="1" noChangeAspect="1" noMove="1" noResize="1" noEditPoints="1" noAdjustHandles="1" noChangeArrowheads="1" noChangeShapeType="1" noTextEdit="1"/>
              </p:cNvSpPr>
              <p:nvPr/>
            </p:nvSpPr>
            <p:spPr>
              <a:xfrm>
                <a:off x="1448245" y="835057"/>
                <a:ext cx="2254917" cy="714683"/>
              </a:xfrm>
              <a:prstGeom prst="rect">
                <a:avLst/>
              </a:prstGeom>
              <a:blipFill>
                <a:blip r:embed="rId4"/>
                <a:stretch>
                  <a:fillRect/>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52B3EFFD-D249-3744-9FDD-4759ED13A83C}"/>
                  </a:ext>
                </a:extLst>
              </p:cNvPr>
              <p:cNvSpPr/>
              <p:nvPr/>
            </p:nvSpPr>
            <p:spPr>
              <a:xfrm>
                <a:off x="1448245" y="2666345"/>
                <a:ext cx="3344821" cy="926920"/>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cs typeface="Times New Roman" pitchFamily="18" charset="0"/>
                            </a:rPr>
                          </m:ctrlPr>
                        </m:sSubPr>
                        <m:e>
                          <m:r>
                            <a:rPr lang="zh-TW" altLang="en-US" i="1">
                              <a:latin typeface="Cambria Math"/>
                              <a:cs typeface="Times New Roman" pitchFamily="18" charset="0"/>
                            </a:rPr>
                            <m:t>𝜕</m:t>
                          </m:r>
                        </m:e>
                        <m:sub>
                          <m:r>
                            <a:rPr lang="zh-TW" altLang="en-US" i="1">
                              <a:latin typeface="Cambria Math"/>
                              <a:cs typeface="Times New Roman" pitchFamily="18" charset="0"/>
                            </a:rPr>
                            <m:t>𝜇</m:t>
                          </m:r>
                        </m:sub>
                      </m:sSub>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panose="02040503050406030204" pitchFamily="18" charset="0"/>
                              <a:cs typeface="Times New Roman" pitchFamily="18" charset="0"/>
                            </a:rPr>
                            <m:t>𝑥</m:t>
                          </m:r>
                        </m:e>
                        <m:sup>
                          <m:r>
                            <a:rPr lang="en-US" altLang="zh-TW" i="1" smtClean="0">
                              <a:latin typeface="Cambria Math" panose="02040503050406030204" pitchFamily="18" charset="0"/>
                              <a:ea typeface="Cambria Math" panose="02040503050406030204" pitchFamily="18" charset="0"/>
                              <a:cs typeface="Times New Roman" pitchFamily="18" charset="0"/>
                            </a:rPr>
                            <m:t>𝜇</m:t>
                          </m:r>
                        </m:sup>
                      </m:sSup>
                      <m:r>
                        <a:rPr lang="en-US" altLang="zh-TW" i="1">
                          <a:latin typeface="Cambria Math"/>
                          <a:ea typeface="Cambria Math"/>
                          <a:cs typeface="Times New Roman" pitchFamily="18" charset="0"/>
                        </a:rPr>
                        <m:t>≡</m:t>
                      </m:r>
                      <m:f>
                        <m:fPr>
                          <m:ctrlPr>
                            <a:rPr lang="en-US" altLang="zh-TW" i="1">
                              <a:latin typeface="Cambria Math" panose="02040503050406030204" pitchFamily="18" charset="0"/>
                              <a:ea typeface="Cambria Math"/>
                              <a:cs typeface="Times New Roman" pitchFamily="18" charset="0"/>
                            </a:rPr>
                          </m:ctrlPr>
                        </m:fPr>
                        <m:num>
                          <m:r>
                            <a:rPr lang="zh-TW" altLang="en-US" i="1">
                              <a:latin typeface="Cambria Math"/>
                              <a:ea typeface="Cambria Math"/>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a:latin typeface="Cambria Math" panose="02040503050406030204" pitchFamily="18" charset="0"/>
                                  <a:ea typeface="Cambria Math" panose="02040503050406030204" pitchFamily="18" charset="0"/>
                                  <a:cs typeface="Times New Roman" pitchFamily="18" charset="0"/>
                                </a:rPr>
                                <m:t>𝜇</m:t>
                              </m:r>
                            </m:sup>
                          </m:sSup>
                        </m:num>
                        <m:den>
                          <m:r>
                            <a:rPr lang="zh-TW" altLang="en-US" i="1">
                              <a:latin typeface="Cambria Math"/>
                              <a:ea typeface="Cambria Math"/>
                              <a:cs typeface="Times New Roman" pitchFamily="18" charset="0"/>
                            </a:rPr>
                            <m:t>𝜕</m:t>
                          </m:r>
                          <m:sSup>
                            <m:sSupPr>
                              <m:ctrlPr>
                                <a:rPr lang="en-US" altLang="zh-TW" i="1">
                                  <a:latin typeface="Cambria Math" panose="02040503050406030204" pitchFamily="18" charset="0"/>
                                  <a:ea typeface="Cambria Math"/>
                                  <a:cs typeface="Times New Roman" pitchFamily="18" charset="0"/>
                                </a:rPr>
                              </m:ctrlPr>
                            </m:sSupPr>
                            <m:e>
                              <m:r>
                                <a:rPr lang="en-US" altLang="zh-TW" i="1">
                                  <a:latin typeface="Cambria Math"/>
                                  <a:ea typeface="Cambria Math"/>
                                  <a:cs typeface="Times New Roman" pitchFamily="18" charset="0"/>
                                </a:rPr>
                                <m:t>𝑥</m:t>
                              </m:r>
                            </m:e>
                            <m:sup>
                              <m:r>
                                <a:rPr lang="zh-TW" altLang="en-US" i="1">
                                  <a:latin typeface="Cambria Math"/>
                                  <a:ea typeface="Cambria Math"/>
                                  <a:cs typeface="Times New Roman" pitchFamily="18" charset="0"/>
                                </a:rPr>
                                <m:t>𝜇</m:t>
                              </m:r>
                            </m:sup>
                          </m:sSup>
                        </m:den>
                      </m:f>
                      <m:r>
                        <a:rPr lang="en-US" altLang="zh-TW" b="0" i="1" smtClean="0">
                          <a:latin typeface="Cambria Math"/>
                          <a:ea typeface="Cambria Math"/>
                          <a:cs typeface="Times New Roman" pitchFamily="18" charset="0"/>
                        </a:rPr>
                        <m:t>=</m:t>
                      </m:r>
                      <m:nary>
                        <m:naryPr>
                          <m:chr m:val="∑"/>
                          <m:ctrlPr>
                            <a:rPr lang="en-US" altLang="zh-TW" b="0" i="1" smtClean="0">
                              <a:latin typeface="Cambria Math" panose="02040503050406030204" pitchFamily="18" charset="0"/>
                              <a:ea typeface="Cambria Math"/>
                              <a:cs typeface="Times New Roman" pitchFamily="18" charset="0"/>
                            </a:rPr>
                          </m:ctrlPr>
                        </m:naryPr>
                        <m:sub>
                          <m:r>
                            <m:rPr>
                              <m:brk m:alnAt="23"/>
                            </m:rPr>
                            <a:rPr lang="en-US" altLang="zh-TW" b="0" i="1" smtClean="0">
                              <a:latin typeface="Cambria Math" panose="02040503050406030204" pitchFamily="18" charset="0"/>
                              <a:ea typeface="Cambria Math" panose="02040503050406030204" pitchFamily="18" charset="0"/>
                              <a:cs typeface="Times New Roman" pitchFamily="18" charset="0"/>
                            </a:rPr>
                            <m:t>𝜇</m:t>
                          </m:r>
                          <m:r>
                            <a:rPr lang="en-US" altLang="zh-TW" b="0" i="1" smtClean="0">
                              <a:latin typeface="Cambria Math" panose="02040503050406030204" pitchFamily="18" charset="0"/>
                              <a:ea typeface="Cambria Math" panose="02040503050406030204" pitchFamily="18" charset="0"/>
                              <a:cs typeface="Times New Roman" pitchFamily="18" charset="0"/>
                            </a:rPr>
                            <m:t>=0</m:t>
                          </m:r>
                        </m:sub>
                        <m:sup>
                          <m:r>
                            <a:rPr lang="en-US" altLang="zh-TW" b="0" i="1" smtClean="0">
                              <a:latin typeface="Cambria Math" panose="02040503050406030204" pitchFamily="18" charset="0"/>
                              <a:ea typeface="Cambria Math"/>
                              <a:cs typeface="Times New Roman" pitchFamily="18" charset="0"/>
                            </a:rPr>
                            <m:t>3</m:t>
                          </m:r>
                        </m:sup>
                        <m:e>
                          <m:f>
                            <m:fPr>
                              <m:ctrlPr>
                                <a:rPr lang="en-US" altLang="zh-TW" i="1">
                                  <a:latin typeface="Cambria Math" panose="02040503050406030204" pitchFamily="18" charset="0"/>
                                  <a:ea typeface="Cambria Math"/>
                                  <a:cs typeface="Times New Roman" pitchFamily="18" charset="0"/>
                                </a:rPr>
                              </m:ctrlPr>
                            </m:fPr>
                            <m:num>
                              <m:r>
                                <a:rPr lang="zh-TW" altLang="en-US" i="1">
                                  <a:latin typeface="Cambria Math"/>
                                  <a:ea typeface="Cambria Math"/>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𝑥</m:t>
                                  </m:r>
                                </m:e>
                                <m:sup>
                                  <m:r>
                                    <a:rPr lang="en-US" altLang="zh-TW" i="1">
                                      <a:latin typeface="Cambria Math" panose="02040503050406030204" pitchFamily="18" charset="0"/>
                                      <a:ea typeface="Cambria Math" panose="02040503050406030204" pitchFamily="18" charset="0"/>
                                      <a:cs typeface="Times New Roman" pitchFamily="18" charset="0"/>
                                    </a:rPr>
                                    <m:t>𝜇</m:t>
                                  </m:r>
                                </m:sup>
                              </m:sSup>
                            </m:num>
                            <m:den>
                              <m:r>
                                <a:rPr lang="zh-TW" altLang="en-US" i="1">
                                  <a:latin typeface="Cambria Math"/>
                                  <a:ea typeface="Cambria Math"/>
                                  <a:cs typeface="Times New Roman" pitchFamily="18" charset="0"/>
                                </a:rPr>
                                <m:t>𝜕</m:t>
                              </m:r>
                              <m:sSup>
                                <m:sSupPr>
                                  <m:ctrlPr>
                                    <a:rPr lang="en-US" altLang="zh-TW" i="1">
                                      <a:latin typeface="Cambria Math" panose="02040503050406030204" pitchFamily="18" charset="0"/>
                                      <a:ea typeface="Cambria Math"/>
                                      <a:cs typeface="Times New Roman" pitchFamily="18" charset="0"/>
                                    </a:rPr>
                                  </m:ctrlPr>
                                </m:sSupPr>
                                <m:e>
                                  <m:r>
                                    <a:rPr lang="en-US" altLang="zh-TW" i="1">
                                      <a:latin typeface="Cambria Math"/>
                                      <a:ea typeface="Cambria Math"/>
                                      <a:cs typeface="Times New Roman" pitchFamily="18" charset="0"/>
                                    </a:rPr>
                                    <m:t>𝑥</m:t>
                                  </m:r>
                                </m:e>
                                <m:sup>
                                  <m:r>
                                    <a:rPr lang="zh-TW" altLang="en-US" i="1">
                                      <a:latin typeface="Cambria Math"/>
                                      <a:ea typeface="Cambria Math"/>
                                      <a:cs typeface="Times New Roman" pitchFamily="18" charset="0"/>
                                    </a:rPr>
                                    <m:t>𝜇</m:t>
                                  </m:r>
                                </m:sup>
                              </m:sSup>
                            </m:den>
                          </m:f>
                        </m:e>
                      </m:nary>
                      <m:r>
                        <a:rPr lang="en-US" altLang="zh-TW" b="0" i="1" smtClean="0">
                          <a:latin typeface="Cambria Math" panose="02040503050406030204" pitchFamily="18" charset="0"/>
                          <a:ea typeface="Cambria Math"/>
                          <a:cs typeface="Times New Roman" pitchFamily="18" charset="0"/>
                        </a:rPr>
                        <m:t>=4</m:t>
                      </m:r>
                    </m:oMath>
                  </m:oMathPara>
                </a14:m>
                <a:endParaRPr lang="zh-TW" altLang="en-US" dirty="0"/>
              </a:p>
            </p:txBody>
          </p:sp>
        </mc:Choice>
        <mc:Fallback xmlns="">
          <p:sp>
            <p:nvSpPr>
              <p:cNvPr id="14" name="矩形 13">
                <a:extLst>
                  <a:ext uri="{FF2B5EF4-FFF2-40B4-BE49-F238E27FC236}">
                    <a16:creationId xmlns:a16="http://schemas.microsoft.com/office/drawing/2014/main" id="{52B3EFFD-D249-3744-9FDD-4759ED13A83C}"/>
                  </a:ext>
                </a:extLst>
              </p:cNvPr>
              <p:cNvSpPr>
                <a:spLocks noRot="1" noChangeAspect="1" noMove="1" noResize="1" noEditPoints="1" noAdjustHandles="1" noChangeArrowheads="1" noChangeShapeType="1" noTextEdit="1"/>
              </p:cNvSpPr>
              <p:nvPr/>
            </p:nvSpPr>
            <p:spPr>
              <a:xfrm>
                <a:off x="1448245" y="2666345"/>
                <a:ext cx="3344821" cy="926920"/>
              </a:xfrm>
              <a:prstGeom prst="rect">
                <a:avLst/>
              </a:prstGeom>
              <a:blipFill>
                <a:blip r:embed="rId5"/>
                <a:stretch>
                  <a:fillRect t="-87838" b="-135135"/>
                </a:stretch>
              </a:blipFill>
            </p:spPr>
            <p:txBody>
              <a:bodyPr/>
              <a:lstStyle/>
              <a:p>
                <a:r>
                  <a:rPr lang="en-TW">
                    <a:noFill/>
                  </a:rPr>
                  <a:t> </a:t>
                </a:r>
              </a:p>
            </p:txBody>
          </p:sp>
        </mc:Fallback>
      </mc:AlternateContent>
    </p:spTree>
    <p:extLst>
      <p:ext uri="{BB962C8B-B14F-4D97-AF65-F5344CB8AC3E}">
        <p14:creationId xmlns:p14="http://schemas.microsoft.com/office/powerpoint/2010/main" val="21337989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410" name="文字方塊 14"/>
              <p:cNvSpPr txBox="1">
                <a:spLocks noChangeArrowheads="1"/>
              </p:cNvSpPr>
              <p:nvPr/>
            </p:nvSpPr>
            <p:spPr bwMode="auto">
              <a:xfrm>
                <a:off x="1080941" y="2035905"/>
                <a:ext cx="7190105"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14:m>
                  <m:oMath xmlns:m="http://schemas.openxmlformats.org/officeDocument/2006/math">
                    <m:r>
                      <a:rPr lang="zh-TW" altLang="en-US" sz="1800" i="1" smtClean="0">
                        <a:latin typeface="Cambria Math"/>
                        <a:cs typeface="Times New Roman" pitchFamily="18" charset="0"/>
                      </a:rPr>
                      <m:t>利用</m:t>
                    </m:r>
                    <m:sSup>
                      <m:sSupPr>
                        <m:ctrlPr>
                          <a:rPr lang="en-US" altLang="zh-TW" sz="1800" i="1">
                            <a:latin typeface="Cambria Math" panose="02040503050406030204" pitchFamily="18" charset="0"/>
                            <a:cs typeface="Times New Roman" pitchFamily="18" charset="0"/>
                          </a:rPr>
                        </m:ctrlPr>
                      </m:sSupPr>
                      <m:e>
                        <m:r>
                          <a:rPr lang="en-US" altLang="zh-TW" sz="1800" i="1">
                            <a:latin typeface="Cambria Math"/>
                            <a:cs typeface="Times New Roman" pitchFamily="18" charset="0"/>
                          </a:rPr>
                          <m:t>𝑔</m:t>
                        </m:r>
                      </m:e>
                      <m:sup>
                        <m:r>
                          <a:rPr lang="zh-TW" altLang="en-US" sz="1800" i="1">
                            <a:latin typeface="Cambria Math"/>
                            <a:cs typeface="Times New Roman" pitchFamily="18" charset="0"/>
                          </a:rPr>
                          <m:t>𝜇𝜈</m:t>
                        </m:r>
                      </m:sup>
                    </m:sSup>
                    <m:r>
                      <a:rPr lang="zh-TW" altLang="en-US" sz="1800" b="0" i="1" smtClean="0">
                        <a:latin typeface="Cambria Math"/>
                        <a:cs typeface="Times New Roman" pitchFamily="18" charset="0"/>
                      </a:rPr>
                      <m:t>，</m:t>
                    </m:r>
                  </m:oMath>
                </a14:m>
                <a:r>
                  <a:rPr kumimoji="0" lang="zh-TW" altLang="en-US" sz="1800" dirty="0">
                    <a:latin typeface="Times New Roman" pitchFamily="18" charset="0"/>
                    <a:cs typeface="Times New Roman" pitchFamily="18" charset="0"/>
                  </a:rPr>
                  <a:t>我們可以倒過來從</a:t>
                </a:r>
                <a:r>
                  <a:rPr kumimoji="0" lang="en-US" altLang="zh-TW" sz="1800" dirty="0">
                    <a:latin typeface="Times New Roman" pitchFamily="18" charset="0"/>
                    <a:cs typeface="Times New Roman" pitchFamily="18" charset="0"/>
                  </a:rPr>
                  <a:t>Covariant Vectors</a:t>
                </a:r>
                <a:r>
                  <a:rPr kumimoji="0" lang="zh-TW" altLang="en-US" sz="1800" dirty="0">
                    <a:latin typeface="Times New Roman" pitchFamily="18" charset="0"/>
                    <a:cs typeface="Times New Roman" pitchFamily="18" charset="0"/>
                  </a:rPr>
                  <a:t>得到</a:t>
                </a:r>
                <a:r>
                  <a:rPr kumimoji="0" lang="en-US" altLang="zh-TW" sz="1800" dirty="0">
                    <a:latin typeface="Times New Roman" pitchFamily="18" charset="0"/>
                    <a:cs typeface="Times New Roman" pitchFamily="18" charset="0"/>
                  </a:rPr>
                  <a:t>Vectors</a:t>
                </a:r>
                <a:r>
                  <a:rPr kumimoji="0" lang="zh-TW" altLang="en-US" sz="1800" dirty="0">
                    <a:latin typeface="Times New Roman" pitchFamily="18" charset="0"/>
                    <a:cs typeface="Times New Roman" pitchFamily="18" charset="0"/>
                  </a:rPr>
                  <a:t>：</a:t>
                </a:r>
              </a:p>
            </p:txBody>
          </p:sp>
        </mc:Choice>
        <mc:Fallback xmlns="">
          <p:sp>
            <p:nvSpPr>
              <p:cNvPr id="102410" name="文字方塊 14"/>
              <p:cNvSpPr txBox="1">
                <a:spLocks noRot="1" noChangeAspect="1" noMove="1" noResize="1" noEditPoints="1" noAdjustHandles="1" noChangeArrowheads="1" noChangeShapeType="1" noTextEdit="1"/>
              </p:cNvSpPr>
              <p:nvPr/>
            </p:nvSpPr>
            <p:spPr bwMode="auto">
              <a:xfrm>
                <a:off x="1080941" y="2035905"/>
                <a:ext cx="7190105" cy="369332"/>
              </a:xfrm>
              <a:prstGeom prst="rect">
                <a:avLst/>
              </a:prstGeom>
              <a:blipFill>
                <a:blip r:embed="rId2"/>
                <a:stretch>
                  <a:fillRect l="-176" t="-6667" b="-2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7" name="文字方塊 16"/>
              <p:cNvSpPr txBox="1"/>
              <p:nvPr/>
            </p:nvSpPr>
            <p:spPr>
              <a:xfrm>
                <a:off x="1950031" y="2845588"/>
                <a:ext cx="6321016" cy="398955"/>
              </a:xfrm>
              <a:prstGeom prst="rect">
                <a:avLst/>
              </a:prstGeom>
              <a:solidFill>
                <a:srgbClr val="FFFDAB"/>
              </a:solid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𝑥</m:t>
                          </m:r>
                        </m:e>
                        <m:sup>
                          <m:r>
                            <a:rPr lang="zh-TW" altLang="en-US" i="1" smtClean="0">
                              <a:latin typeface="Cambria Math"/>
                              <a:cs typeface="Times New Roman" pitchFamily="18" charset="0"/>
                            </a:rPr>
                            <m:t>𝜇</m:t>
                          </m:r>
                        </m:sup>
                      </m:sSup>
                      <m:r>
                        <a:rPr lang="en-US" altLang="zh-TW" b="0" i="1" smtClean="0">
                          <a:latin typeface="Cambria Math"/>
                          <a:cs typeface="Times New Roman" pitchFamily="18" charset="0"/>
                        </a:rPr>
                        <m:t>=</m:t>
                      </m:r>
                      <m:sSup>
                        <m:sSupPr>
                          <m:ctrlPr>
                            <a:rPr lang="en-US" altLang="zh-TW" i="1">
                              <a:latin typeface="Cambria Math" panose="02040503050406030204" pitchFamily="18" charset="0"/>
                              <a:cs typeface="Times New Roman" pitchFamily="18" charset="0"/>
                            </a:rPr>
                          </m:ctrlPr>
                        </m:sSupPr>
                        <m:e>
                          <m:d>
                            <m:dPr>
                              <m:ctrlPr>
                                <a:rPr lang="en-US" altLang="zh-TW" i="1" smtClean="0">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ea typeface="Cambria Math" panose="02040503050406030204" pitchFamily="18" charset="0"/>
                                      <a:cs typeface="Times New Roman" pitchFamily="18" charset="0"/>
                                    </a:rPr>
                                  </m:ctrlPr>
                                </m:sSupPr>
                                <m:e>
                                  <m:r>
                                    <a:rPr lang="en-US" altLang="zh-TW" i="1">
                                      <a:latin typeface="Cambria Math" panose="02040503050406030204" pitchFamily="18" charset="0"/>
                                      <a:ea typeface="Cambria Math" panose="02040503050406030204" pitchFamily="18" charset="0"/>
                                      <a:cs typeface="Times New Roman" pitchFamily="18" charset="0"/>
                                    </a:rPr>
                                    <m:t>𝑔</m:t>
                                  </m:r>
                                </m:e>
                                <m:sup>
                                  <m:r>
                                    <a:rPr lang="en-US" altLang="zh-TW" i="1">
                                      <a:latin typeface="Cambria Math" panose="02040503050406030204" pitchFamily="18" charset="0"/>
                                      <a:ea typeface="Cambria Math" panose="02040503050406030204" pitchFamily="18" charset="0"/>
                                      <a:cs typeface="Times New Roman" pitchFamily="18" charset="0"/>
                                    </a:rPr>
                                    <m:t>−1</m:t>
                                  </m:r>
                                </m:sup>
                              </m:sSup>
                              <m:r>
                                <a:rPr lang="en-US" altLang="zh-TW" i="1">
                                  <a:latin typeface="Cambria Math" panose="02040503050406030204" pitchFamily="18" charset="0"/>
                                  <a:ea typeface="Cambria Math" panose="02040503050406030204" pitchFamily="18" charset="0"/>
                                  <a:cs typeface="Times New Roman" pitchFamily="18" charset="0"/>
                                </a:rPr>
                                <m:t>∙</m:t>
                              </m:r>
                              <m:r>
                                <a:rPr lang="en-US" altLang="zh-TW" b="0" i="1" smtClean="0">
                                  <a:latin typeface="Cambria Math" panose="02040503050406030204" pitchFamily="18" charset="0"/>
                                  <a:cs typeface="Times New Roman" pitchFamily="18" charset="0"/>
                                </a:rPr>
                                <m:t>𝑔</m:t>
                              </m:r>
                            </m:e>
                          </m:d>
                        </m:e>
                        <m:sup>
                          <m:r>
                            <a:rPr lang="zh-TW" altLang="en-US" i="1">
                              <a:latin typeface="Cambria Math"/>
                              <a:cs typeface="Times New Roman" pitchFamily="18" charset="0"/>
                            </a:rPr>
                            <m:t>𝜇𝜈</m:t>
                          </m:r>
                        </m:sup>
                      </m:sSup>
                      <m:sSup>
                        <m:sSupPr>
                          <m:ctrlPr>
                            <a:rPr lang="en-US" altLang="zh-TW" i="1">
                              <a:latin typeface="Cambria Math" panose="02040503050406030204" pitchFamily="18" charset="0"/>
                              <a:cs typeface="Times New Roman" pitchFamily="18" charset="0"/>
                            </a:rPr>
                          </m:ctrlPr>
                        </m:sSupPr>
                        <m:e>
                          <m:r>
                            <a:rPr lang="en-US" altLang="zh-TW" i="1">
                              <a:latin typeface="Cambria Math"/>
                              <a:cs typeface="Times New Roman" pitchFamily="18" charset="0"/>
                            </a:rPr>
                            <m:t>𝑥</m:t>
                          </m:r>
                        </m:e>
                        <m:sup>
                          <m:r>
                            <a:rPr lang="zh-TW" altLang="en-US" i="1">
                              <a:latin typeface="Cambria Math"/>
                              <a:cs typeface="Times New Roman" pitchFamily="18" charset="0"/>
                            </a:rPr>
                            <m:t>𝜇</m:t>
                          </m:r>
                        </m:sup>
                      </m:sSup>
                      <m:r>
                        <a:rPr lang="en-US" altLang="zh-TW" b="0" i="0" smtClean="0">
                          <a:latin typeface="Cambria Math" panose="02040503050406030204" pitchFamily="18" charset="0"/>
                          <a:cs typeface="Times New Roman" pitchFamily="18" charset="0"/>
                        </a:rPr>
                        <m:t>=</m:t>
                      </m:r>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ea typeface="Cambria Math" panose="02040503050406030204" pitchFamily="18" charset="0"/>
                                      <a:cs typeface="Times New Roman" pitchFamily="18" charset="0"/>
                                    </a:rPr>
                                  </m:ctrlPr>
                                </m:sSupPr>
                                <m:e>
                                  <m:r>
                                    <a:rPr lang="en-US" altLang="zh-TW" i="1">
                                      <a:latin typeface="Cambria Math" panose="02040503050406030204" pitchFamily="18" charset="0"/>
                                      <a:ea typeface="Cambria Math" panose="02040503050406030204" pitchFamily="18" charset="0"/>
                                      <a:cs typeface="Times New Roman" pitchFamily="18" charset="0"/>
                                    </a:rPr>
                                    <m:t>𝑔</m:t>
                                  </m:r>
                                </m:e>
                                <m:sup>
                                  <m:r>
                                    <a:rPr lang="en-US" altLang="zh-TW" i="1">
                                      <a:latin typeface="Cambria Math" panose="02040503050406030204" pitchFamily="18" charset="0"/>
                                      <a:ea typeface="Cambria Math" panose="02040503050406030204" pitchFamily="18" charset="0"/>
                                      <a:cs typeface="Times New Roman" pitchFamily="18" charset="0"/>
                                    </a:rPr>
                                    <m:t>−1</m:t>
                                  </m:r>
                                </m:sup>
                              </m:sSup>
                            </m:e>
                          </m:d>
                        </m:e>
                        <m:sup>
                          <m:r>
                            <a:rPr lang="zh-TW" altLang="en-US" i="1">
                              <a:latin typeface="Cambria Math"/>
                              <a:cs typeface="Times New Roman" pitchFamily="18" charset="0"/>
                            </a:rPr>
                            <m:t>𝜇</m:t>
                          </m:r>
                          <m:r>
                            <a:rPr lang="zh-TW" altLang="en-US" i="1" smtClean="0">
                              <a:latin typeface="Cambria Math" panose="02040503050406030204" pitchFamily="18" charset="0"/>
                              <a:cs typeface="Times New Roman" pitchFamily="18" charset="0"/>
                            </a:rPr>
                            <m:t>𝜌</m:t>
                          </m:r>
                        </m:sup>
                      </m:sSup>
                      <m:r>
                        <a:rPr lang="zh-TW" altLang="en-US" i="1" smtClean="0">
                          <a:latin typeface="Cambria Math" panose="02040503050406030204" pitchFamily="18" charset="0"/>
                          <a:cs typeface="Times New Roman" pitchFamily="18" charset="0"/>
                        </a:rPr>
                        <m:t>∙</m:t>
                      </m:r>
                      <m:sSub>
                        <m:sSubPr>
                          <m:ctrlPr>
                            <a:rPr lang="en-US" altLang="zh-TW" i="1">
                              <a:latin typeface="Cambria Math" panose="02040503050406030204" pitchFamily="18" charset="0"/>
                              <a:ea typeface="Cambria Math"/>
                              <a:cs typeface="Times New Roman" pitchFamily="18" charset="0"/>
                            </a:rPr>
                          </m:ctrlPr>
                        </m:sSubPr>
                        <m:e>
                          <m:r>
                            <a:rPr lang="en-US" altLang="zh-TW" i="1">
                              <a:latin typeface="Cambria Math"/>
                              <a:ea typeface="Cambria Math"/>
                              <a:cs typeface="Times New Roman" pitchFamily="18" charset="0"/>
                            </a:rPr>
                            <m:t>𝑔</m:t>
                          </m:r>
                        </m:e>
                        <m:sub>
                          <m:r>
                            <a:rPr lang="en-US" altLang="zh-TW" i="1" smtClean="0">
                              <a:latin typeface="Cambria Math" panose="02040503050406030204" pitchFamily="18" charset="0"/>
                              <a:ea typeface="Cambria Math" panose="02040503050406030204" pitchFamily="18" charset="0"/>
                              <a:cs typeface="Times New Roman" pitchFamily="18" charset="0"/>
                            </a:rPr>
                            <m:t>𝜌</m:t>
                          </m:r>
                          <m:r>
                            <a:rPr lang="zh-TW" altLang="en-US" i="1">
                              <a:latin typeface="Cambria Math"/>
                              <a:ea typeface="Cambria Math"/>
                              <a:cs typeface="Times New Roman" pitchFamily="18" charset="0"/>
                            </a:rPr>
                            <m:t>𝜈</m:t>
                          </m:r>
                        </m:sub>
                      </m:sSub>
                      <m:sSup>
                        <m:sSupPr>
                          <m:ctrlPr>
                            <a:rPr lang="en-US" altLang="zh-TW" i="1">
                              <a:latin typeface="Cambria Math" panose="02040503050406030204" pitchFamily="18" charset="0"/>
                              <a:ea typeface="Cambria Math"/>
                              <a:cs typeface="Times New Roman" pitchFamily="18" charset="0"/>
                            </a:rPr>
                          </m:ctrlPr>
                        </m:sSupPr>
                        <m:e>
                          <m:r>
                            <a:rPr lang="en-US" altLang="zh-TW" b="0" i="1" smtClean="0">
                              <a:latin typeface="Cambria Math" panose="02040503050406030204" pitchFamily="18" charset="0"/>
                              <a:ea typeface="Cambria Math"/>
                              <a:cs typeface="Times New Roman" pitchFamily="18" charset="0"/>
                            </a:rPr>
                            <m:t>𝑥</m:t>
                          </m:r>
                        </m:e>
                        <m:sup>
                          <m:r>
                            <a:rPr lang="zh-TW" altLang="en-US" i="1">
                              <a:latin typeface="Cambria Math"/>
                              <a:ea typeface="Cambria Math"/>
                              <a:cs typeface="Times New Roman" pitchFamily="18" charset="0"/>
                            </a:rPr>
                            <m:t>𝜈</m:t>
                          </m:r>
                        </m:sup>
                      </m:sSup>
                      <m:r>
                        <a:rPr lang="en-US" altLang="zh-TW" b="0" i="1" smtClean="0">
                          <a:latin typeface="Cambria Math" panose="02040503050406030204" pitchFamily="18" charset="0"/>
                          <a:ea typeface="Cambria Math"/>
                          <a:cs typeface="Times New Roman" pitchFamily="18" charset="0"/>
                        </a:rPr>
                        <m:t>=</m:t>
                      </m:r>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ea typeface="Cambria Math" panose="02040503050406030204" pitchFamily="18" charset="0"/>
                                      <a:cs typeface="Times New Roman" pitchFamily="18" charset="0"/>
                                    </a:rPr>
                                  </m:ctrlPr>
                                </m:sSupPr>
                                <m:e>
                                  <m:r>
                                    <a:rPr lang="en-US" altLang="zh-TW" i="1">
                                      <a:latin typeface="Cambria Math" panose="02040503050406030204" pitchFamily="18" charset="0"/>
                                      <a:ea typeface="Cambria Math" panose="02040503050406030204" pitchFamily="18" charset="0"/>
                                      <a:cs typeface="Times New Roman" pitchFamily="18" charset="0"/>
                                    </a:rPr>
                                    <m:t>𝑔</m:t>
                                  </m:r>
                                </m:e>
                                <m:sup>
                                  <m:r>
                                    <a:rPr lang="en-US" altLang="zh-TW" i="1">
                                      <a:latin typeface="Cambria Math" panose="02040503050406030204" pitchFamily="18" charset="0"/>
                                      <a:ea typeface="Cambria Math" panose="02040503050406030204" pitchFamily="18" charset="0"/>
                                      <a:cs typeface="Times New Roman" pitchFamily="18" charset="0"/>
                                    </a:rPr>
                                    <m:t>−1</m:t>
                                  </m:r>
                                </m:sup>
                              </m:sSup>
                            </m:e>
                          </m:d>
                        </m:e>
                        <m:sup>
                          <m:r>
                            <a:rPr lang="zh-TW" altLang="en-US" i="1">
                              <a:latin typeface="Cambria Math"/>
                              <a:cs typeface="Times New Roman" pitchFamily="18" charset="0"/>
                            </a:rPr>
                            <m:t>𝜇</m:t>
                          </m:r>
                          <m:r>
                            <a:rPr lang="zh-TW" altLang="en-US" i="1">
                              <a:latin typeface="Cambria Math" panose="02040503050406030204" pitchFamily="18" charset="0"/>
                              <a:cs typeface="Times New Roman" pitchFamily="18" charset="0"/>
                            </a:rPr>
                            <m:t>𝜌</m:t>
                          </m:r>
                        </m:sup>
                      </m:sSup>
                      <m:sSub>
                        <m:sSubPr>
                          <m:ctrlPr>
                            <a:rPr lang="en-US" altLang="zh-TW" i="1">
                              <a:latin typeface="Cambria Math" panose="02040503050406030204" pitchFamily="18" charset="0"/>
                              <a:ea typeface="Cambria Math"/>
                              <a:cs typeface="Times New Roman" pitchFamily="18" charset="0"/>
                            </a:rPr>
                          </m:ctrlPr>
                        </m:sSubPr>
                        <m:e>
                          <m:r>
                            <a:rPr lang="en-US" altLang="zh-TW" i="1">
                              <a:latin typeface="Cambria Math" panose="02040503050406030204" pitchFamily="18" charset="0"/>
                              <a:ea typeface="Cambria Math"/>
                              <a:cs typeface="Times New Roman" pitchFamily="18" charset="0"/>
                            </a:rPr>
                            <m:t>𝑥</m:t>
                          </m:r>
                        </m:e>
                        <m:sub>
                          <m:r>
                            <a:rPr lang="en-US" altLang="zh-TW" i="1" smtClean="0">
                              <a:latin typeface="Cambria Math" panose="02040503050406030204" pitchFamily="18" charset="0"/>
                              <a:ea typeface="Cambria Math" panose="02040503050406030204" pitchFamily="18" charset="0"/>
                              <a:cs typeface="Times New Roman" pitchFamily="18" charset="0"/>
                            </a:rPr>
                            <m:t>𝜌</m:t>
                          </m:r>
                        </m:sub>
                      </m:sSub>
                      <m:r>
                        <a:rPr lang="en-US" altLang="zh-TW" b="0" i="1" smtClean="0">
                          <a:latin typeface="Cambria Math" panose="02040503050406030204" pitchFamily="18" charset="0"/>
                          <a:ea typeface="Cambria Math"/>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b="0" i="1" smtClean="0">
                              <a:latin typeface="Cambria Math" panose="02040503050406030204" pitchFamily="18" charset="0"/>
                              <a:cs typeface="Times New Roman" pitchFamily="18" charset="0"/>
                            </a:rPr>
                            <m:t>𝑔</m:t>
                          </m:r>
                        </m:e>
                        <m:sup>
                          <m:r>
                            <a:rPr lang="zh-TW" altLang="en-US" i="1">
                              <a:latin typeface="Cambria Math"/>
                              <a:cs typeface="Times New Roman" pitchFamily="18" charset="0"/>
                            </a:rPr>
                            <m:t>𝜇</m:t>
                          </m:r>
                          <m:r>
                            <a:rPr lang="zh-TW" altLang="en-US" i="1">
                              <a:latin typeface="Cambria Math" panose="02040503050406030204" pitchFamily="18" charset="0"/>
                              <a:cs typeface="Times New Roman" pitchFamily="18" charset="0"/>
                            </a:rPr>
                            <m:t>𝜌</m:t>
                          </m:r>
                        </m:sup>
                      </m:sSup>
                      <m:sSub>
                        <m:sSubPr>
                          <m:ctrlPr>
                            <a:rPr lang="en-US" altLang="zh-TW" i="1">
                              <a:latin typeface="Cambria Math" panose="02040503050406030204" pitchFamily="18" charset="0"/>
                              <a:ea typeface="Cambria Math"/>
                              <a:cs typeface="Times New Roman" pitchFamily="18" charset="0"/>
                            </a:rPr>
                          </m:ctrlPr>
                        </m:sSubPr>
                        <m:e>
                          <m:r>
                            <a:rPr lang="en-US" altLang="zh-TW" i="1">
                              <a:latin typeface="Cambria Math" panose="02040503050406030204" pitchFamily="18" charset="0"/>
                              <a:ea typeface="Cambria Math"/>
                              <a:cs typeface="Times New Roman" pitchFamily="18" charset="0"/>
                            </a:rPr>
                            <m:t>𝑥</m:t>
                          </m:r>
                        </m:e>
                        <m:sub>
                          <m:r>
                            <a:rPr lang="en-US" altLang="zh-TW" i="1">
                              <a:latin typeface="Cambria Math" panose="02040503050406030204" pitchFamily="18" charset="0"/>
                              <a:ea typeface="Cambria Math" panose="02040503050406030204" pitchFamily="18" charset="0"/>
                              <a:cs typeface="Times New Roman" pitchFamily="18" charset="0"/>
                            </a:rPr>
                            <m:t>𝜌</m:t>
                          </m:r>
                        </m:sub>
                      </m:sSub>
                    </m:oMath>
                  </m:oMathPara>
                </a14:m>
                <a:endParaRPr lang="zh-TW" altLang="en-US" dirty="0">
                  <a:latin typeface="Times New Roman" pitchFamily="18" charset="0"/>
                  <a:cs typeface="Times New Roman" pitchFamily="18" charset="0"/>
                </a:endParaRPr>
              </a:p>
            </p:txBody>
          </p:sp>
        </mc:Choice>
        <mc:Fallback xmlns="">
          <p:sp>
            <p:nvSpPr>
              <p:cNvPr id="17" name="文字方塊 16"/>
              <p:cNvSpPr txBox="1">
                <a:spLocks noRot="1" noChangeAspect="1" noMove="1" noResize="1" noEditPoints="1" noAdjustHandles="1" noChangeArrowheads="1" noChangeShapeType="1" noTextEdit="1"/>
              </p:cNvSpPr>
              <p:nvPr/>
            </p:nvSpPr>
            <p:spPr>
              <a:xfrm>
                <a:off x="1950031" y="2845588"/>
                <a:ext cx="6321016" cy="398955"/>
              </a:xfrm>
              <a:prstGeom prst="rect">
                <a:avLst/>
              </a:prstGeom>
              <a:blipFill>
                <a:blip r:embed="rId3"/>
                <a:stretch>
                  <a:fillRect/>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1080940" y="1043847"/>
                <a:ext cx="6271591"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可以定義 </a:t>
                </a:r>
                <a:r>
                  <a:rPr lang="en-US" altLang="zh-TW" dirty="0">
                    <a:latin typeface="Times New Roman" pitchFamily="18" charset="0"/>
                    <a:cs typeface="Times New Roman" pitchFamily="18" charset="0"/>
                  </a:rPr>
                  <a:t>metric</a:t>
                </a:r>
                <a:r>
                  <a:rPr lang="zh-TW" altLang="en-US" dirty="0">
                    <a:latin typeface="Times New Roman" pitchFamily="18" charset="0"/>
                    <a:cs typeface="Times New Roman" pitchFamily="18" charset="0"/>
                  </a:rPr>
                  <a:t>的反矩陣</a:t>
                </a:r>
                <a14:m>
                  <m:oMath xmlns:m="http://schemas.openxmlformats.org/officeDocument/2006/math">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𝑔</m:t>
                        </m:r>
                      </m:e>
                      <m:sup>
                        <m:r>
                          <a:rPr lang="zh-TW" altLang="en-US" i="1" smtClean="0">
                            <a:latin typeface="Cambria Math"/>
                            <a:cs typeface="Times New Roman" pitchFamily="18" charset="0"/>
                          </a:rPr>
                          <m:t>𝜇𝜈</m:t>
                        </m:r>
                      </m:sup>
                    </m:sSup>
                  </m:oMath>
                </a14:m>
                <a:r>
                  <a:rPr lang="zh-TW" altLang="en-US" dirty="0">
                    <a:latin typeface="Times New Roman" pitchFamily="18" charset="0"/>
                    <a:cs typeface="Times New Roman" pitchFamily="18" charset="0"/>
                  </a:rPr>
                  <a:t>，其實就是</a:t>
                </a:r>
                <a:r>
                  <a:rPr lang="en-US" altLang="zh-TW" dirty="0">
                    <a:latin typeface="Times New Roman" pitchFamily="18" charset="0"/>
                    <a:cs typeface="Times New Roman" pitchFamily="18" charset="0"/>
                  </a:rPr>
                  <a:t>metric</a:t>
                </a:r>
                <a:r>
                  <a:rPr lang="zh-TW" altLang="en-US" dirty="0">
                    <a:latin typeface="Times New Roman" pitchFamily="18" charset="0"/>
                    <a:cs typeface="Times New Roman" pitchFamily="18" charset="0"/>
                  </a:rPr>
                  <a:t>自己！</a:t>
                </a:r>
                <a:endParaRPr lang="en-US" altLang="zh-TW" dirty="0">
                  <a:latin typeface="Times New Roman" pitchFamily="18" charset="0"/>
                  <a:cs typeface="Times New Roman" pitchFamily="18" charset="0"/>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1080940" y="1043847"/>
                <a:ext cx="6271591" cy="369332"/>
              </a:xfrm>
              <a:prstGeom prst="rect">
                <a:avLst/>
              </a:prstGeom>
              <a:blipFill>
                <a:blip r:embed="rId4"/>
                <a:stretch>
                  <a:fillRect l="-606" t="-6667" b="-23333"/>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6F202692-5219-1C44-9475-3BCC3F6D7095}"/>
                  </a:ext>
                </a:extLst>
              </p:cNvPr>
              <p:cNvSpPr txBox="1"/>
              <p:nvPr/>
            </p:nvSpPr>
            <p:spPr>
              <a:xfrm>
                <a:off x="2945136" y="1483458"/>
                <a:ext cx="2543197" cy="465512"/>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zh-TW" i="1" smtClean="0">
                              <a:latin typeface="Cambria Math" panose="02040503050406030204" pitchFamily="18" charset="0"/>
                              <a:ea typeface="Cambria Math"/>
                              <a:cs typeface="Times New Roman" pitchFamily="18" charset="0"/>
                            </a:rPr>
                          </m:ctrlPr>
                        </m:dPr>
                        <m:e>
                          <m:sSup>
                            <m:sSupPr>
                              <m:ctrlPr>
                                <a:rPr lang="en-US" altLang="zh-TW" i="1">
                                  <a:latin typeface="Cambria Math" panose="02040503050406030204" pitchFamily="18" charset="0"/>
                                  <a:ea typeface="Cambria Math"/>
                                  <a:cs typeface="Times New Roman" pitchFamily="18" charset="0"/>
                                </a:rPr>
                              </m:ctrlPr>
                            </m:sSupPr>
                            <m:e>
                              <m:r>
                                <a:rPr lang="en-US" altLang="zh-TW" i="1">
                                  <a:latin typeface="Cambria Math" panose="02040503050406030204" pitchFamily="18" charset="0"/>
                                  <a:ea typeface="Cambria Math"/>
                                  <a:cs typeface="Times New Roman" pitchFamily="18" charset="0"/>
                                </a:rPr>
                                <m:t>𝑔</m:t>
                              </m:r>
                            </m:e>
                            <m:sup>
                              <m:r>
                                <a:rPr lang="zh-TW" altLang="en-US" i="1">
                                  <a:latin typeface="Cambria Math"/>
                                  <a:ea typeface="Cambria Math"/>
                                  <a:cs typeface="Times New Roman" pitchFamily="18" charset="0"/>
                                </a:rPr>
                                <m:t>𝜈</m:t>
                              </m:r>
                              <m:r>
                                <a:rPr lang="zh-TW" altLang="en-US" i="1">
                                  <a:latin typeface="Cambria Math" panose="02040503050406030204" pitchFamily="18" charset="0"/>
                                  <a:ea typeface="Cambria Math"/>
                                  <a:cs typeface="Times New Roman" pitchFamily="18" charset="0"/>
                                </a:rPr>
                                <m:t>𝜇</m:t>
                              </m:r>
                            </m:sup>
                          </m:sSup>
                        </m:e>
                      </m:d>
                      <m:r>
                        <a:rPr lang="en-US" altLang="zh-TW" b="0" i="1" smtClean="0">
                          <a:latin typeface="Cambria Math" panose="02040503050406030204" pitchFamily="18" charset="0"/>
                          <a:ea typeface="Cambria Math" panose="02040503050406030204" pitchFamily="18" charset="0"/>
                          <a:cs typeface="Times New Roman" pitchFamily="18" charset="0"/>
                        </a:rPr>
                        <m:t>≡</m:t>
                      </m:r>
                      <m:sSup>
                        <m:sSupPr>
                          <m:ctrlPr>
                            <a:rPr lang="en-US" altLang="zh-TW" b="0" i="1" smtClean="0">
                              <a:latin typeface="Cambria Math" panose="02040503050406030204" pitchFamily="18" charset="0"/>
                              <a:ea typeface="Cambria Math"/>
                              <a:cs typeface="Times New Roman" pitchFamily="18" charset="0"/>
                            </a:rPr>
                          </m:ctrlPr>
                        </m:sSupPr>
                        <m:e>
                          <m:d>
                            <m:dPr>
                              <m:ctrlPr>
                                <a:rPr lang="en-US" altLang="zh-TW" b="0" i="1" smtClean="0">
                                  <a:latin typeface="Cambria Math" panose="02040503050406030204" pitchFamily="18" charset="0"/>
                                  <a:ea typeface="Cambria Math"/>
                                  <a:cs typeface="Times New Roman" pitchFamily="18" charset="0"/>
                                </a:rPr>
                              </m:ctrlPr>
                            </m:dPr>
                            <m:e>
                              <m:sSub>
                                <m:sSubPr>
                                  <m:ctrlPr>
                                    <a:rPr lang="en-US" altLang="zh-TW" i="1">
                                      <a:latin typeface="Cambria Math" panose="02040503050406030204" pitchFamily="18" charset="0"/>
                                      <a:ea typeface="Cambria Math"/>
                                      <a:cs typeface="Times New Roman" pitchFamily="18" charset="0"/>
                                    </a:rPr>
                                  </m:ctrlPr>
                                </m:sSubPr>
                                <m:e>
                                  <m:r>
                                    <a:rPr lang="en-US" altLang="zh-TW" i="1">
                                      <a:latin typeface="Cambria Math"/>
                                      <a:ea typeface="Cambria Math"/>
                                      <a:cs typeface="Times New Roman" pitchFamily="18" charset="0"/>
                                    </a:rPr>
                                    <m:t>𝑔</m:t>
                                  </m:r>
                                </m:e>
                                <m:sub>
                                  <m:r>
                                    <a:rPr lang="zh-TW" altLang="en-US" i="1">
                                      <a:latin typeface="Cambria Math"/>
                                      <a:ea typeface="Cambria Math"/>
                                      <a:cs typeface="Times New Roman" pitchFamily="18" charset="0"/>
                                    </a:rPr>
                                    <m:t>𝜇𝜈</m:t>
                                  </m:r>
                                </m:sub>
                              </m:sSub>
                            </m:e>
                          </m:d>
                        </m:e>
                        <m:sup>
                          <m:r>
                            <a:rPr lang="en-US" altLang="zh-TW" b="0" i="1" smtClean="0">
                              <a:latin typeface="Cambria Math" panose="02040503050406030204" pitchFamily="18" charset="0"/>
                              <a:ea typeface="Cambria Math"/>
                              <a:cs typeface="Times New Roman" pitchFamily="18" charset="0"/>
                            </a:rPr>
                            <m:t>−1</m:t>
                          </m:r>
                        </m:sup>
                      </m:sSup>
                      <m:r>
                        <a:rPr lang="en-US" altLang="zh-TW" b="0" i="1" smtClean="0">
                          <a:latin typeface="Cambria Math"/>
                          <a:ea typeface="Cambria Math"/>
                          <a:cs typeface="Times New Roman" pitchFamily="18" charset="0"/>
                        </a:rPr>
                        <m:t>=</m:t>
                      </m:r>
                      <m:sSub>
                        <m:sSubPr>
                          <m:ctrlPr>
                            <a:rPr lang="en-US" altLang="zh-TW" i="1">
                              <a:latin typeface="Cambria Math" panose="02040503050406030204" pitchFamily="18" charset="0"/>
                              <a:ea typeface="Cambria Math"/>
                              <a:cs typeface="Times New Roman" pitchFamily="18" charset="0"/>
                            </a:rPr>
                          </m:ctrlPr>
                        </m:sSubPr>
                        <m:e>
                          <m:r>
                            <a:rPr lang="en-US" altLang="zh-TW" i="1">
                              <a:latin typeface="Cambria Math"/>
                              <a:ea typeface="Cambria Math"/>
                              <a:cs typeface="Times New Roman" pitchFamily="18" charset="0"/>
                            </a:rPr>
                            <m:t>𝑔</m:t>
                          </m:r>
                        </m:e>
                        <m:sub>
                          <m:r>
                            <a:rPr lang="zh-TW" altLang="en-US" i="1">
                              <a:latin typeface="Cambria Math"/>
                              <a:ea typeface="Cambria Math"/>
                              <a:cs typeface="Times New Roman" pitchFamily="18" charset="0"/>
                            </a:rPr>
                            <m:t>𝜇𝜈</m:t>
                          </m:r>
                        </m:sub>
                      </m:sSub>
                    </m:oMath>
                  </m:oMathPara>
                </a14:m>
                <a:endParaRPr lang="zh-TW" altLang="en-US" dirty="0">
                  <a:latin typeface="Times New Roman" pitchFamily="18" charset="0"/>
                  <a:cs typeface="Times New Roman" pitchFamily="18" charset="0"/>
                </a:endParaRPr>
              </a:p>
            </p:txBody>
          </p:sp>
        </mc:Choice>
        <mc:Fallback xmlns="">
          <p:sp>
            <p:nvSpPr>
              <p:cNvPr id="15" name="文字方塊 14">
                <a:extLst>
                  <a:ext uri="{FF2B5EF4-FFF2-40B4-BE49-F238E27FC236}">
                    <a16:creationId xmlns:a16="http://schemas.microsoft.com/office/drawing/2014/main" id="{6F202692-5219-1C44-9475-3BCC3F6D7095}"/>
                  </a:ext>
                </a:extLst>
              </p:cNvPr>
              <p:cNvSpPr txBox="1">
                <a:spLocks noRot="1" noChangeAspect="1" noMove="1" noResize="1" noEditPoints="1" noAdjustHandles="1" noChangeArrowheads="1" noChangeShapeType="1" noTextEdit="1"/>
              </p:cNvSpPr>
              <p:nvPr/>
            </p:nvSpPr>
            <p:spPr>
              <a:xfrm>
                <a:off x="2945136" y="1483458"/>
                <a:ext cx="2543197" cy="465512"/>
              </a:xfrm>
              <a:prstGeom prst="rect">
                <a:avLst/>
              </a:prstGeom>
              <a:blipFill>
                <a:blip r:embed="rId5"/>
                <a:stretch>
                  <a:fillRect b="-5263"/>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39D3D8B-2A0E-8E4B-A43D-6A31A31C143A}"/>
                  </a:ext>
                </a:extLst>
              </p:cNvPr>
              <p:cNvSpPr txBox="1"/>
              <p:nvPr/>
            </p:nvSpPr>
            <p:spPr>
              <a:xfrm>
                <a:off x="1080941" y="2425166"/>
                <a:ext cx="6359608" cy="369332"/>
              </a:xfrm>
              <a:prstGeom prst="rect">
                <a:avLst/>
              </a:prstGeom>
              <a:noFill/>
            </p:spPr>
            <p:txBody>
              <a:bodyPr wrap="square" rtlCol="0">
                <a:spAutoFit/>
              </a:bodyPr>
              <a:lstStyle/>
              <a:p>
                <a:r>
                  <a:rPr lang="en-TW" dirty="0">
                    <a:latin typeface="Times New Roman" pitchFamily="18" charset="0"/>
                    <a:cs typeface="Times New Roman" pitchFamily="18" charset="0"/>
                  </a:rPr>
                  <a:t>Using </a:t>
                </a:r>
                <a14:m>
                  <m:oMath xmlns:m="http://schemas.openxmlformats.org/officeDocument/2006/math">
                    <m:sSup>
                      <m:sSupPr>
                        <m:ctrlPr>
                          <a:rPr lang="en-US" altLang="zh-TW" i="1">
                            <a:latin typeface="Cambria Math" panose="02040503050406030204" pitchFamily="18" charset="0"/>
                            <a:cs typeface="Times New Roman" pitchFamily="18" charset="0"/>
                          </a:rPr>
                        </m:ctrlPr>
                      </m:sSupPr>
                      <m:e>
                        <m:r>
                          <a:rPr lang="en-US" altLang="zh-TW" i="1">
                            <a:latin typeface="Cambria Math"/>
                            <a:cs typeface="Times New Roman" pitchFamily="18" charset="0"/>
                          </a:rPr>
                          <m:t>𝑔</m:t>
                        </m:r>
                      </m:e>
                      <m:sup>
                        <m:r>
                          <a:rPr lang="zh-TW" altLang="en-US" i="1">
                            <a:latin typeface="Cambria Math"/>
                            <a:cs typeface="Times New Roman" pitchFamily="18" charset="0"/>
                          </a:rPr>
                          <m:t>𝜇𝜈</m:t>
                        </m:r>
                      </m:sup>
                    </m:sSup>
                  </m:oMath>
                </a14:m>
                <a:r>
                  <a:rPr lang="en-TW" dirty="0">
                    <a:latin typeface="Times New Roman" pitchFamily="18" charset="0"/>
                    <a:cs typeface="Times New Roman" pitchFamily="18" charset="0"/>
                  </a:rPr>
                  <a:t>, we can recover vectors from covariant vectors:</a:t>
                </a:r>
              </a:p>
            </p:txBody>
          </p:sp>
        </mc:Choice>
        <mc:Fallback xmlns="">
          <p:sp>
            <p:nvSpPr>
              <p:cNvPr id="6" name="TextBox 5">
                <a:extLst>
                  <a:ext uri="{FF2B5EF4-FFF2-40B4-BE49-F238E27FC236}">
                    <a16:creationId xmlns:a16="http://schemas.microsoft.com/office/drawing/2014/main" id="{D39D3D8B-2A0E-8E4B-A43D-6A31A31C143A}"/>
                  </a:ext>
                </a:extLst>
              </p:cNvPr>
              <p:cNvSpPr txBox="1">
                <a:spLocks noRot="1" noChangeAspect="1" noMove="1" noResize="1" noEditPoints="1" noAdjustHandles="1" noChangeArrowheads="1" noChangeShapeType="1" noTextEdit="1"/>
              </p:cNvSpPr>
              <p:nvPr/>
            </p:nvSpPr>
            <p:spPr>
              <a:xfrm>
                <a:off x="1080941" y="2425166"/>
                <a:ext cx="6359608" cy="369332"/>
              </a:xfrm>
              <a:prstGeom prst="rect">
                <a:avLst/>
              </a:prstGeom>
              <a:blipFill>
                <a:blip r:embed="rId6"/>
                <a:stretch>
                  <a:fillRect l="-596" t="-10345" b="-24138"/>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6" name="文字方塊 3">
                <a:extLst>
                  <a:ext uri="{FF2B5EF4-FFF2-40B4-BE49-F238E27FC236}">
                    <a16:creationId xmlns:a16="http://schemas.microsoft.com/office/drawing/2014/main" id="{9D50E81C-2700-664D-AB6E-7A7C9930CDD0}"/>
                  </a:ext>
                </a:extLst>
              </p:cNvPr>
              <p:cNvSpPr txBox="1"/>
              <p:nvPr/>
            </p:nvSpPr>
            <p:spPr>
              <a:xfrm>
                <a:off x="2087378" y="5146755"/>
                <a:ext cx="1378519" cy="391646"/>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cs typeface="Times New Roman" pitchFamily="18" charset="0"/>
                            </a:rPr>
                          </m:ctrlPr>
                        </m:sSubPr>
                        <m:e>
                          <m:r>
                            <a:rPr lang="en-US" altLang="zh-TW" b="0" i="1" smtClean="0">
                              <a:latin typeface="Cambria Math"/>
                              <a:cs typeface="Times New Roman" pitchFamily="18" charset="0"/>
                            </a:rPr>
                            <m:t>𝑥</m:t>
                          </m:r>
                        </m:e>
                        <m:sub>
                          <m:r>
                            <a:rPr lang="zh-TW" altLang="en-US" i="1" smtClean="0">
                              <a:latin typeface="Cambria Math"/>
                              <a:cs typeface="Times New Roman" pitchFamily="18" charset="0"/>
                            </a:rPr>
                            <m:t>𝜇</m:t>
                          </m:r>
                        </m:sub>
                      </m:sSub>
                      <m:r>
                        <a:rPr lang="en-US" altLang="zh-TW" i="1" smtClean="0">
                          <a:latin typeface="Cambria Math"/>
                          <a:ea typeface="Cambria Math"/>
                          <a:cs typeface="Times New Roman" pitchFamily="18" charset="0"/>
                        </a:rPr>
                        <m:t>≡</m:t>
                      </m:r>
                      <m:sSub>
                        <m:sSubPr>
                          <m:ctrlPr>
                            <a:rPr lang="en-US" altLang="zh-TW" i="1" smtClean="0">
                              <a:latin typeface="Cambria Math" panose="02040503050406030204" pitchFamily="18" charset="0"/>
                              <a:ea typeface="Cambria Math"/>
                              <a:cs typeface="Times New Roman" pitchFamily="18" charset="0"/>
                            </a:rPr>
                          </m:ctrlPr>
                        </m:sSubPr>
                        <m:e>
                          <m:r>
                            <a:rPr lang="en-US" altLang="zh-TW" b="0" i="1" smtClean="0">
                              <a:latin typeface="Cambria Math"/>
                              <a:ea typeface="Cambria Math"/>
                              <a:cs typeface="Times New Roman" pitchFamily="18" charset="0"/>
                            </a:rPr>
                            <m:t>𝑔</m:t>
                          </m:r>
                        </m:e>
                        <m:sub>
                          <m:r>
                            <a:rPr lang="zh-TW" altLang="en-US" i="1" smtClean="0">
                              <a:latin typeface="Cambria Math"/>
                              <a:ea typeface="Cambria Math"/>
                              <a:cs typeface="Times New Roman" pitchFamily="18" charset="0"/>
                            </a:rPr>
                            <m:t>𝜇𝜈</m:t>
                          </m:r>
                        </m:sub>
                      </m:sSub>
                      <m:sSup>
                        <m:sSupPr>
                          <m:ctrlPr>
                            <a:rPr lang="en-US" altLang="zh-TW" i="1" smtClean="0">
                              <a:latin typeface="Cambria Math" panose="02040503050406030204" pitchFamily="18" charset="0"/>
                              <a:ea typeface="Cambria Math"/>
                              <a:cs typeface="Times New Roman" pitchFamily="18" charset="0"/>
                            </a:rPr>
                          </m:ctrlPr>
                        </m:sSupPr>
                        <m:e>
                          <m:r>
                            <a:rPr lang="en-US" altLang="zh-TW" b="0" i="1" smtClean="0">
                              <a:latin typeface="Cambria Math"/>
                              <a:ea typeface="Cambria Math"/>
                              <a:cs typeface="Times New Roman" pitchFamily="18" charset="0"/>
                            </a:rPr>
                            <m:t>𝑥</m:t>
                          </m:r>
                        </m:e>
                        <m:sup>
                          <m:r>
                            <a:rPr lang="zh-TW" altLang="en-US" i="1" smtClean="0">
                              <a:latin typeface="Cambria Math"/>
                              <a:ea typeface="Cambria Math"/>
                              <a:cs typeface="Times New Roman" pitchFamily="18" charset="0"/>
                            </a:rPr>
                            <m:t>𝜈</m:t>
                          </m:r>
                        </m:sup>
                      </m:sSup>
                    </m:oMath>
                  </m:oMathPara>
                </a14:m>
                <a:endParaRPr lang="zh-TW" altLang="en-US" dirty="0">
                  <a:latin typeface="Times New Roman" pitchFamily="18" charset="0"/>
                  <a:cs typeface="Times New Roman" pitchFamily="18" charset="0"/>
                </a:endParaRPr>
              </a:p>
            </p:txBody>
          </p:sp>
        </mc:Choice>
        <mc:Fallback xmlns="">
          <p:sp>
            <p:nvSpPr>
              <p:cNvPr id="16" name="文字方塊 3">
                <a:extLst>
                  <a:ext uri="{FF2B5EF4-FFF2-40B4-BE49-F238E27FC236}">
                    <a16:creationId xmlns:a16="http://schemas.microsoft.com/office/drawing/2014/main" id="{9D50E81C-2700-664D-AB6E-7A7C9930CDD0}"/>
                  </a:ext>
                </a:extLst>
              </p:cNvPr>
              <p:cNvSpPr txBox="1">
                <a:spLocks noRot="1" noChangeAspect="1" noMove="1" noResize="1" noEditPoints="1" noAdjustHandles="1" noChangeArrowheads="1" noChangeShapeType="1" noTextEdit="1"/>
              </p:cNvSpPr>
              <p:nvPr/>
            </p:nvSpPr>
            <p:spPr>
              <a:xfrm>
                <a:off x="2087378" y="5146755"/>
                <a:ext cx="1378519" cy="391646"/>
              </a:xfrm>
              <a:prstGeom prst="rect">
                <a:avLst/>
              </a:prstGeom>
              <a:blipFill>
                <a:blip r:embed="rId7"/>
                <a:stretch>
                  <a:fillRect b="-3125"/>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8955C08-46E1-B04A-94A4-EE92546566EE}"/>
                  </a:ext>
                </a:extLst>
              </p:cNvPr>
              <p:cNvSpPr txBox="1"/>
              <p:nvPr/>
            </p:nvSpPr>
            <p:spPr>
              <a:xfrm>
                <a:off x="1080940" y="4696710"/>
                <a:ext cx="7234116" cy="391646"/>
              </a:xfrm>
              <a:prstGeom prst="rect">
                <a:avLst/>
              </a:prstGeom>
              <a:noFill/>
            </p:spPr>
            <p:txBody>
              <a:bodyPr wrap="square" rtlCol="0">
                <a:spAutoFit/>
              </a:bodyPr>
              <a:lstStyle/>
              <a:p>
                <a:r>
                  <a:rPr lang="en-TW" dirty="0">
                    <a:latin typeface="Times New Roman" pitchFamily="18" charset="0"/>
                    <a:cs typeface="Times New Roman" pitchFamily="18" charset="0"/>
                  </a:rPr>
                  <a:t>Use </a:t>
                </a:r>
                <a14:m>
                  <m:oMath xmlns:m="http://schemas.openxmlformats.org/officeDocument/2006/math">
                    <m:sSub>
                      <m:sSubPr>
                        <m:ctrlPr>
                          <a:rPr lang="en-US" altLang="zh-TW" i="1">
                            <a:latin typeface="Cambria Math" panose="02040503050406030204" pitchFamily="18" charset="0"/>
                            <a:ea typeface="Cambria Math"/>
                            <a:cs typeface="Times New Roman" pitchFamily="18" charset="0"/>
                          </a:rPr>
                        </m:ctrlPr>
                      </m:sSubPr>
                      <m:e>
                        <m:r>
                          <a:rPr lang="en-US" altLang="zh-TW" i="1">
                            <a:latin typeface="Cambria Math"/>
                            <a:ea typeface="Cambria Math"/>
                            <a:cs typeface="Times New Roman" pitchFamily="18" charset="0"/>
                          </a:rPr>
                          <m:t>𝑔</m:t>
                        </m:r>
                      </m:e>
                      <m:sub>
                        <m:r>
                          <a:rPr lang="zh-TW" altLang="en-US" i="1">
                            <a:latin typeface="Cambria Math"/>
                            <a:ea typeface="Cambria Math"/>
                            <a:cs typeface="Times New Roman" pitchFamily="18" charset="0"/>
                          </a:rPr>
                          <m:t>𝜇𝜈</m:t>
                        </m:r>
                      </m:sub>
                    </m:sSub>
                    <m:r>
                      <a:rPr lang="zh-TW" altLang="en-US" i="1">
                        <a:latin typeface="Cambria Math" panose="02040503050406030204" pitchFamily="18" charset="0"/>
                        <a:ea typeface="Cambria Math"/>
                        <a:cs typeface="Times New Roman" pitchFamily="18" charset="0"/>
                      </a:rPr>
                      <m:t> </m:t>
                    </m:r>
                  </m:oMath>
                </a14:m>
                <a:r>
                  <a:rPr lang="en-TW" dirty="0">
                    <a:latin typeface="Times New Roman" pitchFamily="18" charset="0"/>
                    <a:cs typeface="Times New Roman" pitchFamily="18" charset="0"/>
                  </a:rPr>
                  <a:t>to lower the index, and </a:t>
                </a:r>
                <a14:m>
                  <m:oMath xmlns:m="http://schemas.openxmlformats.org/officeDocument/2006/math">
                    <m:sSup>
                      <m:sSupPr>
                        <m:ctrlPr>
                          <a:rPr lang="en-US" altLang="zh-TW" i="1">
                            <a:latin typeface="Cambria Math" panose="02040503050406030204" pitchFamily="18" charset="0"/>
                            <a:cs typeface="Times New Roman" pitchFamily="18" charset="0"/>
                          </a:rPr>
                        </m:ctrlPr>
                      </m:sSupPr>
                      <m:e>
                        <m:r>
                          <a:rPr lang="en-US" altLang="zh-TW" i="1">
                            <a:latin typeface="Cambria Math"/>
                            <a:cs typeface="Times New Roman" pitchFamily="18" charset="0"/>
                          </a:rPr>
                          <m:t>𝑔</m:t>
                        </m:r>
                      </m:e>
                      <m:sup>
                        <m:r>
                          <a:rPr lang="zh-TW" altLang="en-US" i="1">
                            <a:latin typeface="Cambria Math"/>
                            <a:cs typeface="Times New Roman" pitchFamily="18" charset="0"/>
                          </a:rPr>
                          <m:t>𝜇𝜈</m:t>
                        </m:r>
                      </m:sup>
                    </m:sSup>
                  </m:oMath>
                </a14:m>
                <a:r>
                  <a:rPr lang="en-TW" dirty="0">
                    <a:latin typeface="Times New Roman" pitchFamily="18" charset="0"/>
                    <a:cs typeface="Times New Roman" pitchFamily="18" charset="0"/>
                  </a:rPr>
                  <a:t> to raise index. But they are equal here. </a:t>
                </a:r>
              </a:p>
            </p:txBody>
          </p:sp>
        </mc:Choice>
        <mc:Fallback xmlns="">
          <p:sp>
            <p:nvSpPr>
              <p:cNvPr id="19" name="TextBox 18">
                <a:extLst>
                  <a:ext uri="{FF2B5EF4-FFF2-40B4-BE49-F238E27FC236}">
                    <a16:creationId xmlns:a16="http://schemas.microsoft.com/office/drawing/2014/main" id="{48955C08-46E1-B04A-94A4-EE92546566EE}"/>
                  </a:ext>
                </a:extLst>
              </p:cNvPr>
              <p:cNvSpPr txBox="1">
                <a:spLocks noRot="1" noChangeAspect="1" noMove="1" noResize="1" noEditPoints="1" noAdjustHandles="1" noChangeArrowheads="1" noChangeShapeType="1" noTextEdit="1"/>
              </p:cNvSpPr>
              <p:nvPr/>
            </p:nvSpPr>
            <p:spPr>
              <a:xfrm>
                <a:off x="1080940" y="4696710"/>
                <a:ext cx="7234116" cy="391646"/>
              </a:xfrm>
              <a:prstGeom prst="rect">
                <a:avLst/>
              </a:prstGeom>
              <a:blipFill>
                <a:blip r:embed="rId8"/>
                <a:stretch>
                  <a:fillRect l="-525" t="-6250" b="-15625"/>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0" name="文字方塊 16">
                <a:extLst>
                  <a:ext uri="{FF2B5EF4-FFF2-40B4-BE49-F238E27FC236}">
                    <a16:creationId xmlns:a16="http://schemas.microsoft.com/office/drawing/2014/main" id="{2CD5EA19-2A9E-7C4E-ADF5-2DD48BD939F0}"/>
                  </a:ext>
                </a:extLst>
              </p:cNvPr>
              <p:cNvSpPr txBox="1"/>
              <p:nvPr/>
            </p:nvSpPr>
            <p:spPr>
              <a:xfrm>
                <a:off x="3984371" y="5146755"/>
                <a:ext cx="1378519" cy="398955"/>
              </a:xfrm>
              <a:prstGeom prst="rect">
                <a:avLst/>
              </a:prstGeom>
              <a:solidFill>
                <a:srgbClr val="FFFDAB"/>
              </a:solid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𝑥</m:t>
                          </m:r>
                        </m:e>
                        <m:sup>
                          <m:r>
                            <a:rPr lang="zh-TW" altLang="en-US" i="1" smtClean="0">
                              <a:latin typeface="Cambria Math"/>
                              <a:cs typeface="Times New Roman" pitchFamily="18" charset="0"/>
                            </a:rPr>
                            <m:t>𝜇</m:t>
                          </m:r>
                        </m:sup>
                      </m:sSup>
                      <m:r>
                        <a:rPr lang="en-US" altLang="zh-TW" b="0" i="1" smtClean="0">
                          <a:latin typeface="Cambria Math"/>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en-US" altLang="zh-TW" b="0" i="1" smtClean="0">
                              <a:latin typeface="Cambria Math" panose="02040503050406030204" pitchFamily="18" charset="0"/>
                              <a:cs typeface="Times New Roman" pitchFamily="18" charset="0"/>
                            </a:rPr>
                            <m:t>𝑔</m:t>
                          </m:r>
                        </m:e>
                        <m:sup>
                          <m:r>
                            <a:rPr lang="zh-TW" altLang="en-US" i="1">
                              <a:latin typeface="Cambria Math"/>
                              <a:cs typeface="Times New Roman" pitchFamily="18" charset="0"/>
                            </a:rPr>
                            <m:t>𝜇</m:t>
                          </m:r>
                          <m:r>
                            <a:rPr lang="zh-TW" altLang="en-US" i="1">
                              <a:latin typeface="Cambria Math" panose="02040503050406030204" pitchFamily="18" charset="0"/>
                              <a:cs typeface="Times New Roman" pitchFamily="18" charset="0"/>
                            </a:rPr>
                            <m:t>𝜌</m:t>
                          </m:r>
                        </m:sup>
                      </m:sSup>
                      <m:sSub>
                        <m:sSubPr>
                          <m:ctrlPr>
                            <a:rPr lang="en-US" altLang="zh-TW" i="1">
                              <a:latin typeface="Cambria Math" panose="02040503050406030204" pitchFamily="18" charset="0"/>
                              <a:ea typeface="Cambria Math"/>
                              <a:cs typeface="Times New Roman" pitchFamily="18" charset="0"/>
                            </a:rPr>
                          </m:ctrlPr>
                        </m:sSubPr>
                        <m:e>
                          <m:r>
                            <a:rPr lang="en-US" altLang="zh-TW" i="1">
                              <a:latin typeface="Cambria Math" panose="02040503050406030204" pitchFamily="18" charset="0"/>
                              <a:ea typeface="Cambria Math"/>
                              <a:cs typeface="Times New Roman" pitchFamily="18" charset="0"/>
                            </a:rPr>
                            <m:t>𝑥</m:t>
                          </m:r>
                        </m:e>
                        <m:sub>
                          <m:r>
                            <a:rPr lang="en-US" altLang="zh-TW" i="1">
                              <a:latin typeface="Cambria Math" panose="02040503050406030204" pitchFamily="18" charset="0"/>
                              <a:ea typeface="Cambria Math" panose="02040503050406030204" pitchFamily="18" charset="0"/>
                              <a:cs typeface="Times New Roman" pitchFamily="18" charset="0"/>
                            </a:rPr>
                            <m:t>𝜌</m:t>
                          </m:r>
                        </m:sub>
                      </m:sSub>
                    </m:oMath>
                  </m:oMathPara>
                </a14:m>
                <a:endParaRPr lang="zh-TW" altLang="en-US" dirty="0">
                  <a:latin typeface="Times New Roman" pitchFamily="18" charset="0"/>
                  <a:cs typeface="Times New Roman" pitchFamily="18" charset="0"/>
                </a:endParaRPr>
              </a:p>
            </p:txBody>
          </p:sp>
        </mc:Choice>
        <mc:Fallback xmlns="">
          <p:sp>
            <p:nvSpPr>
              <p:cNvPr id="20" name="文字方塊 16">
                <a:extLst>
                  <a:ext uri="{FF2B5EF4-FFF2-40B4-BE49-F238E27FC236}">
                    <a16:creationId xmlns:a16="http://schemas.microsoft.com/office/drawing/2014/main" id="{2CD5EA19-2A9E-7C4E-ADF5-2DD48BD939F0}"/>
                  </a:ext>
                </a:extLst>
              </p:cNvPr>
              <p:cNvSpPr txBox="1">
                <a:spLocks noRot="1" noChangeAspect="1" noMove="1" noResize="1" noEditPoints="1" noAdjustHandles="1" noChangeArrowheads="1" noChangeShapeType="1" noTextEdit="1"/>
              </p:cNvSpPr>
              <p:nvPr/>
            </p:nvSpPr>
            <p:spPr>
              <a:xfrm>
                <a:off x="3984371" y="5146755"/>
                <a:ext cx="1378519" cy="398955"/>
              </a:xfrm>
              <a:prstGeom prst="rect">
                <a:avLst/>
              </a:prstGeom>
              <a:blipFill>
                <a:blip r:embed="rId9"/>
                <a:stretch>
                  <a:fillRect b="-3125"/>
                </a:stretch>
              </a:blipFill>
            </p:spPr>
            <p:txBody>
              <a:bodyPr/>
              <a:lstStyle/>
              <a:p>
                <a:r>
                  <a:rPr lang="en-TW">
                    <a:noFill/>
                  </a:rPr>
                  <a:t> </a:t>
                </a:r>
              </a:p>
            </p:txBody>
          </p:sp>
        </mc:Fallback>
      </mc:AlternateContent>
    </p:spTree>
    <p:extLst>
      <p:ext uri="{BB962C8B-B14F-4D97-AF65-F5344CB8AC3E}">
        <p14:creationId xmlns:p14="http://schemas.microsoft.com/office/powerpoint/2010/main" val="146245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a:spLocks noChangeArrowheads="1"/>
          </p:cNvSpPr>
          <p:nvPr/>
        </p:nvSpPr>
        <p:spPr bwMode="auto">
          <a:xfrm>
            <a:off x="1039307" y="3912649"/>
            <a:ext cx="72195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solidFill>
                  <a:srgbClr val="FF0000"/>
                </a:solidFill>
                <a:latin typeface="Times New Roman" pitchFamily="18" charset="0"/>
                <a:cs typeface="Times New Roman" pitchFamily="18" charset="0"/>
              </a:rPr>
              <a:t>但上足標與下足標對齊求和後，就不再有足標，就為一不變量，</a:t>
            </a:r>
            <a:endParaRPr kumimoji="0" lang="en-US" altLang="zh-TW" sz="1800" dirty="0">
              <a:solidFill>
                <a:srgbClr val="FF0000"/>
              </a:solidFill>
              <a:latin typeface="Times New Roman" pitchFamily="18" charset="0"/>
              <a:cs typeface="Times New Roman" pitchFamily="18" charset="0"/>
            </a:endParaRPr>
          </a:p>
        </p:txBody>
      </p:sp>
      <p:sp>
        <p:nvSpPr>
          <p:cNvPr id="2" name="矩形 1"/>
          <p:cNvSpPr/>
          <p:nvPr/>
        </p:nvSpPr>
        <p:spPr>
          <a:xfrm>
            <a:off x="1039307" y="5009454"/>
            <a:ext cx="3583032" cy="369332"/>
          </a:xfrm>
          <a:prstGeom prst="rect">
            <a:avLst/>
          </a:prstGeom>
        </p:spPr>
        <p:txBody>
          <a:bodyPr wrap="none">
            <a:spAutoFit/>
          </a:bodyPr>
          <a:lstStyle/>
          <a:p>
            <a:r>
              <a:rPr kumimoji="0" lang="zh-TW" altLang="en-US" sz="1800" dirty="0">
                <a:solidFill>
                  <a:srgbClr val="FF0000"/>
                </a:solidFill>
                <a:latin typeface="Times New Roman" pitchFamily="18" charset="0"/>
                <a:cs typeface="Times New Roman" pitchFamily="18" charset="0"/>
              </a:rPr>
              <a:t>足標 </a:t>
            </a:r>
            <a:r>
              <a:rPr kumimoji="0" lang="en-US" altLang="zh-TW" sz="1800" dirty="0">
                <a:solidFill>
                  <a:srgbClr val="FF0000"/>
                </a:solidFill>
                <a:latin typeface="Times New Roman" pitchFamily="18" charset="0"/>
                <a:cs typeface="Times New Roman" pitchFamily="18" charset="0"/>
              </a:rPr>
              <a:t>contract</a:t>
            </a:r>
            <a:r>
              <a:rPr kumimoji="0" lang="zh-TW" altLang="en-US" sz="1800" dirty="0">
                <a:solidFill>
                  <a:srgbClr val="FF0000"/>
                </a:solidFill>
                <a:latin typeface="Times New Roman" pitchFamily="18" charset="0"/>
                <a:cs typeface="Times New Roman" pitchFamily="18" charset="0"/>
              </a:rPr>
              <a:t> 殆盡就得到不變量。</a:t>
            </a:r>
          </a:p>
        </p:txBody>
      </p:sp>
      <p:sp>
        <p:nvSpPr>
          <p:cNvPr id="3" name="文字方塊 2"/>
          <p:cNvSpPr txBox="1"/>
          <p:nvPr/>
        </p:nvSpPr>
        <p:spPr>
          <a:xfrm>
            <a:off x="1016605" y="3480374"/>
            <a:ext cx="5296852"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只要有足標，在羅倫茲變換下就會跟著變換！</a:t>
            </a:r>
            <a:endParaRPr lang="en-US" altLang="zh-TW" dirty="0">
              <a:latin typeface="Times New Roman" pitchFamily="18" charset="0"/>
              <a:cs typeface="Times New Roman" pitchFamily="18" charset="0"/>
            </a:endParaRPr>
          </a:p>
        </p:txBody>
      </p:sp>
      <p:sp>
        <p:nvSpPr>
          <p:cNvPr id="4" name="文字方塊 3"/>
          <p:cNvSpPr txBox="1"/>
          <p:nvPr/>
        </p:nvSpPr>
        <p:spPr>
          <a:xfrm>
            <a:off x="1039307" y="4358059"/>
            <a:ext cx="4612640" cy="369332"/>
          </a:xfrm>
          <a:prstGeom prst="rect">
            <a:avLst/>
          </a:prstGeom>
          <a:noFill/>
        </p:spPr>
        <p:txBody>
          <a:bodyPr wrap="square" rtlCol="0">
            <a:spAutoFit/>
          </a:bodyPr>
          <a:lstStyle/>
          <a:p>
            <a:r>
              <a:rPr lang="zh-TW" altLang="en-US" dirty="0">
                <a:solidFill>
                  <a:srgbClr val="FF0000"/>
                </a:solidFill>
                <a:latin typeface="Times New Roman" pitchFamily="18" charset="0"/>
                <a:cs typeface="Times New Roman" pitchFamily="18" charset="0"/>
              </a:rPr>
              <a:t>這種消滅足標的動作，稱為 </a:t>
            </a:r>
            <a:r>
              <a:rPr lang="en-US" altLang="zh-TW" dirty="0">
                <a:solidFill>
                  <a:srgbClr val="FF0000"/>
                </a:solidFill>
                <a:latin typeface="Times New Roman" pitchFamily="18" charset="0"/>
                <a:cs typeface="Times New Roman" pitchFamily="18" charset="0"/>
              </a:rPr>
              <a:t>contraction</a:t>
            </a:r>
            <a:r>
              <a:rPr lang="zh-TW" altLang="en-US" dirty="0">
                <a:latin typeface="Times New Roman" pitchFamily="18" charset="0"/>
                <a:cs typeface="Times New Roman" pitchFamily="18" charset="0"/>
              </a:rPr>
              <a:t>。</a:t>
            </a:r>
          </a:p>
        </p:txBody>
      </p:sp>
      <p:sp>
        <p:nvSpPr>
          <p:cNvPr id="5" name="文字方塊 4"/>
          <p:cNvSpPr txBox="1"/>
          <p:nvPr/>
        </p:nvSpPr>
        <p:spPr>
          <a:xfrm>
            <a:off x="1039307" y="3008562"/>
            <a:ext cx="5638800"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注意在以上所有表示法，上下足標正好都配對並求和！</a:t>
            </a:r>
          </a:p>
        </p:txBody>
      </p:sp>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797F408A-7324-0847-AD7E-AAD7527AC34B}"/>
                  </a:ext>
                </a:extLst>
              </p:cNvPr>
              <p:cNvSpPr txBox="1"/>
              <p:nvPr/>
            </p:nvSpPr>
            <p:spPr>
              <a:xfrm>
                <a:off x="1039307" y="1125653"/>
                <a:ext cx="2401998" cy="391646"/>
              </a:xfrm>
              <a:prstGeom prst="rect">
                <a:avLst/>
              </a:prstGeom>
              <a:solidFill>
                <a:srgbClr val="FFFDAB"/>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cs typeface="Times New Roman" pitchFamily="18" charset="0"/>
                        </a:rPr>
                        <m:t>𝑥</m:t>
                      </m:r>
                      <m:r>
                        <a:rPr lang="en-US" altLang="zh-TW" b="0" i="1" smtClean="0">
                          <a:latin typeface="Cambria Math"/>
                          <a:ea typeface="Cambria Math"/>
                          <a:cs typeface="Times New Roman" pitchFamily="18" charset="0"/>
                        </a:rPr>
                        <m:t>∙</m:t>
                      </m:r>
                      <m:r>
                        <a:rPr lang="en-US" altLang="zh-TW" b="0" i="1" smtClean="0">
                          <a:latin typeface="Cambria Math"/>
                          <a:ea typeface="Cambria Math"/>
                          <a:cs typeface="Times New Roman" pitchFamily="18" charset="0"/>
                        </a:rPr>
                        <m:t>𝑦</m:t>
                      </m:r>
                      <m:r>
                        <a:rPr lang="en-US" altLang="zh-TW" b="0" i="1" smtClean="0">
                          <a:latin typeface="Cambria Math" panose="02040503050406030204" pitchFamily="18" charset="0"/>
                          <a:ea typeface="Cambria Math"/>
                          <a:cs typeface="Times New Roman" pitchFamily="18" charset="0"/>
                        </a:rPr>
                        <m:t>=</m:t>
                      </m:r>
                      <m:sSup>
                        <m:sSupPr>
                          <m:ctrlPr>
                            <a:rPr lang="en-US" altLang="zh-TW" b="0" i="1" smtClean="0">
                              <a:latin typeface="Cambria Math" panose="02040503050406030204" pitchFamily="18" charset="0"/>
                              <a:ea typeface="Cambria Math"/>
                              <a:cs typeface="Times New Roman" pitchFamily="18" charset="0"/>
                            </a:rPr>
                          </m:ctrlPr>
                        </m:sSupPr>
                        <m:e>
                          <m:r>
                            <a:rPr lang="en-US" altLang="zh-TW" b="0" i="1" smtClean="0">
                              <a:latin typeface="Cambria Math"/>
                              <a:ea typeface="Cambria Math"/>
                              <a:cs typeface="Times New Roman" pitchFamily="18" charset="0"/>
                            </a:rPr>
                            <m:t>𝑥</m:t>
                          </m:r>
                        </m:e>
                        <m:sup>
                          <m:r>
                            <a:rPr lang="zh-TW" altLang="en-US" b="0" i="1" smtClean="0">
                              <a:latin typeface="Cambria Math"/>
                              <a:ea typeface="Cambria Math"/>
                              <a:cs typeface="Times New Roman" pitchFamily="18" charset="0"/>
                            </a:rPr>
                            <m:t>𝜇</m:t>
                          </m:r>
                        </m:sup>
                      </m:sSup>
                      <m:sSub>
                        <m:sSubPr>
                          <m:ctrlPr>
                            <a:rPr lang="en-US" altLang="zh-TW" b="0" i="1" smtClean="0">
                              <a:latin typeface="Cambria Math" panose="02040503050406030204" pitchFamily="18" charset="0"/>
                              <a:ea typeface="Cambria Math"/>
                              <a:cs typeface="Times New Roman" pitchFamily="18" charset="0"/>
                            </a:rPr>
                          </m:ctrlPr>
                        </m:sSubPr>
                        <m:e>
                          <m:r>
                            <a:rPr lang="en-US" altLang="zh-TW" b="0" i="1" smtClean="0">
                              <a:latin typeface="Cambria Math"/>
                              <a:ea typeface="Cambria Math"/>
                              <a:cs typeface="Times New Roman" pitchFamily="18" charset="0"/>
                            </a:rPr>
                            <m:t>𝑦</m:t>
                          </m:r>
                        </m:e>
                        <m:sub>
                          <m:r>
                            <a:rPr lang="zh-TW" altLang="en-US" b="0" i="1" smtClean="0">
                              <a:latin typeface="Cambria Math"/>
                              <a:ea typeface="Cambria Math"/>
                              <a:cs typeface="Times New Roman" pitchFamily="18" charset="0"/>
                            </a:rPr>
                            <m:t>𝜇</m:t>
                          </m:r>
                        </m:sub>
                      </m:sSub>
                      <m:r>
                        <a:rPr lang="en-US" altLang="zh-TW" b="0" i="1" smtClean="0">
                          <a:latin typeface="Cambria Math" panose="02040503050406030204" pitchFamily="18" charset="0"/>
                          <a:ea typeface="Cambria Math"/>
                          <a:cs typeface="Times New Roman" pitchFamily="18" charset="0"/>
                        </a:rPr>
                        <m:t>=</m:t>
                      </m:r>
                      <m:sSub>
                        <m:sSubPr>
                          <m:ctrlPr>
                            <a:rPr lang="en-US" altLang="zh-TW" i="1">
                              <a:latin typeface="Cambria Math" panose="02040503050406030204" pitchFamily="18" charset="0"/>
                              <a:ea typeface="Cambria Math"/>
                              <a:cs typeface="Times New Roman" pitchFamily="18" charset="0"/>
                            </a:rPr>
                          </m:ctrlPr>
                        </m:sSubPr>
                        <m:e>
                          <m:r>
                            <a:rPr lang="en-US" altLang="zh-TW" b="0" i="1" smtClean="0">
                              <a:latin typeface="Cambria Math" panose="02040503050406030204" pitchFamily="18" charset="0"/>
                              <a:ea typeface="Cambria Math"/>
                              <a:cs typeface="Times New Roman" pitchFamily="18" charset="0"/>
                            </a:rPr>
                            <m:t>𝑥</m:t>
                          </m:r>
                        </m:e>
                        <m:sub>
                          <m:r>
                            <a:rPr lang="zh-TW" altLang="en-US" i="1">
                              <a:latin typeface="Cambria Math"/>
                              <a:ea typeface="Cambria Math"/>
                              <a:cs typeface="Times New Roman" pitchFamily="18" charset="0"/>
                            </a:rPr>
                            <m:t>𝜈</m:t>
                          </m:r>
                        </m:sub>
                      </m:sSub>
                      <m:sSup>
                        <m:sSupPr>
                          <m:ctrlPr>
                            <a:rPr lang="en-US" altLang="zh-TW" i="1">
                              <a:latin typeface="Cambria Math" panose="02040503050406030204" pitchFamily="18" charset="0"/>
                              <a:ea typeface="Cambria Math"/>
                              <a:cs typeface="Times New Roman" pitchFamily="18" charset="0"/>
                            </a:rPr>
                          </m:ctrlPr>
                        </m:sSupPr>
                        <m:e>
                          <m:r>
                            <a:rPr lang="en-US" altLang="zh-TW" i="1">
                              <a:latin typeface="Cambria Math"/>
                              <a:ea typeface="Cambria Math"/>
                              <a:cs typeface="Times New Roman" pitchFamily="18" charset="0"/>
                            </a:rPr>
                            <m:t>𝑦</m:t>
                          </m:r>
                        </m:e>
                        <m:sup>
                          <m:r>
                            <a:rPr lang="zh-TW" altLang="en-US" i="1">
                              <a:latin typeface="Cambria Math"/>
                              <a:ea typeface="Cambria Math"/>
                              <a:cs typeface="Times New Roman" pitchFamily="18" charset="0"/>
                            </a:rPr>
                            <m:t>𝜈</m:t>
                          </m:r>
                        </m:sup>
                      </m:sSup>
                    </m:oMath>
                  </m:oMathPara>
                </a14:m>
                <a:endParaRPr lang="zh-TW" altLang="en-US" dirty="0">
                  <a:latin typeface="Times New Roman" pitchFamily="18" charset="0"/>
                  <a:cs typeface="Times New Roman" pitchFamily="18" charset="0"/>
                </a:endParaRPr>
              </a:p>
            </p:txBody>
          </p:sp>
        </mc:Choice>
        <mc:Fallback xmlns="">
          <p:sp>
            <p:nvSpPr>
              <p:cNvPr id="14" name="文字方塊 13">
                <a:extLst>
                  <a:ext uri="{FF2B5EF4-FFF2-40B4-BE49-F238E27FC236}">
                    <a16:creationId xmlns:a16="http://schemas.microsoft.com/office/drawing/2014/main" id="{797F408A-7324-0847-AD7E-AAD7527AC34B}"/>
                  </a:ext>
                </a:extLst>
              </p:cNvPr>
              <p:cNvSpPr txBox="1">
                <a:spLocks noRot="1" noChangeAspect="1" noMove="1" noResize="1" noEditPoints="1" noAdjustHandles="1" noChangeArrowheads="1" noChangeShapeType="1" noTextEdit="1"/>
              </p:cNvSpPr>
              <p:nvPr/>
            </p:nvSpPr>
            <p:spPr>
              <a:xfrm>
                <a:off x="1039307" y="1125653"/>
                <a:ext cx="2401998" cy="391646"/>
              </a:xfrm>
              <a:prstGeom prst="rect">
                <a:avLst/>
              </a:prstGeom>
              <a:blipFill>
                <a:blip r:embed="rId2"/>
                <a:stretch>
                  <a:fillRect b="-3125"/>
                </a:stretch>
              </a:blipFill>
            </p:spPr>
            <p:txBody>
              <a:bodyPr/>
              <a:lstStyle/>
              <a:p>
                <a:r>
                  <a:rPr lang="en-TW">
                    <a:noFill/>
                  </a:rPr>
                  <a:t> </a:t>
                </a:r>
              </a:p>
            </p:txBody>
          </p:sp>
        </mc:Fallback>
      </mc:AlternateContent>
      <p:sp>
        <p:nvSpPr>
          <p:cNvPr id="8" name="TextBox 7">
            <a:extLst>
              <a:ext uri="{FF2B5EF4-FFF2-40B4-BE49-F238E27FC236}">
                <a16:creationId xmlns:a16="http://schemas.microsoft.com/office/drawing/2014/main" id="{7658CCDB-FC2E-F14E-A46A-6F7667F49702}"/>
              </a:ext>
            </a:extLst>
          </p:cNvPr>
          <p:cNvSpPr txBox="1"/>
          <p:nvPr/>
        </p:nvSpPr>
        <p:spPr>
          <a:xfrm>
            <a:off x="1016605" y="1619779"/>
            <a:ext cx="7681535" cy="369332"/>
          </a:xfrm>
          <a:prstGeom prst="rect">
            <a:avLst/>
          </a:prstGeom>
          <a:noFill/>
        </p:spPr>
        <p:txBody>
          <a:bodyPr wrap="square" rtlCol="0">
            <a:spAutoFit/>
          </a:bodyPr>
          <a:lstStyle/>
          <a:p>
            <a:r>
              <a:rPr lang="en-TW" dirty="0">
                <a:latin typeface="Times New Roman" pitchFamily="18" charset="0"/>
                <a:cs typeface="Times New Roman" pitchFamily="18" charset="0"/>
              </a:rPr>
              <a:t>An invaraint would be formed when a higher index is paired with a lower index.</a:t>
            </a:r>
          </a:p>
        </p:txBody>
      </p:sp>
      <p:sp>
        <p:nvSpPr>
          <p:cNvPr id="9" name="TextBox 8">
            <a:extLst>
              <a:ext uri="{FF2B5EF4-FFF2-40B4-BE49-F238E27FC236}">
                <a16:creationId xmlns:a16="http://schemas.microsoft.com/office/drawing/2014/main" id="{AB196405-08D9-EF46-B2E4-5CDE3557EABC}"/>
              </a:ext>
            </a:extLst>
          </p:cNvPr>
          <p:cNvSpPr txBox="1"/>
          <p:nvPr/>
        </p:nvSpPr>
        <p:spPr>
          <a:xfrm>
            <a:off x="1039307" y="1989111"/>
            <a:ext cx="7681535" cy="369332"/>
          </a:xfrm>
          <a:prstGeom prst="rect">
            <a:avLst/>
          </a:prstGeom>
          <a:noFill/>
        </p:spPr>
        <p:txBody>
          <a:bodyPr wrap="square" rtlCol="0">
            <a:spAutoFit/>
          </a:bodyPr>
          <a:lstStyle/>
          <a:p>
            <a:r>
              <a:rPr lang="en-TW" dirty="0">
                <a:latin typeface="Times New Roman" pitchFamily="18" charset="0"/>
                <a:cs typeface="Times New Roman" pitchFamily="18" charset="0"/>
              </a:rPr>
              <a:t>Pairing means summation over the index. This is called Contraction.</a:t>
            </a:r>
          </a:p>
        </p:txBody>
      </p:sp>
      <p:sp>
        <p:nvSpPr>
          <p:cNvPr id="10" name="TextBox 9">
            <a:extLst>
              <a:ext uri="{FF2B5EF4-FFF2-40B4-BE49-F238E27FC236}">
                <a16:creationId xmlns:a16="http://schemas.microsoft.com/office/drawing/2014/main" id="{5915F6C0-5A15-BC4E-8FD7-BD5D51D1113F}"/>
              </a:ext>
            </a:extLst>
          </p:cNvPr>
          <p:cNvSpPr txBox="1"/>
          <p:nvPr/>
        </p:nvSpPr>
        <p:spPr>
          <a:xfrm>
            <a:off x="1039307" y="2358443"/>
            <a:ext cx="5205463" cy="369332"/>
          </a:xfrm>
          <a:prstGeom prst="rect">
            <a:avLst/>
          </a:prstGeom>
          <a:noFill/>
        </p:spPr>
        <p:txBody>
          <a:bodyPr wrap="square" rtlCol="0">
            <a:spAutoFit/>
          </a:bodyPr>
          <a:lstStyle/>
          <a:p>
            <a:r>
              <a:rPr lang="en-TW" dirty="0">
                <a:latin typeface="Times New Roman" pitchFamily="18" charset="0"/>
                <a:cs typeface="Times New Roman" pitchFamily="18" charset="0"/>
              </a:rPr>
              <a:t>This rule applies to any index in any 4-vector.</a:t>
            </a:r>
          </a:p>
        </p:txBody>
      </p:sp>
    </p:spTree>
    <p:extLst>
      <p:ext uri="{BB962C8B-B14F-4D97-AF65-F5344CB8AC3E}">
        <p14:creationId xmlns:p14="http://schemas.microsoft.com/office/powerpoint/2010/main" val="183608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196745" y="1418137"/>
            <a:ext cx="3090862" cy="2409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59394" name="Picture 4" descr="旋轉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657" y="1446712"/>
            <a:ext cx="3571875"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單箭頭接點 3"/>
          <p:cNvCxnSpPr/>
          <p:nvPr/>
        </p:nvCxnSpPr>
        <p:spPr>
          <a:xfrm flipV="1">
            <a:off x="5574570" y="3681912"/>
            <a:ext cx="2438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p:nvPr/>
        </p:nvCxnSpPr>
        <p:spPr>
          <a:xfrm flipH="1" flipV="1">
            <a:off x="5588857" y="1940424"/>
            <a:ext cx="0" cy="17557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橢圓 12"/>
          <p:cNvSpPr/>
          <p:nvPr/>
        </p:nvSpPr>
        <p:spPr>
          <a:xfrm>
            <a:off x="6444520" y="2375399"/>
            <a:ext cx="115887" cy="117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橢圓 13"/>
          <p:cNvSpPr/>
          <p:nvPr/>
        </p:nvSpPr>
        <p:spPr>
          <a:xfrm>
            <a:off x="6916007" y="2761162"/>
            <a:ext cx="117475" cy="115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aphicFrame>
        <p:nvGraphicFramePr>
          <p:cNvPr id="59399" name="Object 2"/>
          <p:cNvGraphicFramePr>
            <a:graphicFrameLocks noChangeAspect="1"/>
          </p:cNvGraphicFramePr>
          <p:nvPr>
            <p:extLst>
              <p:ext uri="{D42A27DB-BD31-4B8C-83A1-F6EECF244321}">
                <p14:modId xmlns:p14="http://schemas.microsoft.com/office/powerpoint/2010/main" val="3401302814"/>
              </p:ext>
            </p:extLst>
          </p:nvPr>
        </p:nvGraphicFramePr>
        <p:xfrm>
          <a:off x="6290532" y="2016624"/>
          <a:ext cx="531813" cy="293688"/>
        </p:xfrm>
        <a:graphic>
          <a:graphicData uri="http://schemas.openxmlformats.org/presentationml/2006/ole">
            <mc:AlternateContent xmlns:mc="http://schemas.openxmlformats.org/markup-compatibility/2006">
              <mc:Choice xmlns:v="urn:schemas-microsoft-com:vml" Requires="v">
                <p:oleObj name="方程式" r:id="rId3" imgW="368140" imgH="203112" progId="Equation.3">
                  <p:embed/>
                </p:oleObj>
              </mc:Choice>
              <mc:Fallback>
                <p:oleObj name="方程式" r:id="rId3" imgW="368140"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0532" y="2016624"/>
                        <a:ext cx="53181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9400" name="Object 3"/>
          <p:cNvGraphicFramePr>
            <a:graphicFrameLocks noChangeAspect="1"/>
          </p:cNvGraphicFramePr>
          <p:nvPr>
            <p:extLst>
              <p:ext uri="{D42A27DB-BD31-4B8C-83A1-F6EECF244321}">
                <p14:modId xmlns:p14="http://schemas.microsoft.com/office/powerpoint/2010/main" val="1485352196"/>
              </p:ext>
            </p:extLst>
          </p:nvPr>
        </p:nvGraphicFramePr>
        <p:xfrm>
          <a:off x="6950932" y="2435724"/>
          <a:ext cx="658813" cy="293688"/>
        </p:xfrm>
        <a:graphic>
          <a:graphicData uri="http://schemas.openxmlformats.org/presentationml/2006/ole">
            <mc:AlternateContent xmlns:mc="http://schemas.openxmlformats.org/markup-compatibility/2006">
              <mc:Choice xmlns:v="urn:schemas-microsoft-com:vml" Requires="v">
                <p:oleObj name="方程式" r:id="rId5" imgW="457002" imgH="203112" progId="Equation.3">
                  <p:embed/>
                </p:oleObj>
              </mc:Choice>
              <mc:Fallback>
                <p:oleObj name="方程式" r:id="rId5" imgW="457002"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0932" y="2435724"/>
                        <a:ext cx="65881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直線單箭頭接點 19"/>
          <p:cNvCxnSpPr/>
          <p:nvPr/>
        </p:nvCxnSpPr>
        <p:spPr>
          <a:xfrm>
            <a:off x="6633432" y="2550024"/>
            <a:ext cx="217488" cy="1746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402" name="文字方塊 20"/>
          <p:cNvSpPr txBox="1">
            <a:spLocks noChangeArrowheads="1"/>
          </p:cNvSpPr>
          <p:nvPr/>
        </p:nvSpPr>
        <p:spPr bwMode="auto">
          <a:xfrm>
            <a:off x="2000094" y="3911305"/>
            <a:ext cx="1987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dirty="0">
                <a:latin typeface="Times New Roman" pitchFamily="18" charset="0"/>
                <a:cs typeface="Times New Roman" pitchFamily="18" charset="0"/>
              </a:rPr>
              <a:t>被動變換</a:t>
            </a:r>
          </a:p>
        </p:txBody>
      </p:sp>
      <p:sp>
        <p:nvSpPr>
          <p:cNvPr id="59403" name="文字方塊 21"/>
          <p:cNvSpPr txBox="1">
            <a:spLocks noChangeArrowheads="1"/>
          </p:cNvSpPr>
          <p:nvPr/>
        </p:nvSpPr>
        <p:spPr bwMode="auto">
          <a:xfrm>
            <a:off x="5872879" y="3848414"/>
            <a:ext cx="125916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dirty="0">
                <a:latin typeface="Times New Roman" pitchFamily="18" charset="0"/>
                <a:cs typeface="Times New Roman" pitchFamily="18" charset="0"/>
              </a:rPr>
              <a:t>主動變換</a:t>
            </a:r>
          </a:p>
        </p:txBody>
      </p:sp>
      <p:sp>
        <p:nvSpPr>
          <p:cNvPr id="59404" name="文字方塊 22"/>
          <p:cNvSpPr txBox="1">
            <a:spLocks noChangeArrowheads="1"/>
          </p:cNvSpPr>
          <p:nvPr/>
        </p:nvSpPr>
        <p:spPr bwMode="auto">
          <a:xfrm>
            <a:off x="4816539" y="4197055"/>
            <a:ext cx="3954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dirty="0">
                <a:latin typeface="Times New Roman" pitchFamily="18" charset="0"/>
                <a:cs typeface="Times New Roman" pitchFamily="18" charset="0"/>
              </a:rPr>
              <a:t>被動變換與主動變換是等價的</a:t>
            </a:r>
          </a:p>
        </p:txBody>
      </p:sp>
      <p:pic>
        <p:nvPicPr>
          <p:cNvPr id="59405" name="Picture 2" descr="3901"/>
          <p:cNvPicPr>
            <a:picLocks noChangeAspect="1" noChangeArrowheads="1"/>
          </p:cNvPicPr>
          <p:nvPr/>
        </p:nvPicPr>
        <p:blipFill>
          <a:blip r:embed="rId7">
            <a:extLst>
              <a:ext uri="{28A0092B-C50C-407E-A947-70E740481C1C}">
                <a14:useLocalDpi xmlns:a14="http://schemas.microsoft.com/office/drawing/2010/main" val="0"/>
              </a:ext>
            </a:extLst>
          </a:blip>
          <a:srcRect l="38370" t="57318" r="55963" b="15549"/>
          <a:stretch>
            <a:fillRect/>
          </a:stretch>
        </p:blipFill>
        <p:spPr bwMode="auto">
          <a:xfrm>
            <a:off x="3585432" y="3696199"/>
            <a:ext cx="49371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6" name="Picture 2" descr="3901"/>
          <p:cNvPicPr>
            <a:picLocks noChangeAspect="1" noChangeArrowheads="1"/>
          </p:cNvPicPr>
          <p:nvPr/>
        </p:nvPicPr>
        <p:blipFill>
          <a:blip r:embed="rId7">
            <a:extLst>
              <a:ext uri="{28A0092B-C50C-407E-A947-70E740481C1C}">
                <a14:useLocalDpi xmlns:a14="http://schemas.microsoft.com/office/drawing/2010/main" val="0"/>
              </a:ext>
            </a:extLst>
          </a:blip>
          <a:srcRect l="6538" t="38087" r="88795" b="47614"/>
          <a:stretch>
            <a:fillRect/>
          </a:stretch>
        </p:blipFill>
        <p:spPr bwMode="auto">
          <a:xfrm>
            <a:off x="3788632" y="2143624"/>
            <a:ext cx="406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文字方塊 17"/>
          <p:cNvSpPr txBox="1">
            <a:spLocks noChangeArrowheads="1"/>
          </p:cNvSpPr>
          <p:nvPr/>
        </p:nvSpPr>
        <p:spPr bwMode="auto">
          <a:xfrm>
            <a:off x="993087" y="930864"/>
            <a:ext cx="3490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dirty="0">
                <a:latin typeface="Times New Roman" pitchFamily="18" charset="0"/>
                <a:cs typeface="Times New Roman" pitchFamily="18" charset="0"/>
              </a:rPr>
              <a:t>當觀察者所選觀察座標發生變化</a:t>
            </a:r>
          </a:p>
        </p:txBody>
      </p:sp>
      <p:sp>
        <p:nvSpPr>
          <p:cNvPr id="59408" name="文字方塊 18"/>
          <p:cNvSpPr txBox="1">
            <a:spLocks noChangeArrowheads="1"/>
          </p:cNvSpPr>
          <p:nvPr/>
        </p:nvSpPr>
        <p:spPr bwMode="auto">
          <a:xfrm>
            <a:off x="5180076" y="899223"/>
            <a:ext cx="3471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dirty="0">
                <a:latin typeface="Times New Roman" pitchFamily="18" charset="0"/>
                <a:cs typeface="Times New Roman" pitchFamily="18" charset="0"/>
              </a:rPr>
              <a:t>觀察到的物理量就會發生變化</a:t>
            </a:r>
          </a:p>
        </p:txBody>
      </p:sp>
      <p:sp>
        <p:nvSpPr>
          <p:cNvPr id="19" name="文字方塊 18"/>
          <p:cNvSpPr txBox="1"/>
          <p:nvPr/>
        </p:nvSpPr>
        <p:spPr>
          <a:xfrm>
            <a:off x="993087" y="544258"/>
            <a:ext cx="6620424" cy="369332"/>
          </a:xfrm>
          <a:prstGeom prst="rect">
            <a:avLst/>
          </a:prstGeom>
          <a:noFill/>
        </p:spPr>
        <p:txBody>
          <a:bodyPr wrap="square" rtlCol="0">
            <a:spAutoFit/>
          </a:bodyPr>
          <a:lstStyle/>
          <a:p>
            <a:r>
              <a:rPr lang="zh-TW" altLang="en-US" dirty="0"/>
              <a:t>座標軸旋轉後，</a:t>
            </a:r>
            <a:r>
              <a:rPr lang="zh-TW" altLang="en-US" dirty="0">
                <a:latin typeface="Times New Roman" pitchFamily="18" charset="0"/>
                <a:cs typeface="Times New Roman" pitchFamily="18" charset="0"/>
              </a:rPr>
              <a:t>描述一個向量的分量就會取一組新的值，</a:t>
            </a:r>
          </a:p>
        </p:txBody>
      </p:sp>
      <p:sp>
        <p:nvSpPr>
          <p:cNvPr id="21" name="文字方塊 20"/>
          <p:cNvSpPr txBox="1"/>
          <p:nvPr/>
        </p:nvSpPr>
        <p:spPr>
          <a:xfrm>
            <a:off x="993087" y="5814752"/>
            <a:ext cx="5297446"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注意這新分量與舊分量的關係適用於任一向量，</a:t>
            </a:r>
          </a:p>
        </p:txBody>
      </p:sp>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id="{56297E3C-A5F3-CB41-8CC1-EF1C80AFA558}"/>
                  </a:ext>
                </a:extLst>
              </p:cNvPr>
              <p:cNvSpPr txBox="1"/>
              <p:nvPr/>
            </p:nvSpPr>
            <p:spPr>
              <a:xfrm>
                <a:off x="1328889" y="5014999"/>
                <a:ext cx="2219967" cy="27699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𝑥</m:t>
                          </m:r>
                        </m:e>
                        <m:sup>
                          <m:r>
                            <a:rPr kumimoji="1" lang="en-US" altLang="zh-TW" b="0" i="1" smtClean="0">
                              <a:latin typeface="Cambria Math" panose="02040503050406030204" pitchFamily="18" charset="0"/>
                              <a:cs typeface="Times New Roman" pitchFamily="18" charset="0"/>
                            </a:rPr>
                            <m:t>′</m:t>
                          </m:r>
                        </m:sup>
                      </m:sSup>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𝑥</m:t>
                      </m:r>
                      <m:func>
                        <m:funcPr>
                          <m:ctrlPr>
                            <a:rPr kumimoji="1" lang="en-US" altLang="zh-TW" b="0" i="1" smtClean="0">
                              <a:latin typeface="Cambria Math" panose="02040503050406030204" pitchFamily="18" charset="0"/>
                              <a:cs typeface="Times New Roman" pitchFamily="18" charset="0"/>
                            </a:rPr>
                          </m:ctrlPr>
                        </m:funcPr>
                        <m:fName>
                          <m:r>
                            <m:rPr>
                              <m:sty m:val="p"/>
                            </m:rPr>
                            <a:rPr kumimoji="1" lang="en-US" altLang="zh-TW" b="0" i="0" smtClean="0">
                              <a:latin typeface="Cambria Math" panose="02040503050406030204" pitchFamily="18" charset="0"/>
                              <a:cs typeface="Times New Roman" pitchFamily="18" charset="0"/>
                            </a:rPr>
                            <m:t>cos</m:t>
                          </m:r>
                        </m:fName>
                        <m:e>
                          <m:r>
                            <a:rPr kumimoji="1" lang="en-US" altLang="zh-TW" b="0" i="1" smtClean="0">
                              <a:latin typeface="Cambria Math" panose="02040503050406030204" pitchFamily="18" charset="0"/>
                              <a:ea typeface="Cambria Math" panose="02040503050406030204" pitchFamily="18" charset="0"/>
                              <a:cs typeface="Times New Roman" pitchFamily="18" charset="0"/>
                            </a:rPr>
                            <m:t>𝜃</m:t>
                          </m:r>
                        </m:e>
                      </m:func>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𝑦</m:t>
                      </m:r>
                      <m:func>
                        <m:funcPr>
                          <m:ctrlPr>
                            <a:rPr kumimoji="1" lang="en-US" altLang="zh-TW" b="0" i="1" smtClean="0">
                              <a:latin typeface="Cambria Math" panose="02040503050406030204" pitchFamily="18" charset="0"/>
                              <a:cs typeface="Times New Roman" pitchFamily="18" charset="0"/>
                            </a:rPr>
                          </m:ctrlPr>
                        </m:funcPr>
                        <m:fName>
                          <m:r>
                            <m:rPr>
                              <m:sty m:val="p"/>
                            </m:rPr>
                            <a:rPr kumimoji="1" lang="en-US" altLang="zh-TW" b="0" i="0" smtClean="0">
                              <a:latin typeface="Cambria Math" panose="02040503050406030204" pitchFamily="18" charset="0"/>
                              <a:cs typeface="Times New Roman" pitchFamily="18" charset="0"/>
                            </a:rPr>
                            <m:t>sin</m:t>
                          </m:r>
                        </m:fName>
                        <m:e>
                          <m:r>
                            <a:rPr kumimoji="1" lang="en-US" altLang="zh-TW" b="0" i="1" smtClean="0">
                              <a:latin typeface="Cambria Math" panose="02040503050406030204" pitchFamily="18" charset="0"/>
                              <a:ea typeface="Cambria Math" panose="02040503050406030204" pitchFamily="18" charset="0"/>
                              <a:cs typeface="Times New Roman" pitchFamily="18" charset="0"/>
                            </a:rPr>
                            <m:t>𝜃</m:t>
                          </m:r>
                        </m:e>
                      </m:func>
                    </m:oMath>
                  </m:oMathPara>
                </a14:m>
                <a:endParaRPr kumimoji="1" lang="zh-TW" altLang="en-US" dirty="0">
                  <a:latin typeface="Times New Roman" pitchFamily="18" charset="0"/>
                  <a:cs typeface="Times New Roman" pitchFamily="18" charset="0"/>
                </a:endParaRPr>
              </a:p>
            </p:txBody>
          </p:sp>
        </mc:Choice>
        <mc:Fallback xmlns="">
          <p:sp>
            <p:nvSpPr>
              <p:cNvPr id="2" name="文字方塊 1">
                <a:extLst>
                  <a:ext uri="{FF2B5EF4-FFF2-40B4-BE49-F238E27FC236}">
                    <a16:creationId xmlns:a16="http://schemas.microsoft.com/office/drawing/2014/main" id="{56297E3C-A5F3-CB41-8CC1-EF1C80AFA558}"/>
                  </a:ext>
                </a:extLst>
              </p:cNvPr>
              <p:cNvSpPr txBox="1">
                <a:spLocks noRot="1" noChangeAspect="1" noMove="1" noResize="1" noEditPoints="1" noAdjustHandles="1" noChangeArrowheads="1" noChangeShapeType="1" noTextEdit="1"/>
              </p:cNvSpPr>
              <p:nvPr/>
            </p:nvSpPr>
            <p:spPr>
              <a:xfrm>
                <a:off x="1328889" y="5014999"/>
                <a:ext cx="2219967" cy="276999"/>
              </a:xfrm>
              <a:prstGeom prst="rect">
                <a:avLst/>
              </a:prstGeom>
              <a:blipFill>
                <a:blip r:embed="rId9"/>
                <a:stretch>
                  <a:fillRect b="-2173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2" name="文字方塊 21">
                <a:extLst>
                  <a:ext uri="{FF2B5EF4-FFF2-40B4-BE49-F238E27FC236}">
                    <a16:creationId xmlns:a16="http://schemas.microsoft.com/office/drawing/2014/main" id="{515E0CAC-B612-D343-AF0D-CF6A20A28678}"/>
                  </a:ext>
                </a:extLst>
              </p:cNvPr>
              <p:cNvSpPr txBox="1"/>
              <p:nvPr/>
            </p:nvSpPr>
            <p:spPr>
              <a:xfrm>
                <a:off x="1328889" y="5402351"/>
                <a:ext cx="2150012" cy="27699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𝑦</m:t>
                          </m:r>
                        </m:e>
                        <m:sup>
                          <m:r>
                            <a:rPr kumimoji="1" lang="en-US" altLang="zh-TW" b="0" i="1" smtClean="0">
                              <a:latin typeface="Cambria Math" panose="02040503050406030204" pitchFamily="18" charset="0"/>
                              <a:cs typeface="Times New Roman" pitchFamily="18" charset="0"/>
                            </a:rPr>
                            <m:t>′</m:t>
                          </m:r>
                        </m:sup>
                      </m:sSup>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𝑥</m:t>
                      </m:r>
                      <m:func>
                        <m:funcPr>
                          <m:ctrlPr>
                            <a:rPr lang="en-US" altLang="zh-TW" i="1">
                              <a:latin typeface="Cambria Math" panose="02040503050406030204" pitchFamily="18" charset="0"/>
                              <a:cs typeface="Times New Roman" pitchFamily="18" charset="0"/>
                            </a:rPr>
                          </m:ctrlPr>
                        </m:funcPr>
                        <m:fName>
                          <m:r>
                            <m:rPr>
                              <m:sty m:val="p"/>
                            </m:rPr>
                            <a:rPr lang="en-US" altLang="zh-TW">
                              <a:latin typeface="Cambria Math" panose="02040503050406030204" pitchFamily="18" charset="0"/>
                              <a:cs typeface="Times New Roman" pitchFamily="18" charset="0"/>
                            </a:rPr>
                            <m:t>sin</m:t>
                          </m:r>
                        </m:fName>
                        <m:e>
                          <m:r>
                            <a:rPr lang="en-US" altLang="zh-TW" i="1">
                              <a:latin typeface="Cambria Math" panose="02040503050406030204" pitchFamily="18" charset="0"/>
                              <a:ea typeface="Cambria Math" panose="02040503050406030204" pitchFamily="18" charset="0"/>
                              <a:cs typeface="Times New Roman" pitchFamily="18" charset="0"/>
                            </a:rPr>
                            <m:t>𝜃</m:t>
                          </m:r>
                        </m:e>
                      </m:func>
                      <m:r>
                        <a:rPr lang="en-US" altLang="zh-TW" b="0" i="1" smtClean="0">
                          <a:latin typeface="Cambria Math" panose="02040503050406030204" pitchFamily="18" charset="0"/>
                          <a:ea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𝑦</m:t>
                      </m:r>
                      <m:func>
                        <m:funcPr>
                          <m:ctrlPr>
                            <a:rPr lang="en-US" altLang="zh-TW" i="1">
                              <a:latin typeface="Cambria Math" panose="02040503050406030204" pitchFamily="18" charset="0"/>
                              <a:cs typeface="Times New Roman" pitchFamily="18" charset="0"/>
                            </a:rPr>
                          </m:ctrlPr>
                        </m:funcPr>
                        <m:fName>
                          <m:r>
                            <m:rPr>
                              <m:sty m:val="p"/>
                            </m:rPr>
                            <a:rPr lang="en-US" altLang="zh-TW">
                              <a:latin typeface="Cambria Math" panose="02040503050406030204" pitchFamily="18" charset="0"/>
                              <a:cs typeface="Times New Roman" pitchFamily="18" charset="0"/>
                            </a:rPr>
                            <m:t>cos</m:t>
                          </m:r>
                        </m:fName>
                        <m:e>
                          <m:r>
                            <a:rPr lang="en-US" altLang="zh-TW" i="1">
                              <a:latin typeface="Cambria Math" panose="02040503050406030204" pitchFamily="18" charset="0"/>
                              <a:ea typeface="Cambria Math" panose="02040503050406030204" pitchFamily="18" charset="0"/>
                              <a:cs typeface="Times New Roman" pitchFamily="18" charset="0"/>
                            </a:rPr>
                            <m:t>𝜃</m:t>
                          </m:r>
                        </m:e>
                      </m:func>
                    </m:oMath>
                  </m:oMathPara>
                </a14:m>
                <a:endParaRPr kumimoji="1" lang="zh-TW" altLang="en-US" dirty="0">
                  <a:latin typeface="Times New Roman" pitchFamily="18" charset="0"/>
                  <a:cs typeface="Times New Roman" pitchFamily="18" charset="0"/>
                </a:endParaRPr>
              </a:p>
            </p:txBody>
          </p:sp>
        </mc:Choice>
        <mc:Fallback xmlns="">
          <p:sp>
            <p:nvSpPr>
              <p:cNvPr id="22" name="文字方塊 21">
                <a:extLst>
                  <a:ext uri="{FF2B5EF4-FFF2-40B4-BE49-F238E27FC236}">
                    <a16:creationId xmlns:a16="http://schemas.microsoft.com/office/drawing/2014/main" id="{515E0CAC-B612-D343-AF0D-CF6A20A28678}"/>
                  </a:ext>
                </a:extLst>
              </p:cNvPr>
              <p:cNvSpPr txBox="1">
                <a:spLocks noRot="1" noChangeAspect="1" noMove="1" noResize="1" noEditPoints="1" noAdjustHandles="1" noChangeArrowheads="1" noChangeShapeType="1" noTextEdit="1"/>
              </p:cNvSpPr>
              <p:nvPr/>
            </p:nvSpPr>
            <p:spPr>
              <a:xfrm>
                <a:off x="1328889" y="5402351"/>
                <a:ext cx="2150012" cy="276999"/>
              </a:xfrm>
              <a:prstGeom prst="rect">
                <a:avLst/>
              </a:prstGeom>
              <a:blipFill>
                <a:blip r:embed="rId10"/>
                <a:stretch>
                  <a:fillRect l="-2353" r="-1176" b="-26087"/>
                </a:stretch>
              </a:blipFill>
            </p:spPr>
            <p:txBody>
              <a:bodyPr/>
              <a:lstStyle/>
              <a:p>
                <a:r>
                  <a:rPr lang="zh-TW" altLang="en-US">
                    <a:noFill/>
                  </a:rPr>
                  <a:t> </a:t>
                </a:r>
              </a:p>
            </p:txBody>
          </p:sp>
        </mc:Fallback>
      </mc:AlternateContent>
      <p:sp>
        <p:nvSpPr>
          <p:cNvPr id="23" name="文字方塊 22">
            <a:extLst>
              <a:ext uri="{FF2B5EF4-FFF2-40B4-BE49-F238E27FC236}">
                <a16:creationId xmlns:a16="http://schemas.microsoft.com/office/drawing/2014/main" id="{530BA549-A2D3-B045-9580-FD33A6435C86}"/>
              </a:ext>
            </a:extLst>
          </p:cNvPr>
          <p:cNvSpPr txBox="1"/>
          <p:nvPr/>
        </p:nvSpPr>
        <p:spPr>
          <a:xfrm>
            <a:off x="993087" y="4577643"/>
            <a:ext cx="7704090"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新分量與舊分量之間，存在一關係，我們就稱為旋轉變換。</a:t>
            </a:r>
          </a:p>
        </p:txBody>
      </p:sp>
      <p:sp>
        <p:nvSpPr>
          <p:cNvPr id="3" name="矩形 2">
            <a:extLst>
              <a:ext uri="{FF2B5EF4-FFF2-40B4-BE49-F238E27FC236}">
                <a16:creationId xmlns:a16="http://schemas.microsoft.com/office/drawing/2014/main" id="{F5CD019C-7EBF-2544-8848-78109DFBD442}"/>
              </a:ext>
            </a:extLst>
          </p:cNvPr>
          <p:cNvSpPr/>
          <p:nvPr/>
        </p:nvSpPr>
        <p:spPr>
          <a:xfrm>
            <a:off x="993087" y="6184084"/>
            <a:ext cx="4570482" cy="369332"/>
          </a:xfrm>
          <a:prstGeom prst="rect">
            <a:avLst/>
          </a:prstGeom>
        </p:spPr>
        <p:txBody>
          <a:bodyPr wrap="none">
            <a:spAutoFit/>
          </a:bodyPr>
          <a:lstStyle/>
          <a:p>
            <a:r>
              <a:rPr lang="zh-TW" altLang="en-US" dirty="0">
                <a:latin typeface="Times New Roman" pitchFamily="18" charset="0"/>
                <a:cs typeface="Times New Roman" pitchFamily="18" charset="0"/>
              </a:rPr>
              <a:t>我們可以說所有向量都作一致的旋轉變換。</a:t>
            </a:r>
            <a:endParaRPr lang="zh-TW" altLang="en-US" dirty="0"/>
          </a:p>
        </p:txBody>
      </p:sp>
      <p:sp>
        <p:nvSpPr>
          <p:cNvPr id="5" name="TextBox 4">
            <a:extLst>
              <a:ext uri="{FF2B5EF4-FFF2-40B4-BE49-F238E27FC236}">
                <a16:creationId xmlns:a16="http://schemas.microsoft.com/office/drawing/2014/main" id="{7B6CFF45-F330-3948-99EB-038D85F79160}"/>
              </a:ext>
            </a:extLst>
          </p:cNvPr>
          <p:cNvSpPr txBox="1"/>
          <p:nvPr/>
        </p:nvSpPr>
        <p:spPr>
          <a:xfrm>
            <a:off x="3726069" y="5338080"/>
            <a:ext cx="2941352" cy="369332"/>
          </a:xfrm>
          <a:prstGeom prst="rect">
            <a:avLst/>
          </a:prstGeom>
          <a:noFill/>
        </p:spPr>
        <p:txBody>
          <a:bodyPr wrap="square" rtlCol="0">
            <a:spAutoFit/>
          </a:bodyPr>
          <a:lstStyle/>
          <a:p>
            <a:r>
              <a:rPr lang="en-TW" dirty="0">
                <a:latin typeface="Times New Roman" pitchFamily="18" charset="0"/>
                <a:cs typeface="Times New Roman" pitchFamily="18" charset="0"/>
              </a:rPr>
              <a:t>Rotational Transformation</a:t>
            </a:r>
          </a:p>
        </p:txBody>
      </p:sp>
    </p:spTree>
    <p:extLst>
      <p:ext uri="{BB962C8B-B14F-4D97-AF65-F5344CB8AC3E}">
        <p14:creationId xmlns:p14="http://schemas.microsoft.com/office/powerpoint/2010/main" val="28008479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文字方塊 6"/>
          <p:cNvSpPr txBox="1">
            <a:spLocks noChangeArrowheads="1"/>
          </p:cNvSpPr>
          <p:nvPr/>
        </p:nvSpPr>
        <p:spPr bwMode="auto">
          <a:xfrm>
            <a:off x="590199" y="997857"/>
            <a:ext cx="78068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latin typeface="Arial" pitchFamily="34" charset="0"/>
              </a:rPr>
              <a:t>將一系列的 </a:t>
            </a:r>
            <a:r>
              <a:rPr kumimoji="0" lang="en-US" altLang="zh-TW" sz="1800" dirty="0">
                <a:latin typeface="Times New Roman" panose="02020603050405020304" pitchFamily="18" charset="0"/>
                <a:cs typeface="Times New Roman" panose="02020603050405020304" pitchFamily="18" charset="0"/>
              </a:rPr>
              <a:t>4 vector </a:t>
            </a:r>
            <a:r>
              <a:rPr kumimoji="0" lang="zh-TW" altLang="en-US" sz="1800" dirty="0">
                <a:latin typeface="Times New Roman" panose="02020603050405020304" pitchFamily="18" charset="0"/>
                <a:cs typeface="Times New Roman" panose="02020603050405020304" pitchFamily="18" charset="0"/>
              </a:rPr>
              <a:t>及 </a:t>
            </a:r>
            <a:r>
              <a:rPr kumimoji="0" lang="en-US" altLang="zh-TW" sz="1800" dirty="0">
                <a:latin typeface="Times New Roman" panose="02020603050405020304" pitchFamily="18" charset="0"/>
                <a:cs typeface="Times New Roman" panose="02020603050405020304" pitchFamily="18" charset="0"/>
              </a:rPr>
              <a:t>covariant vector</a:t>
            </a:r>
            <a:r>
              <a:rPr kumimoji="0" lang="zh-TW" altLang="en-US" sz="1800" dirty="0">
                <a:latin typeface="Times New Roman" panose="02020603050405020304" pitchFamily="18" charset="0"/>
                <a:cs typeface="Times New Roman" panose="02020603050405020304" pitchFamily="18" charset="0"/>
              </a:rPr>
              <a:t> 乘在一起即是張量 </a:t>
            </a:r>
            <a:r>
              <a:rPr kumimoji="0" lang="en-US" altLang="zh-TW" sz="1800" dirty="0">
                <a:latin typeface="Times New Roman" panose="02020603050405020304" pitchFamily="18" charset="0"/>
                <a:cs typeface="Times New Roman" panose="02020603050405020304" pitchFamily="18" charset="0"/>
              </a:rPr>
              <a:t>4-Tensor</a:t>
            </a:r>
            <a:r>
              <a:rPr kumimoji="0" lang="zh-TW" altLang="en-US" sz="1800" dirty="0">
                <a:latin typeface="Times New Roman" panose="02020603050405020304" pitchFamily="18" charset="0"/>
                <a:cs typeface="Times New Roman" panose="02020603050405020304" pitchFamily="18" charset="0"/>
              </a:rPr>
              <a:t>，例如</a:t>
            </a:r>
            <a:r>
              <a:rPr kumimoji="0" lang="en-US" altLang="zh-TW" sz="1800" dirty="0">
                <a:latin typeface="Times New Roman" panose="02020603050405020304" pitchFamily="18" charset="0"/>
                <a:cs typeface="Times New Roman" panose="02020603050405020304" pitchFamily="18" charset="0"/>
              </a:rPr>
              <a:t>:</a:t>
            </a:r>
            <a:r>
              <a:rPr kumimoji="0" lang="zh-TW" altLang="en-US" sz="1800" dirty="0">
                <a:solidFill>
                  <a:srgbClr val="FF0000"/>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4" name="文字方塊 3"/>
              <p:cNvSpPr txBox="1"/>
              <p:nvPr/>
            </p:nvSpPr>
            <p:spPr>
              <a:xfrm>
                <a:off x="702653" y="1480138"/>
                <a:ext cx="1452321" cy="391646"/>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cs typeface="Times New Roman" pitchFamily="18" charset="0"/>
                            </a:rPr>
                          </m:ctrlPr>
                        </m:sSubPr>
                        <m:e>
                          <m:sSup>
                            <m:sSupPr>
                              <m:ctrlPr>
                                <a:rPr lang="en-US" altLang="zh-TW" i="1" smtClean="0">
                                  <a:latin typeface="Cambria Math" panose="02040503050406030204" pitchFamily="18" charset="0"/>
                                  <a:ea typeface="Cambria Math"/>
                                  <a:cs typeface="Times New Roman" pitchFamily="18" charset="0"/>
                                </a:rPr>
                              </m:ctrlPr>
                            </m:sSupPr>
                            <m:e>
                              <m:r>
                                <a:rPr lang="en-US" altLang="zh-TW" b="0" i="1" smtClean="0">
                                  <a:latin typeface="Cambria Math"/>
                                  <a:ea typeface="Cambria Math"/>
                                  <a:cs typeface="Times New Roman" pitchFamily="18" charset="0"/>
                                </a:rPr>
                                <m:t>𝑥</m:t>
                              </m:r>
                            </m:e>
                            <m:sup>
                              <m:r>
                                <a:rPr lang="zh-TW" altLang="en-US" i="1" smtClean="0">
                                  <a:latin typeface="Cambria Math"/>
                                  <a:ea typeface="Cambria Math"/>
                                  <a:cs typeface="Times New Roman" pitchFamily="18" charset="0"/>
                                </a:rPr>
                                <m:t>𝜈</m:t>
                              </m:r>
                            </m:sup>
                          </m:sSup>
                          <m:r>
                            <a:rPr lang="zh-TW" altLang="en-US" i="1" smtClean="0">
                              <a:latin typeface="Cambria Math"/>
                              <a:ea typeface="Cambria Math"/>
                              <a:cs typeface="Times New Roman" pitchFamily="18" charset="0"/>
                            </a:rPr>
                            <m:t>∙</m:t>
                          </m:r>
                          <m:r>
                            <a:rPr lang="en-US" altLang="zh-TW" b="0" i="1" smtClean="0">
                              <a:latin typeface="Cambria Math"/>
                              <a:cs typeface="Times New Roman" pitchFamily="18" charset="0"/>
                            </a:rPr>
                            <m:t>𝑦</m:t>
                          </m:r>
                        </m:e>
                        <m:sub>
                          <m:r>
                            <a:rPr lang="zh-TW" altLang="en-US" i="1" smtClean="0">
                              <a:latin typeface="Cambria Math"/>
                              <a:cs typeface="Times New Roman" pitchFamily="18" charset="0"/>
                            </a:rPr>
                            <m:t>𝜇</m:t>
                          </m:r>
                        </m:sub>
                      </m:sSub>
                      <m:r>
                        <a:rPr lang="en-US" altLang="zh-TW" i="1" smtClean="0">
                          <a:latin typeface="Cambria Math"/>
                          <a:ea typeface="Cambria Math"/>
                          <a:cs typeface="Times New Roman" pitchFamily="18" charset="0"/>
                        </a:rPr>
                        <m:t>≡</m:t>
                      </m:r>
                      <m:sSubSup>
                        <m:sSubSupPr>
                          <m:ctrlPr>
                            <a:rPr lang="en-US" altLang="zh-TW" i="1" smtClean="0">
                              <a:latin typeface="Cambria Math" panose="02040503050406030204" pitchFamily="18" charset="0"/>
                              <a:ea typeface="Cambria Math"/>
                              <a:cs typeface="Times New Roman" pitchFamily="18" charset="0"/>
                            </a:rPr>
                          </m:ctrlPr>
                        </m:sSubSupPr>
                        <m:e>
                          <m:r>
                            <a:rPr lang="en-US" altLang="zh-TW" b="0" i="1" smtClean="0">
                              <a:latin typeface="Cambria Math" panose="02040503050406030204" pitchFamily="18" charset="0"/>
                              <a:ea typeface="Cambria Math"/>
                              <a:cs typeface="Times New Roman" pitchFamily="18" charset="0"/>
                            </a:rPr>
                            <m:t>𝑇</m:t>
                          </m:r>
                        </m:e>
                        <m:sub>
                          <m:r>
                            <a:rPr lang="en-US" altLang="zh-TW" i="1" smtClean="0">
                              <a:latin typeface="Cambria Math" panose="02040503050406030204" pitchFamily="18" charset="0"/>
                              <a:ea typeface="Cambria Math" panose="02040503050406030204" pitchFamily="18" charset="0"/>
                              <a:cs typeface="Times New Roman" pitchFamily="18" charset="0"/>
                            </a:rPr>
                            <m:t>𝜇</m:t>
                          </m:r>
                        </m:sub>
                        <m:sup>
                          <m:r>
                            <a:rPr lang="en-US" altLang="zh-TW" i="1" smtClean="0">
                              <a:latin typeface="Cambria Math" panose="02040503050406030204" pitchFamily="18" charset="0"/>
                              <a:ea typeface="Cambria Math" panose="02040503050406030204" pitchFamily="18" charset="0"/>
                              <a:cs typeface="Times New Roman" pitchFamily="18" charset="0"/>
                            </a:rPr>
                            <m:t>𝜈</m:t>
                          </m:r>
                        </m:sup>
                      </m:sSubSup>
                    </m:oMath>
                  </m:oMathPara>
                </a14:m>
                <a:endParaRPr lang="zh-TW" altLang="en-US" dirty="0">
                  <a:latin typeface="Times New Roman" pitchFamily="18" charset="0"/>
                  <a:cs typeface="Times New Roman" pitchFamily="18" charset="0"/>
                </a:endParaRPr>
              </a:p>
            </p:txBody>
          </p:sp>
        </mc:Choice>
        <mc:Fallback xmlns="">
          <p:sp>
            <p:nvSpPr>
              <p:cNvPr id="4" name="文字方塊 3"/>
              <p:cNvSpPr txBox="1">
                <a:spLocks noRot="1" noChangeAspect="1" noMove="1" noResize="1" noEditPoints="1" noAdjustHandles="1" noChangeArrowheads="1" noChangeShapeType="1" noTextEdit="1"/>
              </p:cNvSpPr>
              <p:nvPr/>
            </p:nvSpPr>
            <p:spPr>
              <a:xfrm>
                <a:off x="702653" y="1480138"/>
                <a:ext cx="1452321" cy="391646"/>
              </a:xfrm>
              <a:prstGeom prst="rect">
                <a:avLst/>
              </a:prstGeom>
              <a:blipFill>
                <a:blip r:embed="rId2"/>
                <a:stretch>
                  <a:fillRect b="-3125"/>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5143270" y="1466590"/>
                <a:ext cx="1476430" cy="391646"/>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cs typeface="Times New Roman" pitchFamily="18" charset="0"/>
                            </a:rPr>
                          </m:ctrlPr>
                        </m:sSubPr>
                        <m:e>
                          <m:sSub>
                            <m:sSubPr>
                              <m:ctrlPr>
                                <a:rPr lang="en-US" altLang="zh-TW" i="1" smtClean="0">
                                  <a:latin typeface="Cambria Math" panose="02040503050406030204" pitchFamily="18" charset="0"/>
                                  <a:cs typeface="Times New Roman" pitchFamily="18" charset="0"/>
                                </a:rPr>
                              </m:ctrlPr>
                            </m:sSubPr>
                            <m:e>
                              <m:r>
                                <a:rPr lang="en-US" altLang="zh-TW" b="0" i="1" smtClean="0">
                                  <a:latin typeface="Cambria Math"/>
                                  <a:cs typeface="Times New Roman" pitchFamily="18" charset="0"/>
                                </a:rPr>
                                <m:t>𝑥</m:t>
                              </m:r>
                            </m:e>
                            <m:sub>
                              <m:r>
                                <a:rPr lang="zh-TW" altLang="en-US" i="1" smtClean="0">
                                  <a:latin typeface="Cambria Math"/>
                                  <a:cs typeface="Times New Roman" pitchFamily="18" charset="0"/>
                                </a:rPr>
                                <m:t>𝜈</m:t>
                              </m:r>
                            </m:sub>
                          </m:sSub>
                          <m:r>
                            <a:rPr lang="en-US" altLang="zh-TW" i="1" smtClean="0">
                              <a:latin typeface="Cambria Math"/>
                              <a:ea typeface="Cambria Math"/>
                              <a:cs typeface="Times New Roman" pitchFamily="18" charset="0"/>
                            </a:rPr>
                            <m:t>∙</m:t>
                          </m:r>
                          <m:r>
                            <a:rPr lang="en-US" altLang="zh-TW" b="0" i="1" smtClean="0">
                              <a:latin typeface="Cambria Math"/>
                              <a:cs typeface="Times New Roman" pitchFamily="18" charset="0"/>
                            </a:rPr>
                            <m:t>𝑦</m:t>
                          </m:r>
                        </m:e>
                        <m:sub>
                          <m:r>
                            <a:rPr lang="zh-TW" altLang="en-US" i="1" smtClean="0">
                              <a:latin typeface="Cambria Math"/>
                              <a:cs typeface="Times New Roman" pitchFamily="18" charset="0"/>
                            </a:rPr>
                            <m:t>𝜇</m:t>
                          </m:r>
                        </m:sub>
                      </m:sSub>
                      <m:r>
                        <a:rPr lang="en-US" altLang="zh-TW" i="1" smtClean="0">
                          <a:latin typeface="Cambria Math"/>
                          <a:ea typeface="Cambria Math"/>
                          <a:cs typeface="Times New Roman" pitchFamily="18" charset="0"/>
                        </a:rPr>
                        <m:t>≡</m:t>
                      </m:r>
                      <m:sSub>
                        <m:sSubPr>
                          <m:ctrlPr>
                            <a:rPr lang="en-US" altLang="zh-TW" i="1" smtClean="0">
                              <a:latin typeface="Cambria Math" panose="02040503050406030204" pitchFamily="18" charset="0"/>
                              <a:ea typeface="Cambria Math"/>
                              <a:cs typeface="Times New Roman" pitchFamily="18" charset="0"/>
                            </a:rPr>
                          </m:ctrlPr>
                        </m:sSubPr>
                        <m:e>
                          <m:r>
                            <a:rPr lang="en-US" altLang="zh-TW" b="0" i="1" smtClean="0">
                              <a:latin typeface="Cambria Math"/>
                              <a:ea typeface="Cambria Math"/>
                              <a:cs typeface="Times New Roman" pitchFamily="18" charset="0"/>
                            </a:rPr>
                            <m:t>𝑠</m:t>
                          </m:r>
                        </m:e>
                        <m:sub>
                          <m:r>
                            <a:rPr lang="zh-TW" altLang="en-US" i="1" smtClean="0">
                              <a:latin typeface="Cambria Math"/>
                              <a:ea typeface="Cambria Math"/>
                              <a:cs typeface="Times New Roman" pitchFamily="18" charset="0"/>
                            </a:rPr>
                            <m:t>𝜇𝜈</m:t>
                          </m:r>
                        </m:sub>
                      </m:sSub>
                    </m:oMath>
                  </m:oMathPara>
                </a14:m>
                <a:endParaRPr lang="zh-TW" altLang="en-US" dirty="0">
                  <a:latin typeface="Times New Roman" pitchFamily="18" charset="0"/>
                  <a:cs typeface="Times New Roman" pitchFamily="18" charset="0"/>
                </a:endParaRPr>
              </a:p>
            </p:txBody>
          </p:sp>
        </mc:Choice>
        <mc:Fallback xmlns="">
          <p:sp>
            <p:nvSpPr>
              <p:cNvPr id="13" name="文字方塊 12"/>
              <p:cNvSpPr txBox="1">
                <a:spLocks noRot="1" noChangeAspect="1" noMove="1" noResize="1" noEditPoints="1" noAdjustHandles="1" noChangeArrowheads="1" noChangeShapeType="1" noTextEdit="1"/>
              </p:cNvSpPr>
              <p:nvPr/>
            </p:nvSpPr>
            <p:spPr>
              <a:xfrm>
                <a:off x="5143270" y="1466590"/>
                <a:ext cx="1476430" cy="391646"/>
              </a:xfrm>
              <a:prstGeom prst="rect">
                <a:avLst/>
              </a:prstGeom>
              <a:blipFill>
                <a:blip r:embed="rId3"/>
                <a:stretch>
                  <a:fillRect b="-3125"/>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2974829" y="1480522"/>
                <a:ext cx="1573508" cy="369332"/>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𝑥</m:t>
                          </m:r>
                        </m:e>
                        <m:sup>
                          <m:r>
                            <a:rPr lang="zh-TW" altLang="en-US" i="1" smtClean="0">
                              <a:latin typeface="Cambria Math"/>
                              <a:cs typeface="Times New Roman" pitchFamily="18" charset="0"/>
                            </a:rPr>
                            <m:t>𝜇</m:t>
                          </m:r>
                        </m:sup>
                      </m:sSup>
                      <m:r>
                        <a:rPr lang="en-US" altLang="zh-TW" i="1" smtClean="0">
                          <a:latin typeface="Cambria Math"/>
                          <a:ea typeface="Cambria Math"/>
                          <a:cs typeface="Times New Roman" pitchFamily="18" charset="0"/>
                        </a:rPr>
                        <m:t>∙</m:t>
                      </m:r>
                      <m:sSup>
                        <m:sSupPr>
                          <m:ctrlPr>
                            <a:rPr lang="en-US" altLang="zh-TW" i="1" smtClean="0">
                              <a:latin typeface="Cambria Math" panose="02040503050406030204" pitchFamily="18" charset="0"/>
                              <a:ea typeface="Cambria Math"/>
                              <a:cs typeface="Times New Roman" pitchFamily="18" charset="0"/>
                            </a:rPr>
                          </m:ctrlPr>
                        </m:sSupPr>
                        <m:e>
                          <m:r>
                            <a:rPr lang="en-US" altLang="zh-TW" b="0" i="1" smtClean="0">
                              <a:latin typeface="Cambria Math"/>
                              <a:ea typeface="Cambria Math"/>
                              <a:cs typeface="Times New Roman" pitchFamily="18" charset="0"/>
                            </a:rPr>
                            <m:t>𝑦</m:t>
                          </m:r>
                        </m:e>
                        <m:sup>
                          <m:r>
                            <a:rPr lang="zh-TW" altLang="en-US" b="0" i="1" smtClean="0">
                              <a:latin typeface="Cambria Math"/>
                              <a:ea typeface="Cambria Math"/>
                              <a:cs typeface="Times New Roman" pitchFamily="18" charset="0"/>
                            </a:rPr>
                            <m:t>𝜈</m:t>
                          </m:r>
                        </m:sup>
                      </m:sSup>
                      <m:r>
                        <a:rPr lang="en-US" altLang="zh-TW" i="1" smtClean="0">
                          <a:latin typeface="Cambria Math"/>
                          <a:ea typeface="Cambria Math"/>
                          <a:cs typeface="Times New Roman" pitchFamily="18" charset="0"/>
                        </a:rPr>
                        <m:t>≡</m:t>
                      </m:r>
                      <m:sSup>
                        <m:sSupPr>
                          <m:ctrlPr>
                            <a:rPr lang="en-US" altLang="zh-TW" i="1" smtClean="0">
                              <a:latin typeface="Cambria Math" panose="02040503050406030204" pitchFamily="18" charset="0"/>
                              <a:ea typeface="Cambria Math"/>
                              <a:cs typeface="Times New Roman" pitchFamily="18" charset="0"/>
                            </a:rPr>
                          </m:ctrlPr>
                        </m:sSupPr>
                        <m:e>
                          <m:r>
                            <a:rPr lang="en-US" altLang="zh-TW" b="0" i="1" smtClean="0">
                              <a:latin typeface="Cambria Math"/>
                              <a:ea typeface="Cambria Math"/>
                              <a:cs typeface="Times New Roman" pitchFamily="18" charset="0"/>
                            </a:rPr>
                            <m:t>𝑢</m:t>
                          </m:r>
                        </m:e>
                        <m:sup>
                          <m:r>
                            <a:rPr lang="zh-TW" altLang="en-US" i="1" smtClean="0">
                              <a:latin typeface="Cambria Math"/>
                              <a:ea typeface="Cambria Math"/>
                              <a:cs typeface="Times New Roman" pitchFamily="18" charset="0"/>
                            </a:rPr>
                            <m:t>𝜇𝜈</m:t>
                          </m:r>
                        </m:sup>
                      </m:sSup>
                    </m:oMath>
                  </m:oMathPara>
                </a14:m>
                <a:endParaRPr lang="zh-TW" altLang="en-US" dirty="0">
                  <a:latin typeface="Times New Roman" pitchFamily="18" charset="0"/>
                  <a:cs typeface="Times New Roman" pitchFamily="18" charset="0"/>
                </a:endParaRPr>
              </a:p>
            </p:txBody>
          </p:sp>
        </mc:Choice>
        <mc:Fallback xmlns="">
          <p:sp>
            <p:nvSpPr>
              <p:cNvPr id="14" name="文字方塊 13"/>
              <p:cNvSpPr txBox="1">
                <a:spLocks noRot="1" noChangeAspect="1" noMove="1" noResize="1" noEditPoints="1" noAdjustHandles="1" noChangeArrowheads="1" noChangeShapeType="1" noTextEdit="1"/>
              </p:cNvSpPr>
              <p:nvPr/>
            </p:nvSpPr>
            <p:spPr>
              <a:xfrm>
                <a:off x="2974829" y="1480522"/>
                <a:ext cx="1573508" cy="369332"/>
              </a:xfrm>
              <a:prstGeom prst="rect">
                <a:avLst/>
              </a:prstGeom>
              <a:blipFill>
                <a:blip r:embed="rId4"/>
                <a:stretch>
                  <a:fillRect b="-6667"/>
                </a:stretch>
              </a:blipFill>
            </p:spPr>
            <p:txBody>
              <a:bodyPr/>
              <a:lstStyle/>
              <a:p>
                <a:r>
                  <a:rPr lang="en-TW">
                    <a:noFill/>
                  </a:rPr>
                  <a:t> </a:t>
                </a:r>
              </a:p>
            </p:txBody>
          </p:sp>
        </mc:Fallback>
      </mc:AlternateContent>
      <p:sp>
        <p:nvSpPr>
          <p:cNvPr id="3" name="文字方塊 2"/>
          <p:cNvSpPr txBox="1"/>
          <p:nvPr/>
        </p:nvSpPr>
        <p:spPr>
          <a:xfrm>
            <a:off x="590199" y="2057950"/>
            <a:ext cx="7743034"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張量在羅倫茲變換下的變換，可以很容易由足標，從 </a:t>
            </a:r>
            <a:r>
              <a:rPr lang="en-US" altLang="zh-TW" dirty="0">
                <a:latin typeface="Times New Roman" pitchFamily="18" charset="0"/>
                <a:cs typeface="Times New Roman" pitchFamily="18" charset="0"/>
              </a:rPr>
              <a:t>vector</a:t>
            </a:r>
            <a:r>
              <a:rPr lang="zh-TW" altLang="en-US" dirty="0">
                <a:latin typeface="Times New Roman" pitchFamily="18" charset="0"/>
                <a:cs typeface="Times New Roman" pitchFamily="18" charset="0"/>
              </a:rPr>
              <a:t> 的變換得出：</a:t>
            </a:r>
            <a:endParaRPr lang="en-US" altLang="zh-TW"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7" name="文字方塊 16"/>
              <p:cNvSpPr txBox="1"/>
              <p:nvPr/>
            </p:nvSpPr>
            <p:spPr>
              <a:xfrm>
                <a:off x="648405" y="3436322"/>
                <a:ext cx="2087046" cy="413383"/>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ea typeface="Cambria Math"/>
                              <a:cs typeface="Times New Roman" pitchFamily="18" charset="0"/>
                            </a:rPr>
                          </m:ctrlPr>
                        </m:sSupPr>
                        <m:e>
                          <m:r>
                            <a:rPr lang="en-US" altLang="zh-TW" b="0" i="1" smtClean="0">
                              <a:latin typeface="Cambria Math"/>
                              <a:ea typeface="Cambria Math"/>
                              <a:cs typeface="Times New Roman" pitchFamily="18" charset="0"/>
                            </a:rPr>
                            <m:t>𝑢</m:t>
                          </m:r>
                          <m:r>
                            <a:rPr lang="en-US" altLang="zh-TW" b="0" i="1" smtClean="0">
                              <a:latin typeface="Cambria Math"/>
                              <a:ea typeface="Cambria Math"/>
                              <a:cs typeface="Times New Roman" pitchFamily="18" charset="0"/>
                            </a:rPr>
                            <m:t>′</m:t>
                          </m:r>
                        </m:e>
                        <m:sup>
                          <m:r>
                            <a:rPr lang="zh-TW" altLang="en-US" i="1" smtClean="0">
                              <a:latin typeface="Cambria Math"/>
                              <a:ea typeface="Cambria Math"/>
                              <a:cs typeface="Times New Roman" pitchFamily="18" charset="0"/>
                            </a:rPr>
                            <m:t>𝜇𝜈</m:t>
                          </m:r>
                        </m:sup>
                      </m:sSup>
                      <m:r>
                        <a:rPr lang="en-US" altLang="zh-TW" i="1" smtClean="0">
                          <a:latin typeface="Cambria Math"/>
                          <a:ea typeface="Cambria Math"/>
                          <a:cs typeface="Times New Roman" pitchFamily="18" charset="0"/>
                        </a:rPr>
                        <m:t>≡</m:t>
                      </m:r>
                      <m:sSup>
                        <m:sSupPr>
                          <m:ctrlPr>
                            <a:rPr lang="en-US" altLang="zh-TW" i="1" smtClean="0">
                              <a:latin typeface="Cambria Math" panose="02040503050406030204" pitchFamily="18" charset="0"/>
                              <a:ea typeface="Cambria Math"/>
                              <a:cs typeface="Times New Roman" pitchFamily="18" charset="0"/>
                            </a:rPr>
                          </m:ctrlPr>
                        </m:sSupPr>
                        <m:e>
                          <m:sSubSup>
                            <m:sSubSupPr>
                              <m:ctrlPr>
                                <a:rPr lang="en-US" altLang="zh-TW" i="1">
                                  <a:latin typeface="Cambria Math" panose="02040503050406030204" pitchFamily="18" charset="0"/>
                                  <a:ea typeface="Cambria Math"/>
                                  <a:cs typeface="Times New Roman" pitchFamily="18" charset="0"/>
                                </a:rPr>
                              </m:ctrlPr>
                            </m:sSubSupPr>
                            <m:e>
                              <m:sSup>
                                <m:sSupPr>
                                  <m:ctrlPr>
                                    <a:rPr lang="el-GR" altLang="zh-TW" i="1">
                                      <a:latin typeface="Cambria Math" panose="02040503050406030204" pitchFamily="18" charset="0"/>
                                      <a:ea typeface="Cambria Math"/>
                                      <a:cs typeface="Times New Roman" pitchFamily="18" charset="0"/>
                                    </a:rPr>
                                  </m:ctrlPr>
                                </m:sSupPr>
                                <m:e>
                                  <m:r>
                                    <m:rPr>
                                      <m:sty m:val="p"/>
                                    </m:rPr>
                                    <a:rPr lang="el-GR" altLang="zh-TW" i="1">
                                      <a:latin typeface="Cambria Math"/>
                                      <a:ea typeface="Cambria Math"/>
                                      <a:cs typeface="Times New Roman" pitchFamily="18" charset="0"/>
                                    </a:rPr>
                                    <m:t>Λ</m:t>
                                  </m:r>
                                </m:e>
                                <m:sup>
                                  <m:r>
                                    <a:rPr lang="zh-TW" altLang="en-US" i="1" smtClean="0">
                                      <a:latin typeface="Cambria Math"/>
                                      <a:ea typeface="Cambria Math"/>
                                      <a:cs typeface="Times New Roman" pitchFamily="18" charset="0"/>
                                    </a:rPr>
                                    <m:t>𝜇</m:t>
                                  </m:r>
                                </m:sup>
                              </m:sSup>
                            </m:e>
                            <m:sub>
                              <m:r>
                                <a:rPr lang="zh-TW" altLang="en-US" i="1" smtClean="0">
                                  <a:latin typeface="Cambria Math"/>
                                  <a:ea typeface="Cambria Math"/>
                                  <a:cs typeface="Times New Roman" pitchFamily="18" charset="0"/>
                                </a:rPr>
                                <m:t>𝛼</m:t>
                              </m:r>
                            </m:sub>
                            <m:sup/>
                          </m:sSubSup>
                          <m:sSubSup>
                            <m:sSubSupPr>
                              <m:ctrlPr>
                                <a:rPr lang="en-US" altLang="zh-TW" i="1">
                                  <a:latin typeface="Cambria Math" panose="02040503050406030204" pitchFamily="18" charset="0"/>
                                  <a:ea typeface="Cambria Math"/>
                                  <a:cs typeface="Times New Roman" pitchFamily="18" charset="0"/>
                                </a:rPr>
                              </m:ctrlPr>
                            </m:sSubSupPr>
                            <m:e>
                              <m:sSup>
                                <m:sSupPr>
                                  <m:ctrlPr>
                                    <a:rPr lang="el-GR" altLang="zh-TW" i="1">
                                      <a:latin typeface="Cambria Math" panose="02040503050406030204" pitchFamily="18" charset="0"/>
                                      <a:ea typeface="Cambria Math"/>
                                      <a:cs typeface="Times New Roman" pitchFamily="18" charset="0"/>
                                    </a:rPr>
                                  </m:ctrlPr>
                                </m:sSupPr>
                                <m:e>
                                  <m:r>
                                    <m:rPr>
                                      <m:sty m:val="p"/>
                                    </m:rPr>
                                    <a:rPr lang="el-GR" altLang="zh-TW" i="1">
                                      <a:latin typeface="Cambria Math"/>
                                      <a:ea typeface="Cambria Math"/>
                                      <a:cs typeface="Times New Roman" pitchFamily="18" charset="0"/>
                                    </a:rPr>
                                    <m:t>Λ</m:t>
                                  </m:r>
                                </m:e>
                                <m:sup>
                                  <m:r>
                                    <a:rPr lang="zh-TW" altLang="en-US" i="1">
                                      <a:latin typeface="Cambria Math"/>
                                      <a:ea typeface="Cambria Math"/>
                                      <a:cs typeface="Times New Roman" pitchFamily="18" charset="0"/>
                                    </a:rPr>
                                    <m:t>𝜈</m:t>
                                  </m:r>
                                </m:sup>
                              </m:sSup>
                            </m:e>
                            <m:sub>
                              <m:r>
                                <a:rPr lang="zh-TW" altLang="en-US" i="1">
                                  <a:latin typeface="Cambria Math"/>
                                  <a:ea typeface="Cambria Math"/>
                                  <a:cs typeface="Times New Roman" pitchFamily="18" charset="0"/>
                                </a:rPr>
                                <m:t>𝛽</m:t>
                              </m:r>
                            </m:sub>
                            <m:sup/>
                          </m:sSubSup>
                          <m:r>
                            <a:rPr lang="en-US" altLang="zh-TW" b="0" i="1" smtClean="0">
                              <a:latin typeface="Cambria Math"/>
                              <a:ea typeface="Cambria Math"/>
                              <a:cs typeface="Times New Roman" pitchFamily="18" charset="0"/>
                            </a:rPr>
                            <m:t>𝑢</m:t>
                          </m:r>
                        </m:e>
                        <m:sup>
                          <m:r>
                            <a:rPr lang="zh-TW" altLang="en-US" i="1" smtClean="0">
                              <a:latin typeface="Cambria Math"/>
                              <a:ea typeface="Cambria Math"/>
                              <a:cs typeface="Times New Roman" pitchFamily="18" charset="0"/>
                            </a:rPr>
                            <m:t>𝛼𝛽</m:t>
                          </m:r>
                        </m:sup>
                      </m:sSup>
                    </m:oMath>
                  </m:oMathPara>
                </a14:m>
                <a:endParaRPr lang="zh-TW" altLang="en-US" dirty="0">
                  <a:latin typeface="Times New Roman" pitchFamily="18" charset="0"/>
                  <a:cs typeface="Times New Roman" pitchFamily="18" charset="0"/>
                </a:endParaRPr>
              </a:p>
            </p:txBody>
          </p:sp>
        </mc:Choice>
        <mc:Fallback xmlns="">
          <p:sp>
            <p:nvSpPr>
              <p:cNvPr id="17" name="文字方塊 16"/>
              <p:cNvSpPr txBox="1">
                <a:spLocks noRot="1" noChangeAspect="1" noMove="1" noResize="1" noEditPoints="1" noAdjustHandles="1" noChangeArrowheads="1" noChangeShapeType="1" noTextEdit="1"/>
              </p:cNvSpPr>
              <p:nvPr/>
            </p:nvSpPr>
            <p:spPr>
              <a:xfrm>
                <a:off x="648405" y="3436322"/>
                <a:ext cx="2087046" cy="413383"/>
              </a:xfrm>
              <a:prstGeom prst="rect">
                <a:avLst/>
              </a:prstGeom>
              <a:blipFill>
                <a:blip r:embed="rId5"/>
                <a:stretch>
                  <a:fillRect b="-17647"/>
                </a:stretch>
              </a:blipFill>
            </p:spPr>
            <p:txBody>
              <a:bodyPr/>
              <a:lstStyle/>
              <a:p>
                <a:r>
                  <a:rPr lang="en-TW">
                    <a:noFill/>
                  </a:rPr>
                  <a:t> </a:t>
                </a:r>
              </a:p>
            </p:txBody>
          </p:sp>
        </mc:Fallback>
      </mc:AlternateContent>
      <p:sp>
        <p:nvSpPr>
          <p:cNvPr id="2" name="向下箭號 1"/>
          <p:cNvSpPr/>
          <p:nvPr/>
        </p:nvSpPr>
        <p:spPr>
          <a:xfrm>
            <a:off x="1359128" y="3028230"/>
            <a:ext cx="182880" cy="325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579346" y="4328678"/>
            <a:ext cx="7742772"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此轉換關係適用於其他屬於同類（同樣足標）張量的物件，</a:t>
            </a:r>
            <a:endParaRPr lang="en-US" altLang="zh-TW" dirty="0">
              <a:latin typeface="Times New Roman" pitchFamily="18" charset="0"/>
              <a:cs typeface="Times New Roman" pitchFamily="18" charset="0"/>
            </a:endParaRPr>
          </a:p>
        </p:txBody>
      </p:sp>
      <p:sp>
        <p:nvSpPr>
          <p:cNvPr id="7" name="文字方塊 6"/>
          <p:cNvSpPr txBox="1"/>
          <p:nvPr/>
        </p:nvSpPr>
        <p:spPr>
          <a:xfrm>
            <a:off x="580842" y="5787195"/>
            <a:ext cx="6264795"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因此只要遵守這個轉換關係就稱為同類的張量。</a:t>
            </a:r>
            <a:endParaRPr lang="en-US" altLang="zh-TW" dirty="0">
              <a:latin typeface="Times New Roman" pitchFamily="18" charset="0"/>
              <a:cs typeface="Times New Roman" pitchFamily="18" charset="0"/>
            </a:endParaRPr>
          </a:p>
        </p:txBody>
      </p:sp>
      <p:sp>
        <p:nvSpPr>
          <p:cNvPr id="6" name="文字方塊 5"/>
          <p:cNvSpPr txBox="1"/>
          <p:nvPr/>
        </p:nvSpPr>
        <p:spPr>
          <a:xfrm>
            <a:off x="591956" y="290968"/>
            <a:ext cx="5223628"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仿照</a:t>
            </a:r>
            <a:r>
              <a:rPr lang="en-US" altLang="zh-TW" dirty="0">
                <a:latin typeface="Times New Roman" pitchFamily="18" charset="0"/>
                <a:cs typeface="Times New Roman" pitchFamily="18" charset="0"/>
              </a:rPr>
              <a:t>3D</a:t>
            </a:r>
            <a:r>
              <a:rPr lang="zh-TW" altLang="en-US" dirty="0">
                <a:latin typeface="Times New Roman" pitchFamily="18" charset="0"/>
                <a:cs typeface="Times New Roman" pitchFamily="18" charset="0"/>
              </a:rPr>
              <a:t>張量分析可以定義相對論的張量：</a:t>
            </a:r>
          </a:p>
        </p:txBody>
      </p:sp>
      <mc:AlternateContent xmlns:mc="http://schemas.openxmlformats.org/markup-compatibility/2006" xmlns:a14="http://schemas.microsoft.com/office/drawing/2010/main">
        <mc:Choice Requires="a14">
          <p:sp>
            <p:nvSpPr>
              <p:cNvPr id="16" name="文字方塊 15"/>
              <p:cNvSpPr txBox="1"/>
              <p:nvPr/>
            </p:nvSpPr>
            <p:spPr>
              <a:xfrm>
                <a:off x="648405" y="2540051"/>
                <a:ext cx="1477584" cy="369332"/>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𝑥</m:t>
                          </m:r>
                        </m:e>
                        <m:sup>
                          <m:r>
                            <a:rPr lang="zh-TW" altLang="en-US" i="1" smtClean="0">
                              <a:latin typeface="Cambria Math"/>
                              <a:cs typeface="Times New Roman" pitchFamily="18" charset="0"/>
                            </a:rPr>
                            <m:t>𝜇</m:t>
                          </m:r>
                          <m:r>
                            <a:rPr lang="en-US" altLang="zh-TW" b="0" i="1" smtClean="0">
                              <a:latin typeface="Cambria Math"/>
                              <a:cs typeface="Times New Roman" pitchFamily="18" charset="0"/>
                            </a:rPr>
                            <m:t>′</m:t>
                          </m:r>
                        </m:sup>
                      </m:sSup>
                      <m:r>
                        <a:rPr lang="en-US" altLang="zh-TW" b="0" i="1" smtClean="0">
                          <a:latin typeface="Cambria Math"/>
                          <a:cs typeface="Times New Roman" pitchFamily="18" charset="0"/>
                        </a:rPr>
                        <m:t>=</m:t>
                      </m:r>
                      <m:sSub>
                        <m:sSubPr>
                          <m:ctrlPr>
                            <a:rPr lang="en-US" altLang="zh-TW" b="0" i="1" smtClean="0">
                              <a:latin typeface="Cambria Math" panose="02040503050406030204" pitchFamily="18" charset="0"/>
                              <a:cs typeface="Times New Roman" pitchFamily="18" charset="0"/>
                            </a:rPr>
                          </m:ctrlPr>
                        </m:sSubPr>
                        <m:e>
                          <m:sSup>
                            <m:sSupPr>
                              <m:ctrlPr>
                                <a:rPr lang="en-US" altLang="zh-TW" b="0" i="1" smtClean="0">
                                  <a:latin typeface="Cambria Math" panose="02040503050406030204" pitchFamily="18" charset="0"/>
                                  <a:cs typeface="Times New Roman" pitchFamily="18" charset="0"/>
                                </a:rPr>
                              </m:ctrlPr>
                            </m:sSupPr>
                            <m:e>
                              <m:r>
                                <m:rPr>
                                  <m:sty m:val="p"/>
                                </m:rPr>
                                <a:rPr lang="el-GR" altLang="zh-TW" b="0" i="1" smtClean="0">
                                  <a:latin typeface="Cambria Math"/>
                                  <a:ea typeface="Cambria Math"/>
                                  <a:cs typeface="Times New Roman" pitchFamily="18" charset="0"/>
                                </a:rPr>
                                <m:t>Λ</m:t>
                              </m:r>
                            </m:e>
                            <m:sup>
                              <m:r>
                                <a:rPr lang="zh-TW" altLang="en-US" b="0" i="1" smtClean="0">
                                  <a:latin typeface="Cambria Math"/>
                                  <a:cs typeface="Times New Roman" pitchFamily="18" charset="0"/>
                                </a:rPr>
                                <m:t>𝜇</m:t>
                              </m:r>
                            </m:sup>
                          </m:sSup>
                        </m:e>
                        <m:sub>
                          <m:r>
                            <a:rPr lang="zh-TW" altLang="en-US" b="0" i="1" smtClean="0">
                              <a:latin typeface="Cambria Math"/>
                              <a:cs typeface="Times New Roman" pitchFamily="18" charset="0"/>
                            </a:rPr>
                            <m:t>𝜈</m:t>
                          </m:r>
                        </m:sub>
                      </m:sSub>
                      <m:sSup>
                        <m:sSupPr>
                          <m:ctrlPr>
                            <a:rPr lang="en-US" altLang="zh-TW" i="1">
                              <a:latin typeface="Cambria Math" panose="02040503050406030204" pitchFamily="18" charset="0"/>
                              <a:cs typeface="Times New Roman" pitchFamily="18" charset="0"/>
                            </a:rPr>
                          </m:ctrlPr>
                        </m:sSupPr>
                        <m:e>
                          <m:r>
                            <a:rPr lang="en-US" altLang="zh-TW" i="1">
                              <a:latin typeface="Cambria Math"/>
                              <a:cs typeface="Times New Roman" pitchFamily="18" charset="0"/>
                            </a:rPr>
                            <m:t>𝑥</m:t>
                          </m:r>
                        </m:e>
                        <m:sup>
                          <m:r>
                            <a:rPr lang="zh-TW" altLang="en-US" i="1" smtClean="0">
                              <a:latin typeface="Cambria Math"/>
                              <a:cs typeface="Times New Roman" pitchFamily="18" charset="0"/>
                            </a:rPr>
                            <m:t>𝜈</m:t>
                          </m:r>
                        </m:sup>
                      </m:sSup>
                    </m:oMath>
                  </m:oMathPara>
                </a14:m>
                <a:endParaRPr lang="zh-TW" altLang="en-US" dirty="0">
                  <a:latin typeface="Times New Roman" pitchFamily="18" charset="0"/>
                  <a:cs typeface="Times New Roman" pitchFamily="18" charset="0"/>
                </a:endParaRPr>
              </a:p>
            </p:txBody>
          </p:sp>
        </mc:Choice>
        <mc:Fallback xmlns="">
          <p:sp>
            <p:nvSpPr>
              <p:cNvPr id="16" name="文字方塊 15"/>
              <p:cNvSpPr txBox="1">
                <a:spLocks noRot="1" noChangeAspect="1" noMove="1" noResize="1" noEditPoints="1" noAdjustHandles="1" noChangeArrowheads="1" noChangeShapeType="1" noTextEdit="1"/>
              </p:cNvSpPr>
              <p:nvPr/>
            </p:nvSpPr>
            <p:spPr>
              <a:xfrm>
                <a:off x="648405" y="2540051"/>
                <a:ext cx="1477584" cy="369332"/>
              </a:xfrm>
              <a:prstGeom prst="rect">
                <a:avLst/>
              </a:prstGeom>
              <a:blipFill>
                <a:blip r:embed="rId6"/>
                <a:stretch>
                  <a:fillRect/>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8" name="文字方塊 17"/>
              <p:cNvSpPr txBox="1"/>
              <p:nvPr/>
            </p:nvSpPr>
            <p:spPr>
              <a:xfrm>
                <a:off x="655001" y="5266767"/>
                <a:ext cx="1810688" cy="385555"/>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𝑠</m:t>
                          </m:r>
                        </m:e>
                        <m:sup>
                          <m:r>
                            <a:rPr lang="zh-TW" altLang="en-US" i="1" smtClean="0">
                              <a:latin typeface="Cambria Math"/>
                              <a:cs typeface="Times New Roman" pitchFamily="18" charset="0"/>
                            </a:rPr>
                            <m:t>𝜇𝜈</m:t>
                          </m:r>
                          <m:r>
                            <a:rPr lang="en-US" altLang="zh-TW" b="0" i="1" smtClean="0">
                              <a:latin typeface="Cambria Math"/>
                              <a:cs typeface="Times New Roman" pitchFamily="18" charset="0"/>
                            </a:rPr>
                            <m:t>′</m:t>
                          </m:r>
                        </m:sup>
                      </m:sSup>
                      <m:r>
                        <a:rPr lang="en-US" altLang="zh-TW" b="0" i="1" smtClean="0">
                          <a:latin typeface="Cambria Math"/>
                          <a:cs typeface="Times New Roman" pitchFamily="18" charset="0"/>
                        </a:rPr>
                        <m:t>=</m:t>
                      </m:r>
                      <m:sSup>
                        <m:sSupPr>
                          <m:ctrlPr>
                            <a:rPr lang="en-US" altLang="zh-TW" i="1">
                              <a:latin typeface="Cambria Math" panose="02040503050406030204" pitchFamily="18" charset="0"/>
                              <a:cs typeface="Times New Roman" pitchFamily="18" charset="0"/>
                            </a:rPr>
                          </m:ctrlPr>
                        </m:sSupPr>
                        <m:e>
                          <m:sSubSup>
                            <m:sSubSupPr>
                              <m:ctrlPr>
                                <a:rPr lang="zh-TW" altLang="en-US" i="1">
                                  <a:latin typeface="Cambria Math" panose="02040503050406030204" pitchFamily="18" charset="0"/>
                                </a:rPr>
                              </m:ctrlPr>
                            </m:sSubSupPr>
                            <m:e>
                              <m:r>
                                <m:rPr>
                                  <m:sty m:val="p"/>
                                </m:rPr>
                                <a:rPr lang="el-GR" altLang="zh-TW" i="1" smtClean="0">
                                  <a:latin typeface="Cambria Math"/>
                                  <a:ea typeface="Cambria Math"/>
                                </a:rPr>
                                <m:t>Λ</m:t>
                              </m:r>
                            </m:e>
                            <m:sub>
                              <m:r>
                                <a:rPr lang="zh-TW" altLang="en-US" i="1" smtClean="0">
                                  <a:latin typeface="Cambria Math"/>
                                </a:rPr>
                                <m:t>𝜅</m:t>
                              </m:r>
                            </m:sub>
                            <m:sup>
                              <m:r>
                                <a:rPr lang="zh-TW" altLang="en-US" i="1" smtClean="0">
                                  <a:latin typeface="Cambria Math"/>
                                  <a:ea typeface="Cambria Math" panose="02040503050406030204" pitchFamily="18" charset="0"/>
                                </a:rPr>
                                <m:t>𝜇</m:t>
                              </m:r>
                            </m:sup>
                          </m:sSubSup>
                          <m:sSubSup>
                            <m:sSubSupPr>
                              <m:ctrlPr>
                                <a:rPr lang="zh-TW" altLang="en-US" i="1">
                                  <a:latin typeface="Cambria Math" panose="02040503050406030204" pitchFamily="18" charset="0"/>
                                </a:rPr>
                              </m:ctrlPr>
                            </m:sSubSupPr>
                            <m:e>
                              <m:r>
                                <m:rPr>
                                  <m:sty m:val="p"/>
                                </m:rPr>
                                <a:rPr lang="el-GR" altLang="zh-TW" i="1">
                                  <a:latin typeface="Cambria Math"/>
                                  <a:ea typeface="Cambria Math"/>
                                </a:rPr>
                                <m:t>Λ</m:t>
                              </m:r>
                            </m:e>
                            <m:sub>
                              <m:r>
                                <a:rPr lang="zh-TW" altLang="en-US" i="1" smtClean="0">
                                  <a:latin typeface="Cambria Math"/>
                                </a:rPr>
                                <m:t>𝜎</m:t>
                              </m:r>
                            </m:sub>
                            <m:sup>
                              <m:r>
                                <a:rPr lang="zh-TW" altLang="en-US" i="1" smtClean="0">
                                  <a:latin typeface="Cambria Math"/>
                                  <a:ea typeface="Cambria Math" panose="02040503050406030204" pitchFamily="18" charset="0"/>
                                </a:rPr>
                                <m:t>𝜈</m:t>
                              </m:r>
                            </m:sup>
                          </m:sSubSup>
                          <m:r>
                            <a:rPr lang="en-US" altLang="zh-TW" b="0" i="1" smtClean="0">
                              <a:latin typeface="Cambria Math"/>
                              <a:cs typeface="Times New Roman" pitchFamily="18" charset="0"/>
                            </a:rPr>
                            <m:t>𝑠</m:t>
                          </m:r>
                        </m:e>
                        <m:sup>
                          <m:r>
                            <a:rPr lang="zh-TW" altLang="en-US" i="1" smtClean="0">
                              <a:latin typeface="Cambria Math"/>
                              <a:cs typeface="Times New Roman" pitchFamily="18" charset="0"/>
                            </a:rPr>
                            <m:t>𝜅𝜎</m:t>
                          </m:r>
                        </m:sup>
                      </m:sSup>
                    </m:oMath>
                  </m:oMathPara>
                </a14:m>
                <a:endParaRPr lang="zh-TW" altLang="en-US" dirty="0">
                  <a:latin typeface="Times New Roman" pitchFamily="18" charset="0"/>
                  <a:cs typeface="Times New Roman" pitchFamily="18" charset="0"/>
                </a:endParaRPr>
              </a:p>
            </p:txBody>
          </p:sp>
        </mc:Choice>
        <mc:Fallback xmlns="">
          <p:sp>
            <p:nvSpPr>
              <p:cNvPr id="18" name="文字方塊 17"/>
              <p:cNvSpPr txBox="1">
                <a:spLocks noRot="1" noChangeAspect="1" noMove="1" noResize="1" noEditPoints="1" noAdjustHandles="1" noChangeArrowheads="1" noChangeShapeType="1" noTextEdit="1"/>
              </p:cNvSpPr>
              <p:nvPr/>
            </p:nvSpPr>
            <p:spPr>
              <a:xfrm>
                <a:off x="655001" y="5266767"/>
                <a:ext cx="1810688" cy="385555"/>
              </a:xfrm>
              <a:prstGeom prst="rect">
                <a:avLst/>
              </a:prstGeom>
              <a:blipFill>
                <a:blip r:embed="rId7"/>
                <a:stretch>
                  <a:fillRect/>
                </a:stretch>
              </a:blipFill>
            </p:spPr>
            <p:txBody>
              <a:bodyPr/>
              <a:lstStyle/>
              <a:p>
                <a:r>
                  <a:rPr lang="en-TW">
                    <a:noFill/>
                  </a:rPr>
                  <a:t> </a:t>
                </a:r>
              </a:p>
            </p:txBody>
          </p:sp>
        </mc:Fallback>
      </mc:AlternateContent>
      <p:sp>
        <p:nvSpPr>
          <p:cNvPr id="8" name="矩形 7"/>
          <p:cNvSpPr/>
          <p:nvPr/>
        </p:nvSpPr>
        <p:spPr>
          <a:xfrm>
            <a:off x="568232" y="4763276"/>
            <a:ext cx="3647152" cy="369332"/>
          </a:xfrm>
          <a:prstGeom prst="rect">
            <a:avLst/>
          </a:prstGeom>
        </p:spPr>
        <p:txBody>
          <a:bodyPr wrap="none">
            <a:spAutoFit/>
          </a:bodyPr>
          <a:lstStyle/>
          <a:p>
            <a:r>
              <a:rPr lang="zh-TW" altLang="en-US" dirty="0">
                <a:latin typeface="Times New Roman" pitchFamily="18" charset="0"/>
                <a:cs typeface="Times New Roman" pitchFamily="18" charset="0"/>
              </a:rPr>
              <a:t>即使它們不是由向量的乘積得出：</a:t>
            </a:r>
            <a:endParaRPr lang="zh-TW" altLang="en-US" dirty="0"/>
          </a:p>
        </p:txBody>
      </p:sp>
      <mc:AlternateContent xmlns:mc="http://schemas.openxmlformats.org/markup-compatibility/2006" xmlns:a14="http://schemas.microsoft.com/office/drawing/2010/main">
        <mc:Choice Requires="a14">
          <p:sp>
            <p:nvSpPr>
              <p:cNvPr id="15" name="文字方塊 14"/>
              <p:cNvSpPr txBox="1"/>
              <p:nvPr/>
            </p:nvSpPr>
            <p:spPr>
              <a:xfrm>
                <a:off x="2681983" y="2531726"/>
                <a:ext cx="1465401" cy="393890"/>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cs typeface="Times New Roman" pitchFamily="18" charset="0"/>
                            </a:rPr>
                          </m:ctrlPr>
                        </m:sSubPr>
                        <m:e>
                          <m:sSup>
                            <m:sSupPr>
                              <m:ctrlPr>
                                <a:rPr lang="en-US" altLang="zh-TW" i="1">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𝑥</m:t>
                              </m:r>
                            </m:e>
                            <m:sup>
                              <m:r>
                                <a:rPr lang="en-US" altLang="zh-TW" b="0" i="1" smtClean="0">
                                  <a:latin typeface="Cambria Math"/>
                                  <a:cs typeface="Times New Roman" pitchFamily="18" charset="0"/>
                                </a:rPr>
                                <m:t>′</m:t>
                              </m:r>
                            </m:sup>
                          </m:sSup>
                        </m:e>
                        <m:sub>
                          <m:r>
                            <a:rPr lang="zh-TW" altLang="en-US" i="1" smtClean="0">
                              <a:latin typeface="Cambria Math"/>
                              <a:cs typeface="Times New Roman" pitchFamily="18" charset="0"/>
                            </a:rPr>
                            <m:t>𝜇</m:t>
                          </m:r>
                        </m:sub>
                      </m:sSub>
                      <m:r>
                        <a:rPr lang="en-US" altLang="zh-TW" b="0" i="1" smtClean="0">
                          <a:latin typeface="Cambria Math"/>
                          <a:cs typeface="Times New Roman" pitchFamily="18" charset="0"/>
                        </a:rPr>
                        <m:t>=</m:t>
                      </m:r>
                      <m:sSup>
                        <m:sSupPr>
                          <m:ctrlPr>
                            <a:rPr lang="en-US" altLang="zh-TW" b="0" i="1" smtClean="0">
                              <a:latin typeface="Cambria Math" panose="02040503050406030204" pitchFamily="18" charset="0"/>
                              <a:cs typeface="Times New Roman" pitchFamily="18" charset="0"/>
                            </a:rPr>
                          </m:ctrlPr>
                        </m:sSupPr>
                        <m:e>
                          <m:sSub>
                            <m:sSubPr>
                              <m:ctrlPr>
                                <a:rPr lang="en-US" altLang="zh-TW" b="0" i="1" smtClean="0">
                                  <a:latin typeface="Cambria Math" panose="02040503050406030204" pitchFamily="18" charset="0"/>
                                  <a:cs typeface="Times New Roman" pitchFamily="18" charset="0"/>
                                </a:rPr>
                              </m:ctrlPr>
                            </m:sSubPr>
                            <m:e>
                              <m:r>
                                <m:rPr>
                                  <m:sty m:val="p"/>
                                </m:rPr>
                                <a:rPr lang="el-GR" altLang="zh-TW" b="0" i="1" smtClean="0">
                                  <a:latin typeface="Cambria Math"/>
                                  <a:ea typeface="Cambria Math"/>
                                  <a:cs typeface="Times New Roman" pitchFamily="18" charset="0"/>
                                </a:rPr>
                                <m:t>Λ</m:t>
                              </m:r>
                            </m:e>
                            <m:sub>
                              <m:r>
                                <a:rPr lang="zh-TW" altLang="en-US" b="0" i="1" smtClean="0">
                                  <a:latin typeface="Cambria Math"/>
                                  <a:cs typeface="Times New Roman" pitchFamily="18" charset="0"/>
                                </a:rPr>
                                <m:t>𝜇</m:t>
                              </m:r>
                            </m:sub>
                          </m:sSub>
                        </m:e>
                        <m:sup>
                          <m:r>
                            <a:rPr lang="zh-TW" altLang="en-US" b="0" i="1" smtClean="0">
                              <a:latin typeface="Cambria Math"/>
                              <a:cs typeface="Times New Roman" pitchFamily="18" charset="0"/>
                            </a:rPr>
                            <m:t>𝜈</m:t>
                          </m:r>
                        </m:sup>
                      </m:sSup>
                      <m:sSub>
                        <m:sSubPr>
                          <m:ctrlPr>
                            <a:rPr lang="en-US" altLang="zh-TW" b="0" i="1" smtClean="0">
                              <a:latin typeface="Cambria Math" panose="02040503050406030204" pitchFamily="18" charset="0"/>
                              <a:cs typeface="Times New Roman" pitchFamily="18" charset="0"/>
                            </a:rPr>
                          </m:ctrlPr>
                        </m:sSubPr>
                        <m:e>
                          <m:r>
                            <a:rPr lang="en-US" altLang="zh-TW" i="1">
                              <a:latin typeface="Cambria Math"/>
                              <a:cs typeface="Times New Roman" pitchFamily="18" charset="0"/>
                            </a:rPr>
                            <m:t>𝑥</m:t>
                          </m:r>
                        </m:e>
                        <m:sub>
                          <m:r>
                            <a:rPr lang="zh-TW" altLang="en-US" i="1">
                              <a:latin typeface="Cambria Math"/>
                              <a:cs typeface="Times New Roman" pitchFamily="18" charset="0"/>
                            </a:rPr>
                            <m:t>𝜈</m:t>
                          </m:r>
                        </m:sub>
                      </m:sSub>
                    </m:oMath>
                  </m:oMathPara>
                </a14:m>
                <a:endParaRPr lang="zh-TW" altLang="en-US" dirty="0">
                  <a:latin typeface="Times New Roman" pitchFamily="18" charset="0"/>
                  <a:cs typeface="Times New Roman" pitchFamily="18" charset="0"/>
                </a:endParaRPr>
              </a:p>
            </p:txBody>
          </p:sp>
        </mc:Choice>
        <mc:Fallback xmlns="">
          <p:sp>
            <p:nvSpPr>
              <p:cNvPr id="15" name="文字方塊 14"/>
              <p:cNvSpPr txBox="1">
                <a:spLocks noRot="1" noChangeAspect="1" noMove="1" noResize="1" noEditPoints="1" noAdjustHandles="1" noChangeArrowheads="1" noChangeShapeType="1" noTextEdit="1"/>
              </p:cNvSpPr>
              <p:nvPr/>
            </p:nvSpPr>
            <p:spPr>
              <a:xfrm>
                <a:off x="2681983" y="2531726"/>
                <a:ext cx="1465401" cy="393890"/>
              </a:xfrm>
              <a:prstGeom prst="rect">
                <a:avLst/>
              </a:prstGeom>
              <a:blipFill>
                <a:blip r:embed="rId8"/>
                <a:stretch>
                  <a:fillRect b="-3125"/>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9" name="文字方塊 18"/>
              <p:cNvSpPr txBox="1"/>
              <p:nvPr/>
            </p:nvSpPr>
            <p:spPr>
              <a:xfrm>
                <a:off x="3155121" y="3436322"/>
                <a:ext cx="2223749" cy="450380"/>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i="1" smtClean="0">
                              <a:latin typeface="Cambria Math" panose="02040503050406030204" pitchFamily="18" charset="0"/>
                              <a:ea typeface="Cambria Math"/>
                              <a:cs typeface="Times New Roman" pitchFamily="18" charset="0"/>
                            </a:rPr>
                          </m:ctrlPr>
                        </m:sSubSupPr>
                        <m:e>
                          <m:r>
                            <a:rPr lang="en-US" altLang="zh-TW" i="1">
                              <a:latin typeface="Cambria Math" panose="02040503050406030204" pitchFamily="18" charset="0"/>
                              <a:ea typeface="Cambria Math"/>
                              <a:cs typeface="Times New Roman" pitchFamily="18" charset="0"/>
                            </a:rPr>
                            <m:t>𝑇</m:t>
                          </m:r>
                        </m:e>
                        <m:sub>
                          <m:r>
                            <a:rPr lang="en-US" altLang="zh-TW" i="1">
                              <a:latin typeface="Cambria Math" panose="02040503050406030204" pitchFamily="18" charset="0"/>
                              <a:ea typeface="Cambria Math" panose="02040503050406030204" pitchFamily="18" charset="0"/>
                              <a:cs typeface="Times New Roman" pitchFamily="18" charset="0"/>
                            </a:rPr>
                            <m:t>𝜇</m:t>
                          </m:r>
                        </m:sub>
                        <m:sup>
                          <m:r>
                            <a:rPr lang="en-US" altLang="zh-TW" i="1">
                              <a:latin typeface="Cambria Math" panose="02040503050406030204" pitchFamily="18" charset="0"/>
                              <a:ea typeface="Cambria Math" panose="02040503050406030204" pitchFamily="18" charset="0"/>
                              <a:cs typeface="Times New Roman" pitchFamily="18" charset="0"/>
                            </a:rPr>
                            <m:t>𝜈</m:t>
                          </m:r>
                          <m:r>
                            <a:rPr lang="en-US" altLang="zh-TW" b="0" i="1" smtClean="0">
                              <a:latin typeface="Cambria Math" panose="02040503050406030204" pitchFamily="18" charset="0"/>
                              <a:ea typeface="Cambria Math" panose="02040503050406030204" pitchFamily="18" charset="0"/>
                              <a:cs typeface="Times New Roman" pitchFamily="18" charset="0"/>
                            </a:rPr>
                            <m:t>′</m:t>
                          </m:r>
                        </m:sup>
                      </m:sSubSup>
                      <m:r>
                        <a:rPr lang="en-US" altLang="zh-TW" b="0" i="1" smtClean="0">
                          <a:latin typeface="Cambria Math"/>
                          <a:ea typeface="Cambria Math"/>
                          <a:cs typeface="Times New Roman" pitchFamily="18" charset="0"/>
                        </a:rPr>
                        <m:t>=</m:t>
                      </m:r>
                      <m:sSup>
                        <m:sSupPr>
                          <m:ctrlPr>
                            <a:rPr lang="en-US" altLang="zh-TW" i="1">
                              <a:latin typeface="Cambria Math" panose="02040503050406030204" pitchFamily="18" charset="0"/>
                              <a:cs typeface="Times New Roman" pitchFamily="18" charset="0"/>
                            </a:rPr>
                          </m:ctrlPr>
                        </m:sSupPr>
                        <m:e>
                          <m:sSub>
                            <m:sSubPr>
                              <m:ctrlPr>
                                <a:rPr lang="en-US" altLang="zh-TW" i="1">
                                  <a:latin typeface="Cambria Math" panose="02040503050406030204" pitchFamily="18" charset="0"/>
                                  <a:cs typeface="Times New Roman" pitchFamily="18" charset="0"/>
                                </a:rPr>
                              </m:ctrlPr>
                            </m:sSubPr>
                            <m:e>
                              <m:r>
                                <m:rPr>
                                  <m:sty m:val="p"/>
                                </m:rPr>
                                <a:rPr lang="el-GR" altLang="zh-TW" i="1">
                                  <a:latin typeface="Cambria Math"/>
                                  <a:ea typeface="Cambria Math"/>
                                  <a:cs typeface="Times New Roman" pitchFamily="18" charset="0"/>
                                </a:rPr>
                                <m:t>Λ</m:t>
                              </m:r>
                            </m:e>
                            <m:sub>
                              <m:r>
                                <a:rPr lang="zh-TW" altLang="en-US" i="1">
                                  <a:latin typeface="Cambria Math"/>
                                  <a:cs typeface="Times New Roman" pitchFamily="18" charset="0"/>
                                </a:rPr>
                                <m:t>𝜇</m:t>
                              </m:r>
                            </m:sub>
                          </m:sSub>
                        </m:e>
                        <m:sup>
                          <m:r>
                            <a:rPr lang="zh-TW" altLang="en-US" i="1" smtClean="0">
                              <a:latin typeface="Cambria Math"/>
                              <a:cs typeface="Times New Roman" pitchFamily="18" charset="0"/>
                            </a:rPr>
                            <m:t>𝛼</m:t>
                          </m:r>
                        </m:sup>
                      </m:sSup>
                      <m:r>
                        <a:rPr lang="zh-TW" altLang="en-US" i="1" smtClean="0">
                          <a:latin typeface="Cambria Math"/>
                          <a:cs typeface="Times New Roman" pitchFamily="18" charset="0"/>
                        </a:rPr>
                        <m:t>∙</m:t>
                      </m:r>
                      <m:sSub>
                        <m:sSubPr>
                          <m:ctrlPr>
                            <a:rPr lang="en-US" altLang="zh-TW" i="1">
                              <a:latin typeface="Cambria Math" panose="02040503050406030204" pitchFamily="18" charset="0"/>
                              <a:cs typeface="Times New Roman" pitchFamily="18" charset="0"/>
                            </a:rPr>
                          </m:ctrlPr>
                        </m:sSubPr>
                        <m:e>
                          <m:sSup>
                            <m:sSupPr>
                              <m:ctrlPr>
                                <a:rPr lang="en-US" altLang="zh-TW" i="1">
                                  <a:latin typeface="Cambria Math" panose="02040503050406030204" pitchFamily="18" charset="0"/>
                                  <a:cs typeface="Times New Roman" pitchFamily="18" charset="0"/>
                                </a:rPr>
                              </m:ctrlPr>
                            </m:sSupPr>
                            <m:e>
                              <m:r>
                                <m:rPr>
                                  <m:sty m:val="p"/>
                                </m:rPr>
                                <a:rPr lang="el-GR" altLang="zh-TW" i="1">
                                  <a:latin typeface="Cambria Math"/>
                                  <a:ea typeface="Cambria Math"/>
                                  <a:cs typeface="Times New Roman" pitchFamily="18" charset="0"/>
                                </a:rPr>
                                <m:t>Λ</m:t>
                              </m:r>
                            </m:e>
                            <m:sup>
                              <m:r>
                                <a:rPr lang="zh-TW" altLang="en-US" i="1" smtClean="0">
                                  <a:latin typeface="Cambria Math"/>
                                  <a:cs typeface="Times New Roman" pitchFamily="18" charset="0"/>
                                </a:rPr>
                                <m:t>𝜈</m:t>
                              </m:r>
                            </m:sup>
                          </m:sSup>
                        </m:e>
                        <m:sub>
                          <m:r>
                            <a:rPr lang="zh-TW" altLang="en-US" i="1" smtClean="0">
                              <a:latin typeface="Cambria Math"/>
                              <a:cs typeface="Times New Roman" pitchFamily="18" charset="0"/>
                            </a:rPr>
                            <m:t>𝛽</m:t>
                          </m:r>
                        </m:sub>
                      </m:sSub>
                      <m:r>
                        <a:rPr lang="zh-TW" altLang="en-US" i="1" smtClean="0">
                          <a:latin typeface="Cambria Math"/>
                          <a:cs typeface="Times New Roman" pitchFamily="18" charset="0"/>
                        </a:rPr>
                        <m:t>∙</m:t>
                      </m:r>
                      <m:sSubSup>
                        <m:sSubSupPr>
                          <m:ctrlPr>
                            <a:rPr lang="en-US" altLang="zh-TW" i="1">
                              <a:latin typeface="Cambria Math" panose="02040503050406030204" pitchFamily="18" charset="0"/>
                              <a:ea typeface="Cambria Math"/>
                              <a:cs typeface="Times New Roman" pitchFamily="18" charset="0"/>
                            </a:rPr>
                          </m:ctrlPr>
                        </m:sSubSupPr>
                        <m:e>
                          <m:r>
                            <a:rPr lang="en-US" altLang="zh-TW" i="1">
                              <a:latin typeface="Cambria Math" panose="02040503050406030204" pitchFamily="18" charset="0"/>
                              <a:ea typeface="Cambria Math"/>
                              <a:cs typeface="Times New Roman" pitchFamily="18" charset="0"/>
                            </a:rPr>
                            <m:t>𝑇</m:t>
                          </m:r>
                        </m:e>
                        <m:sub>
                          <m:r>
                            <a:rPr lang="en-US" altLang="zh-TW" i="1" smtClean="0">
                              <a:latin typeface="Cambria Math" panose="02040503050406030204" pitchFamily="18" charset="0"/>
                              <a:ea typeface="Cambria Math" panose="02040503050406030204" pitchFamily="18" charset="0"/>
                              <a:cs typeface="Times New Roman" pitchFamily="18" charset="0"/>
                            </a:rPr>
                            <m:t>𝛼</m:t>
                          </m:r>
                        </m:sub>
                        <m:sup>
                          <m:r>
                            <a:rPr lang="en-US" altLang="zh-TW" i="1" smtClean="0">
                              <a:latin typeface="Cambria Math" panose="02040503050406030204" pitchFamily="18" charset="0"/>
                              <a:ea typeface="Cambria Math" panose="02040503050406030204" pitchFamily="18" charset="0"/>
                              <a:cs typeface="Times New Roman" pitchFamily="18" charset="0"/>
                            </a:rPr>
                            <m:t>𝛽</m:t>
                          </m:r>
                        </m:sup>
                      </m:sSubSup>
                    </m:oMath>
                  </m:oMathPara>
                </a14:m>
                <a:endParaRPr lang="zh-TW" altLang="en-US" dirty="0">
                  <a:latin typeface="Times New Roman" pitchFamily="18" charset="0"/>
                  <a:cs typeface="Times New Roman" pitchFamily="18" charset="0"/>
                </a:endParaRPr>
              </a:p>
            </p:txBody>
          </p:sp>
        </mc:Choice>
        <mc:Fallback xmlns="">
          <p:sp>
            <p:nvSpPr>
              <p:cNvPr id="19" name="文字方塊 18"/>
              <p:cNvSpPr txBox="1">
                <a:spLocks noRot="1" noChangeAspect="1" noMove="1" noResize="1" noEditPoints="1" noAdjustHandles="1" noChangeArrowheads="1" noChangeShapeType="1" noTextEdit="1"/>
              </p:cNvSpPr>
              <p:nvPr/>
            </p:nvSpPr>
            <p:spPr>
              <a:xfrm>
                <a:off x="3155121" y="3436322"/>
                <a:ext cx="2223749" cy="450380"/>
              </a:xfrm>
              <a:prstGeom prst="rect">
                <a:avLst/>
              </a:prstGeom>
              <a:blipFill>
                <a:blip r:embed="rId9"/>
                <a:stretch>
                  <a:fillRect b="-5405"/>
                </a:stretch>
              </a:blipFill>
            </p:spPr>
            <p:txBody>
              <a:bodyPr/>
              <a:lstStyle/>
              <a:p>
                <a:r>
                  <a:rPr lang="en-TW">
                    <a:noFill/>
                  </a:rPr>
                  <a:t> </a:t>
                </a:r>
              </a:p>
            </p:txBody>
          </p:sp>
        </mc:Fallback>
      </mc:AlternateContent>
      <p:sp>
        <p:nvSpPr>
          <p:cNvPr id="9" name="TextBox 8">
            <a:extLst>
              <a:ext uri="{FF2B5EF4-FFF2-40B4-BE49-F238E27FC236}">
                <a16:creationId xmlns:a16="http://schemas.microsoft.com/office/drawing/2014/main" id="{58B7E11F-3068-9945-A490-70A0C4DFE296}"/>
              </a:ext>
            </a:extLst>
          </p:cNvPr>
          <p:cNvSpPr txBox="1"/>
          <p:nvPr/>
        </p:nvSpPr>
        <p:spPr>
          <a:xfrm>
            <a:off x="515275" y="6215103"/>
            <a:ext cx="7806843" cy="369332"/>
          </a:xfrm>
          <a:prstGeom prst="rect">
            <a:avLst/>
          </a:prstGeom>
          <a:noFill/>
        </p:spPr>
        <p:txBody>
          <a:bodyPr wrap="square" rtlCol="0">
            <a:spAutoFit/>
          </a:bodyPr>
          <a:lstStyle/>
          <a:p>
            <a:r>
              <a:rPr lang="en-TW" dirty="0">
                <a:latin typeface="Times New Roman" pitchFamily="18" charset="0"/>
                <a:cs typeface="Times New Roman" pitchFamily="18" charset="0"/>
              </a:rPr>
              <a:t>As long as they transform in the same way, they are classified as the same tensor.</a:t>
            </a:r>
          </a:p>
        </p:txBody>
      </p:sp>
      <p:sp>
        <p:nvSpPr>
          <p:cNvPr id="10" name="TextBox 9">
            <a:extLst>
              <a:ext uri="{FF2B5EF4-FFF2-40B4-BE49-F238E27FC236}">
                <a16:creationId xmlns:a16="http://schemas.microsoft.com/office/drawing/2014/main" id="{E0D1740A-630A-A649-B573-CD826E8A750B}"/>
              </a:ext>
            </a:extLst>
          </p:cNvPr>
          <p:cNvSpPr txBox="1"/>
          <p:nvPr/>
        </p:nvSpPr>
        <p:spPr>
          <a:xfrm>
            <a:off x="579346" y="648702"/>
            <a:ext cx="8564654" cy="369332"/>
          </a:xfrm>
          <a:prstGeom prst="rect">
            <a:avLst/>
          </a:prstGeom>
          <a:noFill/>
        </p:spPr>
        <p:txBody>
          <a:bodyPr wrap="square" rtlCol="0">
            <a:spAutoFit/>
          </a:bodyPr>
          <a:lstStyle/>
          <a:p>
            <a:r>
              <a:rPr lang="en-TW" dirty="0">
                <a:latin typeface="Times New Roman" pitchFamily="18" charset="0"/>
                <a:cs typeface="Times New Roman" pitchFamily="18" charset="0"/>
              </a:rPr>
              <a:t>Tensors can be built from the prodcuts of a number of 4-vectors and covariant vectors. </a:t>
            </a:r>
          </a:p>
        </p:txBody>
      </p:sp>
      <p:sp>
        <p:nvSpPr>
          <p:cNvPr id="11" name="TextBox 10">
            <a:extLst>
              <a:ext uri="{FF2B5EF4-FFF2-40B4-BE49-F238E27FC236}">
                <a16:creationId xmlns:a16="http://schemas.microsoft.com/office/drawing/2014/main" id="{64794D24-6D14-6A41-AC34-24D182BB2047}"/>
              </a:ext>
            </a:extLst>
          </p:cNvPr>
          <p:cNvSpPr txBox="1"/>
          <p:nvPr/>
        </p:nvSpPr>
        <p:spPr>
          <a:xfrm>
            <a:off x="4230958" y="2540051"/>
            <a:ext cx="4913042" cy="369332"/>
          </a:xfrm>
          <a:prstGeom prst="rect">
            <a:avLst/>
          </a:prstGeom>
          <a:noFill/>
        </p:spPr>
        <p:txBody>
          <a:bodyPr wrap="square" rtlCol="0">
            <a:spAutoFit/>
          </a:bodyPr>
          <a:lstStyle/>
          <a:p>
            <a:r>
              <a:rPr lang="en-TW" dirty="0">
                <a:latin typeface="Times New Roman" pitchFamily="18" charset="0"/>
                <a:cs typeface="Times New Roman" pitchFamily="18" charset="0"/>
              </a:rPr>
              <a:t>Transformaion of tensors can be read from indices.</a:t>
            </a:r>
          </a:p>
        </p:txBody>
      </p:sp>
    </p:spTree>
    <p:extLst>
      <p:ext uri="{BB962C8B-B14F-4D97-AF65-F5344CB8AC3E}">
        <p14:creationId xmlns:p14="http://schemas.microsoft.com/office/powerpoint/2010/main" val="155990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2" grpId="0" animBg="1"/>
      <p:bldP spid="5" grpId="0"/>
      <p:bldP spid="7" grpId="0"/>
      <p:bldP spid="16" grpId="0" animBg="1"/>
      <p:bldP spid="18" grpId="0" animBg="1"/>
      <p:bldP spid="8" grpId="0"/>
      <p:bldP spid="15" grpId="0" animBg="1"/>
      <p:bldP spid="19" grpId="0" animBg="1"/>
      <p:bldP spid="9" grpId="0"/>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711455" y="288387"/>
            <a:ext cx="6006081"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電磁場就是一個張量。</a:t>
            </a:r>
            <a:r>
              <a:rPr lang="en-US" altLang="zh-TW" dirty="0">
                <a:latin typeface="Times New Roman" pitchFamily="18" charset="0"/>
                <a:cs typeface="Times New Roman" pitchFamily="18" charset="0"/>
              </a:rPr>
              <a:t>Electromagnetic fields form a tensor.</a:t>
            </a:r>
          </a:p>
        </p:txBody>
      </p:sp>
      <mc:AlternateContent xmlns:mc="http://schemas.openxmlformats.org/markup-compatibility/2006" xmlns:a14="http://schemas.microsoft.com/office/drawing/2010/main">
        <mc:Choice Requires="a14">
          <p:sp>
            <p:nvSpPr>
              <p:cNvPr id="3" name="矩形 2"/>
              <p:cNvSpPr/>
              <p:nvPr/>
            </p:nvSpPr>
            <p:spPr>
              <a:xfrm>
                <a:off x="1769863" y="749266"/>
                <a:ext cx="2227789" cy="369332"/>
              </a:xfrm>
              <a:prstGeom prst="rect">
                <a:avLst/>
              </a:prstGeom>
              <a:solidFill>
                <a:srgbClr val="FFFDAB"/>
              </a:solidFill>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itchFamily="18" charset="0"/>
                            </a:rPr>
                          </m:ctrlPr>
                        </m:sSupPr>
                        <m:e>
                          <m:r>
                            <a:rPr lang="en-US" altLang="zh-TW" i="1">
                              <a:latin typeface="Cambria Math"/>
                              <a:cs typeface="Times New Roman" pitchFamily="18" charset="0"/>
                            </a:rPr>
                            <m:t>𝐹</m:t>
                          </m:r>
                        </m:e>
                        <m:sup>
                          <m:r>
                            <a:rPr lang="zh-TW" altLang="en-US" i="1">
                              <a:latin typeface="Cambria Math"/>
                              <a:cs typeface="Times New Roman" pitchFamily="18" charset="0"/>
                            </a:rPr>
                            <m:t>𝜇𝜈</m:t>
                          </m:r>
                        </m:sup>
                      </m:sSup>
                      <m:r>
                        <a:rPr lang="zh-TW" altLang="en-US" i="1" smtClean="0">
                          <a:latin typeface="Cambria Math"/>
                          <a:cs typeface="Times New Roman" pitchFamily="18" charset="0"/>
                        </a:rPr>
                        <m:t>≡</m:t>
                      </m:r>
                      <m:sSup>
                        <m:sSupPr>
                          <m:ctrlPr>
                            <a:rPr lang="en-US" altLang="zh-TW" i="1" smtClean="0">
                              <a:latin typeface="Cambria Math" panose="02040503050406030204" pitchFamily="18" charset="0"/>
                              <a:cs typeface="Times New Roman" pitchFamily="18" charset="0"/>
                            </a:rPr>
                          </m:ctrlPr>
                        </m:sSupPr>
                        <m:e>
                          <m:r>
                            <a:rPr lang="zh-TW" altLang="en-US" i="1" smtClean="0">
                              <a:latin typeface="Cambria Math"/>
                              <a:cs typeface="Times New Roman" pitchFamily="18" charset="0"/>
                            </a:rPr>
                            <m:t>𝜕</m:t>
                          </m:r>
                        </m:e>
                        <m:sup>
                          <m:r>
                            <a:rPr lang="zh-TW" altLang="en-US" i="1" smtClean="0">
                              <a:latin typeface="Cambria Math"/>
                              <a:cs typeface="Times New Roman" pitchFamily="18" charset="0"/>
                            </a:rPr>
                            <m:t>𝜇</m:t>
                          </m:r>
                        </m:sup>
                      </m:sSup>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𝐴</m:t>
                          </m:r>
                        </m:e>
                        <m:sup>
                          <m:r>
                            <a:rPr lang="zh-TW" altLang="en-US" i="1" smtClean="0">
                              <a:latin typeface="Cambria Math"/>
                              <a:cs typeface="Times New Roman" pitchFamily="18" charset="0"/>
                            </a:rPr>
                            <m:t>𝜈</m:t>
                          </m:r>
                        </m:sup>
                      </m:sSup>
                      <m:r>
                        <a:rPr lang="en-US" altLang="zh-TW" b="0" i="0" smtClean="0">
                          <a:latin typeface="Cambria Math"/>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zh-TW" altLang="en-US" i="1">
                              <a:latin typeface="Cambria Math"/>
                              <a:cs typeface="Times New Roman" pitchFamily="18" charset="0"/>
                            </a:rPr>
                            <m:t>𝜕</m:t>
                          </m:r>
                        </m:e>
                        <m:sup>
                          <m:r>
                            <a:rPr lang="zh-TW" altLang="en-US" i="1">
                              <a:latin typeface="Cambria Math"/>
                              <a:cs typeface="Times New Roman" pitchFamily="18" charset="0"/>
                            </a:rPr>
                            <m:t>𝜈</m:t>
                          </m:r>
                        </m:sup>
                      </m:sSup>
                      <m:sSup>
                        <m:sSupPr>
                          <m:ctrlPr>
                            <a:rPr lang="en-US" altLang="zh-TW" i="1">
                              <a:latin typeface="Cambria Math" panose="02040503050406030204" pitchFamily="18" charset="0"/>
                              <a:cs typeface="Times New Roman" pitchFamily="18" charset="0"/>
                            </a:rPr>
                          </m:ctrlPr>
                        </m:sSupPr>
                        <m:e>
                          <m:r>
                            <a:rPr lang="en-US" altLang="zh-TW" i="1">
                              <a:latin typeface="Cambria Math"/>
                              <a:cs typeface="Times New Roman" pitchFamily="18" charset="0"/>
                            </a:rPr>
                            <m:t>𝐴</m:t>
                          </m:r>
                        </m:e>
                        <m:sup>
                          <m:r>
                            <a:rPr lang="zh-TW" altLang="en-US" i="1">
                              <a:latin typeface="Cambria Math"/>
                              <a:cs typeface="Times New Roman" pitchFamily="18" charset="0"/>
                            </a:rPr>
                            <m:t>𝜇</m:t>
                          </m:r>
                        </m:sup>
                      </m:sSup>
                    </m:oMath>
                  </m:oMathPara>
                </a14:m>
                <a:endParaRPr lang="zh-TW" altLang="en-US" dirty="0"/>
              </a:p>
            </p:txBody>
          </p:sp>
        </mc:Choice>
        <mc:Fallback xmlns="">
          <p:sp>
            <p:nvSpPr>
              <p:cNvPr id="3" name="矩形 2"/>
              <p:cNvSpPr>
                <a:spLocks noRot="1" noChangeAspect="1" noMove="1" noResize="1" noEditPoints="1" noAdjustHandles="1" noChangeArrowheads="1" noChangeShapeType="1" noTextEdit="1"/>
              </p:cNvSpPr>
              <p:nvPr/>
            </p:nvSpPr>
            <p:spPr>
              <a:xfrm>
                <a:off x="1769863" y="749266"/>
                <a:ext cx="2227789" cy="369332"/>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文字方塊 3"/>
              <p:cNvSpPr txBox="1"/>
              <p:nvPr/>
            </p:nvSpPr>
            <p:spPr>
              <a:xfrm>
                <a:off x="1789847" y="1130878"/>
                <a:ext cx="2834640" cy="369332"/>
              </a:xfrm>
              <a:prstGeom prst="rect">
                <a:avLst/>
              </a:prstGeom>
              <a:noFill/>
            </p:spPr>
            <p:txBody>
              <a:bodyPr wrap="square" rtlCol="0">
                <a:spAutoFit/>
              </a:bodyPr>
              <a:lstStyle/>
              <a:p>
                <a14:m>
                  <m:oMath xmlns:m="http://schemas.openxmlformats.org/officeDocument/2006/math">
                    <m:sSup>
                      <m:sSupPr>
                        <m:ctrlPr>
                          <a:rPr lang="en-US" altLang="zh-TW" i="1">
                            <a:latin typeface="Cambria Math" panose="02040503050406030204" pitchFamily="18" charset="0"/>
                            <a:cs typeface="Times New Roman" pitchFamily="18" charset="0"/>
                          </a:rPr>
                        </m:ctrlPr>
                      </m:sSupPr>
                      <m:e>
                        <m:r>
                          <a:rPr lang="en-US" altLang="zh-TW" i="1">
                            <a:latin typeface="Cambria Math"/>
                            <a:cs typeface="Times New Roman" pitchFamily="18" charset="0"/>
                          </a:rPr>
                          <m:t>𝐴</m:t>
                        </m:r>
                      </m:e>
                      <m:sup>
                        <m:r>
                          <a:rPr lang="zh-TW" altLang="en-US" i="1">
                            <a:latin typeface="Cambria Math"/>
                            <a:cs typeface="Times New Roman" pitchFamily="18" charset="0"/>
                          </a:rPr>
                          <m:t>𝜇</m:t>
                        </m:r>
                      </m:sup>
                    </m:sSup>
                  </m:oMath>
                </a14:m>
                <a:r>
                  <a:rPr lang="zh-TW" altLang="en-US" dirty="0">
                    <a:latin typeface="Times New Roman" pitchFamily="18" charset="0"/>
                    <a:cs typeface="Times New Roman" pitchFamily="18" charset="0"/>
                  </a:rPr>
                  <a:t>是</a:t>
                </a:r>
                <a:r>
                  <a:rPr lang="en-US" altLang="zh-TW" dirty="0">
                    <a:latin typeface="Times New Roman" pitchFamily="18" charset="0"/>
                    <a:cs typeface="Times New Roman" pitchFamily="18" charset="0"/>
                  </a:rPr>
                  <a:t>4-vector</a:t>
                </a:r>
                <a:r>
                  <a:rPr lang="zh-TW" altLang="en-US" dirty="0">
                    <a:latin typeface="Times New Roman" pitchFamily="18" charset="0"/>
                    <a:cs typeface="Times New Roman" pitchFamily="18" charset="0"/>
                  </a:rPr>
                  <a:t>向量位：</a:t>
                </a:r>
              </a:p>
            </p:txBody>
          </p:sp>
        </mc:Choice>
        <mc:Fallback xmlns="">
          <p:sp>
            <p:nvSpPr>
              <p:cNvPr id="4" name="文字方塊 3"/>
              <p:cNvSpPr txBox="1">
                <a:spLocks noRot="1" noChangeAspect="1" noMove="1" noResize="1" noEditPoints="1" noAdjustHandles="1" noChangeArrowheads="1" noChangeShapeType="1" noTextEdit="1"/>
              </p:cNvSpPr>
              <p:nvPr/>
            </p:nvSpPr>
            <p:spPr>
              <a:xfrm>
                <a:off x="1789847" y="1130878"/>
                <a:ext cx="2834640" cy="369332"/>
              </a:xfrm>
              <a:prstGeom prst="rect">
                <a:avLst/>
              </a:prstGeom>
              <a:blipFill rotWithShape="1">
                <a:blip r:embed="rId3"/>
                <a:stretch>
                  <a:fillRect t="-8333" b="-2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1789847" y="1554372"/>
                <a:ext cx="1441933" cy="506870"/>
              </a:xfrm>
              <a:prstGeom prst="rect">
                <a:avLst/>
              </a:prstGeom>
              <a:solidFill>
                <a:srgbClr val="FFFDAB"/>
              </a:solidFill>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itchFamily="18" charset="0"/>
                            </a:rPr>
                          </m:ctrlPr>
                        </m:sSupPr>
                        <m:e>
                          <m:r>
                            <a:rPr lang="en-US" altLang="zh-TW" i="1">
                              <a:latin typeface="Cambria Math"/>
                              <a:cs typeface="Times New Roman" pitchFamily="18" charset="0"/>
                            </a:rPr>
                            <m:t>𝐴</m:t>
                          </m:r>
                        </m:e>
                        <m:sup>
                          <m:r>
                            <a:rPr lang="zh-TW" altLang="en-US" i="1">
                              <a:latin typeface="Cambria Math"/>
                              <a:cs typeface="Times New Roman" pitchFamily="18" charset="0"/>
                            </a:rPr>
                            <m:t>𝜇</m:t>
                          </m:r>
                        </m:sup>
                      </m:sSup>
                      <m:r>
                        <a:rPr lang="en-US" altLang="zh-TW" b="0" i="1" smtClean="0">
                          <a:latin typeface="Cambria Math"/>
                          <a:cs typeface="Times New Roman" pitchFamily="18" charset="0"/>
                        </a:rPr>
                        <m:t>=</m:t>
                      </m:r>
                      <m:d>
                        <m:dPr>
                          <m:ctrlPr>
                            <a:rPr lang="en-US" altLang="zh-TW" b="0" i="1" smtClean="0">
                              <a:latin typeface="Cambria Math" panose="02040503050406030204" pitchFamily="18" charset="0"/>
                              <a:cs typeface="Times New Roman" pitchFamily="18" charset="0"/>
                            </a:rPr>
                          </m:ctrlPr>
                        </m:dPr>
                        <m:e>
                          <m:r>
                            <a:rPr lang="en-US" altLang="zh-TW" b="0" i="1" smtClean="0">
                              <a:latin typeface="Cambria Math"/>
                              <a:cs typeface="Times New Roman" pitchFamily="18" charset="0"/>
                            </a:rPr>
                            <m:t>𝑉</m:t>
                          </m:r>
                          <m:r>
                            <a:rPr lang="en-US" altLang="zh-TW" b="0" i="1" smtClean="0">
                              <a:latin typeface="Cambria Math"/>
                              <a:cs typeface="Times New Roman" pitchFamily="18" charset="0"/>
                            </a:rPr>
                            <m:t>,</m:t>
                          </m:r>
                          <m:acc>
                            <m:accPr>
                              <m:chr m:val="⃗"/>
                              <m:ctrlPr>
                                <a:rPr lang="en-US" altLang="zh-TW" b="0" i="1" smtClean="0">
                                  <a:latin typeface="Cambria Math" panose="02040503050406030204" pitchFamily="18" charset="0"/>
                                  <a:cs typeface="Times New Roman" pitchFamily="18" charset="0"/>
                                </a:rPr>
                              </m:ctrlPr>
                            </m:accPr>
                            <m:e>
                              <m:r>
                                <a:rPr lang="en-US" altLang="zh-TW" b="0" i="1" smtClean="0">
                                  <a:latin typeface="Cambria Math"/>
                                  <a:cs typeface="Times New Roman" pitchFamily="18" charset="0"/>
                                </a:rPr>
                                <m:t>𝐴</m:t>
                              </m:r>
                            </m:e>
                          </m:acc>
                        </m:e>
                      </m:d>
                    </m:oMath>
                  </m:oMathPara>
                </a14:m>
                <a:endParaRPr lang="zh-TW" altLang="en-US" dirty="0"/>
              </a:p>
            </p:txBody>
          </p:sp>
        </mc:Choice>
        <mc:Fallback xmlns="">
          <p:sp>
            <p:nvSpPr>
              <p:cNvPr id="5" name="矩形 4"/>
              <p:cNvSpPr>
                <a:spLocks noRot="1" noChangeAspect="1" noMove="1" noResize="1" noEditPoints="1" noAdjustHandles="1" noChangeArrowheads="1" noChangeShapeType="1" noTextEdit="1"/>
              </p:cNvSpPr>
              <p:nvPr/>
            </p:nvSpPr>
            <p:spPr>
              <a:xfrm>
                <a:off x="1789847" y="1554372"/>
                <a:ext cx="1441933" cy="506870"/>
              </a:xfrm>
              <a:prstGeom prst="rect">
                <a:avLst/>
              </a:prstGeom>
              <a:blipFill rotWithShape="1">
                <a:blip r:embed="rId4"/>
                <a:stretch>
                  <a:fillRect t="-10843" r="-974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649522" y="2219128"/>
                <a:ext cx="3414005" cy="1407373"/>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itchFamily="18" charset="0"/>
                            </a:rPr>
                          </m:ctrlPr>
                        </m:sSupPr>
                        <m:e>
                          <m:r>
                            <a:rPr lang="en-US" altLang="zh-TW" i="1">
                              <a:latin typeface="Cambria Math"/>
                              <a:cs typeface="Times New Roman" pitchFamily="18" charset="0"/>
                            </a:rPr>
                            <m:t>𝐹</m:t>
                          </m:r>
                        </m:e>
                        <m:sup>
                          <m:r>
                            <a:rPr lang="zh-TW" altLang="en-US" i="1">
                              <a:latin typeface="Cambria Math"/>
                              <a:cs typeface="Times New Roman" pitchFamily="18" charset="0"/>
                            </a:rPr>
                            <m:t>𝜇𝜈</m:t>
                          </m:r>
                        </m:sup>
                      </m:sSup>
                      <m:r>
                        <a:rPr lang="en-US" altLang="zh-TW" b="0" i="1" smtClean="0">
                          <a:latin typeface="Cambria Math"/>
                          <a:cs typeface="Times New Roman" pitchFamily="18" charset="0"/>
                        </a:rPr>
                        <m:t>=</m:t>
                      </m:r>
                      <m:d>
                        <m:dPr>
                          <m:ctrlPr>
                            <a:rPr lang="en-US" altLang="zh-TW" b="0" i="1" smtClean="0">
                              <a:latin typeface="Cambria Math" panose="02040503050406030204" pitchFamily="18" charset="0"/>
                              <a:cs typeface="Times New Roman" pitchFamily="18" charset="0"/>
                            </a:rPr>
                          </m:ctrlPr>
                        </m:dPr>
                        <m:e>
                          <m:m>
                            <m:mPr>
                              <m:mcs>
                                <m:mc>
                                  <m:mcPr>
                                    <m:count m:val="2"/>
                                    <m:mcJc m:val="center"/>
                                  </m:mcPr>
                                </m:mc>
                              </m:mcs>
                              <m:ctrlPr>
                                <a:rPr lang="en-US" altLang="zh-TW" b="0" i="1" smtClean="0">
                                  <a:latin typeface="Cambria Math" panose="02040503050406030204" pitchFamily="18" charset="0"/>
                                  <a:cs typeface="Times New Roman" pitchFamily="18" charset="0"/>
                                </a:rPr>
                              </m:ctrlPr>
                            </m:mPr>
                            <m:mr>
                              <m:e>
                                <m:m>
                                  <m:mPr>
                                    <m:mcs>
                                      <m:mc>
                                        <m:mcPr>
                                          <m:count m:val="2"/>
                                          <m:mcJc m:val="center"/>
                                        </m:mcPr>
                                      </m:mc>
                                    </m:mcs>
                                    <m:ctrlPr>
                                      <a:rPr lang="en-US" altLang="zh-TW" b="0" i="1" smtClean="0">
                                        <a:latin typeface="Cambria Math" panose="02040503050406030204" pitchFamily="18" charset="0"/>
                                        <a:cs typeface="Times New Roman" pitchFamily="18" charset="0"/>
                                      </a:rPr>
                                    </m:ctrlPr>
                                  </m:mPr>
                                  <m:mr>
                                    <m:e>
                                      <m:r>
                                        <m:rPr>
                                          <m:brk m:alnAt="7"/>
                                        </m:rPr>
                                        <a:rPr lang="en-US" altLang="zh-TW" b="0" i="1" smtClean="0">
                                          <a:latin typeface="Cambria Math"/>
                                          <a:cs typeface="Times New Roman" pitchFamily="18" charset="0"/>
                                        </a:rPr>
                                        <m:t>0</m:t>
                                      </m:r>
                                    </m:e>
                                    <m:e>
                                      <m:r>
                                        <a:rPr lang="en-US" altLang="zh-TW" b="0" i="1" smtClean="0">
                                          <a:latin typeface="Cambria Math"/>
                                          <a:cs typeface="Times New Roman" pitchFamily="18" charset="0"/>
                                        </a:rPr>
                                        <m:t>−</m:t>
                                      </m:r>
                                      <m:sSub>
                                        <m:sSubPr>
                                          <m:ctrlPr>
                                            <a:rPr lang="en-US" altLang="zh-TW" b="0" i="1" smtClean="0">
                                              <a:latin typeface="Cambria Math" panose="02040503050406030204" pitchFamily="18" charset="0"/>
                                              <a:cs typeface="Times New Roman" pitchFamily="18" charset="0"/>
                                            </a:rPr>
                                          </m:ctrlPr>
                                        </m:sSubPr>
                                        <m:e>
                                          <m:r>
                                            <a:rPr lang="en-US" altLang="zh-TW" b="0" i="1" smtClean="0">
                                              <a:latin typeface="Cambria Math"/>
                                              <a:cs typeface="Times New Roman" pitchFamily="18" charset="0"/>
                                            </a:rPr>
                                            <m:t>𝐸</m:t>
                                          </m:r>
                                        </m:e>
                                        <m:sub>
                                          <m:r>
                                            <a:rPr lang="en-US" altLang="zh-TW" b="0" i="1" smtClean="0">
                                              <a:latin typeface="Cambria Math"/>
                                              <a:cs typeface="Times New Roman" pitchFamily="18" charset="0"/>
                                            </a:rPr>
                                            <m:t>𝑥</m:t>
                                          </m:r>
                                        </m:sub>
                                      </m:sSub>
                                    </m:e>
                                  </m:mr>
                                  <m:mr>
                                    <m:e>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𝐸</m:t>
                                          </m:r>
                                        </m:e>
                                        <m:sub>
                                          <m:r>
                                            <a:rPr lang="en-US" altLang="zh-TW" i="1">
                                              <a:latin typeface="Cambria Math"/>
                                              <a:cs typeface="Times New Roman" pitchFamily="18" charset="0"/>
                                            </a:rPr>
                                            <m:t>𝑥</m:t>
                                          </m:r>
                                        </m:sub>
                                      </m:sSub>
                                    </m:e>
                                    <m:e>
                                      <m:r>
                                        <a:rPr lang="en-US" altLang="zh-TW" b="0" i="1" smtClean="0">
                                          <a:latin typeface="Cambria Math"/>
                                          <a:cs typeface="Times New Roman" pitchFamily="18" charset="0"/>
                                        </a:rPr>
                                        <m:t>0</m:t>
                                      </m:r>
                                    </m:e>
                                  </m:mr>
                                </m:m>
                              </m:e>
                              <m:e>
                                <m:m>
                                  <m:mPr>
                                    <m:mcs>
                                      <m:mc>
                                        <m:mcPr>
                                          <m:count m:val="2"/>
                                          <m:mcJc m:val="center"/>
                                        </m:mcPr>
                                      </m:mc>
                                    </m:mcs>
                                    <m:ctrlPr>
                                      <a:rPr lang="en-US" altLang="zh-TW" b="0" i="1" smtClean="0">
                                        <a:latin typeface="Cambria Math" panose="02040503050406030204" pitchFamily="18" charset="0"/>
                                        <a:cs typeface="Times New Roman" pitchFamily="18" charset="0"/>
                                      </a:rPr>
                                    </m:ctrlPr>
                                  </m:mPr>
                                  <m:mr>
                                    <m:e>
                                      <m:r>
                                        <a:rPr lang="en-US" altLang="zh-TW" i="1">
                                          <a:latin typeface="Cambria Math"/>
                                          <a:cs typeface="Times New Roman" pitchFamily="18" charset="0"/>
                                        </a:rPr>
                                        <m:t>−</m:t>
                                      </m:r>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𝐸</m:t>
                                          </m:r>
                                        </m:e>
                                        <m:sub>
                                          <m:r>
                                            <a:rPr lang="en-US" altLang="zh-TW" b="0" i="1" smtClean="0">
                                              <a:latin typeface="Cambria Math"/>
                                              <a:cs typeface="Times New Roman" pitchFamily="18" charset="0"/>
                                            </a:rPr>
                                            <m:t>𝑦</m:t>
                                          </m:r>
                                        </m:sub>
                                      </m:sSub>
                                    </m:e>
                                    <m:e>
                                      <m:r>
                                        <a:rPr lang="en-US" altLang="zh-TW" i="1">
                                          <a:latin typeface="Cambria Math"/>
                                          <a:cs typeface="Times New Roman" pitchFamily="18" charset="0"/>
                                        </a:rPr>
                                        <m:t>−</m:t>
                                      </m:r>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𝐸</m:t>
                                          </m:r>
                                        </m:e>
                                        <m:sub>
                                          <m:r>
                                            <a:rPr lang="en-US" altLang="zh-TW" b="0" i="1" smtClean="0">
                                              <a:latin typeface="Cambria Math"/>
                                              <a:cs typeface="Times New Roman" pitchFamily="18" charset="0"/>
                                            </a:rPr>
                                            <m:t>𝑧</m:t>
                                          </m:r>
                                        </m:sub>
                                      </m:sSub>
                                    </m:e>
                                  </m:mr>
                                  <m:mr>
                                    <m:e>
                                      <m:sSub>
                                        <m:sSubPr>
                                          <m:ctrlPr>
                                            <a:rPr lang="en-US" altLang="zh-TW" i="1">
                                              <a:latin typeface="Cambria Math" panose="02040503050406030204" pitchFamily="18" charset="0"/>
                                              <a:cs typeface="Times New Roman" pitchFamily="18" charset="0"/>
                                            </a:rPr>
                                          </m:ctrlPr>
                                        </m:sSubPr>
                                        <m:e>
                                          <m:r>
                                            <a:rPr lang="en-US" altLang="zh-TW" b="0" i="1" smtClean="0">
                                              <a:latin typeface="Cambria Math"/>
                                              <a:cs typeface="Times New Roman" pitchFamily="18" charset="0"/>
                                            </a:rPr>
                                            <m:t>−</m:t>
                                          </m:r>
                                          <m:r>
                                            <a:rPr lang="en-US" altLang="zh-TW" b="0" i="1" smtClean="0">
                                              <a:latin typeface="Cambria Math"/>
                                              <a:cs typeface="Times New Roman" pitchFamily="18" charset="0"/>
                                            </a:rPr>
                                            <m:t>𝐵</m:t>
                                          </m:r>
                                        </m:e>
                                        <m:sub>
                                          <m:r>
                                            <a:rPr lang="en-US" altLang="zh-TW" b="0" i="1" smtClean="0">
                                              <a:latin typeface="Cambria Math"/>
                                              <a:cs typeface="Times New Roman" pitchFamily="18" charset="0"/>
                                            </a:rPr>
                                            <m:t>𝑧</m:t>
                                          </m:r>
                                        </m:sub>
                                      </m:sSub>
                                    </m:e>
                                    <m:e>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𝐵</m:t>
                                          </m:r>
                                        </m:e>
                                        <m:sub>
                                          <m:r>
                                            <a:rPr lang="en-US" altLang="zh-TW" b="0" i="1" smtClean="0">
                                              <a:latin typeface="Cambria Math"/>
                                              <a:cs typeface="Times New Roman" pitchFamily="18" charset="0"/>
                                            </a:rPr>
                                            <m:t>𝑦</m:t>
                                          </m:r>
                                        </m:sub>
                                      </m:sSub>
                                    </m:e>
                                  </m:mr>
                                </m:m>
                              </m:e>
                            </m:mr>
                            <m:mr>
                              <m:e>
                                <m:m>
                                  <m:mPr>
                                    <m:mcs>
                                      <m:mc>
                                        <m:mcPr>
                                          <m:count m:val="2"/>
                                          <m:mcJc m:val="center"/>
                                        </m:mcPr>
                                      </m:mc>
                                    </m:mcs>
                                    <m:ctrlPr>
                                      <a:rPr lang="en-US" altLang="zh-TW" b="0" i="1" smtClean="0">
                                        <a:latin typeface="Cambria Math" panose="02040503050406030204" pitchFamily="18" charset="0"/>
                                        <a:cs typeface="Times New Roman" pitchFamily="18" charset="0"/>
                                      </a:rPr>
                                    </m:ctrlPr>
                                  </m:mPr>
                                  <m:mr>
                                    <m:e>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𝐸</m:t>
                                          </m:r>
                                        </m:e>
                                        <m:sub>
                                          <m:r>
                                            <a:rPr lang="en-US" altLang="zh-TW" i="1">
                                              <a:latin typeface="Cambria Math"/>
                                              <a:cs typeface="Times New Roman" pitchFamily="18" charset="0"/>
                                            </a:rPr>
                                            <m:t>𝑦</m:t>
                                          </m:r>
                                        </m:sub>
                                      </m:sSub>
                                    </m:e>
                                    <m:e>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𝐵</m:t>
                                          </m:r>
                                        </m:e>
                                        <m:sub>
                                          <m:r>
                                            <a:rPr lang="en-US" altLang="zh-TW" i="1">
                                              <a:latin typeface="Cambria Math"/>
                                              <a:cs typeface="Times New Roman" pitchFamily="18" charset="0"/>
                                            </a:rPr>
                                            <m:t>𝑧</m:t>
                                          </m:r>
                                        </m:sub>
                                      </m:sSub>
                                    </m:e>
                                  </m:mr>
                                  <m:mr>
                                    <m:e>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𝐸</m:t>
                                          </m:r>
                                        </m:e>
                                        <m:sub>
                                          <m:r>
                                            <a:rPr lang="en-US" altLang="zh-TW" i="1">
                                              <a:latin typeface="Cambria Math"/>
                                              <a:cs typeface="Times New Roman" pitchFamily="18" charset="0"/>
                                            </a:rPr>
                                            <m:t>𝑧</m:t>
                                          </m:r>
                                        </m:sub>
                                      </m:sSub>
                                    </m:e>
                                    <m:e>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m:t>
                                          </m:r>
                                          <m:r>
                                            <a:rPr lang="en-US" altLang="zh-TW" i="1">
                                              <a:latin typeface="Cambria Math"/>
                                              <a:cs typeface="Times New Roman" pitchFamily="18" charset="0"/>
                                            </a:rPr>
                                            <m:t>𝐵</m:t>
                                          </m:r>
                                        </m:e>
                                        <m:sub>
                                          <m:r>
                                            <a:rPr lang="en-US" altLang="zh-TW" b="0" i="1" smtClean="0">
                                              <a:latin typeface="Cambria Math"/>
                                              <a:cs typeface="Times New Roman" pitchFamily="18" charset="0"/>
                                            </a:rPr>
                                            <m:t>𝑦</m:t>
                                          </m:r>
                                        </m:sub>
                                      </m:sSub>
                                    </m:e>
                                  </m:mr>
                                </m:m>
                              </m:e>
                              <m:e>
                                <m:m>
                                  <m:mPr>
                                    <m:mcs>
                                      <m:mc>
                                        <m:mcPr>
                                          <m:count m:val="2"/>
                                          <m:mcJc m:val="center"/>
                                        </m:mcPr>
                                      </m:mc>
                                    </m:mcs>
                                    <m:ctrlPr>
                                      <a:rPr lang="en-US" altLang="zh-TW" b="0" i="1" smtClean="0">
                                        <a:latin typeface="Cambria Math" panose="02040503050406030204" pitchFamily="18" charset="0"/>
                                        <a:cs typeface="Times New Roman" pitchFamily="18" charset="0"/>
                                      </a:rPr>
                                    </m:ctrlPr>
                                  </m:mPr>
                                  <m:mr>
                                    <m:e>
                                      <m:r>
                                        <m:rPr>
                                          <m:brk m:alnAt="7"/>
                                        </m:rPr>
                                        <a:rPr lang="en-US" altLang="zh-TW" b="0" i="1" smtClean="0">
                                          <a:latin typeface="Cambria Math"/>
                                          <a:cs typeface="Times New Roman" pitchFamily="18" charset="0"/>
                                        </a:rPr>
                                        <m:t>0</m:t>
                                      </m:r>
                                    </m:e>
                                    <m:e>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m:t>
                                          </m:r>
                                          <m:r>
                                            <a:rPr lang="en-US" altLang="zh-TW" i="1">
                                              <a:latin typeface="Cambria Math"/>
                                              <a:cs typeface="Times New Roman" pitchFamily="18" charset="0"/>
                                            </a:rPr>
                                            <m:t>𝐵</m:t>
                                          </m:r>
                                        </m:e>
                                        <m:sub>
                                          <m:r>
                                            <a:rPr lang="en-US" altLang="zh-TW" b="0" i="1" smtClean="0">
                                              <a:latin typeface="Cambria Math"/>
                                              <a:cs typeface="Times New Roman" pitchFamily="18" charset="0"/>
                                            </a:rPr>
                                            <m:t>𝑥</m:t>
                                          </m:r>
                                        </m:sub>
                                      </m:sSub>
                                    </m:e>
                                  </m:mr>
                                  <m:mr>
                                    <m:e>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𝐵</m:t>
                                          </m:r>
                                        </m:e>
                                        <m:sub>
                                          <m:r>
                                            <a:rPr lang="en-US" altLang="zh-TW" b="0" i="1" smtClean="0">
                                              <a:latin typeface="Cambria Math"/>
                                              <a:cs typeface="Times New Roman" pitchFamily="18" charset="0"/>
                                            </a:rPr>
                                            <m:t>𝑥</m:t>
                                          </m:r>
                                        </m:sub>
                                      </m:sSub>
                                    </m:e>
                                    <m:e>
                                      <m:r>
                                        <a:rPr lang="en-US" altLang="zh-TW" b="0" i="1" smtClean="0">
                                          <a:latin typeface="Cambria Math"/>
                                          <a:cs typeface="Times New Roman" pitchFamily="18" charset="0"/>
                                        </a:rPr>
                                        <m:t>0</m:t>
                                      </m:r>
                                    </m:e>
                                  </m:mr>
                                </m:m>
                              </m:e>
                            </m:mr>
                          </m:m>
                        </m:e>
                      </m:d>
                    </m:oMath>
                  </m:oMathPara>
                </a14:m>
                <a:endParaRPr lang="zh-TW" altLang="en-US" dirty="0"/>
              </a:p>
            </p:txBody>
          </p:sp>
        </mc:Choice>
        <mc:Fallback xmlns="">
          <p:sp>
            <p:nvSpPr>
              <p:cNvPr id="6" name="矩形 5"/>
              <p:cNvSpPr>
                <a:spLocks noRot="1" noChangeAspect="1" noMove="1" noResize="1" noEditPoints="1" noAdjustHandles="1" noChangeArrowheads="1" noChangeShapeType="1" noTextEdit="1"/>
              </p:cNvSpPr>
              <p:nvPr/>
            </p:nvSpPr>
            <p:spPr>
              <a:xfrm>
                <a:off x="649522" y="2219128"/>
                <a:ext cx="3414005" cy="1407373"/>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762125" y="5070348"/>
                <a:ext cx="1714572" cy="611771"/>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cs typeface="Times New Roman" pitchFamily="18" charset="0"/>
                            </a:rPr>
                          </m:ctrlPr>
                        </m:sSubPr>
                        <m:e>
                          <m:r>
                            <a:rPr lang="zh-TW" altLang="en-US" i="1" smtClean="0">
                              <a:latin typeface="Cambria Math"/>
                              <a:cs typeface="Times New Roman" pitchFamily="18" charset="0"/>
                            </a:rPr>
                            <m:t>𝜕</m:t>
                          </m:r>
                        </m:e>
                        <m:sub>
                          <m:r>
                            <a:rPr lang="zh-TW" altLang="en-US" i="1" smtClean="0">
                              <a:latin typeface="Cambria Math"/>
                              <a:cs typeface="Times New Roman" pitchFamily="18" charset="0"/>
                            </a:rPr>
                            <m:t>𝜇</m:t>
                          </m:r>
                        </m:sub>
                      </m:sSub>
                      <m:sSup>
                        <m:sSupPr>
                          <m:ctrlPr>
                            <a:rPr lang="en-US" altLang="zh-TW" i="1">
                              <a:latin typeface="Cambria Math" panose="02040503050406030204" pitchFamily="18" charset="0"/>
                              <a:cs typeface="Times New Roman" pitchFamily="18" charset="0"/>
                            </a:rPr>
                          </m:ctrlPr>
                        </m:sSupPr>
                        <m:e>
                          <m:r>
                            <a:rPr lang="en-US" altLang="zh-TW" i="1">
                              <a:latin typeface="Cambria Math"/>
                              <a:cs typeface="Times New Roman" pitchFamily="18" charset="0"/>
                            </a:rPr>
                            <m:t>𝐹</m:t>
                          </m:r>
                        </m:e>
                        <m:sup>
                          <m:r>
                            <a:rPr lang="zh-TW" altLang="en-US" i="1">
                              <a:latin typeface="Cambria Math"/>
                              <a:cs typeface="Times New Roman" pitchFamily="18" charset="0"/>
                            </a:rPr>
                            <m:t>𝜇𝜈</m:t>
                          </m:r>
                        </m:sup>
                      </m:sSup>
                      <m:r>
                        <a:rPr lang="en-US" altLang="zh-TW" b="0" i="1" smtClean="0">
                          <a:latin typeface="Cambria Math"/>
                          <a:cs typeface="Times New Roman" pitchFamily="18" charset="0"/>
                        </a:rPr>
                        <m:t>=</m:t>
                      </m:r>
                      <m:f>
                        <m:fPr>
                          <m:ctrlPr>
                            <a:rPr lang="en-US" altLang="zh-TW" b="0" i="1" smtClean="0">
                              <a:latin typeface="Cambria Math" panose="02040503050406030204" pitchFamily="18" charset="0"/>
                              <a:cs typeface="Times New Roman" pitchFamily="18" charset="0"/>
                            </a:rPr>
                          </m:ctrlPr>
                        </m:fPr>
                        <m:num>
                          <m:r>
                            <a:rPr lang="en-US" altLang="zh-TW" b="0" i="1" smtClean="0">
                              <a:latin typeface="Cambria Math"/>
                              <a:cs typeface="Times New Roman" pitchFamily="18" charset="0"/>
                            </a:rPr>
                            <m:t>4</m:t>
                          </m:r>
                          <m:r>
                            <a:rPr lang="zh-TW" altLang="en-US" b="0" i="1" smtClean="0">
                              <a:latin typeface="Cambria Math"/>
                              <a:cs typeface="Times New Roman" pitchFamily="18" charset="0"/>
                            </a:rPr>
                            <m:t>𝜋</m:t>
                          </m:r>
                        </m:num>
                        <m:den>
                          <m:r>
                            <a:rPr lang="en-US" altLang="zh-TW" b="0" i="1" smtClean="0">
                              <a:latin typeface="Cambria Math"/>
                              <a:cs typeface="Times New Roman" pitchFamily="18" charset="0"/>
                            </a:rPr>
                            <m:t>𝑐</m:t>
                          </m:r>
                        </m:den>
                      </m:f>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𝐽</m:t>
                          </m:r>
                        </m:e>
                        <m:sup>
                          <m:r>
                            <a:rPr lang="zh-TW" altLang="en-US" b="0" i="1" smtClean="0">
                              <a:latin typeface="Cambria Math"/>
                              <a:cs typeface="Times New Roman" pitchFamily="18" charset="0"/>
                            </a:rPr>
                            <m:t>𝜈</m:t>
                          </m:r>
                        </m:sup>
                      </m:sSup>
                    </m:oMath>
                  </m:oMathPara>
                </a14:m>
                <a:endParaRPr lang="zh-TW" altLang="en-US" dirty="0"/>
              </a:p>
            </p:txBody>
          </p:sp>
        </mc:Choice>
        <mc:Fallback xmlns="">
          <p:sp>
            <p:nvSpPr>
              <p:cNvPr id="7" name="矩形 6"/>
              <p:cNvSpPr>
                <a:spLocks noRot="1" noChangeAspect="1" noMove="1" noResize="1" noEditPoints="1" noAdjustHandles="1" noChangeArrowheads="1" noChangeShapeType="1" noTextEdit="1"/>
              </p:cNvSpPr>
              <p:nvPr/>
            </p:nvSpPr>
            <p:spPr>
              <a:xfrm>
                <a:off x="1762125" y="5070348"/>
                <a:ext cx="1714572" cy="611771"/>
              </a:xfrm>
              <a:prstGeom prst="rect">
                <a:avLst/>
              </a:prstGeom>
              <a:blipFill rotWithShape="1">
                <a:blip r:embed="rId6"/>
                <a:stretch>
                  <a:fillRect/>
                </a:stretch>
              </a:blipFill>
            </p:spPr>
            <p:txBody>
              <a:bodyPr/>
              <a:lstStyle/>
              <a:p>
                <a:r>
                  <a:rPr lang="zh-TW" altLang="en-US">
                    <a:noFill/>
                  </a:rPr>
                  <a:t> </a:t>
                </a:r>
              </a:p>
            </p:txBody>
          </p:sp>
        </mc:Fallback>
      </mc:AlternateContent>
      <p:sp>
        <p:nvSpPr>
          <p:cNvPr id="8" name="文字方塊 7"/>
          <p:cNvSpPr txBox="1"/>
          <p:nvPr/>
        </p:nvSpPr>
        <p:spPr>
          <a:xfrm>
            <a:off x="1762125" y="4684376"/>
            <a:ext cx="5535592" cy="369332"/>
          </a:xfrm>
          <a:prstGeom prst="rect">
            <a:avLst/>
          </a:prstGeom>
          <a:noFill/>
        </p:spPr>
        <p:txBody>
          <a:bodyPr wrap="square" rtlCol="0">
            <a:spAutoFit/>
          </a:bodyPr>
          <a:lstStyle/>
          <a:p>
            <a:r>
              <a:rPr lang="en-US" altLang="zh-TW" dirty="0">
                <a:latin typeface="Times New Roman" pitchFamily="18" charset="0"/>
                <a:cs typeface="Times New Roman" pitchFamily="18" charset="0"/>
              </a:rPr>
              <a:t>Maxwell Equation </a:t>
            </a:r>
            <a:r>
              <a:rPr lang="zh-TW" altLang="en-US" dirty="0">
                <a:latin typeface="Times New Roman" pitchFamily="18" charset="0"/>
                <a:cs typeface="Times New Roman" pitchFamily="18" charset="0"/>
              </a:rPr>
              <a:t>可以被整理成一個式子：</a:t>
            </a:r>
          </a:p>
        </p:txBody>
      </p:sp>
      <mc:AlternateContent xmlns:mc="http://schemas.openxmlformats.org/markup-compatibility/2006" xmlns:a14="http://schemas.microsoft.com/office/drawing/2010/main">
        <mc:Choice Requires="a14">
          <p:sp>
            <p:nvSpPr>
              <p:cNvPr id="9" name="矩形 8"/>
              <p:cNvSpPr/>
              <p:nvPr/>
            </p:nvSpPr>
            <p:spPr>
              <a:xfrm>
                <a:off x="4222076" y="5122798"/>
                <a:ext cx="1405513" cy="506870"/>
              </a:xfrm>
              <a:prstGeom prst="rect">
                <a:avLst/>
              </a:prstGeom>
              <a:solidFill>
                <a:srgbClr val="FFFDAB"/>
              </a:solidFill>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itchFamily="18" charset="0"/>
                            </a:rPr>
                          </m:ctrlPr>
                        </m:sSupPr>
                        <m:e>
                          <m:r>
                            <a:rPr lang="en-US" altLang="zh-TW" i="1">
                              <a:latin typeface="Cambria Math"/>
                              <a:cs typeface="Times New Roman" pitchFamily="18" charset="0"/>
                            </a:rPr>
                            <m:t>𝐽</m:t>
                          </m:r>
                        </m:e>
                        <m:sup>
                          <m:r>
                            <a:rPr lang="zh-TW" altLang="en-US" i="1">
                              <a:latin typeface="Cambria Math"/>
                              <a:cs typeface="Times New Roman" pitchFamily="18" charset="0"/>
                            </a:rPr>
                            <m:t>𝜈</m:t>
                          </m:r>
                        </m:sup>
                      </m:sSup>
                      <m:r>
                        <a:rPr lang="zh-TW" altLang="en-US" i="1" smtClean="0">
                          <a:latin typeface="Cambria Math"/>
                          <a:cs typeface="Times New Roman" pitchFamily="18" charset="0"/>
                        </a:rPr>
                        <m:t>≡</m:t>
                      </m:r>
                      <m:d>
                        <m:dPr>
                          <m:ctrlPr>
                            <a:rPr lang="en-US" altLang="zh-TW" i="1" smtClean="0">
                              <a:latin typeface="Cambria Math" panose="02040503050406030204" pitchFamily="18" charset="0"/>
                              <a:cs typeface="Times New Roman" pitchFamily="18" charset="0"/>
                            </a:rPr>
                          </m:ctrlPr>
                        </m:dPr>
                        <m:e>
                          <m:r>
                            <a:rPr lang="en-US" altLang="zh-TW" b="0" i="1" smtClean="0">
                              <a:latin typeface="Cambria Math"/>
                              <a:cs typeface="Times New Roman" pitchFamily="18" charset="0"/>
                            </a:rPr>
                            <m:t>𝑐</m:t>
                          </m:r>
                          <m:r>
                            <a:rPr lang="zh-TW" altLang="en-US" b="0" i="1" smtClean="0">
                              <a:latin typeface="Cambria Math"/>
                              <a:cs typeface="Times New Roman" pitchFamily="18" charset="0"/>
                            </a:rPr>
                            <m:t>𝜌</m:t>
                          </m:r>
                          <m:r>
                            <a:rPr lang="en-US" altLang="zh-TW" b="0" i="1" smtClean="0">
                              <a:latin typeface="Cambria Math"/>
                              <a:cs typeface="Times New Roman" pitchFamily="18" charset="0"/>
                            </a:rPr>
                            <m:t>,</m:t>
                          </m:r>
                          <m:acc>
                            <m:accPr>
                              <m:chr m:val="⃗"/>
                              <m:ctrlPr>
                                <a:rPr lang="en-US" altLang="zh-TW" b="0" i="1" smtClean="0">
                                  <a:latin typeface="Cambria Math" panose="02040503050406030204" pitchFamily="18" charset="0"/>
                                  <a:cs typeface="Times New Roman" pitchFamily="18" charset="0"/>
                                </a:rPr>
                              </m:ctrlPr>
                            </m:accPr>
                            <m:e>
                              <m:r>
                                <a:rPr lang="en-US" altLang="zh-TW" b="0" i="1" smtClean="0">
                                  <a:latin typeface="Cambria Math"/>
                                  <a:cs typeface="Times New Roman" pitchFamily="18" charset="0"/>
                                </a:rPr>
                                <m:t>𝐽</m:t>
                              </m:r>
                            </m:e>
                          </m:acc>
                        </m:e>
                      </m:d>
                    </m:oMath>
                  </m:oMathPara>
                </a14:m>
                <a:endParaRPr lang="zh-TW" altLang="en-US" dirty="0"/>
              </a:p>
            </p:txBody>
          </p:sp>
        </mc:Choice>
        <mc:Fallback xmlns="">
          <p:sp>
            <p:nvSpPr>
              <p:cNvPr id="9" name="矩形 8"/>
              <p:cNvSpPr>
                <a:spLocks noRot="1" noChangeAspect="1" noMove="1" noResize="1" noEditPoints="1" noAdjustHandles="1" noChangeArrowheads="1" noChangeShapeType="1" noTextEdit="1"/>
              </p:cNvSpPr>
              <p:nvPr/>
            </p:nvSpPr>
            <p:spPr>
              <a:xfrm>
                <a:off x="4222076" y="5122798"/>
                <a:ext cx="1405513" cy="506870"/>
              </a:xfrm>
              <a:prstGeom prst="rect">
                <a:avLst/>
              </a:prstGeom>
              <a:blipFill rotWithShape="1">
                <a:blip r:embed="rId7"/>
                <a:stretch>
                  <a:fillRect t="-10714" r="-11304"/>
                </a:stretch>
              </a:blipFill>
            </p:spPr>
            <p:txBody>
              <a:bodyPr/>
              <a:lstStyle/>
              <a:p>
                <a:r>
                  <a:rPr lang="zh-TW" altLang="en-US">
                    <a:noFill/>
                  </a:rPr>
                  <a:t> </a:t>
                </a:r>
              </a:p>
            </p:txBody>
          </p:sp>
        </mc:Fallback>
      </mc:AlternateContent>
      <p:sp>
        <p:nvSpPr>
          <p:cNvPr id="10" name="文字方塊 9"/>
          <p:cNvSpPr txBox="1"/>
          <p:nvPr/>
        </p:nvSpPr>
        <p:spPr>
          <a:xfrm>
            <a:off x="6259342" y="5191567"/>
            <a:ext cx="1899138" cy="369332"/>
          </a:xfrm>
          <a:prstGeom prst="rect">
            <a:avLst/>
          </a:prstGeom>
          <a:noFill/>
        </p:spPr>
        <p:txBody>
          <a:bodyPr wrap="square" rtlCol="0">
            <a:spAutoFit/>
          </a:bodyPr>
          <a:lstStyle/>
          <a:p>
            <a:r>
              <a:rPr lang="en-US" altLang="zh-TW" dirty="0">
                <a:latin typeface="Times New Roman" pitchFamily="18" charset="0"/>
                <a:cs typeface="Times New Roman" pitchFamily="18" charset="0"/>
              </a:rPr>
              <a:t>7.4 Griffiths</a:t>
            </a:r>
            <a:endParaRPr lang="zh-TW" alt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1" name="文字方塊 10"/>
              <p:cNvSpPr txBox="1"/>
              <p:nvPr/>
            </p:nvSpPr>
            <p:spPr>
              <a:xfrm>
                <a:off x="1789847" y="4183504"/>
                <a:ext cx="2087046" cy="413383"/>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ea typeface="Cambria Math"/>
                              <a:cs typeface="Times New Roman" pitchFamily="18" charset="0"/>
                            </a:rPr>
                          </m:ctrlPr>
                        </m:sSupPr>
                        <m:e>
                          <m:r>
                            <a:rPr lang="en-US" altLang="zh-TW" b="0" i="1" smtClean="0">
                              <a:latin typeface="Cambria Math"/>
                              <a:ea typeface="Cambria Math"/>
                              <a:cs typeface="Times New Roman" pitchFamily="18" charset="0"/>
                            </a:rPr>
                            <m:t>𝐹</m:t>
                          </m:r>
                          <m:r>
                            <a:rPr lang="en-US" altLang="zh-TW" b="0" i="1" smtClean="0">
                              <a:latin typeface="Cambria Math"/>
                              <a:ea typeface="Cambria Math"/>
                              <a:cs typeface="Times New Roman" pitchFamily="18" charset="0"/>
                            </a:rPr>
                            <m:t>′</m:t>
                          </m:r>
                        </m:e>
                        <m:sup>
                          <m:r>
                            <a:rPr lang="zh-TW" altLang="en-US" i="1" smtClean="0">
                              <a:latin typeface="Cambria Math"/>
                              <a:ea typeface="Cambria Math"/>
                              <a:cs typeface="Times New Roman" pitchFamily="18" charset="0"/>
                            </a:rPr>
                            <m:t>𝜇𝜈</m:t>
                          </m:r>
                        </m:sup>
                      </m:sSup>
                      <m:r>
                        <a:rPr lang="en-US" altLang="zh-TW" i="1" smtClean="0">
                          <a:latin typeface="Cambria Math"/>
                          <a:ea typeface="Cambria Math"/>
                          <a:cs typeface="Times New Roman" pitchFamily="18" charset="0"/>
                        </a:rPr>
                        <m:t>≡</m:t>
                      </m:r>
                      <m:sSup>
                        <m:sSupPr>
                          <m:ctrlPr>
                            <a:rPr lang="en-US" altLang="zh-TW" i="1" smtClean="0">
                              <a:latin typeface="Cambria Math" panose="02040503050406030204" pitchFamily="18" charset="0"/>
                              <a:ea typeface="Cambria Math"/>
                              <a:cs typeface="Times New Roman" pitchFamily="18" charset="0"/>
                            </a:rPr>
                          </m:ctrlPr>
                        </m:sSupPr>
                        <m:e>
                          <m:sSubSup>
                            <m:sSubSupPr>
                              <m:ctrlPr>
                                <a:rPr lang="en-US" altLang="zh-TW" i="1">
                                  <a:latin typeface="Cambria Math" panose="02040503050406030204" pitchFamily="18" charset="0"/>
                                  <a:ea typeface="Cambria Math"/>
                                  <a:cs typeface="Times New Roman" pitchFamily="18" charset="0"/>
                                </a:rPr>
                              </m:ctrlPr>
                            </m:sSubSupPr>
                            <m:e>
                              <m:sSup>
                                <m:sSupPr>
                                  <m:ctrlPr>
                                    <a:rPr lang="el-GR" altLang="zh-TW" i="1">
                                      <a:latin typeface="Cambria Math" panose="02040503050406030204" pitchFamily="18" charset="0"/>
                                      <a:ea typeface="Cambria Math"/>
                                      <a:cs typeface="Times New Roman" pitchFamily="18" charset="0"/>
                                    </a:rPr>
                                  </m:ctrlPr>
                                </m:sSupPr>
                                <m:e>
                                  <m:r>
                                    <m:rPr>
                                      <m:sty m:val="p"/>
                                    </m:rPr>
                                    <a:rPr lang="el-GR" altLang="zh-TW" i="1">
                                      <a:latin typeface="Cambria Math"/>
                                      <a:ea typeface="Cambria Math"/>
                                      <a:cs typeface="Times New Roman" pitchFamily="18" charset="0"/>
                                    </a:rPr>
                                    <m:t>Λ</m:t>
                                  </m:r>
                                </m:e>
                                <m:sup>
                                  <m:r>
                                    <a:rPr lang="zh-TW" altLang="en-US" i="1" smtClean="0">
                                      <a:latin typeface="Cambria Math"/>
                                      <a:ea typeface="Cambria Math"/>
                                      <a:cs typeface="Times New Roman" pitchFamily="18" charset="0"/>
                                    </a:rPr>
                                    <m:t>𝜇</m:t>
                                  </m:r>
                                </m:sup>
                              </m:sSup>
                            </m:e>
                            <m:sub>
                              <m:r>
                                <a:rPr lang="zh-TW" altLang="en-US" i="1" smtClean="0">
                                  <a:latin typeface="Cambria Math"/>
                                  <a:ea typeface="Cambria Math"/>
                                  <a:cs typeface="Times New Roman" pitchFamily="18" charset="0"/>
                                </a:rPr>
                                <m:t>𝛼</m:t>
                              </m:r>
                            </m:sub>
                            <m:sup/>
                          </m:sSubSup>
                          <m:sSubSup>
                            <m:sSubSupPr>
                              <m:ctrlPr>
                                <a:rPr lang="en-US" altLang="zh-TW" i="1">
                                  <a:latin typeface="Cambria Math" panose="02040503050406030204" pitchFamily="18" charset="0"/>
                                  <a:ea typeface="Cambria Math"/>
                                  <a:cs typeface="Times New Roman" pitchFamily="18" charset="0"/>
                                </a:rPr>
                              </m:ctrlPr>
                            </m:sSubSupPr>
                            <m:e>
                              <m:sSup>
                                <m:sSupPr>
                                  <m:ctrlPr>
                                    <a:rPr lang="el-GR" altLang="zh-TW" i="1">
                                      <a:latin typeface="Cambria Math" panose="02040503050406030204" pitchFamily="18" charset="0"/>
                                      <a:ea typeface="Cambria Math"/>
                                      <a:cs typeface="Times New Roman" pitchFamily="18" charset="0"/>
                                    </a:rPr>
                                  </m:ctrlPr>
                                </m:sSupPr>
                                <m:e>
                                  <m:r>
                                    <m:rPr>
                                      <m:sty m:val="p"/>
                                    </m:rPr>
                                    <a:rPr lang="el-GR" altLang="zh-TW" i="1">
                                      <a:latin typeface="Cambria Math"/>
                                      <a:ea typeface="Cambria Math"/>
                                      <a:cs typeface="Times New Roman" pitchFamily="18" charset="0"/>
                                    </a:rPr>
                                    <m:t>Λ</m:t>
                                  </m:r>
                                </m:e>
                                <m:sup>
                                  <m:r>
                                    <a:rPr lang="zh-TW" altLang="en-US" i="1">
                                      <a:latin typeface="Cambria Math"/>
                                      <a:ea typeface="Cambria Math"/>
                                      <a:cs typeface="Times New Roman" pitchFamily="18" charset="0"/>
                                    </a:rPr>
                                    <m:t>𝜈</m:t>
                                  </m:r>
                                </m:sup>
                              </m:sSup>
                            </m:e>
                            <m:sub>
                              <m:r>
                                <a:rPr lang="zh-TW" altLang="en-US" i="1">
                                  <a:latin typeface="Cambria Math"/>
                                  <a:ea typeface="Cambria Math"/>
                                  <a:cs typeface="Times New Roman" pitchFamily="18" charset="0"/>
                                </a:rPr>
                                <m:t>𝛽</m:t>
                              </m:r>
                            </m:sub>
                            <m:sup/>
                          </m:sSubSup>
                          <m:r>
                            <a:rPr lang="en-US" altLang="zh-TW" b="0" i="1" smtClean="0">
                              <a:latin typeface="Cambria Math"/>
                              <a:ea typeface="Cambria Math"/>
                              <a:cs typeface="Times New Roman" pitchFamily="18" charset="0"/>
                            </a:rPr>
                            <m:t>𝐹</m:t>
                          </m:r>
                        </m:e>
                        <m:sup>
                          <m:r>
                            <a:rPr lang="zh-TW" altLang="en-US" i="1" smtClean="0">
                              <a:latin typeface="Cambria Math"/>
                              <a:ea typeface="Cambria Math"/>
                              <a:cs typeface="Times New Roman" pitchFamily="18" charset="0"/>
                            </a:rPr>
                            <m:t>𝛼𝛽</m:t>
                          </m:r>
                        </m:sup>
                      </m:sSup>
                    </m:oMath>
                  </m:oMathPara>
                </a14:m>
                <a:endParaRPr lang="zh-TW" altLang="en-US" dirty="0">
                  <a:latin typeface="Times New Roman" pitchFamily="18" charset="0"/>
                  <a:cs typeface="Times New Roman" pitchFamily="18" charset="0"/>
                </a:endParaRPr>
              </a:p>
            </p:txBody>
          </p:sp>
        </mc:Choice>
        <mc:Fallback xmlns="">
          <p:sp>
            <p:nvSpPr>
              <p:cNvPr id="11" name="文字方塊 10"/>
              <p:cNvSpPr txBox="1">
                <a:spLocks noRot="1" noChangeAspect="1" noMove="1" noResize="1" noEditPoints="1" noAdjustHandles="1" noChangeArrowheads="1" noChangeShapeType="1" noTextEdit="1"/>
              </p:cNvSpPr>
              <p:nvPr/>
            </p:nvSpPr>
            <p:spPr>
              <a:xfrm>
                <a:off x="1789847" y="4183504"/>
                <a:ext cx="2087046" cy="413383"/>
              </a:xfrm>
              <a:prstGeom prst="rect">
                <a:avLst/>
              </a:prstGeom>
              <a:blipFill rotWithShape="1">
                <a:blip r:embed="rId8"/>
                <a:stretch>
                  <a:fillRect b="-8824"/>
                </a:stretch>
              </a:blipFill>
            </p:spPr>
            <p:txBody>
              <a:bodyPr/>
              <a:lstStyle/>
              <a:p>
                <a:r>
                  <a:rPr lang="zh-TW" altLang="en-US">
                    <a:noFill/>
                  </a:rPr>
                  <a:t> </a:t>
                </a:r>
              </a:p>
            </p:txBody>
          </p:sp>
        </mc:Fallback>
      </mc:AlternateContent>
      <p:sp>
        <p:nvSpPr>
          <p:cNvPr id="12" name="文字方塊 11"/>
          <p:cNvSpPr txBox="1"/>
          <p:nvPr/>
        </p:nvSpPr>
        <p:spPr>
          <a:xfrm>
            <a:off x="1725647" y="3724366"/>
            <a:ext cx="3682072"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電磁場的羅倫茲變換立刻可以得到：</a:t>
            </a:r>
          </a:p>
        </p:txBody>
      </p:sp>
      <mc:AlternateContent xmlns:mc="http://schemas.openxmlformats.org/markup-compatibility/2006" xmlns:a14="http://schemas.microsoft.com/office/drawing/2010/main">
        <mc:Choice Requires="a14">
          <p:sp>
            <p:nvSpPr>
              <p:cNvPr id="13" name="矩形 12"/>
              <p:cNvSpPr/>
              <p:nvPr/>
            </p:nvSpPr>
            <p:spPr>
              <a:xfrm>
                <a:off x="4142154" y="2181050"/>
                <a:ext cx="4234376" cy="779124"/>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𝐸</m:t>
                          </m:r>
                        </m:e>
                        <m:sup>
                          <m:r>
                            <a:rPr lang="en-US" altLang="zh-TW" b="0" i="1" smtClean="0">
                              <a:latin typeface="Cambria Math"/>
                              <a:cs typeface="Times New Roman" pitchFamily="18" charset="0"/>
                            </a:rPr>
                            <m:t>𝑖</m:t>
                          </m:r>
                        </m:sup>
                      </m:sSup>
                      <m:r>
                        <a:rPr lang="en-US" altLang="zh-TW" b="0" i="1" smtClean="0">
                          <a:latin typeface="Cambria Math"/>
                          <a:cs typeface="Times New Roman" pitchFamily="18" charset="0"/>
                        </a:rPr>
                        <m:t>=</m:t>
                      </m:r>
                      <m:sSup>
                        <m:sSupPr>
                          <m:ctrlPr>
                            <a:rPr lang="en-US" altLang="zh-TW" i="1" smtClean="0">
                              <a:latin typeface="Cambria Math" panose="02040503050406030204" pitchFamily="18" charset="0"/>
                              <a:cs typeface="Times New Roman" pitchFamily="18" charset="0"/>
                            </a:rPr>
                          </m:ctrlPr>
                        </m:sSupPr>
                        <m:e>
                          <m:r>
                            <a:rPr lang="en-US" altLang="zh-TW" i="1">
                              <a:latin typeface="Cambria Math"/>
                              <a:cs typeface="Times New Roman" pitchFamily="18" charset="0"/>
                            </a:rPr>
                            <m:t>𝐹</m:t>
                          </m:r>
                        </m:e>
                        <m:sup>
                          <m:r>
                            <a:rPr lang="en-US" altLang="zh-TW" b="0" i="1" smtClean="0">
                              <a:latin typeface="Cambria Math"/>
                              <a:cs typeface="Times New Roman" pitchFamily="18" charset="0"/>
                            </a:rPr>
                            <m:t>0</m:t>
                          </m:r>
                          <m:r>
                            <a:rPr lang="en-US" altLang="zh-TW" b="0" i="1" smtClean="0">
                              <a:latin typeface="Cambria Math"/>
                              <a:cs typeface="Times New Roman" pitchFamily="18" charset="0"/>
                            </a:rPr>
                            <m:t>𝑖</m:t>
                          </m:r>
                        </m:sup>
                      </m:sSup>
                      <m:r>
                        <a:rPr lang="en-US" altLang="zh-TW" b="0" i="1" smtClean="0">
                          <a:latin typeface="Cambria Math"/>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zh-TW" altLang="en-US" i="1">
                              <a:latin typeface="Cambria Math"/>
                              <a:cs typeface="Times New Roman" pitchFamily="18" charset="0"/>
                            </a:rPr>
                            <m:t>𝜕</m:t>
                          </m:r>
                        </m:e>
                        <m:sup>
                          <m:r>
                            <a:rPr lang="en-US" altLang="zh-TW" b="0" i="1" smtClean="0">
                              <a:latin typeface="Cambria Math"/>
                              <a:cs typeface="Times New Roman" pitchFamily="18" charset="0"/>
                            </a:rPr>
                            <m:t>0</m:t>
                          </m:r>
                        </m:sup>
                      </m:sSup>
                      <m:sSup>
                        <m:sSupPr>
                          <m:ctrlPr>
                            <a:rPr lang="en-US" altLang="zh-TW" i="1">
                              <a:latin typeface="Cambria Math" panose="02040503050406030204" pitchFamily="18" charset="0"/>
                              <a:cs typeface="Times New Roman" pitchFamily="18" charset="0"/>
                            </a:rPr>
                          </m:ctrlPr>
                        </m:sSupPr>
                        <m:e>
                          <m:r>
                            <a:rPr lang="en-US" altLang="zh-TW" i="1">
                              <a:latin typeface="Cambria Math"/>
                              <a:cs typeface="Times New Roman" pitchFamily="18" charset="0"/>
                            </a:rPr>
                            <m:t>𝐴</m:t>
                          </m:r>
                        </m:e>
                        <m:sup>
                          <m:r>
                            <a:rPr lang="en-US" altLang="zh-TW" b="0" i="1" smtClean="0">
                              <a:latin typeface="Cambria Math"/>
                              <a:cs typeface="Times New Roman" pitchFamily="18" charset="0"/>
                            </a:rPr>
                            <m:t>𝑖</m:t>
                          </m:r>
                        </m:sup>
                      </m:sSup>
                      <m:r>
                        <a:rPr lang="en-US" altLang="zh-TW">
                          <a:latin typeface="Cambria Math"/>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zh-TW" altLang="en-US" i="1">
                              <a:latin typeface="Cambria Math"/>
                              <a:cs typeface="Times New Roman" pitchFamily="18" charset="0"/>
                            </a:rPr>
                            <m:t>𝜕</m:t>
                          </m:r>
                        </m:e>
                        <m:sup>
                          <m:r>
                            <a:rPr lang="en-US" altLang="zh-TW" b="0" i="1" smtClean="0">
                              <a:latin typeface="Cambria Math"/>
                              <a:cs typeface="Times New Roman" pitchFamily="18" charset="0"/>
                            </a:rPr>
                            <m:t>𝑖</m:t>
                          </m:r>
                        </m:sup>
                      </m:sSup>
                      <m:sSup>
                        <m:sSupPr>
                          <m:ctrlPr>
                            <a:rPr lang="en-US" altLang="zh-TW" i="1">
                              <a:latin typeface="Cambria Math" panose="02040503050406030204" pitchFamily="18" charset="0"/>
                              <a:cs typeface="Times New Roman" pitchFamily="18" charset="0"/>
                            </a:rPr>
                          </m:ctrlPr>
                        </m:sSupPr>
                        <m:e>
                          <m:r>
                            <a:rPr lang="en-US" altLang="zh-TW" i="1">
                              <a:latin typeface="Cambria Math"/>
                              <a:cs typeface="Times New Roman" pitchFamily="18" charset="0"/>
                            </a:rPr>
                            <m:t>𝐴</m:t>
                          </m:r>
                        </m:e>
                        <m:sup>
                          <m:r>
                            <a:rPr lang="en-US" altLang="zh-TW" b="0" i="1" smtClean="0">
                              <a:latin typeface="Cambria Math"/>
                              <a:cs typeface="Times New Roman" pitchFamily="18" charset="0"/>
                            </a:rPr>
                            <m:t>0</m:t>
                          </m:r>
                        </m:sup>
                      </m:sSup>
                      <m:r>
                        <a:rPr lang="en-US" altLang="zh-TW" b="0" i="1" smtClean="0">
                          <a:latin typeface="Cambria Math"/>
                          <a:cs typeface="Times New Roman" pitchFamily="18" charset="0"/>
                        </a:rPr>
                        <m:t>=</m:t>
                      </m:r>
                      <m:sSup>
                        <m:sSupPr>
                          <m:ctrlPr>
                            <a:rPr lang="en-US" altLang="zh-TW" b="0" i="1" smtClean="0">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r>
                                <a:rPr lang="en-US" altLang="zh-TW" i="1">
                                  <a:latin typeface="Cambria Math"/>
                                  <a:cs typeface="Times New Roman" pitchFamily="18" charset="0"/>
                                </a:rPr>
                                <m:t>−</m:t>
                              </m:r>
                              <m:acc>
                                <m:accPr>
                                  <m:chr m:val="⃗"/>
                                  <m:ctrlPr>
                                    <a:rPr lang="en-US" altLang="zh-TW" i="1">
                                      <a:latin typeface="Cambria Math" panose="02040503050406030204" pitchFamily="18" charset="0"/>
                                      <a:cs typeface="Times New Roman" pitchFamily="18" charset="0"/>
                                    </a:rPr>
                                  </m:ctrlPr>
                                </m:accPr>
                                <m:e>
                                  <m:r>
                                    <a:rPr lang="en-US" altLang="zh-TW" i="1">
                                      <a:latin typeface="Cambria Math"/>
                                      <a:ea typeface="Cambria Math"/>
                                      <a:cs typeface="Times New Roman" pitchFamily="18" charset="0"/>
                                    </a:rPr>
                                    <m:t>𝛻</m:t>
                                  </m:r>
                                </m:e>
                              </m:acc>
                              <m:r>
                                <a:rPr lang="en-US" altLang="zh-TW" i="1">
                                  <a:latin typeface="Cambria Math"/>
                                  <a:cs typeface="Times New Roman" pitchFamily="18" charset="0"/>
                                </a:rPr>
                                <m:t>𝑉</m:t>
                              </m:r>
                              <m:r>
                                <a:rPr lang="en-US" altLang="zh-TW" i="1">
                                  <a:latin typeface="Cambria Math"/>
                                  <a:cs typeface="Times New Roman" pitchFamily="18" charset="0"/>
                                </a:rPr>
                                <m:t>+</m:t>
                              </m:r>
                              <m:f>
                                <m:fPr>
                                  <m:ctrlPr>
                                    <a:rPr lang="en-US" altLang="zh-TW" i="1">
                                      <a:latin typeface="Cambria Math" panose="02040503050406030204" pitchFamily="18" charset="0"/>
                                      <a:cs typeface="Times New Roman" pitchFamily="18" charset="0"/>
                                    </a:rPr>
                                  </m:ctrlPr>
                                </m:fPr>
                                <m:num>
                                  <m:r>
                                    <a:rPr lang="zh-TW" altLang="en-US" i="1">
                                      <a:latin typeface="Cambria Math"/>
                                      <a:cs typeface="Times New Roman" pitchFamily="18" charset="0"/>
                                    </a:rPr>
                                    <m:t>𝜕</m:t>
                                  </m:r>
                                  <m:acc>
                                    <m:accPr>
                                      <m:chr m:val="⃗"/>
                                      <m:ctrlPr>
                                        <a:rPr lang="en-US" altLang="zh-TW" i="1">
                                          <a:latin typeface="Cambria Math" panose="02040503050406030204" pitchFamily="18" charset="0"/>
                                          <a:cs typeface="Times New Roman" pitchFamily="18" charset="0"/>
                                        </a:rPr>
                                      </m:ctrlPr>
                                    </m:accPr>
                                    <m:e>
                                      <m:r>
                                        <a:rPr lang="en-US" altLang="zh-TW" i="1">
                                          <a:latin typeface="Cambria Math"/>
                                          <a:cs typeface="Times New Roman" pitchFamily="18" charset="0"/>
                                        </a:rPr>
                                        <m:t>𝐴</m:t>
                                      </m:r>
                                    </m:e>
                                  </m:acc>
                                </m:num>
                                <m:den>
                                  <m:r>
                                    <a:rPr lang="zh-TW" altLang="en-US" i="1">
                                      <a:latin typeface="Cambria Math"/>
                                      <a:cs typeface="Times New Roman" pitchFamily="18" charset="0"/>
                                    </a:rPr>
                                    <m:t>𝜕</m:t>
                                  </m:r>
                                  <m:r>
                                    <a:rPr lang="en-US" altLang="zh-TW" i="1">
                                      <a:latin typeface="Cambria Math"/>
                                      <a:cs typeface="Times New Roman" pitchFamily="18" charset="0"/>
                                    </a:rPr>
                                    <m:t>𝑡</m:t>
                                  </m:r>
                                </m:den>
                              </m:f>
                            </m:e>
                          </m:d>
                        </m:e>
                        <m:sup>
                          <m:r>
                            <a:rPr lang="en-US" altLang="zh-TW" b="0" i="1" smtClean="0">
                              <a:latin typeface="Cambria Math"/>
                              <a:cs typeface="Times New Roman" pitchFamily="18" charset="0"/>
                            </a:rPr>
                            <m:t>𝑖</m:t>
                          </m:r>
                        </m:sup>
                      </m:sSup>
                    </m:oMath>
                  </m:oMathPara>
                </a14:m>
                <a:endParaRPr lang="zh-TW" altLang="en-US" dirty="0"/>
              </a:p>
            </p:txBody>
          </p:sp>
        </mc:Choice>
        <mc:Fallback xmlns="">
          <p:sp>
            <p:nvSpPr>
              <p:cNvPr id="13" name="矩形 12"/>
              <p:cNvSpPr>
                <a:spLocks noRot="1" noChangeAspect="1" noMove="1" noResize="1" noEditPoints="1" noAdjustHandles="1" noChangeArrowheads="1" noChangeShapeType="1" noTextEdit="1"/>
              </p:cNvSpPr>
              <p:nvPr/>
            </p:nvSpPr>
            <p:spPr>
              <a:xfrm>
                <a:off x="4142154" y="2181050"/>
                <a:ext cx="4234376" cy="779124"/>
              </a:xfrm>
              <a:prstGeom prst="rect">
                <a:avLst/>
              </a:prstGeom>
              <a:blipFill rotWithShape="1">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4132485" y="3055191"/>
                <a:ext cx="4816443" cy="491481"/>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𝐵</m:t>
                          </m:r>
                        </m:e>
                        <m:sup>
                          <m:r>
                            <a:rPr lang="en-US" altLang="zh-TW" b="0" i="1" smtClean="0">
                              <a:latin typeface="Cambria Math"/>
                              <a:cs typeface="Times New Roman" pitchFamily="18" charset="0"/>
                            </a:rPr>
                            <m:t>𝑖</m:t>
                          </m:r>
                        </m:sup>
                      </m:sSup>
                      <m:r>
                        <a:rPr lang="en-US" altLang="zh-TW" b="0" i="1" smtClean="0">
                          <a:latin typeface="Cambria Math"/>
                          <a:cs typeface="Times New Roman" pitchFamily="18" charset="0"/>
                        </a:rPr>
                        <m:t>=</m:t>
                      </m:r>
                      <m:sSup>
                        <m:sSupPr>
                          <m:ctrlPr>
                            <a:rPr lang="en-US" altLang="zh-TW" b="0" i="1" smtClean="0">
                              <a:latin typeface="Cambria Math" panose="02040503050406030204" pitchFamily="18" charset="0"/>
                              <a:cs typeface="Times New Roman" pitchFamily="18" charset="0"/>
                            </a:rPr>
                          </m:ctrlPr>
                        </m:sSupPr>
                        <m:e>
                          <m:r>
                            <a:rPr lang="zh-TW" altLang="en-US" b="0" i="1" smtClean="0">
                              <a:latin typeface="Cambria Math"/>
                              <a:cs typeface="Times New Roman" pitchFamily="18" charset="0"/>
                            </a:rPr>
                            <m:t>𝜖</m:t>
                          </m:r>
                        </m:e>
                        <m:sup>
                          <m:r>
                            <a:rPr lang="en-US" altLang="zh-TW" b="0" i="1" smtClean="0">
                              <a:latin typeface="Cambria Math"/>
                              <a:cs typeface="Times New Roman" pitchFamily="18" charset="0"/>
                            </a:rPr>
                            <m:t>𝑖𝑗𝑘</m:t>
                          </m:r>
                        </m:sup>
                      </m:sSup>
                      <m:sSup>
                        <m:sSupPr>
                          <m:ctrlPr>
                            <a:rPr lang="en-US" altLang="zh-TW" i="1" smtClean="0">
                              <a:latin typeface="Cambria Math" panose="02040503050406030204" pitchFamily="18" charset="0"/>
                              <a:cs typeface="Times New Roman" pitchFamily="18" charset="0"/>
                            </a:rPr>
                          </m:ctrlPr>
                        </m:sSupPr>
                        <m:e>
                          <m:r>
                            <a:rPr lang="en-US" altLang="zh-TW" i="1">
                              <a:latin typeface="Cambria Math"/>
                              <a:cs typeface="Times New Roman" pitchFamily="18" charset="0"/>
                            </a:rPr>
                            <m:t>𝐹</m:t>
                          </m:r>
                        </m:e>
                        <m:sup>
                          <m:r>
                            <a:rPr lang="en-US" altLang="zh-TW" b="0" i="1" smtClean="0">
                              <a:latin typeface="Cambria Math"/>
                              <a:cs typeface="Times New Roman" pitchFamily="18" charset="0"/>
                            </a:rPr>
                            <m:t>𝑗𝑘</m:t>
                          </m:r>
                        </m:sup>
                      </m:sSup>
                      <m:r>
                        <a:rPr lang="en-US" altLang="zh-TW" b="0" i="1" smtClean="0">
                          <a:latin typeface="Cambria Math"/>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zh-TW" altLang="en-US" i="1">
                              <a:latin typeface="Cambria Math"/>
                              <a:cs typeface="Times New Roman" pitchFamily="18" charset="0"/>
                            </a:rPr>
                            <m:t>𝜖</m:t>
                          </m:r>
                        </m:e>
                        <m:sup>
                          <m:r>
                            <a:rPr lang="en-US" altLang="zh-TW" i="1">
                              <a:latin typeface="Cambria Math"/>
                              <a:cs typeface="Times New Roman" pitchFamily="18" charset="0"/>
                            </a:rPr>
                            <m:t>𝑖𝑗𝑘</m:t>
                          </m:r>
                        </m:sup>
                      </m:sSup>
                      <m:d>
                        <m:dPr>
                          <m:ctrlPr>
                            <a:rPr lang="en-US" altLang="zh-TW" i="1" smtClean="0">
                              <a:latin typeface="Cambria Math" panose="02040503050406030204" pitchFamily="18" charset="0"/>
                              <a:cs typeface="Times New Roman" pitchFamily="18" charset="0"/>
                            </a:rPr>
                          </m:ctrlPr>
                        </m:dPr>
                        <m:e>
                          <m:sSup>
                            <m:sSupPr>
                              <m:ctrlPr>
                                <a:rPr lang="en-US" altLang="zh-TW" i="1">
                                  <a:latin typeface="Cambria Math" panose="02040503050406030204" pitchFamily="18" charset="0"/>
                                  <a:cs typeface="Times New Roman" pitchFamily="18" charset="0"/>
                                </a:rPr>
                              </m:ctrlPr>
                            </m:sSupPr>
                            <m:e>
                              <m:r>
                                <a:rPr lang="zh-TW" altLang="en-US" i="1">
                                  <a:latin typeface="Cambria Math"/>
                                  <a:cs typeface="Times New Roman" pitchFamily="18" charset="0"/>
                                </a:rPr>
                                <m:t>𝜕</m:t>
                              </m:r>
                            </m:e>
                            <m:sup>
                              <m:r>
                                <a:rPr lang="en-US" altLang="zh-TW" b="0" i="1" smtClean="0">
                                  <a:latin typeface="Cambria Math"/>
                                  <a:cs typeface="Times New Roman" pitchFamily="18" charset="0"/>
                                </a:rPr>
                                <m:t>𝑗</m:t>
                              </m:r>
                            </m:sup>
                          </m:sSup>
                          <m:sSup>
                            <m:sSupPr>
                              <m:ctrlPr>
                                <a:rPr lang="en-US" altLang="zh-TW" i="1">
                                  <a:latin typeface="Cambria Math" panose="02040503050406030204" pitchFamily="18" charset="0"/>
                                  <a:cs typeface="Times New Roman" pitchFamily="18" charset="0"/>
                                </a:rPr>
                              </m:ctrlPr>
                            </m:sSupPr>
                            <m:e>
                              <m:r>
                                <a:rPr lang="en-US" altLang="zh-TW" i="1">
                                  <a:latin typeface="Cambria Math"/>
                                  <a:cs typeface="Times New Roman" pitchFamily="18" charset="0"/>
                                </a:rPr>
                                <m:t>𝐴</m:t>
                              </m:r>
                            </m:e>
                            <m:sup>
                              <m:r>
                                <a:rPr lang="en-US" altLang="zh-TW" b="0" i="1" smtClean="0">
                                  <a:latin typeface="Cambria Math"/>
                                  <a:cs typeface="Times New Roman" pitchFamily="18" charset="0"/>
                                </a:rPr>
                                <m:t>𝑘</m:t>
                              </m:r>
                            </m:sup>
                          </m:sSup>
                          <m:r>
                            <a:rPr lang="en-US" altLang="zh-TW">
                              <a:latin typeface="Cambria Math"/>
                              <a:cs typeface="Times New Roman" pitchFamily="18" charset="0"/>
                            </a:rPr>
                            <m:t>−</m:t>
                          </m:r>
                          <m:sSup>
                            <m:sSupPr>
                              <m:ctrlPr>
                                <a:rPr lang="en-US" altLang="zh-TW" i="1">
                                  <a:latin typeface="Cambria Math" panose="02040503050406030204" pitchFamily="18" charset="0"/>
                                  <a:cs typeface="Times New Roman" pitchFamily="18" charset="0"/>
                                </a:rPr>
                              </m:ctrlPr>
                            </m:sSupPr>
                            <m:e>
                              <m:r>
                                <a:rPr lang="zh-TW" altLang="en-US" i="1">
                                  <a:latin typeface="Cambria Math"/>
                                  <a:cs typeface="Times New Roman" pitchFamily="18" charset="0"/>
                                </a:rPr>
                                <m:t>𝜕</m:t>
                              </m:r>
                            </m:e>
                            <m:sup>
                              <m:r>
                                <a:rPr lang="en-US" altLang="zh-TW" b="0" i="1" smtClean="0">
                                  <a:latin typeface="Cambria Math"/>
                                  <a:cs typeface="Times New Roman" pitchFamily="18" charset="0"/>
                                </a:rPr>
                                <m:t>𝑘</m:t>
                              </m:r>
                            </m:sup>
                          </m:sSup>
                          <m:sSup>
                            <m:sSupPr>
                              <m:ctrlPr>
                                <a:rPr lang="en-US" altLang="zh-TW" i="1">
                                  <a:latin typeface="Cambria Math" panose="02040503050406030204" pitchFamily="18" charset="0"/>
                                  <a:cs typeface="Times New Roman" pitchFamily="18" charset="0"/>
                                </a:rPr>
                              </m:ctrlPr>
                            </m:sSupPr>
                            <m:e>
                              <m:r>
                                <a:rPr lang="en-US" altLang="zh-TW" i="1">
                                  <a:latin typeface="Cambria Math"/>
                                  <a:cs typeface="Times New Roman" pitchFamily="18" charset="0"/>
                                </a:rPr>
                                <m:t>𝐴</m:t>
                              </m:r>
                            </m:e>
                            <m:sup>
                              <m:r>
                                <a:rPr lang="en-US" altLang="zh-TW" b="0" i="1" smtClean="0">
                                  <a:latin typeface="Cambria Math"/>
                                  <a:cs typeface="Times New Roman" pitchFamily="18" charset="0"/>
                                </a:rPr>
                                <m:t>𝑗</m:t>
                              </m:r>
                            </m:sup>
                          </m:sSup>
                        </m:e>
                      </m:d>
                      <m:r>
                        <a:rPr lang="en-US" altLang="zh-TW" i="1">
                          <a:latin typeface="Cambria Math"/>
                          <a:cs typeface="Times New Roman" pitchFamily="18" charset="0"/>
                        </a:rPr>
                        <m:t>=</m:t>
                      </m:r>
                      <m:sSup>
                        <m:sSupPr>
                          <m:ctrlPr>
                            <a:rPr lang="en-US" altLang="zh-TW" i="1">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acc>
                                <m:accPr>
                                  <m:chr m:val="⃗"/>
                                  <m:ctrlPr>
                                    <a:rPr lang="en-US" altLang="zh-TW" i="1">
                                      <a:latin typeface="Cambria Math" panose="02040503050406030204" pitchFamily="18" charset="0"/>
                                      <a:cs typeface="Times New Roman" pitchFamily="18" charset="0"/>
                                    </a:rPr>
                                  </m:ctrlPr>
                                </m:accPr>
                                <m:e>
                                  <m:r>
                                    <a:rPr lang="en-US" altLang="zh-TW" i="1">
                                      <a:latin typeface="Cambria Math"/>
                                      <a:ea typeface="Cambria Math"/>
                                      <a:cs typeface="Times New Roman" pitchFamily="18" charset="0"/>
                                    </a:rPr>
                                    <m:t>𝛻</m:t>
                                  </m:r>
                                </m:e>
                              </m:acc>
                              <m:r>
                                <a:rPr lang="en-US" altLang="zh-TW" i="1">
                                  <a:latin typeface="Cambria Math"/>
                                  <a:ea typeface="Cambria Math"/>
                                  <a:cs typeface="Times New Roman" pitchFamily="18" charset="0"/>
                                </a:rPr>
                                <m:t>×</m:t>
                              </m:r>
                              <m:acc>
                                <m:accPr>
                                  <m:chr m:val="⃗"/>
                                  <m:ctrlPr>
                                    <a:rPr lang="en-US" altLang="zh-TW" i="1">
                                      <a:latin typeface="Cambria Math" panose="02040503050406030204" pitchFamily="18" charset="0"/>
                                      <a:ea typeface="Cambria Math"/>
                                      <a:cs typeface="Times New Roman" pitchFamily="18" charset="0"/>
                                    </a:rPr>
                                  </m:ctrlPr>
                                </m:accPr>
                                <m:e>
                                  <m:r>
                                    <a:rPr lang="en-US" altLang="zh-TW" i="1">
                                      <a:latin typeface="Cambria Math"/>
                                      <a:ea typeface="Cambria Math"/>
                                      <a:cs typeface="Times New Roman" pitchFamily="18" charset="0"/>
                                    </a:rPr>
                                    <m:t>𝐴</m:t>
                                  </m:r>
                                </m:e>
                              </m:acc>
                            </m:e>
                          </m:d>
                        </m:e>
                        <m:sup>
                          <m:r>
                            <a:rPr lang="en-US" altLang="zh-TW" i="1">
                              <a:latin typeface="Cambria Math"/>
                              <a:cs typeface="Times New Roman" pitchFamily="18" charset="0"/>
                            </a:rPr>
                            <m:t>𝑖</m:t>
                          </m:r>
                        </m:sup>
                      </m:sSup>
                    </m:oMath>
                  </m:oMathPara>
                </a14:m>
                <a:endParaRPr lang="zh-TW" altLang="en-US" dirty="0"/>
              </a:p>
            </p:txBody>
          </p:sp>
        </mc:Choice>
        <mc:Fallback xmlns="">
          <p:sp>
            <p:nvSpPr>
              <p:cNvPr id="14" name="矩形 13"/>
              <p:cNvSpPr>
                <a:spLocks noRot="1" noChangeAspect="1" noMove="1" noResize="1" noEditPoints="1" noAdjustHandles="1" noChangeArrowheads="1" noChangeShapeType="1" noTextEdit="1"/>
              </p:cNvSpPr>
              <p:nvPr/>
            </p:nvSpPr>
            <p:spPr>
              <a:xfrm>
                <a:off x="4132485" y="3055191"/>
                <a:ext cx="4816443" cy="491481"/>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4222076" y="5743253"/>
                <a:ext cx="3936404" cy="611771"/>
              </a:xfrm>
              <a:prstGeom prst="rect">
                <a:avLst/>
              </a:prstGeom>
              <a:solidFill>
                <a:srgbClr val="FFFDAB"/>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cs typeface="Times New Roman" pitchFamily="18" charset="0"/>
                            </a:rPr>
                          </m:ctrlPr>
                        </m:sSubPr>
                        <m:e>
                          <m:r>
                            <a:rPr lang="zh-TW" altLang="en-US" i="1" smtClean="0">
                              <a:latin typeface="Cambria Math"/>
                              <a:cs typeface="Times New Roman" pitchFamily="18" charset="0"/>
                            </a:rPr>
                            <m:t>𝜕</m:t>
                          </m:r>
                        </m:e>
                        <m:sub>
                          <m:r>
                            <a:rPr lang="zh-TW" altLang="en-US" i="1" smtClean="0">
                              <a:latin typeface="Cambria Math"/>
                              <a:cs typeface="Times New Roman" pitchFamily="18" charset="0"/>
                            </a:rPr>
                            <m:t>𝜇</m:t>
                          </m:r>
                        </m:sub>
                      </m:sSub>
                      <m:sSup>
                        <m:sSupPr>
                          <m:ctrlPr>
                            <a:rPr lang="en-US" altLang="zh-TW" i="1">
                              <a:latin typeface="Cambria Math" panose="02040503050406030204" pitchFamily="18" charset="0"/>
                              <a:cs typeface="Times New Roman" pitchFamily="18" charset="0"/>
                            </a:rPr>
                          </m:ctrlPr>
                        </m:sSupPr>
                        <m:e>
                          <m:r>
                            <a:rPr lang="en-US" altLang="zh-TW" i="1">
                              <a:latin typeface="Cambria Math"/>
                              <a:cs typeface="Times New Roman" pitchFamily="18" charset="0"/>
                            </a:rPr>
                            <m:t>𝐹</m:t>
                          </m:r>
                        </m:e>
                        <m:sup>
                          <m:r>
                            <a:rPr lang="zh-TW" altLang="en-US" i="1">
                              <a:latin typeface="Cambria Math"/>
                              <a:cs typeface="Times New Roman" pitchFamily="18" charset="0"/>
                            </a:rPr>
                            <m:t>𝜇</m:t>
                          </m:r>
                          <m:r>
                            <a:rPr lang="en-US" altLang="zh-TW" b="0" i="1" smtClean="0">
                              <a:latin typeface="Cambria Math"/>
                              <a:cs typeface="Times New Roman" pitchFamily="18" charset="0"/>
                            </a:rPr>
                            <m:t>0</m:t>
                          </m:r>
                        </m:sup>
                      </m:sSup>
                      <m:r>
                        <a:rPr lang="en-US" altLang="zh-TW" b="0" i="1" smtClean="0">
                          <a:latin typeface="Cambria Math"/>
                          <a:cs typeface="Times New Roman" pitchFamily="18" charset="0"/>
                        </a:rPr>
                        <m:t>=</m:t>
                      </m:r>
                      <m:sSub>
                        <m:sSubPr>
                          <m:ctrlPr>
                            <a:rPr lang="en-US" altLang="zh-TW" i="1">
                              <a:latin typeface="Cambria Math" panose="02040503050406030204" pitchFamily="18" charset="0"/>
                              <a:cs typeface="Times New Roman" pitchFamily="18" charset="0"/>
                            </a:rPr>
                          </m:ctrlPr>
                        </m:sSubPr>
                        <m:e>
                          <m:r>
                            <a:rPr lang="zh-TW" altLang="en-US" i="1">
                              <a:latin typeface="Cambria Math"/>
                              <a:cs typeface="Times New Roman" pitchFamily="18" charset="0"/>
                            </a:rPr>
                            <m:t>𝜕</m:t>
                          </m:r>
                        </m:e>
                        <m:sub>
                          <m:r>
                            <a:rPr lang="en-US" altLang="zh-TW" b="0" i="1" smtClean="0">
                              <a:latin typeface="Cambria Math"/>
                              <a:cs typeface="Times New Roman" pitchFamily="18" charset="0"/>
                            </a:rPr>
                            <m:t>𝑖</m:t>
                          </m:r>
                        </m:sub>
                      </m:sSub>
                      <m:sSup>
                        <m:sSupPr>
                          <m:ctrlPr>
                            <a:rPr lang="en-US" altLang="zh-TW" i="1">
                              <a:latin typeface="Cambria Math" panose="02040503050406030204" pitchFamily="18" charset="0"/>
                              <a:cs typeface="Times New Roman" pitchFamily="18" charset="0"/>
                            </a:rPr>
                          </m:ctrlPr>
                        </m:sSupPr>
                        <m:e>
                          <m:r>
                            <a:rPr lang="en-US" altLang="zh-TW" i="1">
                              <a:latin typeface="Cambria Math"/>
                              <a:cs typeface="Times New Roman" pitchFamily="18" charset="0"/>
                            </a:rPr>
                            <m:t>𝐹</m:t>
                          </m:r>
                        </m:e>
                        <m:sup>
                          <m:r>
                            <a:rPr lang="en-US" altLang="zh-TW" b="0" i="1" smtClean="0">
                              <a:latin typeface="Cambria Math"/>
                              <a:cs typeface="Times New Roman" pitchFamily="18" charset="0"/>
                            </a:rPr>
                            <m:t>𝑖</m:t>
                          </m:r>
                          <m:r>
                            <a:rPr lang="en-US" altLang="zh-TW" i="1">
                              <a:latin typeface="Cambria Math"/>
                              <a:cs typeface="Times New Roman" pitchFamily="18" charset="0"/>
                            </a:rPr>
                            <m:t>0</m:t>
                          </m:r>
                        </m:sup>
                      </m:sSup>
                      <m:r>
                        <a:rPr lang="en-US" altLang="zh-TW" b="0" i="1" smtClean="0">
                          <a:latin typeface="Cambria Math"/>
                          <a:cs typeface="Times New Roman" pitchFamily="18" charset="0"/>
                        </a:rPr>
                        <m:t>=</m:t>
                      </m:r>
                      <m:acc>
                        <m:accPr>
                          <m:chr m:val="⃗"/>
                          <m:ctrlPr>
                            <a:rPr lang="en-US" altLang="zh-TW" i="1">
                              <a:latin typeface="Cambria Math" panose="02040503050406030204" pitchFamily="18" charset="0"/>
                              <a:cs typeface="Times New Roman" pitchFamily="18" charset="0"/>
                            </a:rPr>
                          </m:ctrlPr>
                        </m:accPr>
                        <m:e>
                          <m:r>
                            <a:rPr lang="en-US" altLang="zh-TW" i="1">
                              <a:latin typeface="Cambria Math"/>
                              <a:ea typeface="Cambria Math"/>
                              <a:cs typeface="Times New Roman" pitchFamily="18" charset="0"/>
                            </a:rPr>
                            <m:t>𝛻</m:t>
                          </m:r>
                        </m:e>
                      </m:acc>
                      <m:r>
                        <a:rPr lang="en-US" altLang="zh-TW" i="1" smtClean="0">
                          <a:latin typeface="Cambria Math"/>
                          <a:ea typeface="Cambria Math"/>
                          <a:cs typeface="Times New Roman" pitchFamily="18" charset="0"/>
                        </a:rPr>
                        <m:t>∙</m:t>
                      </m:r>
                      <m:acc>
                        <m:accPr>
                          <m:chr m:val="⃗"/>
                          <m:ctrlPr>
                            <a:rPr lang="en-US" altLang="zh-TW" i="1" smtClean="0">
                              <a:latin typeface="Cambria Math" panose="02040503050406030204" pitchFamily="18" charset="0"/>
                              <a:ea typeface="Cambria Math"/>
                              <a:cs typeface="Times New Roman" pitchFamily="18" charset="0"/>
                            </a:rPr>
                          </m:ctrlPr>
                        </m:accPr>
                        <m:e>
                          <m:r>
                            <a:rPr lang="en-US" altLang="zh-TW" b="0" i="1" smtClean="0">
                              <a:latin typeface="Cambria Math"/>
                              <a:ea typeface="Cambria Math"/>
                              <a:cs typeface="Times New Roman" pitchFamily="18" charset="0"/>
                            </a:rPr>
                            <m:t>𝐸</m:t>
                          </m:r>
                        </m:e>
                      </m:acc>
                      <m:r>
                        <a:rPr lang="en-US" altLang="zh-TW" b="0" i="1" smtClean="0">
                          <a:latin typeface="Cambria Math"/>
                          <a:cs typeface="Times New Roman" pitchFamily="18" charset="0"/>
                        </a:rPr>
                        <m:t>=</m:t>
                      </m:r>
                      <m:f>
                        <m:fPr>
                          <m:ctrlPr>
                            <a:rPr lang="en-US" altLang="zh-TW" b="0" i="1" smtClean="0">
                              <a:latin typeface="Cambria Math" panose="02040503050406030204" pitchFamily="18" charset="0"/>
                              <a:cs typeface="Times New Roman" pitchFamily="18" charset="0"/>
                            </a:rPr>
                          </m:ctrlPr>
                        </m:fPr>
                        <m:num>
                          <m:r>
                            <a:rPr lang="en-US" altLang="zh-TW" b="0" i="1" smtClean="0">
                              <a:latin typeface="Cambria Math"/>
                              <a:cs typeface="Times New Roman" pitchFamily="18" charset="0"/>
                            </a:rPr>
                            <m:t>4</m:t>
                          </m:r>
                          <m:r>
                            <a:rPr lang="zh-TW" altLang="en-US" b="0" i="1" smtClean="0">
                              <a:latin typeface="Cambria Math"/>
                              <a:cs typeface="Times New Roman" pitchFamily="18" charset="0"/>
                            </a:rPr>
                            <m:t>𝜋</m:t>
                          </m:r>
                        </m:num>
                        <m:den>
                          <m:r>
                            <a:rPr lang="en-US" altLang="zh-TW" b="0" i="1" smtClean="0">
                              <a:latin typeface="Cambria Math"/>
                              <a:cs typeface="Times New Roman" pitchFamily="18" charset="0"/>
                            </a:rPr>
                            <m:t>𝑐</m:t>
                          </m:r>
                        </m:den>
                      </m:f>
                      <m:sSup>
                        <m:sSupPr>
                          <m:ctrlPr>
                            <a:rPr lang="en-US" altLang="zh-TW" b="0" i="1" smtClean="0">
                              <a:latin typeface="Cambria Math" panose="02040503050406030204" pitchFamily="18" charset="0"/>
                              <a:cs typeface="Times New Roman" pitchFamily="18" charset="0"/>
                            </a:rPr>
                          </m:ctrlPr>
                        </m:sSupPr>
                        <m:e>
                          <m:r>
                            <a:rPr lang="en-US" altLang="zh-TW" b="0" i="1" smtClean="0">
                              <a:latin typeface="Cambria Math"/>
                              <a:cs typeface="Times New Roman" pitchFamily="18" charset="0"/>
                            </a:rPr>
                            <m:t>𝐽</m:t>
                          </m:r>
                        </m:e>
                        <m:sup>
                          <m:r>
                            <a:rPr lang="en-US" altLang="zh-TW" b="0" i="1" smtClean="0">
                              <a:latin typeface="Cambria Math"/>
                              <a:cs typeface="Times New Roman" pitchFamily="18" charset="0"/>
                            </a:rPr>
                            <m:t>0</m:t>
                          </m:r>
                        </m:sup>
                      </m:sSup>
                      <m:r>
                        <a:rPr lang="en-US" altLang="zh-TW" b="0" i="1" smtClean="0">
                          <a:latin typeface="Cambria Math"/>
                          <a:cs typeface="Times New Roman" pitchFamily="18" charset="0"/>
                        </a:rPr>
                        <m:t>=</m:t>
                      </m:r>
                      <m:r>
                        <a:rPr lang="en-US" altLang="zh-TW" i="1">
                          <a:latin typeface="Cambria Math"/>
                          <a:cs typeface="Times New Roman" pitchFamily="18" charset="0"/>
                        </a:rPr>
                        <m:t>4</m:t>
                      </m:r>
                      <m:r>
                        <a:rPr lang="zh-TW" altLang="en-US" i="1">
                          <a:latin typeface="Cambria Math"/>
                          <a:cs typeface="Times New Roman" pitchFamily="18" charset="0"/>
                        </a:rPr>
                        <m:t>𝜋</m:t>
                      </m:r>
                      <m:r>
                        <a:rPr lang="zh-TW" altLang="en-US" i="1" smtClean="0">
                          <a:latin typeface="Cambria Math"/>
                          <a:cs typeface="Times New Roman" pitchFamily="18" charset="0"/>
                        </a:rPr>
                        <m:t>𝜌</m:t>
                      </m:r>
                    </m:oMath>
                  </m:oMathPara>
                </a14:m>
                <a:endParaRPr lang="zh-TW" altLang="en-US" dirty="0"/>
              </a:p>
            </p:txBody>
          </p:sp>
        </mc:Choice>
        <mc:Fallback xmlns="">
          <p:sp>
            <p:nvSpPr>
              <p:cNvPr id="15" name="矩形 14"/>
              <p:cNvSpPr>
                <a:spLocks noRot="1" noChangeAspect="1" noMove="1" noResize="1" noEditPoints="1" noAdjustHandles="1" noChangeArrowheads="1" noChangeShapeType="1" noTextEdit="1"/>
              </p:cNvSpPr>
              <p:nvPr/>
            </p:nvSpPr>
            <p:spPr>
              <a:xfrm>
                <a:off x="4222076" y="5743253"/>
                <a:ext cx="3936404" cy="611771"/>
              </a:xfrm>
              <a:prstGeom prst="rect">
                <a:avLst/>
              </a:prstGeom>
              <a:blipFill rotWithShape="1">
                <a:blip r:embed="rId11"/>
                <a:stretch>
                  <a:fillRect/>
                </a:stretch>
              </a:blipFill>
            </p:spPr>
            <p:txBody>
              <a:bodyPr/>
              <a:lstStyle/>
              <a:p>
                <a:r>
                  <a:rPr lang="zh-TW" altLang="en-US">
                    <a:noFill/>
                  </a:rPr>
                  <a:t> </a:t>
                </a:r>
              </a:p>
            </p:txBody>
          </p:sp>
        </mc:Fallback>
      </mc:AlternateContent>
      <p:sp>
        <p:nvSpPr>
          <p:cNvPr id="16" name="矩形 15"/>
          <p:cNvSpPr/>
          <p:nvPr/>
        </p:nvSpPr>
        <p:spPr>
          <a:xfrm>
            <a:off x="1725647" y="6355024"/>
            <a:ext cx="6714968" cy="369332"/>
          </a:xfrm>
          <a:prstGeom prst="rect">
            <a:avLst/>
          </a:prstGeom>
        </p:spPr>
        <p:txBody>
          <a:bodyPr wrap="square">
            <a:spAutoFit/>
          </a:bodyPr>
          <a:lstStyle/>
          <a:p>
            <a:r>
              <a:rPr lang="zh-TW" altLang="en-US" dirty="0">
                <a:latin typeface="Times New Roman" pitchFamily="18" charset="0"/>
                <a:cs typeface="Times New Roman" pitchFamily="18" charset="0"/>
              </a:rPr>
              <a:t>因為等式兩邊都是向量，</a:t>
            </a:r>
            <a:r>
              <a:rPr lang="en-US" altLang="zh-TW" dirty="0">
                <a:latin typeface="Times New Roman" pitchFamily="18" charset="0"/>
                <a:cs typeface="Times New Roman" pitchFamily="18" charset="0"/>
              </a:rPr>
              <a:t>Maxwell Equation</a:t>
            </a:r>
            <a:r>
              <a:rPr lang="zh-TW" altLang="en-US" dirty="0">
                <a:latin typeface="Times New Roman" pitchFamily="18" charset="0"/>
                <a:cs typeface="Times New Roman" pitchFamily="18" charset="0"/>
              </a:rPr>
              <a:t>一定滿足相對</a:t>
            </a:r>
            <a:r>
              <a:rPr lang="zh-TW" altLang="en-US">
                <a:latin typeface="Times New Roman" pitchFamily="18" charset="0"/>
                <a:cs typeface="Times New Roman" pitchFamily="18" charset="0"/>
              </a:rPr>
              <a:t>不變性。</a:t>
            </a:r>
            <a:endParaRPr lang="zh-TW" altLang="en-US" dirty="0"/>
          </a:p>
        </p:txBody>
      </p:sp>
    </p:spTree>
    <p:extLst>
      <p:ext uri="{BB962C8B-B14F-4D97-AF65-F5344CB8AC3E}">
        <p14:creationId xmlns:p14="http://schemas.microsoft.com/office/powerpoint/2010/main" val="209700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15" grpId="0" animBg="1"/>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5" name="文字方塊 8"/>
          <p:cNvSpPr txBox="1">
            <a:spLocks noChangeArrowheads="1"/>
          </p:cNvSpPr>
          <p:nvPr/>
        </p:nvSpPr>
        <p:spPr bwMode="auto">
          <a:xfrm>
            <a:off x="782381" y="5249159"/>
            <a:ext cx="6300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dirty="0">
                <a:solidFill>
                  <a:srgbClr val="FF0000"/>
                </a:solidFill>
                <a:latin typeface="Times New Roman" pitchFamily="18" charset="0"/>
                <a:cs typeface="Times New Roman" pitchFamily="18" charset="0"/>
              </a:rPr>
              <a:t>當所有的足標完全</a:t>
            </a:r>
            <a:r>
              <a:rPr kumimoji="0" lang="en-US" altLang="zh-TW" sz="1800" dirty="0">
                <a:solidFill>
                  <a:srgbClr val="FF0000"/>
                </a:solidFill>
                <a:latin typeface="Times New Roman" pitchFamily="18" charset="0"/>
                <a:cs typeface="Times New Roman" pitchFamily="18" charset="0"/>
              </a:rPr>
              <a:t>Contract</a:t>
            </a:r>
            <a:r>
              <a:rPr kumimoji="0" lang="zh-TW" altLang="en-US" sz="1800" dirty="0">
                <a:solidFill>
                  <a:srgbClr val="FF0000"/>
                </a:solidFill>
                <a:latin typeface="Times New Roman" pitchFamily="18" charset="0"/>
                <a:cs typeface="Times New Roman" pitchFamily="18" charset="0"/>
              </a:rPr>
              <a:t>殆盡，你就得到羅倫茲不變量！</a:t>
            </a:r>
          </a:p>
        </p:txBody>
      </p:sp>
      <p:sp>
        <p:nvSpPr>
          <p:cNvPr id="2" name="文字方塊 1"/>
          <p:cNvSpPr txBox="1"/>
          <p:nvPr/>
        </p:nvSpPr>
        <p:spPr>
          <a:xfrm>
            <a:off x="804608" y="4048489"/>
            <a:ext cx="5165725"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而相對地，</a:t>
            </a:r>
            <a:r>
              <a:rPr lang="en-US" altLang="zh-TW" dirty="0">
                <a:latin typeface="Times New Roman" pitchFamily="18" charset="0"/>
                <a:cs typeface="Times New Roman" pitchFamily="18" charset="0"/>
              </a:rPr>
              <a:t>Contraction</a:t>
            </a:r>
            <a:r>
              <a:rPr lang="zh-TW" altLang="en-US" dirty="0">
                <a:latin typeface="Times New Roman" pitchFamily="18" charset="0"/>
                <a:cs typeface="Times New Roman" pitchFamily="18" charset="0"/>
              </a:rPr>
              <a:t>可以減少足標的數量</a:t>
            </a:r>
            <a:r>
              <a:rPr lang="en-US" altLang="zh-TW" dirty="0">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9" name="文字方塊 8"/>
              <p:cNvSpPr txBox="1"/>
              <p:nvPr/>
            </p:nvSpPr>
            <p:spPr>
              <a:xfrm>
                <a:off x="804608" y="3269466"/>
                <a:ext cx="1462323" cy="388953"/>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zh-TW" altLang="en-US" i="1" smtClean="0">
                              <a:latin typeface="Cambria Math" panose="02040503050406030204" pitchFamily="18" charset="0"/>
                            </a:rPr>
                          </m:ctrlPr>
                        </m:sSubSupPr>
                        <m:e>
                          <m:r>
                            <a:rPr lang="en-US" altLang="zh-TW" b="0" i="1" smtClean="0">
                              <a:latin typeface="Cambria Math"/>
                            </a:rPr>
                            <m:t>𝑠</m:t>
                          </m:r>
                        </m:e>
                        <m:sub>
                          <m:r>
                            <a:rPr lang="zh-TW" altLang="el-GR" i="1" smtClean="0">
                              <a:latin typeface="Cambria Math"/>
                              <a:ea typeface="Cambria Math"/>
                            </a:rPr>
                            <m:t>𝜈</m:t>
                          </m:r>
                        </m:sub>
                        <m:sup>
                          <m:r>
                            <a:rPr lang="zh-TW" altLang="en-US" i="1">
                              <a:latin typeface="Cambria Math"/>
                              <a:ea typeface="Cambria Math" panose="02040503050406030204" pitchFamily="18" charset="0"/>
                            </a:rPr>
                            <m:t>𝜇</m:t>
                          </m:r>
                        </m:sup>
                      </m:sSubSup>
                      <m:r>
                        <a:rPr lang="en-US" altLang="zh-TW" b="0" i="1" smtClean="0">
                          <a:latin typeface="Cambria Math"/>
                          <a:cs typeface="Times New Roman" pitchFamily="18" charset="0"/>
                        </a:rPr>
                        <m:t>=</m:t>
                      </m:r>
                      <m:sSup>
                        <m:sSupPr>
                          <m:ctrlPr>
                            <a:rPr lang="en-US" altLang="zh-TW" i="1">
                              <a:latin typeface="Cambria Math" panose="02040503050406030204" pitchFamily="18" charset="0"/>
                              <a:cs typeface="Times New Roman" pitchFamily="18" charset="0"/>
                            </a:rPr>
                          </m:ctrlPr>
                        </m:sSupPr>
                        <m:e>
                          <m:sSub>
                            <m:sSubPr>
                              <m:ctrlPr>
                                <a:rPr lang="en-US" altLang="zh-TW" i="1">
                                  <a:latin typeface="Cambria Math" panose="02040503050406030204" pitchFamily="18" charset="0"/>
                                  <a:ea typeface="Cambria Math"/>
                                  <a:cs typeface="Times New Roman" pitchFamily="18" charset="0"/>
                                </a:rPr>
                              </m:ctrlPr>
                            </m:sSubPr>
                            <m:e>
                              <m:r>
                                <a:rPr lang="en-US" altLang="zh-TW" i="1">
                                  <a:latin typeface="Cambria Math"/>
                                  <a:ea typeface="Cambria Math"/>
                                  <a:cs typeface="Times New Roman" pitchFamily="18" charset="0"/>
                                </a:rPr>
                                <m:t>𝑔</m:t>
                              </m:r>
                            </m:e>
                            <m:sub>
                              <m:r>
                                <a:rPr lang="zh-TW" altLang="en-US" i="1">
                                  <a:latin typeface="Cambria Math"/>
                                  <a:ea typeface="Cambria Math"/>
                                  <a:cs typeface="Times New Roman" pitchFamily="18" charset="0"/>
                                </a:rPr>
                                <m:t>𝜈</m:t>
                              </m:r>
                              <m:r>
                                <a:rPr lang="zh-TW" altLang="en-US" i="1" smtClean="0">
                                  <a:latin typeface="Cambria Math" panose="02040503050406030204" pitchFamily="18" charset="0"/>
                                  <a:ea typeface="Cambria Math"/>
                                  <a:cs typeface="Times New Roman" pitchFamily="18" charset="0"/>
                                </a:rPr>
                                <m:t>𝜆</m:t>
                              </m:r>
                            </m:sub>
                          </m:sSub>
                          <m:r>
                            <a:rPr lang="en-US" altLang="zh-TW" b="0" i="1" smtClean="0">
                              <a:latin typeface="Cambria Math"/>
                              <a:cs typeface="Times New Roman" pitchFamily="18" charset="0"/>
                            </a:rPr>
                            <m:t>𝑠</m:t>
                          </m:r>
                        </m:e>
                        <m:sup>
                          <m:r>
                            <a:rPr lang="zh-TW" altLang="en-US" i="1" smtClean="0">
                              <a:latin typeface="Cambria Math"/>
                              <a:cs typeface="Times New Roman" pitchFamily="18" charset="0"/>
                            </a:rPr>
                            <m:t>𝜇𝜆</m:t>
                          </m:r>
                        </m:sup>
                      </m:sSup>
                    </m:oMath>
                  </m:oMathPara>
                </a14:m>
                <a:endParaRPr lang="zh-TW" altLang="en-US" dirty="0">
                  <a:latin typeface="Times New Roman" pitchFamily="18" charset="0"/>
                  <a:cs typeface="Times New Roman" pitchFamily="18" charset="0"/>
                </a:endParaRPr>
              </a:p>
            </p:txBody>
          </p:sp>
        </mc:Choice>
        <mc:Fallback xmlns="">
          <p:sp>
            <p:nvSpPr>
              <p:cNvPr id="9" name="文字方塊 8"/>
              <p:cNvSpPr txBox="1">
                <a:spLocks noRot="1" noChangeAspect="1" noMove="1" noResize="1" noEditPoints="1" noAdjustHandles="1" noChangeArrowheads="1" noChangeShapeType="1" noTextEdit="1"/>
              </p:cNvSpPr>
              <p:nvPr/>
            </p:nvSpPr>
            <p:spPr>
              <a:xfrm>
                <a:off x="804608" y="3269466"/>
                <a:ext cx="1462323" cy="388953"/>
              </a:xfrm>
              <a:prstGeom prst="rect">
                <a:avLst/>
              </a:prstGeom>
              <a:blipFill>
                <a:blip r:embed="rId2"/>
                <a:stretch>
                  <a:fillRect b="-9677"/>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0" name="文字方塊 9"/>
              <p:cNvSpPr txBox="1"/>
              <p:nvPr/>
            </p:nvSpPr>
            <p:spPr>
              <a:xfrm>
                <a:off x="804607" y="2757046"/>
                <a:ext cx="5165725" cy="391646"/>
              </a:xfrm>
              <a:prstGeom prst="rect">
                <a:avLst/>
              </a:prstGeom>
              <a:noFill/>
            </p:spPr>
            <p:txBody>
              <a:bodyPr wrap="square" rtlCol="0">
                <a:spAutoFit/>
              </a:bodyPr>
              <a:lstStyle/>
              <a:p>
                <a14:m>
                  <m:oMath xmlns:m="http://schemas.openxmlformats.org/officeDocument/2006/math">
                    <m:sSub>
                      <m:sSubPr>
                        <m:ctrlPr>
                          <a:rPr lang="en-US" altLang="zh-TW" i="1" smtClean="0">
                            <a:latin typeface="Cambria Math" panose="02040503050406030204" pitchFamily="18" charset="0"/>
                            <a:cs typeface="Times New Roman" pitchFamily="18" charset="0"/>
                          </a:rPr>
                        </m:ctrlPr>
                      </m:sSubPr>
                      <m:e>
                        <m:r>
                          <a:rPr lang="en-US" altLang="zh-TW" i="1">
                            <a:latin typeface="Cambria Math"/>
                            <a:cs typeface="Times New Roman" pitchFamily="18" charset="0"/>
                          </a:rPr>
                          <m:t>𝑔</m:t>
                        </m:r>
                      </m:e>
                      <m:sub>
                        <m:r>
                          <a:rPr lang="zh-TW" altLang="en-US" i="1">
                            <a:latin typeface="Cambria Math"/>
                            <a:cs typeface="Times New Roman" pitchFamily="18" charset="0"/>
                          </a:rPr>
                          <m:t>𝜇𝜈</m:t>
                        </m:r>
                      </m:sub>
                    </m:sSub>
                    <m:r>
                      <a:rPr lang="zh-TW" altLang="en-US" b="0" i="1" smtClean="0">
                        <a:latin typeface="Cambria Math"/>
                        <a:cs typeface="Times New Roman" pitchFamily="18" charset="0"/>
                      </a:rPr>
                      <m:t>及</m:t>
                    </m:r>
                    <m:sSup>
                      <m:sSupPr>
                        <m:ctrlPr>
                          <a:rPr lang="en-US" altLang="zh-TW" i="1">
                            <a:latin typeface="Cambria Math" panose="02040503050406030204" pitchFamily="18" charset="0"/>
                            <a:cs typeface="Times New Roman" pitchFamily="18" charset="0"/>
                          </a:rPr>
                        </m:ctrlPr>
                      </m:sSupPr>
                      <m:e>
                        <m:r>
                          <a:rPr lang="en-US" altLang="zh-TW" i="1">
                            <a:latin typeface="Cambria Math"/>
                            <a:cs typeface="Times New Roman" pitchFamily="18" charset="0"/>
                          </a:rPr>
                          <m:t>𝑔</m:t>
                        </m:r>
                      </m:e>
                      <m:sup>
                        <m:r>
                          <a:rPr lang="zh-TW" altLang="en-US" i="1">
                            <a:latin typeface="Cambria Math"/>
                            <a:cs typeface="Times New Roman" pitchFamily="18" charset="0"/>
                          </a:rPr>
                          <m:t>𝜇𝜈</m:t>
                        </m:r>
                      </m:sup>
                    </m:sSup>
                  </m:oMath>
                </a14:m>
                <a:r>
                  <a:rPr lang="zh-TW" altLang="en-US" dirty="0">
                    <a:latin typeface="Times New Roman" pitchFamily="18" charset="0"/>
                    <a:cs typeface="Times New Roman" pitchFamily="18" charset="0"/>
                  </a:rPr>
                  <a:t>可以用來升高及下降足標。</a:t>
                </a:r>
                <a:endParaRPr lang="en-US" altLang="zh-TW" dirty="0">
                  <a:latin typeface="Times New Roman" pitchFamily="18" charset="0"/>
                  <a:cs typeface="Times New Roman" pitchFamily="18" charset="0"/>
                </a:endParaRPr>
              </a:p>
            </p:txBody>
          </p:sp>
        </mc:Choice>
        <mc:Fallback xmlns="">
          <p:sp>
            <p:nvSpPr>
              <p:cNvPr id="10" name="文字方塊 9"/>
              <p:cNvSpPr txBox="1">
                <a:spLocks noRot="1" noChangeAspect="1" noMove="1" noResize="1" noEditPoints="1" noAdjustHandles="1" noChangeArrowheads="1" noChangeShapeType="1" noTextEdit="1"/>
              </p:cNvSpPr>
              <p:nvPr/>
            </p:nvSpPr>
            <p:spPr>
              <a:xfrm>
                <a:off x="804607" y="2757046"/>
                <a:ext cx="5165725" cy="391646"/>
              </a:xfrm>
              <a:prstGeom prst="rect">
                <a:avLst/>
              </a:prstGeom>
              <a:blipFill>
                <a:blip r:embed="rId3"/>
                <a:stretch>
                  <a:fillRect t="-3030" b="-12121"/>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1" name="文字方塊 10"/>
              <p:cNvSpPr txBox="1"/>
              <p:nvPr/>
            </p:nvSpPr>
            <p:spPr>
              <a:xfrm>
                <a:off x="2802953" y="3269466"/>
                <a:ext cx="1878015" cy="410946"/>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ea typeface="Cambria Math"/>
                              <a:cs typeface="Times New Roman" pitchFamily="18" charset="0"/>
                            </a:rPr>
                          </m:ctrlPr>
                        </m:sSubPr>
                        <m:e>
                          <m:r>
                            <a:rPr lang="en-US" altLang="zh-TW" b="0" i="1" smtClean="0">
                              <a:latin typeface="Cambria Math" panose="02040503050406030204" pitchFamily="18" charset="0"/>
                              <a:ea typeface="Cambria Math"/>
                              <a:cs typeface="Times New Roman" pitchFamily="18" charset="0"/>
                            </a:rPr>
                            <m:t>𝑠</m:t>
                          </m:r>
                        </m:e>
                        <m:sub>
                          <m:r>
                            <a:rPr lang="en-US" altLang="zh-TW" i="1" smtClean="0">
                              <a:latin typeface="Cambria Math" panose="02040503050406030204" pitchFamily="18" charset="0"/>
                              <a:ea typeface="Cambria Math" panose="02040503050406030204" pitchFamily="18" charset="0"/>
                              <a:cs typeface="Times New Roman" pitchFamily="18" charset="0"/>
                            </a:rPr>
                            <m:t>𝜇</m:t>
                          </m:r>
                          <m:r>
                            <a:rPr lang="zh-TW" altLang="en-US" i="1">
                              <a:latin typeface="Cambria Math"/>
                              <a:ea typeface="Cambria Math"/>
                              <a:cs typeface="Times New Roman" pitchFamily="18" charset="0"/>
                            </a:rPr>
                            <m:t>𝜈</m:t>
                          </m:r>
                        </m:sub>
                      </m:sSub>
                      <m:r>
                        <a:rPr lang="en-US" altLang="zh-TW" b="0" i="1" smtClean="0">
                          <a:latin typeface="Cambria Math"/>
                          <a:cs typeface="Times New Roman" pitchFamily="18" charset="0"/>
                        </a:rPr>
                        <m:t>=</m:t>
                      </m:r>
                      <m:sSub>
                        <m:sSubPr>
                          <m:ctrlPr>
                            <a:rPr lang="en-US" altLang="zh-TW" i="1">
                              <a:latin typeface="Cambria Math" panose="02040503050406030204" pitchFamily="18" charset="0"/>
                              <a:ea typeface="Cambria Math"/>
                              <a:cs typeface="Times New Roman" pitchFamily="18" charset="0"/>
                            </a:rPr>
                          </m:ctrlPr>
                        </m:sSubPr>
                        <m:e>
                          <m:r>
                            <a:rPr lang="en-US" altLang="zh-TW" i="1">
                              <a:latin typeface="Cambria Math"/>
                              <a:ea typeface="Cambria Math"/>
                              <a:cs typeface="Times New Roman" pitchFamily="18" charset="0"/>
                            </a:rPr>
                            <m:t>𝑔</m:t>
                          </m:r>
                        </m:e>
                        <m:sub>
                          <m:r>
                            <a:rPr lang="zh-TW" altLang="en-US" i="1" smtClean="0">
                              <a:latin typeface="Cambria Math" panose="02040503050406030204" pitchFamily="18" charset="0"/>
                              <a:ea typeface="Cambria Math"/>
                              <a:cs typeface="Times New Roman" pitchFamily="18" charset="0"/>
                            </a:rPr>
                            <m:t>𝜇𝜅</m:t>
                          </m:r>
                        </m:sub>
                      </m:sSub>
                      <m:sSup>
                        <m:sSupPr>
                          <m:ctrlPr>
                            <a:rPr lang="en-US" altLang="zh-TW" i="1">
                              <a:latin typeface="Cambria Math" panose="02040503050406030204" pitchFamily="18" charset="0"/>
                              <a:cs typeface="Times New Roman" pitchFamily="18" charset="0"/>
                            </a:rPr>
                          </m:ctrlPr>
                        </m:sSupPr>
                        <m:e>
                          <m:sSub>
                            <m:sSubPr>
                              <m:ctrlPr>
                                <a:rPr lang="en-US" altLang="zh-TW" i="1">
                                  <a:latin typeface="Cambria Math" panose="02040503050406030204" pitchFamily="18" charset="0"/>
                                  <a:ea typeface="Cambria Math"/>
                                  <a:cs typeface="Times New Roman" pitchFamily="18" charset="0"/>
                                </a:rPr>
                              </m:ctrlPr>
                            </m:sSubPr>
                            <m:e>
                              <m:r>
                                <a:rPr lang="en-US" altLang="zh-TW" i="1">
                                  <a:latin typeface="Cambria Math"/>
                                  <a:ea typeface="Cambria Math"/>
                                  <a:cs typeface="Times New Roman" pitchFamily="18" charset="0"/>
                                </a:rPr>
                                <m:t>𝑔</m:t>
                              </m:r>
                            </m:e>
                            <m:sub>
                              <m:r>
                                <a:rPr lang="zh-TW" altLang="en-US" i="1">
                                  <a:latin typeface="Cambria Math"/>
                                  <a:ea typeface="Cambria Math"/>
                                  <a:cs typeface="Times New Roman" pitchFamily="18" charset="0"/>
                                </a:rPr>
                                <m:t>𝜈</m:t>
                              </m:r>
                              <m:r>
                                <a:rPr lang="zh-TW" altLang="en-US" i="1">
                                  <a:latin typeface="Cambria Math" panose="02040503050406030204" pitchFamily="18" charset="0"/>
                                  <a:ea typeface="Cambria Math"/>
                                  <a:cs typeface="Times New Roman" pitchFamily="18" charset="0"/>
                                </a:rPr>
                                <m:t>𝜆</m:t>
                              </m:r>
                            </m:sub>
                          </m:sSub>
                          <m:r>
                            <a:rPr lang="en-US" altLang="zh-TW" b="0" i="1" smtClean="0">
                              <a:latin typeface="Cambria Math"/>
                              <a:cs typeface="Times New Roman" pitchFamily="18" charset="0"/>
                            </a:rPr>
                            <m:t>𝑠</m:t>
                          </m:r>
                        </m:e>
                        <m:sup>
                          <m:r>
                            <a:rPr lang="zh-TW" altLang="en-US" i="1" smtClean="0">
                              <a:latin typeface="Cambria Math"/>
                              <a:cs typeface="Times New Roman" pitchFamily="18" charset="0"/>
                            </a:rPr>
                            <m:t>𝜅𝜆</m:t>
                          </m:r>
                        </m:sup>
                      </m:sSup>
                    </m:oMath>
                  </m:oMathPara>
                </a14:m>
                <a:endParaRPr lang="zh-TW" altLang="en-US" dirty="0">
                  <a:latin typeface="Times New Roman" pitchFamily="18" charset="0"/>
                  <a:cs typeface="Times New Roman" pitchFamily="18" charset="0"/>
                </a:endParaRPr>
              </a:p>
            </p:txBody>
          </p:sp>
        </mc:Choice>
        <mc:Fallback xmlns="">
          <p:sp>
            <p:nvSpPr>
              <p:cNvPr id="11" name="文字方塊 10"/>
              <p:cNvSpPr txBox="1">
                <a:spLocks noRot="1" noChangeAspect="1" noMove="1" noResize="1" noEditPoints="1" noAdjustHandles="1" noChangeArrowheads="1" noChangeShapeType="1" noTextEdit="1"/>
              </p:cNvSpPr>
              <p:nvPr/>
            </p:nvSpPr>
            <p:spPr>
              <a:xfrm>
                <a:off x="2802953" y="3269466"/>
                <a:ext cx="1878015" cy="410946"/>
              </a:xfrm>
              <a:prstGeom prst="rect">
                <a:avLst/>
              </a:prstGeom>
              <a:blipFill>
                <a:blip r:embed="rId4"/>
                <a:stretch>
                  <a:fillRect b="-6061"/>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3" name="文字方塊 2"/>
              <p:cNvSpPr txBox="1"/>
              <p:nvPr/>
            </p:nvSpPr>
            <p:spPr>
              <a:xfrm>
                <a:off x="782383" y="4541884"/>
                <a:ext cx="6776657" cy="423386"/>
              </a:xfrm>
              <a:prstGeom prst="rect">
                <a:avLst/>
              </a:prstGeom>
              <a:noFill/>
            </p:spPr>
            <p:txBody>
              <a:bodyPr wrap="square" rtlCol="0">
                <a:spAutoFit/>
              </a:bodyPr>
              <a:lstStyle/>
              <a:p>
                <a:r>
                  <a:rPr lang="zh-TW" altLang="en-US" dirty="0">
                    <a:latin typeface="Times New Roman" pitchFamily="18" charset="0"/>
                    <a:cs typeface="Times New Roman" pitchFamily="18" charset="0"/>
                  </a:rPr>
                  <a:t>例如</a:t>
                </a:r>
                <a14:m>
                  <m:oMath xmlns:m="http://schemas.openxmlformats.org/officeDocument/2006/math">
                    <m:sSubSup>
                      <m:sSubSupPr>
                        <m:ctrlPr>
                          <a:rPr lang="zh-TW" altLang="en-US" i="1">
                            <a:latin typeface="Cambria Math" panose="02040503050406030204" pitchFamily="18" charset="0"/>
                          </a:rPr>
                        </m:ctrlPr>
                      </m:sSubSupPr>
                      <m:e>
                        <m:r>
                          <a:rPr lang="en-US" altLang="zh-TW" b="0" i="1" smtClean="0">
                            <a:latin typeface="Cambria Math"/>
                          </a:rPr>
                          <m:t>𝑡</m:t>
                        </m:r>
                      </m:e>
                      <m:sub>
                        <m:r>
                          <a:rPr lang="zh-TW" altLang="el-GR" i="1">
                            <a:latin typeface="Cambria Math"/>
                            <a:ea typeface="Cambria Math"/>
                          </a:rPr>
                          <m:t>𝜈</m:t>
                        </m:r>
                      </m:sub>
                      <m:sup>
                        <m:r>
                          <a:rPr lang="zh-TW" altLang="en-US" i="1">
                            <a:latin typeface="Cambria Math"/>
                            <a:ea typeface="Cambria Math" panose="02040503050406030204" pitchFamily="18" charset="0"/>
                          </a:rPr>
                          <m:t>𝜇</m:t>
                        </m:r>
                        <m:r>
                          <a:rPr lang="zh-TW" altLang="en-US" i="1" smtClean="0">
                            <a:latin typeface="Cambria Math"/>
                            <a:ea typeface="Cambria Math" panose="02040503050406030204" pitchFamily="18" charset="0"/>
                          </a:rPr>
                          <m:t>𝜈</m:t>
                        </m:r>
                      </m:sup>
                    </m:sSubSup>
                    <m:r>
                      <a:rPr lang="zh-TW" altLang="en-US" i="1">
                        <a:latin typeface="Cambria Math" panose="02040503050406030204" pitchFamily="18" charset="0"/>
                        <a:ea typeface="+mn-ea"/>
                      </a:rPr>
                      <m:t>就是一個</m:t>
                    </m:r>
                    <m:r>
                      <a:rPr lang="en-US" altLang="zh-TW" b="0" i="1" smtClean="0">
                        <a:latin typeface="Cambria Math" panose="02040503050406030204" pitchFamily="18" charset="0"/>
                        <a:ea typeface="+mn-ea"/>
                      </a:rPr>
                      <m:t>4</m:t>
                    </m:r>
                    <m:r>
                      <a:rPr lang="zh-TW" altLang="en-US" i="1">
                        <a:latin typeface="Cambria Math" panose="02040503050406030204" pitchFamily="18" charset="0"/>
                        <a:ea typeface="+mn-ea"/>
                      </a:rPr>
                      <m:t>向量</m:t>
                    </m:r>
                    <m:r>
                      <a:rPr lang="zh-TW" altLang="en-US" b="0" i="1" smtClean="0">
                        <a:latin typeface="Cambria Math"/>
                        <a:ea typeface="Cambria Math" panose="02040503050406030204" pitchFamily="18" charset="0"/>
                      </a:rPr>
                      <m:t>，</m:t>
                    </m:r>
                    <m:r>
                      <a:rPr lang="zh-TW" altLang="en-US" i="1">
                        <a:latin typeface="Cambria Math"/>
                        <a:ea typeface="Cambria Math" panose="02040503050406030204" pitchFamily="18" charset="0"/>
                      </a:rPr>
                      <m:t> </m:t>
                    </m:r>
                    <m:sSubSup>
                      <m:sSubSupPr>
                        <m:ctrlPr>
                          <a:rPr lang="zh-TW" altLang="en-US" i="1">
                            <a:latin typeface="Cambria Math" panose="02040503050406030204" pitchFamily="18" charset="0"/>
                          </a:rPr>
                        </m:ctrlPr>
                      </m:sSubSupPr>
                      <m:e>
                        <m:r>
                          <a:rPr lang="en-US" altLang="zh-TW" i="1">
                            <a:latin typeface="Cambria Math"/>
                          </a:rPr>
                          <m:t>𝑠</m:t>
                        </m:r>
                      </m:e>
                      <m:sub>
                        <m:r>
                          <a:rPr lang="zh-TW" altLang="en-US" i="1" smtClean="0">
                            <a:latin typeface="Cambria Math"/>
                            <a:ea typeface="Cambria Math"/>
                          </a:rPr>
                          <m:t>𝜇</m:t>
                        </m:r>
                      </m:sub>
                      <m:sup>
                        <m:r>
                          <a:rPr lang="zh-TW" altLang="en-US" i="1">
                            <a:latin typeface="Cambria Math"/>
                            <a:ea typeface="Cambria Math" panose="02040503050406030204" pitchFamily="18" charset="0"/>
                          </a:rPr>
                          <m:t>𝜇</m:t>
                        </m:r>
                      </m:sup>
                    </m:sSubSup>
                  </m:oMath>
                </a14:m>
                <a:r>
                  <a:rPr lang="zh-TW" altLang="en-US" dirty="0">
                    <a:latin typeface="Times New Roman" pitchFamily="18" charset="0"/>
                    <a:cs typeface="Times New Roman" pitchFamily="18" charset="0"/>
                  </a:rPr>
                  <a:t>就是一個純量，</a:t>
                </a:r>
                <a14:m>
                  <m:oMath xmlns:m="http://schemas.openxmlformats.org/officeDocument/2006/math">
                    <m:sSubSup>
                      <m:sSubSupPr>
                        <m:ctrlPr>
                          <a:rPr lang="zh-TW" altLang="en-US" i="1">
                            <a:latin typeface="Cambria Math" panose="02040503050406030204" pitchFamily="18" charset="0"/>
                          </a:rPr>
                        </m:ctrlPr>
                      </m:sSubSupPr>
                      <m:e>
                        <m:r>
                          <a:rPr lang="en-US" altLang="zh-TW" i="1">
                            <a:latin typeface="Cambria Math"/>
                          </a:rPr>
                          <m:t>𝑡</m:t>
                        </m:r>
                      </m:e>
                      <m:sub>
                        <m:r>
                          <a:rPr lang="zh-TW" altLang="en-US" i="1" smtClean="0">
                            <a:latin typeface="Cambria Math" panose="02040503050406030204" pitchFamily="18" charset="0"/>
                            <a:ea typeface="Cambria Math"/>
                          </a:rPr>
                          <m:t>𝜌</m:t>
                        </m:r>
                      </m:sub>
                      <m:sup>
                        <m:r>
                          <a:rPr lang="zh-TW" altLang="en-US" i="1">
                            <a:latin typeface="Cambria Math"/>
                            <a:ea typeface="Cambria Math" panose="02040503050406030204" pitchFamily="18" charset="0"/>
                          </a:rPr>
                          <m:t>𝜇𝜈</m:t>
                        </m:r>
                      </m:sup>
                    </m:sSubSup>
                    <m:sSubSup>
                      <m:sSubSupPr>
                        <m:ctrlPr>
                          <a:rPr lang="zh-TW" altLang="en-US" i="1">
                            <a:latin typeface="Cambria Math" panose="02040503050406030204" pitchFamily="18" charset="0"/>
                          </a:rPr>
                        </m:ctrlPr>
                      </m:sSubSupPr>
                      <m:e>
                        <m:r>
                          <a:rPr lang="en-US" altLang="zh-TW" i="1">
                            <a:latin typeface="Cambria Math"/>
                          </a:rPr>
                          <m:t>𝑠</m:t>
                        </m:r>
                      </m:e>
                      <m:sub>
                        <m:r>
                          <a:rPr lang="zh-TW" altLang="en-US" i="1">
                            <a:latin typeface="Cambria Math"/>
                            <a:ea typeface="Cambria Math"/>
                          </a:rPr>
                          <m:t>𝜇</m:t>
                        </m:r>
                      </m:sub>
                      <m:sup>
                        <m:r>
                          <a:rPr lang="zh-TW" altLang="en-US" i="1" smtClean="0">
                            <a:latin typeface="Cambria Math" panose="02040503050406030204" pitchFamily="18" charset="0"/>
                            <a:ea typeface="Cambria Math"/>
                          </a:rPr>
                          <m:t>𝜌</m:t>
                        </m:r>
                      </m:sup>
                    </m:sSubSup>
                    <m:sSub>
                      <m:sSubPr>
                        <m:ctrlPr>
                          <a:rPr lang="en-US" altLang="zh-TW"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𝑣</m:t>
                        </m:r>
                      </m:e>
                      <m:sub>
                        <m:r>
                          <a:rPr lang="en-US" altLang="zh-TW" i="1" smtClean="0">
                            <a:latin typeface="Cambria Math" panose="02040503050406030204" pitchFamily="18" charset="0"/>
                            <a:ea typeface="Cambria Math" panose="02040503050406030204" pitchFamily="18" charset="0"/>
                          </a:rPr>
                          <m:t>𝜈</m:t>
                        </m:r>
                      </m:sub>
                    </m:sSub>
                  </m:oMath>
                </a14:m>
                <a:r>
                  <a:rPr lang="zh-TW" altLang="en-US" dirty="0">
                    <a:latin typeface="Times New Roman" pitchFamily="18" charset="0"/>
                    <a:cs typeface="Times New Roman" pitchFamily="18" charset="0"/>
                  </a:rPr>
                  <a:t>也是一個純量。</a:t>
                </a:r>
              </a:p>
            </p:txBody>
          </p:sp>
        </mc:Choice>
        <mc:Fallback xmlns="">
          <p:sp>
            <p:nvSpPr>
              <p:cNvPr id="3" name="文字方塊 2"/>
              <p:cNvSpPr txBox="1">
                <a:spLocks noRot="1" noChangeAspect="1" noMove="1" noResize="1" noEditPoints="1" noAdjustHandles="1" noChangeArrowheads="1" noChangeShapeType="1" noTextEdit="1"/>
              </p:cNvSpPr>
              <p:nvPr/>
            </p:nvSpPr>
            <p:spPr>
              <a:xfrm>
                <a:off x="782383" y="4541884"/>
                <a:ext cx="6776657" cy="423386"/>
              </a:xfrm>
              <a:prstGeom prst="rect">
                <a:avLst/>
              </a:prstGeom>
              <a:blipFill>
                <a:blip r:embed="rId5"/>
                <a:stretch>
                  <a:fillRect l="-748" r="-4112" b="-11429"/>
                </a:stretch>
              </a:blipFill>
            </p:spPr>
            <p:txBody>
              <a:bodyPr/>
              <a:lstStyle/>
              <a:p>
                <a:r>
                  <a:rPr lang="en-TW">
                    <a:noFill/>
                  </a:rPr>
                  <a:t> </a:t>
                </a:r>
              </a:p>
            </p:txBody>
          </p:sp>
        </mc:Fallback>
      </mc:AlternateContent>
      <p:sp>
        <p:nvSpPr>
          <p:cNvPr id="4" name="文字方塊 3"/>
          <p:cNvSpPr txBox="1"/>
          <p:nvPr/>
        </p:nvSpPr>
        <p:spPr>
          <a:xfrm>
            <a:off x="804609" y="773846"/>
            <a:ext cx="3727938"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相對論的向量分析規則：</a:t>
            </a:r>
          </a:p>
        </p:txBody>
      </p:sp>
      <p:sp>
        <p:nvSpPr>
          <p:cNvPr id="5" name="文字方塊 4"/>
          <p:cNvSpPr txBox="1"/>
          <p:nvPr/>
        </p:nvSpPr>
        <p:spPr>
          <a:xfrm>
            <a:off x="782381" y="2104578"/>
            <a:ext cx="5426348"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在相對論變換下，所有物理量依據其足標變換：</a:t>
            </a:r>
          </a:p>
        </p:txBody>
      </p:sp>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FB9A2A50-C161-1145-80C1-AE1BFE6272EA}"/>
                  </a:ext>
                </a:extLst>
              </p:cNvPr>
              <p:cNvSpPr txBox="1"/>
              <p:nvPr/>
            </p:nvSpPr>
            <p:spPr>
              <a:xfrm>
                <a:off x="5750426" y="2081600"/>
                <a:ext cx="2223749" cy="450380"/>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i="1" smtClean="0">
                              <a:latin typeface="Cambria Math" panose="02040503050406030204" pitchFamily="18" charset="0"/>
                              <a:ea typeface="Cambria Math"/>
                              <a:cs typeface="Times New Roman" pitchFamily="18" charset="0"/>
                            </a:rPr>
                          </m:ctrlPr>
                        </m:sSubSupPr>
                        <m:e>
                          <m:r>
                            <a:rPr lang="en-US" altLang="zh-TW" i="1">
                              <a:latin typeface="Cambria Math" panose="02040503050406030204" pitchFamily="18" charset="0"/>
                              <a:ea typeface="Cambria Math"/>
                              <a:cs typeface="Times New Roman" pitchFamily="18" charset="0"/>
                            </a:rPr>
                            <m:t>𝑇</m:t>
                          </m:r>
                        </m:e>
                        <m:sub>
                          <m:r>
                            <a:rPr lang="en-US" altLang="zh-TW" i="1">
                              <a:latin typeface="Cambria Math" panose="02040503050406030204" pitchFamily="18" charset="0"/>
                              <a:ea typeface="Cambria Math" panose="02040503050406030204" pitchFamily="18" charset="0"/>
                              <a:cs typeface="Times New Roman" pitchFamily="18" charset="0"/>
                            </a:rPr>
                            <m:t>𝜇</m:t>
                          </m:r>
                        </m:sub>
                        <m:sup>
                          <m:r>
                            <a:rPr lang="en-US" altLang="zh-TW" i="1">
                              <a:latin typeface="Cambria Math" panose="02040503050406030204" pitchFamily="18" charset="0"/>
                              <a:ea typeface="Cambria Math" panose="02040503050406030204" pitchFamily="18" charset="0"/>
                              <a:cs typeface="Times New Roman" pitchFamily="18" charset="0"/>
                            </a:rPr>
                            <m:t>𝜈</m:t>
                          </m:r>
                          <m:r>
                            <a:rPr lang="en-US" altLang="zh-TW" b="0" i="1" smtClean="0">
                              <a:latin typeface="Cambria Math" panose="02040503050406030204" pitchFamily="18" charset="0"/>
                              <a:ea typeface="Cambria Math" panose="02040503050406030204" pitchFamily="18" charset="0"/>
                              <a:cs typeface="Times New Roman" pitchFamily="18" charset="0"/>
                            </a:rPr>
                            <m:t>′</m:t>
                          </m:r>
                        </m:sup>
                      </m:sSubSup>
                      <m:r>
                        <a:rPr lang="en-US" altLang="zh-TW" b="0" i="1" smtClean="0">
                          <a:latin typeface="Cambria Math"/>
                          <a:ea typeface="Cambria Math"/>
                          <a:cs typeface="Times New Roman" pitchFamily="18" charset="0"/>
                        </a:rPr>
                        <m:t>=</m:t>
                      </m:r>
                      <m:sSup>
                        <m:sSupPr>
                          <m:ctrlPr>
                            <a:rPr lang="en-US" altLang="zh-TW" i="1">
                              <a:latin typeface="Cambria Math" panose="02040503050406030204" pitchFamily="18" charset="0"/>
                              <a:cs typeface="Times New Roman" pitchFamily="18" charset="0"/>
                            </a:rPr>
                          </m:ctrlPr>
                        </m:sSupPr>
                        <m:e>
                          <m:sSub>
                            <m:sSubPr>
                              <m:ctrlPr>
                                <a:rPr lang="en-US" altLang="zh-TW" i="1">
                                  <a:latin typeface="Cambria Math" panose="02040503050406030204" pitchFamily="18" charset="0"/>
                                  <a:cs typeface="Times New Roman" pitchFamily="18" charset="0"/>
                                </a:rPr>
                              </m:ctrlPr>
                            </m:sSubPr>
                            <m:e>
                              <m:r>
                                <m:rPr>
                                  <m:sty m:val="p"/>
                                </m:rPr>
                                <a:rPr lang="el-GR" altLang="zh-TW" i="1">
                                  <a:latin typeface="Cambria Math"/>
                                  <a:ea typeface="Cambria Math"/>
                                  <a:cs typeface="Times New Roman" pitchFamily="18" charset="0"/>
                                </a:rPr>
                                <m:t>Λ</m:t>
                              </m:r>
                            </m:e>
                            <m:sub>
                              <m:r>
                                <a:rPr lang="zh-TW" altLang="en-US" i="1">
                                  <a:latin typeface="Cambria Math"/>
                                  <a:cs typeface="Times New Roman" pitchFamily="18" charset="0"/>
                                </a:rPr>
                                <m:t>𝜇</m:t>
                              </m:r>
                            </m:sub>
                          </m:sSub>
                        </m:e>
                        <m:sup>
                          <m:r>
                            <a:rPr lang="zh-TW" altLang="en-US" i="1" smtClean="0">
                              <a:latin typeface="Cambria Math"/>
                              <a:cs typeface="Times New Roman" pitchFamily="18" charset="0"/>
                            </a:rPr>
                            <m:t>𝛼</m:t>
                          </m:r>
                        </m:sup>
                      </m:sSup>
                      <m:r>
                        <a:rPr lang="zh-TW" altLang="en-US" i="1" smtClean="0">
                          <a:latin typeface="Cambria Math"/>
                          <a:cs typeface="Times New Roman" pitchFamily="18" charset="0"/>
                        </a:rPr>
                        <m:t>∙</m:t>
                      </m:r>
                      <m:sSub>
                        <m:sSubPr>
                          <m:ctrlPr>
                            <a:rPr lang="en-US" altLang="zh-TW" i="1">
                              <a:latin typeface="Cambria Math" panose="02040503050406030204" pitchFamily="18" charset="0"/>
                              <a:cs typeface="Times New Roman" pitchFamily="18" charset="0"/>
                            </a:rPr>
                          </m:ctrlPr>
                        </m:sSubPr>
                        <m:e>
                          <m:sSup>
                            <m:sSupPr>
                              <m:ctrlPr>
                                <a:rPr lang="en-US" altLang="zh-TW" i="1">
                                  <a:latin typeface="Cambria Math" panose="02040503050406030204" pitchFamily="18" charset="0"/>
                                  <a:cs typeface="Times New Roman" pitchFamily="18" charset="0"/>
                                </a:rPr>
                              </m:ctrlPr>
                            </m:sSupPr>
                            <m:e>
                              <m:r>
                                <m:rPr>
                                  <m:sty m:val="p"/>
                                </m:rPr>
                                <a:rPr lang="el-GR" altLang="zh-TW" i="1">
                                  <a:latin typeface="Cambria Math"/>
                                  <a:ea typeface="Cambria Math"/>
                                  <a:cs typeface="Times New Roman" pitchFamily="18" charset="0"/>
                                </a:rPr>
                                <m:t>Λ</m:t>
                              </m:r>
                            </m:e>
                            <m:sup>
                              <m:r>
                                <a:rPr lang="zh-TW" altLang="en-US" i="1" smtClean="0">
                                  <a:latin typeface="Cambria Math"/>
                                  <a:cs typeface="Times New Roman" pitchFamily="18" charset="0"/>
                                </a:rPr>
                                <m:t>𝜈</m:t>
                              </m:r>
                            </m:sup>
                          </m:sSup>
                        </m:e>
                        <m:sub>
                          <m:r>
                            <a:rPr lang="zh-TW" altLang="en-US" i="1" smtClean="0">
                              <a:latin typeface="Cambria Math"/>
                              <a:cs typeface="Times New Roman" pitchFamily="18" charset="0"/>
                            </a:rPr>
                            <m:t>𝛽</m:t>
                          </m:r>
                        </m:sub>
                      </m:sSub>
                      <m:r>
                        <a:rPr lang="zh-TW" altLang="en-US" i="1" smtClean="0">
                          <a:latin typeface="Cambria Math"/>
                          <a:cs typeface="Times New Roman" pitchFamily="18" charset="0"/>
                        </a:rPr>
                        <m:t>∙</m:t>
                      </m:r>
                      <m:sSubSup>
                        <m:sSubSupPr>
                          <m:ctrlPr>
                            <a:rPr lang="en-US" altLang="zh-TW" i="1">
                              <a:latin typeface="Cambria Math" panose="02040503050406030204" pitchFamily="18" charset="0"/>
                              <a:ea typeface="Cambria Math"/>
                              <a:cs typeface="Times New Roman" pitchFamily="18" charset="0"/>
                            </a:rPr>
                          </m:ctrlPr>
                        </m:sSubSupPr>
                        <m:e>
                          <m:r>
                            <a:rPr lang="en-US" altLang="zh-TW" i="1">
                              <a:latin typeface="Cambria Math" panose="02040503050406030204" pitchFamily="18" charset="0"/>
                              <a:ea typeface="Cambria Math"/>
                              <a:cs typeface="Times New Roman" pitchFamily="18" charset="0"/>
                            </a:rPr>
                            <m:t>𝑇</m:t>
                          </m:r>
                        </m:e>
                        <m:sub>
                          <m:r>
                            <a:rPr lang="en-US" altLang="zh-TW" i="1" smtClean="0">
                              <a:latin typeface="Cambria Math" panose="02040503050406030204" pitchFamily="18" charset="0"/>
                              <a:ea typeface="Cambria Math" panose="02040503050406030204" pitchFamily="18" charset="0"/>
                              <a:cs typeface="Times New Roman" pitchFamily="18" charset="0"/>
                            </a:rPr>
                            <m:t>𝛼</m:t>
                          </m:r>
                        </m:sub>
                        <m:sup>
                          <m:r>
                            <a:rPr lang="en-US" altLang="zh-TW" i="1" smtClean="0">
                              <a:latin typeface="Cambria Math" panose="02040503050406030204" pitchFamily="18" charset="0"/>
                              <a:ea typeface="Cambria Math" panose="02040503050406030204" pitchFamily="18" charset="0"/>
                              <a:cs typeface="Times New Roman" pitchFamily="18" charset="0"/>
                            </a:rPr>
                            <m:t>𝛽</m:t>
                          </m:r>
                        </m:sup>
                      </m:sSubSup>
                    </m:oMath>
                  </m:oMathPara>
                </a14:m>
                <a:endParaRPr lang="zh-TW" altLang="en-US" dirty="0">
                  <a:latin typeface="Times New Roman" pitchFamily="18" charset="0"/>
                  <a:cs typeface="Times New Roman" pitchFamily="18" charset="0"/>
                </a:endParaRPr>
              </a:p>
            </p:txBody>
          </p:sp>
        </mc:Choice>
        <mc:Fallback xmlns="">
          <p:sp>
            <p:nvSpPr>
              <p:cNvPr id="12" name="文字方塊 11">
                <a:extLst>
                  <a:ext uri="{FF2B5EF4-FFF2-40B4-BE49-F238E27FC236}">
                    <a16:creationId xmlns:a16="http://schemas.microsoft.com/office/drawing/2014/main" id="{FB9A2A50-C161-1145-80C1-AE1BFE6272EA}"/>
                  </a:ext>
                </a:extLst>
              </p:cNvPr>
              <p:cNvSpPr txBox="1">
                <a:spLocks noRot="1" noChangeAspect="1" noMove="1" noResize="1" noEditPoints="1" noAdjustHandles="1" noChangeArrowheads="1" noChangeShapeType="1" noTextEdit="1"/>
              </p:cNvSpPr>
              <p:nvPr/>
            </p:nvSpPr>
            <p:spPr>
              <a:xfrm>
                <a:off x="5750426" y="2081600"/>
                <a:ext cx="2223749" cy="450380"/>
              </a:xfrm>
              <a:prstGeom prst="rect">
                <a:avLst/>
              </a:prstGeom>
              <a:blipFill>
                <a:blip r:embed="rId6"/>
                <a:stretch>
                  <a:fillRect b="-5405"/>
                </a:stretch>
              </a:blipFill>
            </p:spPr>
            <p:txBody>
              <a:bodyPr/>
              <a:lstStyle/>
              <a:p>
                <a:r>
                  <a:rPr lang="en-TW">
                    <a:noFill/>
                  </a:rPr>
                  <a:t> </a:t>
                </a:r>
              </a:p>
            </p:txBody>
          </p:sp>
        </mc:Fallback>
      </mc:AlternateContent>
      <p:sp>
        <p:nvSpPr>
          <p:cNvPr id="6" name="TextBox 5">
            <a:extLst>
              <a:ext uri="{FF2B5EF4-FFF2-40B4-BE49-F238E27FC236}">
                <a16:creationId xmlns:a16="http://schemas.microsoft.com/office/drawing/2014/main" id="{C1989D02-5D57-1E4F-9DFF-FDD4625DAEF0}"/>
              </a:ext>
            </a:extLst>
          </p:cNvPr>
          <p:cNvSpPr txBox="1"/>
          <p:nvPr/>
        </p:nvSpPr>
        <p:spPr>
          <a:xfrm>
            <a:off x="804607" y="1143178"/>
            <a:ext cx="7998017" cy="369332"/>
          </a:xfrm>
          <a:prstGeom prst="rect">
            <a:avLst/>
          </a:prstGeom>
          <a:noFill/>
        </p:spPr>
        <p:txBody>
          <a:bodyPr wrap="square" rtlCol="0">
            <a:spAutoFit/>
          </a:bodyPr>
          <a:lstStyle/>
          <a:p>
            <a:r>
              <a:rPr lang="en-TW" dirty="0">
                <a:latin typeface="Times New Roman" pitchFamily="18" charset="0"/>
                <a:cs typeface="Times New Roman" pitchFamily="18" charset="0"/>
              </a:rPr>
              <a:t>All physical observable can be classified interms of invariants, 4-vectors and tensors.</a:t>
            </a:r>
          </a:p>
        </p:txBody>
      </p:sp>
      <p:sp>
        <p:nvSpPr>
          <p:cNvPr id="7" name="TextBox 6">
            <a:extLst>
              <a:ext uri="{FF2B5EF4-FFF2-40B4-BE49-F238E27FC236}">
                <a16:creationId xmlns:a16="http://schemas.microsoft.com/office/drawing/2014/main" id="{9AA6E68A-DF30-6341-9C55-E032ADC8E91E}"/>
              </a:ext>
            </a:extLst>
          </p:cNvPr>
          <p:cNvSpPr txBox="1"/>
          <p:nvPr/>
        </p:nvSpPr>
        <p:spPr>
          <a:xfrm>
            <a:off x="795180" y="1550580"/>
            <a:ext cx="7364033" cy="369332"/>
          </a:xfrm>
          <a:prstGeom prst="rect">
            <a:avLst/>
          </a:prstGeom>
          <a:noFill/>
        </p:spPr>
        <p:txBody>
          <a:bodyPr wrap="square" rtlCol="0">
            <a:spAutoFit/>
          </a:bodyPr>
          <a:lstStyle/>
          <a:p>
            <a:r>
              <a:rPr lang="en-TW" dirty="0">
                <a:latin typeface="Times New Roman" pitchFamily="18" charset="0"/>
                <a:cs typeface="Times New Roman" pitchFamily="18" charset="0"/>
              </a:rPr>
              <a:t>An equation in a Physcal Law must be composed of the same types.</a:t>
            </a:r>
          </a:p>
        </p:txBody>
      </p:sp>
      <p:sp>
        <p:nvSpPr>
          <p:cNvPr id="8" name="TextBox 7">
            <a:extLst>
              <a:ext uri="{FF2B5EF4-FFF2-40B4-BE49-F238E27FC236}">
                <a16:creationId xmlns:a16="http://schemas.microsoft.com/office/drawing/2014/main" id="{0787CE30-3F82-1647-9938-C7BBAFD98542}"/>
              </a:ext>
            </a:extLst>
          </p:cNvPr>
          <p:cNvSpPr txBox="1"/>
          <p:nvPr/>
        </p:nvSpPr>
        <p:spPr>
          <a:xfrm>
            <a:off x="1" y="5704372"/>
            <a:ext cx="9308386" cy="369332"/>
          </a:xfrm>
          <a:prstGeom prst="rect">
            <a:avLst/>
          </a:prstGeom>
          <a:noFill/>
        </p:spPr>
        <p:txBody>
          <a:bodyPr wrap="square" rtlCol="0">
            <a:spAutoFit/>
          </a:bodyPr>
          <a:lstStyle/>
          <a:p>
            <a:r>
              <a:rPr lang="en-TW" dirty="0">
                <a:latin typeface="Times New Roman" pitchFamily="18" charset="0"/>
                <a:cs typeface="Times New Roman" pitchFamily="18" charset="0"/>
              </a:rPr>
              <a:t>Since any index in any tensor will transform in the same way as 4-vectors or contrvariant vectors,  </a:t>
            </a:r>
          </a:p>
        </p:txBody>
      </p:sp>
      <p:sp>
        <p:nvSpPr>
          <p:cNvPr id="13" name="TextBox 12">
            <a:extLst>
              <a:ext uri="{FF2B5EF4-FFF2-40B4-BE49-F238E27FC236}">
                <a16:creationId xmlns:a16="http://schemas.microsoft.com/office/drawing/2014/main" id="{E4F265B5-EEDA-9147-B5EA-351063B8D337}"/>
              </a:ext>
            </a:extLst>
          </p:cNvPr>
          <p:cNvSpPr txBox="1"/>
          <p:nvPr/>
        </p:nvSpPr>
        <p:spPr>
          <a:xfrm>
            <a:off x="0" y="6081560"/>
            <a:ext cx="7154679" cy="369332"/>
          </a:xfrm>
          <a:prstGeom prst="rect">
            <a:avLst/>
          </a:prstGeom>
          <a:noFill/>
        </p:spPr>
        <p:txBody>
          <a:bodyPr wrap="square" rtlCol="0">
            <a:spAutoFit/>
          </a:bodyPr>
          <a:lstStyle/>
          <a:p>
            <a:r>
              <a:rPr lang="en-GB" dirty="0" err="1">
                <a:latin typeface="Times New Roman" pitchFamily="18" charset="0"/>
                <a:cs typeface="Times New Roman" pitchFamily="18" charset="0"/>
              </a:rPr>
              <a:t>invaraints</a:t>
            </a:r>
            <a:r>
              <a:rPr lang="en-TW" dirty="0">
                <a:latin typeface="Times New Roman" pitchFamily="18" charset="0"/>
                <a:cs typeface="Times New Roman" pitchFamily="18" charset="0"/>
              </a:rPr>
              <a:t> can be formed only when all indices are contracted.</a:t>
            </a:r>
          </a:p>
        </p:txBody>
      </p:sp>
    </p:spTree>
    <p:extLst>
      <p:ext uri="{BB962C8B-B14F-4D97-AF65-F5344CB8AC3E}">
        <p14:creationId xmlns:p14="http://schemas.microsoft.com/office/powerpoint/2010/main" val="20062077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文字方塊 1"/>
          <p:cNvSpPr txBox="1">
            <a:spLocks noChangeArrowheads="1"/>
          </p:cNvSpPr>
          <p:nvPr/>
        </p:nvSpPr>
        <p:spPr bwMode="auto">
          <a:xfrm>
            <a:off x="2087563" y="1844675"/>
            <a:ext cx="5545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zh-TW" altLang="en-US" sz="1800">
                <a:latin typeface="Times New Roman" pitchFamily="18" charset="0"/>
                <a:cs typeface="Times New Roman" pitchFamily="18" charset="0"/>
              </a:rPr>
              <a:t>粒子物理的反應必須滿足 </a:t>
            </a:r>
            <a:r>
              <a:rPr kumimoji="0" lang="en-US" altLang="zh-TW" sz="1800">
                <a:latin typeface="Times New Roman" pitchFamily="18" charset="0"/>
                <a:cs typeface="Times New Roman" pitchFamily="18" charset="0"/>
              </a:rPr>
              <a:t>4 momentum Conservation</a:t>
            </a:r>
            <a:endParaRPr kumimoji="0" lang="zh-TW" altLang="en-US" sz="180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577" r="34313" b="26597"/>
          <a:stretch/>
        </p:blipFill>
        <p:spPr bwMode="auto">
          <a:xfrm>
            <a:off x="1539916" y="3576320"/>
            <a:ext cx="5463104" cy="6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3" name="Picture 4"/>
          <p:cNvPicPr>
            <a:picLocks noChangeAspect="1" noChangeArrowheads="1"/>
          </p:cNvPicPr>
          <p:nvPr/>
        </p:nvPicPr>
        <p:blipFill>
          <a:blip r:embed="rId3">
            <a:extLst>
              <a:ext uri="{28A0092B-C50C-407E-A947-70E740481C1C}">
                <a14:useLocalDpi xmlns:a14="http://schemas.microsoft.com/office/drawing/2010/main" val="0"/>
              </a:ext>
            </a:extLst>
          </a:blip>
          <a:srcRect t="48706" r="27727" b="2586"/>
          <a:stretch>
            <a:fillRect/>
          </a:stretch>
        </p:blipFill>
        <p:spPr bwMode="auto">
          <a:xfrm>
            <a:off x="5755790" y="1798553"/>
            <a:ext cx="1517803" cy="31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5" name="文字方塊 5"/>
          <p:cNvSpPr txBox="1">
            <a:spLocks noChangeArrowheads="1"/>
          </p:cNvSpPr>
          <p:nvPr/>
        </p:nvSpPr>
        <p:spPr bwMode="auto">
          <a:xfrm>
            <a:off x="5755790" y="2275578"/>
            <a:ext cx="2720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en-US" altLang="zh-TW" sz="1800" dirty="0">
                <a:latin typeface="Times New Roman" pitchFamily="18" charset="0"/>
                <a:cs typeface="Times New Roman" pitchFamily="18" charset="0"/>
              </a:rPr>
              <a:t>2 body Decay</a:t>
            </a:r>
            <a:r>
              <a:rPr kumimoji="0" lang="zh-TW" altLang="en-US" sz="1800" dirty="0">
                <a:latin typeface="Times New Roman" pitchFamily="18" charset="0"/>
                <a:cs typeface="Times New Roman" pitchFamily="18" charset="0"/>
              </a:rPr>
              <a:t> 二體衰變</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3B977E3-B5B9-624E-8B7C-8C31AF897279}"/>
                  </a:ext>
                </a:extLst>
              </p:cNvPr>
              <p:cNvSpPr txBox="1"/>
              <p:nvPr/>
            </p:nvSpPr>
            <p:spPr>
              <a:xfrm>
                <a:off x="5746581" y="4646906"/>
                <a:ext cx="1433469" cy="31527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TW" i="1" smtClean="0">
                              <a:latin typeface="Cambria Math" panose="02040503050406030204" pitchFamily="18" charset="0"/>
                              <a:cs typeface="Times New Roman" pitchFamily="18" charset="0"/>
                            </a:rPr>
                          </m:ctrlPr>
                        </m:sSubSupPr>
                        <m:e>
                          <m:r>
                            <a:rPr lang="en-US" b="0" i="1" smtClean="0">
                              <a:latin typeface="Cambria Math" panose="02040503050406030204" pitchFamily="18" charset="0"/>
                              <a:cs typeface="Times New Roman" pitchFamily="18" charset="0"/>
                            </a:rPr>
                            <m:t>𝑝</m:t>
                          </m:r>
                        </m:e>
                        <m:sub>
                          <m:r>
                            <a:rPr lang="en-US" b="0" i="1" smtClean="0">
                              <a:latin typeface="Cambria Math" panose="02040503050406030204" pitchFamily="18" charset="0"/>
                              <a:cs typeface="Times New Roman" pitchFamily="18" charset="0"/>
                            </a:rPr>
                            <m:t>𝐴</m:t>
                          </m:r>
                        </m:sub>
                        <m:sup>
                          <m:r>
                            <a:rPr lang="en-TW" i="1" smtClean="0">
                              <a:latin typeface="Cambria Math" panose="02040503050406030204" pitchFamily="18" charset="0"/>
                              <a:ea typeface="Cambria Math" panose="02040503050406030204" pitchFamily="18" charset="0"/>
                              <a:cs typeface="Times New Roman" pitchFamily="18" charset="0"/>
                            </a:rPr>
                            <m:t>𝜇</m:t>
                          </m:r>
                        </m:sup>
                      </m:sSubSup>
                      <m:r>
                        <a:rPr lang="en-US" b="0" i="1" smtClean="0">
                          <a:latin typeface="Cambria Math" panose="02040503050406030204" pitchFamily="18" charset="0"/>
                          <a:cs typeface="Times New Roman" pitchFamily="18" charset="0"/>
                        </a:rPr>
                        <m:t>=</m:t>
                      </m:r>
                      <m:sSubSup>
                        <m:sSubSupPr>
                          <m:ctrlPr>
                            <a:rPr lang="en-TW" i="1">
                              <a:latin typeface="Cambria Math" panose="02040503050406030204" pitchFamily="18" charset="0"/>
                              <a:cs typeface="Times New Roman" pitchFamily="18" charset="0"/>
                            </a:rPr>
                          </m:ctrlPr>
                        </m:sSubSupPr>
                        <m:e>
                          <m:r>
                            <a:rPr lang="en-US" i="1">
                              <a:latin typeface="Cambria Math" panose="02040503050406030204" pitchFamily="18" charset="0"/>
                              <a:cs typeface="Times New Roman" pitchFamily="18" charset="0"/>
                            </a:rPr>
                            <m:t>𝑝</m:t>
                          </m:r>
                        </m:e>
                        <m:sub>
                          <m:r>
                            <a:rPr lang="en-US" b="0" i="1" smtClean="0">
                              <a:latin typeface="Cambria Math" panose="02040503050406030204" pitchFamily="18" charset="0"/>
                              <a:cs typeface="Times New Roman" pitchFamily="18" charset="0"/>
                            </a:rPr>
                            <m:t>𝐶</m:t>
                          </m:r>
                        </m:sub>
                        <m:sup>
                          <m:r>
                            <a:rPr lang="en-TW" i="1">
                              <a:latin typeface="Cambria Math" panose="02040503050406030204" pitchFamily="18" charset="0"/>
                              <a:ea typeface="Cambria Math" panose="02040503050406030204" pitchFamily="18" charset="0"/>
                              <a:cs typeface="Times New Roman" pitchFamily="18" charset="0"/>
                            </a:rPr>
                            <m:t>𝜇</m:t>
                          </m:r>
                        </m:sup>
                      </m:sSubSup>
                      <m:r>
                        <a:rPr lang="en-US" b="0" i="0" smtClean="0">
                          <a:latin typeface="Cambria Math" panose="02040503050406030204" pitchFamily="18" charset="0"/>
                          <a:ea typeface="Cambria Math" panose="02040503050406030204" pitchFamily="18" charset="0"/>
                          <a:cs typeface="Times New Roman" pitchFamily="18" charset="0"/>
                        </a:rPr>
                        <m:t>+</m:t>
                      </m:r>
                      <m:sSubSup>
                        <m:sSubSupPr>
                          <m:ctrlPr>
                            <a:rPr lang="en-TW" i="1">
                              <a:latin typeface="Cambria Math" panose="02040503050406030204" pitchFamily="18" charset="0"/>
                              <a:cs typeface="Times New Roman" pitchFamily="18" charset="0"/>
                            </a:rPr>
                          </m:ctrlPr>
                        </m:sSubSupPr>
                        <m:e>
                          <m:r>
                            <a:rPr lang="en-US" i="1">
                              <a:latin typeface="Cambria Math" panose="02040503050406030204" pitchFamily="18" charset="0"/>
                              <a:cs typeface="Times New Roman" pitchFamily="18" charset="0"/>
                            </a:rPr>
                            <m:t>𝑝</m:t>
                          </m:r>
                        </m:e>
                        <m:sub>
                          <m:r>
                            <a:rPr lang="en-US" b="0" i="1" smtClean="0">
                              <a:latin typeface="Cambria Math" panose="02040503050406030204" pitchFamily="18" charset="0"/>
                              <a:cs typeface="Times New Roman" pitchFamily="18" charset="0"/>
                            </a:rPr>
                            <m:t>𝐷</m:t>
                          </m:r>
                        </m:sub>
                        <m:sup>
                          <m:r>
                            <a:rPr lang="en-TW" i="1">
                              <a:latin typeface="Cambria Math" panose="02040503050406030204" pitchFamily="18" charset="0"/>
                              <a:ea typeface="Cambria Math" panose="02040503050406030204" pitchFamily="18" charset="0"/>
                              <a:cs typeface="Times New Roman" pitchFamily="18" charset="0"/>
                            </a:rPr>
                            <m:t>𝜇</m:t>
                          </m:r>
                        </m:sup>
                      </m:sSubSup>
                    </m:oMath>
                  </m:oMathPara>
                </a14:m>
                <a:endParaRPr lang="en-TW" dirty="0">
                  <a:latin typeface="Times New Roman" pitchFamily="18" charset="0"/>
                  <a:cs typeface="Times New Roman" pitchFamily="18" charset="0"/>
                </a:endParaRPr>
              </a:p>
            </p:txBody>
          </p:sp>
        </mc:Choice>
        <mc:Fallback xmlns="">
          <p:sp>
            <p:nvSpPr>
              <p:cNvPr id="3" name="TextBox 2">
                <a:extLst>
                  <a:ext uri="{FF2B5EF4-FFF2-40B4-BE49-F238E27FC236}">
                    <a16:creationId xmlns:a16="http://schemas.microsoft.com/office/drawing/2014/main" id="{53B977E3-B5B9-624E-8B7C-8C31AF897279}"/>
                  </a:ext>
                </a:extLst>
              </p:cNvPr>
              <p:cNvSpPr txBox="1">
                <a:spLocks noRot="1" noChangeAspect="1" noMove="1" noResize="1" noEditPoints="1" noAdjustHandles="1" noChangeArrowheads="1" noChangeShapeType="1" noTextEdit="1"/>
              </p:cNvSpPr>
              <p:nvPr/>
            </p:nvSpPr>
            <p:spPr>
              <a:xfrm>
                <a:off x="5746581" y="4646906"/>
                <a:ext cx="1433469" cy="315279"/>
              </a:xfrm>
              <a:prstGeom prst="rect">
                <a:avLst/>
              </a:prstGeom>
              <a:blipFill>
                <a:blip r:embed="rId4"/>
                <a:stretch>
                  <a:fillRect l="-2632" b="-15385"/>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71E4077-7716-A148-9211-67BE1AA546D5}"/>
                  </a:ext>
                </a:extLst>
              </p:cNvPr>
              <p:cNvSpPr txBox="1"/>
              <p:nvPr/>
            </p:nvSpPr>
            <p:spPr>
              <a:xfrm>
                <a:off x="4305782" y="3597601"/>
                <a:ext cx="2465408" cy="307777"/>
              </a:xfrm>
              <a:prstGeom prst="rect">
                <a:avLst/>
              </a:prstGeom>
              <a:solidFill>
                <a:srgbClr val="FFFF00"/>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TW" sz="2000" i="1" smtClean="0">
                              <a:latin typeface="Cambria Math" panose="02040503050406030204" pitchFamily="18" charset="0"/>
                              <a:ea typeface="Cambria Math" panose="02040503050406030204" pitchFamily="18" charset="0"/>
                              <a:cs typeface="Times New Roman" pitchFamily="18" charset="0"/>
                            </a:rPr>
                          </m:ctrlPr>
                        </m:sSubPr>
                        <m:e>
                          <m:r>
                            <a:rPr lang="en-US" sz="2000" b="0" i="1" smtClean="0">
                              <a:latin typeface="Cambria Math" panose="02040503050406030204" pitchFamily="18" charset="0"/>
                              <a:ea typeface="Cambria Math" panose="02040503050406030204" pitchFamily="18" charset="0"/>
                              <a:cs typeface="Times New Roman" pitchFamily="18" charset="0"/>
                            </a:rPr>
                            <m:t>𝐸</m:t>
                          </m:r>
                        </m:e>
                        <m:sub>
                          <m:r>
                            <a:rPr lang="en-US" sz="2000" b="0" i="1" smtClean="0">
                              <a:latin typeface="Cambria Math" panose="02040503050406030204" pitchFamily="18" charset="0"/>
                              <a:ea typeface="Cambria Math" panose="02040503050406030204" pitchFamily="18" charset="0"/>
                              <a:cs typeface="Times New Roman" pitchFamily="18" charset="0"/>
                            </a:rPr>
                            <m:t>𝐴</m:t>
                          </m:r>
                        </m:sub>
                      </m:sSub>
                      <m:r>
                        <a:rPr lang="en-US" sz="2000" b="0" i="1" smtClean="0">
                          <a:latin typeface="Cambria Math" panose="02040503050406030204" pitchFamily="18" charset="0"/>
                          <a:cs typeface="Times New Roman" pitchFamily="18" charset="0"/>
                        </a:rPr>
                        <m:t>=</m:t>
                      </m:r>
                      <m:sSub>
                        <m:sSubPr>
                          <m:ctrlPr>
                            <a:rPr lang="en-TW" sz="2000" i="1">
                              <a:latin typeface="Cambria Math" panose="02040503050406030204" pitchFamily="18" charset="0"/>
                              <a:ea typeface="Cambria Math" panose="02040503050406030204" pitchFamily="18" charset="0"/>
                              <a:cs typeface="Times New Roman" pitchFamily="18" charset="0"/>
                            </a:rPr>
                          </m:ctrlPr>
                        </m:sSubPr>
                        <m:e>
                          <m:r>
                            <a:rPr lang="en-US" sz="2000" i="1">
                              <a:latin typeface="Cambria Math" panose="02040503050406030204" pitchFamily="18" charset="0"/>
                              <a:ea typeface="Cambria Math" panose="02040503050406030204" pitchFamily="18" charset="0"/>
                              <a:cs typeface="Times New Roman" pitchFamily="18" charset="0"/>
                            </a:rPr>
                            <m:t>𝐸</m:t>
                          </m:r>
                        </m:e>
                        <m:sub>
                          <m:r>
                            <a:rPr lang="en-US" sz="2000" b="0" i="1" smtClean="0">
                              <a:latin typeface="Cambria Math" panose="02040503050406030204" pitchFamily="18" charset="0"/>
                              <a:ea typeface="Cambria Math" panose="02040503050406030204" pitchFamily="18" charset="0"/>
                              <a:cs typeface="Times New Roman" pitchFamily="18" charset="0"/>
                            </a:rPr>
                            <m:t>𝐶</m:t>
                          </m:r>
                        </m:sub>
                      </m:sSub>
                      <m:r>
                        <a:rPr lang="en-US" sz="2000" b="0" i="0" smtClean="0">
                          <a:latin typeface="Cambria Math" panose="02040503050406030204" pitchFamily="18" charset="0"/>
                          <a:ea typeface="Cambria Math" panose="02040503050406030204" pitchFamily="18" charset="0"/>
                          <a:cs typeface="Times New Roman" pitchFamily="18" charset="0"/>
                        </a:rPr>
                        <m:t>+</m:t>
                      </m:r>
                      <m:sSub>
                        <m:sSubPr>
                          <m:ctrlPr>
                            <a:rPr lang="en-TW" sz="2000" i="1">
                              <a:latin typeface="Cambria Math" panose="02040503050406030204" pitchFamily="18" charset="0"/>
                              <a:ea typeface="Cambria Math" panose="02040503050406030204" pitchFamily="18" charset="0"/>
                              <a:cs typeface="Times New Roman" pitchFamily="18" charset="0"/>
                            </a:rPr>
                          </m:ctrlPr>
                        </m:sSubPr>
                        <m:e>
                          <m:r>
                            <a:rPr lang="en-US" sz="2000" i="1">
                              <a:latin typeface="Cambria Math" panose="02040503050406030204" pitchFamily="18" charset="0"/>
                              <a:ea typeface="Cambria Math" panose="02040503050406030204" pitchFamily="18" charset="0"/>
                              <a:cs typeface="Times New Roman" pitchFamily="18" charset="0"/>
                            </a:rPr>
                            <m:t>𝐸</m:t>
                          </m:r>
                        </m:e>
                        <m:sub>
                          <m:r>
                            <a:rPr lang="en-US" sz="2000" b="0" i="1" smtClean="0">
                              <a:latin typeface="Cambria Math" panose="02040503050406030204" pitchFamily="18" charset="0"/>
                              <a:ea typeface="Cambria Math" panose="02040503050406030204" pitchFamily="18" charset="0"/>
                              <a:cs typeface="Times New Roman" pitchFamily="18" charset="0"/>
                            </a:rPr>
                            <m:t>𝐷</m:t>
                          </m:r>
                        </m:sub>
                      </m:sSub>
                    </m:oMath>
                  </m:oMathPara>
                </a14:m>
                <a:endParaRPr lang="en-TW" sz="2000" dirty="0">
                  <a:latin typeface="Times New Roman" pitchFamily="18" charset="0"/>
                  <a:cs typeface="Times New Roman" pitchFamily="18" charset="0"/>
                </a:endParaRPr>
              </a:p>
            </p:txBody>
          </p:sp>
        </mc:Choice>
        <mc:Fallback xmlns="">
          <p:sp>
            <p:nvSpPr>
              <p:cNvPr id="10" name="TextBox 9">
                <a:extLst>
                  <a:ext uri="{FF2B5EF4-FFF2-40B4-BE49-F238E27FC236}">
                    <a16:creationId xmlns:a16="http://schemas.microsoft.com/office/drawing/2014/main" id="{571E4077-7716-A148-9211-67BE1AA546D5}"/>
                  </a:ext>
                </a:extLst>
              </p:cNvPr>
              <p:cNvSpPr txBox="1">
                <a:spLocks noRot="1" noChangeAspect="1" noMove="1" noResize="1" noEditPoints="1" noAdjustHandles="1" noChangeArrowheads="1" noChangeShapeType="1" noTextEdit="1"/>
              </p:cNvSpPr>
              <p:nvPr/>
            </p:nvSpPr>
            <p:spPr>
              <a:xfrm>
                <a:off x="4305782" y="3597601"/>
                <a:ext cx="2465408" cy="307777"/>
              </a:xfrm>
              <a:prstGeom prst="rect">
                <a:avLst/>
              </a:prstGeom>
              <a:blipFill>
                <a:blip r:embed="rId5"/>
                <a:stretch>
                  <a:fillRect b="-16000"/>
                </a:stretch>
              </a:blipFill>
            </p:spPr>
            <p:txBody>
              <a:bodyPr/>
              <a:lstStyle/>
              <a:p>
                <a:r>
                  <a:rPr lang="en-TW">
                    <a:noFill/>
                  </a:rPr>
                  <a:t> </a:t>
                </a:r>
              </a:p>
            </p:txBody>
          </p:sp>
        </mc:Fallback>
      </mc:AlternateContent>
      <p:pic>
        <p:nvPicPr>
          <p:cNvPr id="4" name="Picture 3">
            <a:extLst>
              <a:ext uri="{FF2B5EF4-FFF2-40B4-BE49-F238E27FC236}">
                <a16:creationId xmlns:a16="http://schemas.microsoft.com/office/drawing/2014/main" id="{05386B9B-12EB-0EA9-F794-A1F46D765BF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5012"/>
          <a:stretch/>
        </p:blipFill>
        <p:spPr bwMode="auto">
          <a:xfrm>
            <a:off x="1539916" y="1353483"/>
            <a:ext cx="3750122"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19EAB2E-2797-A363-D5BF-AE130C0E70D6}"/>
              </a:ext>
            </a:extLst>
          </p:cNvPr>
          <p:cNvSpPr/>
          <p:nvPr/>
        </p:nvSpPr>
        <p:spPr>
          <a:xfrm>
            <a:off x="2526799" y="1956193"/>
            <a:ext cx="694481" cy="810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4F42ACA-185B-8DB3-4288-3D11E2C59D91}"/>
                  </a:ext>
                </a:extLst>
              </p:cNvPr>
              <p:cNvSpPr txBox="1"/>
              <p:nvPr/>
            </p:nvSpPr>
            <p:spPr>
              <a:xfrm>
                <a:off x="4801465" y="3933339"/>
                <a:ext cx="2201555" cy="307777"/>
              </a:xfrm>
              <a:prstGeom prst="rect">
                <a:avLst/>
              </a:prstGeom>
              <a:solidFill>
                <a:srgbClr val="FFFF00"/>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TW" sz="2000" i="1" smtClean="0">
                              <a:latin typeface="Cambria Math" panose="02040503050406030204" pitchFamily="18" charset="0"/>
                              <a:ea typeface="Cambria Math" panose="02040503050406030204" pitchFamily="18" charset="0"/>
                              <a:cs typeface="Times New Roman" pitchFamily="18" charset="0"/>
                            </a:rPr>
                          </m:ctrlPr>
                        </m:sSubPr>
                        <m:e>
                          <m:acc>
                            <m:accPr>
                              <m:chr m:val="⃗"/>
                              <m:ctrlPr>
                                <a:rPr lang="en-TW" sz="2000" i="1" smtClean="0">
                                  <a:latin typeface="Cambria Math" panose="02040503050406030204" pitchFamily="18" charset="0"/>
                                  <a:ea typeface="Cambria Math" panose="02040503050406030204" pitchFamily="18" charset="0"/>
                                  <a:cs typeface="Times New Roman" pitchFamily="18" charset="0"/>
                                </a:rPr>
                              </m:ctrlPr>
                            </m:accPr>
                            <m:e>
                              <m:r>
                                <a:rPr lang="en-US" sz="2000" b="0" i="1" smtClean="0">
                                  <a:latin typeface="Cambria Math" panose="02040503050406030204" pitchFamily="18" charset="0"/>
                                  <a:ea typeface="Cambria Math" panose="02040503050406030204" pitchFamily="18" charset="0"/>
                                  <a:cs typeface="Times New Roman" pitchFamily="18" charset="0"/>
                                </a:rPr>
                                <m:t>𝑝</m:t>
                              </m:r>
                            </m:e>
                          </m:acc>
                        </m:e>
                        <m:sub>
                          <m:r>
                            <a:rPr lang="en-US" sz="2000" b="0" i="1" smtClean="0">
                              <a:latin typeface="Cambria Math" panose="02040503050406030204" pitchFamily="18" charset="0"/>
                              <a:ea typeface="Cambria Math" panose="02040503050406030204" pitchFamily="18" charset="0"/>
                              <a:cs typeface="Times New Roman" pitchFamily="18" charset="0"/>
                            </a:rPr>
                            <m:t>𝐴</m:t>
                          </m:r>
                        </m:sub>
                      </m:sSub>
                      <m:r>
                        <a:rPr lang="en-US" sz="2000" b="0" i="1" smtClean="0">
                          <a:latin typeface="Cambria Math" panose="02040503050406030204" pitchFamily="18" charset="0"/>
                          <a:cs typeface="Times New Roman" pitchFamily="18" charset="0"/>
                        </a:rPr>
                        <m:t>=</m:t>
                      </m:r>
                      <m:sSub>
                        <m:sSubPr>
                          <m:ctrlPr>
                            <a:rPr lang="en-TW" sz="2000" i="1">
                              <a:latin typeface="Cambria Math" panose="02040503050406030204" pitchFamily="18" charset="0"/>
                              <a:ea typeface="Cambria Math" panose="02040503050406030204" pitchFamily="18" charset="0"/>
                              <a:cs typeface="Times New Roman" pitchFamily="18" charset="0"/>
                            </a:rPr>
                          </m:ctrlPr>
                        </m:sSubPr>
                        <m:e>
                          <m:acc>
                            <m:accPr>
                              <m:chr m:val="⃗"/>
                              <m:ctrlPr>
                                <a:rPr lang="en-TW" sz="2000" i="1">
                                  <a:latin typeface="Cambria Math" panose="02040503050406030204" pitchFamily="18" charset="0"/>
                                  <a:ea typeface="Cambria Math" panose="02040503050406030204" pitchFamily="18" charset="0"/>
                                  <a:cs typeface="Times New Roman" pitchFamily="18" charset="0"/>
                                </a:rPr>
                              </m:ctrlPr>
                            </m:accPr>
                            <m:e>
                              <m:r>
                                <a:rPr lang="en-US" sz="2000" i="1">
                                  <a:latin typeface="Cambria Math" panose="02040503050406030204" pitchFamily="18" charset="0"/>
                                  <a:ea typeface="Cambria Math" panose="02040503050406030204" pitchFamily="18" charset="0"/>
                                  <a:cs typeface="Times New Roman" pitchFamily="18" charset="0"/>
                                </a:rPr>
                                <m:t>𝑝</m:t>
                              </m:r>
                            </m:e>
                          </m:acc>
                        </m:e>
                        <m:sub>
                          <m:r>
                            <a:rPr lang="en-US" sz="2000" b="0" i="1" smtClean="0">
                              <a:latin typeface="Cambria Math" panose="02040503050406030204" pitchFamily="18" charset="0"/>
                              <a:ea typeface="Cambria Math" panose="02040503050406030204" pitchFamily="18" charset="0"/>
                              <a:cs typeface="Times New Roman" pitchFamily="18" charset="0"/>
                            </a:rPr>
                            <m:t>𝐶</m:t>
                          </m:r>
                        </m:sub>
                      </m:sSub>
                      <m:r>
                        <a:rPr lang="en-US" sz="2000" b="0" i="0" smtClean="0">
                          <a:latin typeface="Cambria Math" panose="02040503050406030204" pitchFamily="18" charset="0"/>
                          <a:ea typeface="Cambria Math" panose="02040503050406030204" pitchFamily="18" charset="0"/>
                          <a:cs typeface="Times New Roman" pitchFamily="18" charset="0"/>
                        </a:rPr>
                        <m:t>+</m:t>
                      </m:r>
                      <m:sSub>
                        <m:sSubPr>
                          <m:ctrlPr>
                            <a:rPr lang="en-TW" sz="2000" i="1">
                              <a:latin typeface="Cambria Math" panose="02040503050406030204" pitchFamily="18" charset="0"/>
                              <a:ea typeface="Cambria Math" panose="02040503050406030204" pitchFamily="18" charset="0"/>
                              <a:cs typeface="Times New Roman" pitchFamily="18" charset="0"/>
                            </a:rPr>
                          </m:ctrlPr>
                        </m:sSubPr>
                        <m:e>
                          <m:acc>
                            <m:accPr>
                              <m:chr m:val="⃗"/>
                              <m:ctrlPr>
                                <a:rPr lang="en-TW" sz="2000" i="1">
                                  <a:latin typeface="Cambria Math" panose="02040503050406030204" pitchFamily="18" charset="0"/>
                                  <a:ea typeface="Cambria Math" panose="02040503050406030204" pitchFamily="18" charset="0"/>
                                  <a:cs typeface="Times New Roman" pitchFamily="18" charset="0"/>
                                </a:rPr>
                              </m:ctrlPr>
                            </m:accPr>
                            <m:e>
                              <m:r>
                                <a:rPr lang="en-US" sz="2000" i="1">
                                  <a:latin typeface="Cambria Math" panose="02040503050406030204" pitchFamily="18" charset="0"/>
                                  <a:ea typeface="Cambria Math" panose="02040503050406030204" pitchFamily="18" charset="0"/>
                                  <a:cs typeface="Times New Roman" pitchFamily="18" charset="0"/>
                                </a:rPr>
                                <m:t>𝑝</m:t>
                              </m:r>
                            </m:e>
                          </m:acc>
                        </m:e>
                        <m:sub>
                          <m:r>
                            <a:rPr lang="en-US" sz="2000" b="0" i="1" smtClean="0">
                              <a:latin typeface="Cambria Math" panose="02040503050406030204" pitchFamily="18" charset="0"/>
                              <a:ea typeface="Cambria Math" panose="02040503050406030204" pitchFamily="18" charset="0"/>
                              <a:cs typeface="Times New Roman" pitchFamily="18" charset="0"/>
                            </a:rPr>
                            <m:t>𝐷</m:t>
                          </m:r>
                        </m:sub>
                      </m:sSub>
                    </m:oMath>
                  </m:oMathPara>
                </a14:m>
                <a:endParaRPr lang="en-TW" sz="2000" dirty="0">
                  <a:latin typeface="Times New Roman" pitchFamily="18" charset="0"/>
                  <a:cs typeface="Times New Roman" pitchFamily="18" charset="0"/>
                </a:endParaRPr>
              </a:p>
            </p:txBody>
          </p:sp>
        </mc:Choice>
        <mc:Fallback xmlns="">
          <p:sp>
            <p:nvSpPr>
              <p:cNvPr id="6" name="TextBox 5">
                <a:extLst>
                  <a:ext uri="{FF2B5EF4-FFF2-40B4-BE49-F238E27FC236}">
                    <a16:creationId xmlns:a16="http://schemas.microsoft.com/office/drawing/2014/main" id="{64F42ACA-185B-8DB3-4288-3D11E2C59D91}"/>
                  </a:ext>
                </a:extLst>
              </p:cNvPr>
              <p:cNvSpPr txBox="1">
                <a:spLocks noRot="1" noChangeAspect="1" noMove="1" noResize="1" noEditPoints="1" noAdjustHandles="1" noChangeArrowheads="1" noChangeShapeType="1" noTextEdit="1"/>
              </p:cNvSpPr>
              <p:nvPr/>
            </p:nvSpPr>
            <p:spPr>
              <a:xfrm>
                <a:off x="4801465" y="3933339"/>
                <a:ext cx="2201555" cy="307777"/>
              </a:xfrm>
              <a:prstGeom prst="rect">
                <a:avLst/>
              </a:prstGeom>
              <a:blipFill>
                <a:blip r:embed="rId7"/>
                <a:stretch>
                  <a:fillRect t="-34615" b="-19231"/>
                </a:stretch>
              </a:blipFill>
            </p:spPr>
            <p:txBody>
              <a:bodyPr/>
              <a:lstStyle/>
              <a:p>
                <a:r>
                  <a:rPr lang="en-TW">
                    <a:noFill/>
                  </a:rPr>
                  <a:t> </a:t>
                </a:r>
              </a:p>
            </p:txBody>
          </p:sp>
        </mc:Fallback>
      </mc:AlternateContent>
      <p:sp>
        <p:nvSpPr>
          <p:cNvPr id="7" name="Text Box 16">
            <a:extLst>
              <a:ext uri="{FF2B5EF4-FFF2-40B4-BE49-F238E27FC236}">
                <a16:creationId xmlns:a16="http://schemas.microsoft.com/office/drawing/2014/main" id="{D85F0402-D10D-A1C8-C201-BBEC78194C56}"/>
              </a:ext>
            </a:extLst>
          </p:cNvPr>
          <p:cNvSpPr txBox="1">
            <a:spLocks noChangeArrowheads="1"/>
          </p:cNvSpPr>
          <p:nvPr/>
        </p:nvSpPr>
        <p:spPr bwMode="auto">
          <a:xfrm>
            <a:off x="1496928" y="4646906"/>
            <a:ext cx="4405313" cy="369887"/>
          </a:xfrm>
          <a:prstGeom prst="rect">
            <a:avLst/>
          </a:prstGeom>
          <a:noFill/>
          <a:ln w="9525" algn="ctr">
            <a:noFill/>
            <a:miter lim="800000"/>
            <a:headEnd/>
            <a:tailEnd/>
          </a:ln>
        </p:spPr>
        <p:txBody>
          <a:bodyPr wrap="square">
            <a:spAutoFit/>
          </a:bodyPr>
          <a:lstStyle/>
          <a:p>
            <a:pPr>
              <a:spcBef>
                <a:spcPct val="50000"/>
              </a:spcBef>
              <a:defRPr/>
            </a:pPr>
            <a:r>
              <a:rPr lang="zh-TW" altLang="en-US" dirty="0">
                <a:latin typeface="Tahoma" charset="0"/>
              </a:rPr>
              <a:t>動量守恆與能量守恆便整合成一個定律：</a:t>
            </a:r>
            <a:endParaRPr lang="zh-TW" altLang="en-US"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824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577" b="25986"/>
          <a:stretch/>
        </p:blipFill>
        <p:spPr bwMode="auto">
          <a:xfrm>
            <a:off x="323914" y="4351451"/>
            <a:ext cx="8316913" cy="66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628" y="2332563"/>
            <a:ext cx="68199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3" name="Picture 4"/>
          <p:cNvPicPr>
            <a:picLocks noChangeAspect="1" noChangeArrowheads="1"/>
          </p:cNvPicPr>
          <p:nvPr/>
        </p:nvPicPr>
        <p:blipFill>
          <a:blip r:embed="rId4">
            <a:extLst>
              <a:ext uri="{28A0092B-C50C-407E-A947-70E740481C1C}">
                <a14:useLocalDpi xmlns:a14="http://schemas.microsoft.com/office/drawing/2010/main" val="0"/>
              </a:ext>
            </a:extLst>
          </a:blip>
          <a:srcRect t="48706" r="27727" b="2586"/>
          <a:stretch>
            <a:fillRect/>
          </a:stretch>
        </p:blipFill>
        <p:spPr bwMode="auto">
          <a:xfrm>
            <a:off x="5546293" y="1194773"/>
            <a:ext cx="1517803" cy="31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4" name="Picture 4"/>
          <p:cNvPicPr>
            <a:picLocks noChangeAspect="1" noChangeArrowheads="1"/>
          </p:cNvPicPr>
          <p:nvPr/>
        </p:nvPicPr>
        <p:blipFill>
          <a:blip r:embed="rId4">
            <a:extLst>
              <a:ext uri="{28A0092B-C50C-407E-A947-70E740481C1C}">
                <a14:useLocalDpi xmlns:a14="http://schemas.microsoft.com/office/drawing/2010/main" val="0"/>
              </a:ext>
            </a:extLst>
          </a:blip>
          <a:srcRect l="34631" b="51294"/>
          <a:stretch>
            <a:fillRect/>
          </a:stretch>
        </p:blipFill>
        <p:spPr bwMode="auto">
          <a:xfrm>
            <a:off x="5173200" y="5808513"/>
            <a:ext cx="1372719" cy="31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5" name="文字方塊 5"/>
          <p:cNvSpPr txBox="1">
            <a:spLocks noChangeArrowheads="1"/>
          </p:cNvSpPr>
          <p:nvPr/>
        </p:nvSpPr>
        <p:spPr bwMode="auto">
          <a:xfrm>
            <a:off x="5586729" y="1527909"/>
            <a:ext cx="1517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en-US" altLang="zh-TW" sz="1800" dirty="0">
                <a:latin typeface="Times New Roman" pitchFamily="18" charset="0"/>
                <a:cs typeface="Times New Roman" pitchFamily="18" charset="0"/>
              </a:rPr>
              <a:t>2 body Decay</a:t>
            </a:r>
            <a:endParaRPr kumimoji="0" lang="zh-TW" altLang="en-US" sz="1800" dirty="0">
              <a:latin typeface="Times New Roman" pitchFamily="18" charset="0"/>
              <a:cs typeface="Times New Roman" pitchFamily="18" charset="0"/>
            </a:endParaRPr>
          </a:p>
        </p:txBody>
      </p:sp>
      <p:sp>
        <p:nvSpPr>
          <p:cNvPr id="2" name="文字方塊 1"/>
          <p:cNvSpPr txBox="1"/>
          <p:nvPr/>
        </p:nvSpPr>
        <p:spPr>
          <a:xfrm>
            <a:off x="5089750" y="6141649"/>
            <a:ext cx="2954032" cy="369332"/>
          </a:xfrm>
          <a:prstGeom prst="rect">
            <a:avLst/>
          </a:prstGeom>
          <a:noFill/>
        </p:spPr>
        <p:txBody>
          <a:bodyPr wrap="square" rtlCol="0">
            <a:spAutoFit/>
          </a:bodyPr>
          <a:lstStyle/>
          <a:p>
            <a:r>
              <a:rPr lang="en-US" altLang="zh-TW" dirty="0">
                <a:latin typeface="Times New Roman" pitchFamily="18" charset="0"/>
                <a:cs typeface="Times New Roman" pitchFamily="18" charset="0"/>
              </a:rPr>
              <a:t>Single particle Production</a:t>
            </a:r>
            <a:endParaRPr lang="zh-TW" alt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3B977E3-B5B9-624E-8B7C-8C31AF897279}"/>
                  </a:ext>
                </a:extLst>
              </p:cNvPr>
              <p:cNvSpPr txBox="1"/>
              <p:nvPr/>
            </p:nvSpPr>
            <p:spPr>
              <a:xfrm>
                <a:off x="5586729" y="675121"/>
                <a:ext cx="1433469" cy="31527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TW" i="1" smtClean="0">
                              <a:latin typeface="Cambria Math" panose="02040503050406030204" pitchFamily="18" charset="0"/>
                              <a:cs typeface="Times New Roman" pitchFamily="18" charset="0"/>
                            </a:rPr>
                          </m:ctrlPr>
                        </m:sSubSupPr>
                        <m:e>
                          <m:r>
                            <a:rPr lang="en-US" b="0" i="1" smtClean="0">
                              <a:latin typeface="Cambria Math" panose="02040503050406030204" pitchFamily="18" charset="0"/>
                              <a:cs typeface="Times New Roman" pitchFamily="18" charset="0"/>
                            </a:rPr>
                            <m:t>𝑝</m:t>
                          </m:r>
                        </m:e>
                        <m:sub>
                          <m:r>
                            <a:rPr lang="en-US" b="0" i="1" smtClean="0">
                              <a:latin typeface="Cambria Math" panose="02040503050406030204" pitchFamily="18" charset="0"/>
                              <a:cs typeface="Times New Roman" pitchFamily="18" charset="0"/>
                            </a:rPr>
                            <m:t>𝐴</m:t>
                          </m:r>
                        </m:sub>
                        <m:sup>
                          <m:r>
                            <a:rPr lang="en-TW" i="1" smtClean="0">
                              <a:latin typeface="Cambria Math" panose="02040503050406030204" pitchFamily="18" charset="0"/>
                              <a:ea typeface="Cambria Math" panose="02040503050406030204" pitchFamily="18" charset="0"/>
                              <a:cs typeface="Times New Roman" pitchFamily="18" charset="0"/>
                            </a:rPr>
                            <m:t>𝜇</m:t>
                          </m:r>
                        </m:sup>
                      </m:sSubSup>
                      <m:r>
                        <a:rPr lang="en-US" b="0" i="1" smtClean="0">
                          <a:latin typeface="Cambria Math" panose="02040503050406030204" pitchFamily="18" charset="0"/>
                          <a:cs typeface="Times New Roman" pitchFamily="18" charset="0"/>
                        </a:rPr>
                        <m:t>=</m:t>
                      </m:r>
                      <m:sSubSup>
                        <m:sSubSupPr>
                          <m:ctrlPr>
                            <a:rPr lang="en-TW" i="1">
                              <a:latin typeface="Cambria Math" panose="02040503050406030204" pitchFamily="18" charset="0"/>
                              <a:cs typeface="Times New Roman" pitchFamily="18" charset="0"/>
                            </a:rPr>
                          </m:ctrlPr>
                        </m:sSubSupPr>
                        <m:e>
                          <m:r>
                            <a:rPr lang="en-US" i="1">
                              <a:latin typeface="Cambria Math" panose="02040503050406030204" pitchFamily="18" charset="0"/>
                              <a:cs typeface="Times New Roman" pitchFamily="18" charset="0"/>
                            </a:rPr>
                            <m:t>𝑝</m:t>
                          </m:r>
                        </m:e>
                        <m:sub>
                          <m:r>
                            <a:rPr lang="en-US" b="0" i="1" smtClean="0">
                              <a:latin typeface="Cambria Math" panose="02040503050406030204" pitchFamily="18" charset="0"/>
                              <a:cs typeface="Times New Roman" pitchFamily="18" charset="0"/>
                            </a:rPr>
                            <m:t>𝐶</m:t>
                          </m:r>
                        </m:sub>
                        <m:sup>
                          <m:r>
                            <a:rPr lang="en-TW" i="1">
                              <a:latin typeface="Cambria Math" panose="02040503050406030204" pitchFamily="18" charset="0"/>
                              <a:ea typeface="Cambria Math" panose="02040503050406030204" pitchFamily="18" charset="0"/>
                              <a:cs typeface="Times New Roman" pitchFamily="18" charset="0"/>
                            </a:rPr>
                            <m:t>𝜇</m:t>
                          </m:r>
                        </m:sup>
                      </m:sSubSup>
                      <m:r>
                        <a:rPr lang="en-US" b="0" i="0" smtClean="0">
                          <a:latin typeface="Cambria Math" panose="02040503050406030204" pitchFamily="18" charset="0"/>
                          <a:ea typeface="Cambria Math" panose="02040503050406030204" pitchFamily="18" charset="0"/>
                          <a:cs typeface="Times New Roman" pitchFamily="18" charset="0"/>
                        </a:rPr>
                        <m:t>+</m:t>
                      </m:r>
                      <m:sSubSup>
                        <m:sSubSupPr>
                          <m:ctrlPr>
                            <a:rPr lang="en-TW" i="1">
                              <a:latin typeface="Cambria Math" panose="02040503050406030204" pitchFamily="18" charset="0"/>
                              <a:cs typeface="Times New Roman" pitchFamily="18" charset="0"/>
                            </a:rPr>
                          </m:ctrlPr>
                        </m:sSubSupPr>
                        <m:e>
                          <m:r>
                            <a:rPr lang="en-US" i="1">
                              <a:latin typeface="Cambria Math" panose="02040503050406030204" pitchFamily="18" charset="0"/>
                              <a:cs typeface="Times New Roman" pitchFamily="18" charset="0"/>
                            </a:rPr>
                            <m:t>𝑝</m:t>
                          </m:r>
                        </m:e>
                        <m:sub>
                          <m:r>
                            <a:rPr lang="en-US" b="0" i="1" smtClean="0">
                              <a:latin typeface="Cambria Math" panose="02040503050406030204" pitchFamily="18" charset="0"/>
                              <a:cs typeface="Times New Roman" pitchFamily="18" charset="0"/>
                            </a:rPr>
                            <m:t>𝐷</m:t>
                          </m:r>
                        </m:sub>
                        <m:sup>
                          <m:r>
                            <a:rPr lang="en-TW" i="1">
                              <a:latin typeface="Cambria Math" panose="02040503050406030204" pitchFamily="18" charset="0"/>
                              <a:ea typeface="Cambria Math" panose="02040503050406030204" pitchFamily="18" charset="0"/>
                              <a:cs typeface="Times New Roman" pitchFamily="18" charset="0"/>
                            </a:rPr>
                            <m:t>𝜇</m:t>
                          </m:r>
                        </m:sup>
                      </m:sSubSup>
                    </m:oMath>
                  </m:oMathPara>
                </a14:m>
                <a:endParaRPr lang="en-TW" dirty="0">
                  <a:latin typeface="Times New Roman" pitchFamily="18" charset="0"/>
                  <a:cs typeface="Times New Roman" pitchFamily="18" charset="0"/>
                </a:endParaRPr>
              </a:p>
            </p:txBody>
          </p:sp>
        </mc:Choice>
        <mc:Fallback xmlns="">
          <p:sp>
            <p:nvSpPr>
              <p:cNvPr id="3" name="TextBox 2">
                <a:extLst>
                  <a:ext uri="{FF2B5EF4-FFF2-40B4-BE49-F238E27FC236}">
                    <a16:creationId xmlns:a16="http://schemas.microsoft.com/office/drawing/2014/main" id="{53B977E3-B5B9-624E-8B7C-8C31AF897279}"/>
                  </a:ext>
                </a:extLst>
              </p:cNvPr>
              <p:cNvSpPr txBox="1">
                <a:spLocks noRot="1" noChangeAspect="1" noMove="1" noResize="1" noEditPoints="1" noAdjustHandles="1" noChangeArrowheads="1" noChangeShapeType="1" noTextEdit="1"/>
              </p:cNvSpPr>
              <p:nvPr/>
            </p:nvSpPr>
            <p:spPr>
              <a:xfrm>
                <a:off x="5586729" y="675121"/>
                <a:ext cx="1433469" cy="315279"/>
              </a:xfrm>
              <a:prstGeom prst="rect">
                <a:avLst/>
              </a:prstGeom>
              <a:blipFill>
                <a:blip r:embed="rId5"/>
                <a:stretch>
                  <a:fillRect l="-1754" b="-20000"/>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0BDA318-D7C6-5A46-9CE6-327BDBE17CFD}"/>
                  </a:ext>
                </a:extLst>
              </p:cNvPr>
              <p:cNvSpPr txBox="1"/>
              <p:nvPr/>
            </p:nvSpPr>
            <p:spPr>
              <a:xfrm>
                <a:off x="5173200" y="5288861"/>
                <a:ext cx="1433469" cy="315279"/>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TW" i="1" smtClean="0">
                              <a:latin typeface="Cambria Math" panose="02040503050406030204" pitchFamily="18" charset="0"/>
                              <a:cs typeface="Times New Roman" pitchFamily="18" charset="0"/>
                            </a:rPr>
                          </m:ctrlPr>
                        </m:sSubSupPr>
                        <m:e>
                          <m:r>
                            <a:rPr lang="en-US" b="0" i="1" smtClean="0">
                              <a:latin typeface="Cambria Math" panose="02040503050406030204" pitchFamily="18" charset="0"/>
                              <a:cs typeface="Times New Roman" pitchFamily="18" charset="0"/>
                            </a:rPr>
                            <m:t>𝑝</m:t>
                          </m:r>
                        </m:e>
                        <m:sub>
                          <m:r>
                            <a:rPr lang="en-US" b="0" i="1" smtClean="0">
                              <a:latin typeface="Cambria Math" panose="02040503050406030204" pitchFamily="18" charset="0"/>
                              <a:cs typeface="Times New Roman" pitchFamily="18" charset="0"/>
                            </a:rPr>
                            <m:t>𝐴</m:t>
                          </m:r>
                        </m:sub>
                        <m:sup>
                          <m:r>
                            <a:rPr lang="en-TW" i="1" smtClean="0">
                              <a:latin typeface="Cambria Math" panose="02040503050406030204" pitchFamily="18" charset="0"/>
                              <a:ea typeface="Cambria Math" panose="02040503050406030204" pitchFamily="18" charset="0"/>
                              <a:cs typeface="Times New Roman" pitchFamily="18" charset="0"/>
                            </a:rPr>
                            <m:t>𝜇</m:t>
                          </m:r>
                        </m:sup>
                      </m:sSubSup>
                      <m:r>
                        <a:rPr lang="en-US" b="0" i="1" smtClean="0">
                          <a:latin typeface="Cambria Math" panose="02040503050406030204" pitchFamily="18" charset="0"/>
                          <a:cs typeface="Times New Roman" pitchFamily="18" charset="0"/>
                        </a:rPr>
                        <m:t>+</m:t>
                      </m:r>
                      <m:sSubSup>
                        <m:sSubSupPr>
                          <m:ctrlPr>
                            <a:rPr lang="en-TW" i="1">
                              <a:latin typeface="Cambria Math" panose="02040503050406030204" pitchFamily="18" charset="0"/>
                              <a:cs typeface="Times New Roman" pitchFamily="18" charset="0"/>
                            </a:rPr>
                          </m:ctrlPr>
                        </m:sSubSupPr>
                        <m:e>
                          <m:r>
                            <a:rPr lang="en-US" i="1">
                              <a:latin typeface="Cambria Math" panose="02040503050406030204" pitchFamily="18" charset="0"/>
                              <a:cs typeface="Times New Roman" pitchFamily="18" charset="0"/>
                            </a:rPr>
                            <m:t>𝑝</m:t>
                          </m:r>
                        </m:e>
                        <m:sub>
                          <m:r>
                            <a:rPr lang="en-US" b="0" i="1" smtClean="0">
                              <a:latin typeface="Cambria Math" panose="02040503050406030204" pitchFamily="18" charset="0"/>
                              <a:cs typeface="Times New Roman" pitchFamily="18" charset="0"/>
                            </a:rPr>
                            <m:t>𝐵</m:t>
                          </m:r>
                        </m:sub>
                        <m:sup>
                          <m:r>
                            <a:rPr lang="en-TW" i="1">
                              <a:latin typeface="Cambria Math" panose="02040503050406030204" pitchFamily="18" charset="0"/>
                              <a:ea typeface="Cambria Math" panose="02040503050406030204" pitchFamily="18" charset="0"/>
                              <a:cs typeface="Times New Roman" pitchFamily="18" charset="0"/>
                            </a:rPr>
                            <m:t>𝜇</m:t>
                          </m:r>
                        </m:sup>
                      </m:sSubSup>
                      <m:r>
                        <a:rPr lang="en-US" b="0" i="0" smtClean="0">
                          <a:latin typeface="Cambria Math" panose="02040503050406030204" pitchFamily="18" charset="0"/>
                          <a:ea typeface="Cambria Math" panose="02040503050406030204" pitchFamily="18" charset="0"/>
                          <a:cs typeface="Times New Roman" pitchFamily="18" charset="0"/>
                        </a:rPr>
                        <m:t>=</m:t>
                      </m:r>
                      <m:sSubSup>
                        <m:sSubSupPr>
                          <m:ctrlPr>
                            <a:rPr lang="en-TW" i="1">
                              <a:latin typeface="Cambria Math" panose="02040503050406030204" pitchFamily="18" charset="0"/>
                              <a:cs typeface="Times New Roman" pitchFamily="18" charset="0"/>
                            </a:rPr>
                          </m:ctrlPr>
                        </m:sSubSupPr>
                        <m:e>
                          <m:r>
                            <a:rPr lang="en-US" i="1">
                              <a:latin typeface="Cambria Math" panose="02040503050406030204" pitchFamily="18" charset="0"/>
                              <a:cs typeface="Times New Roman" pitchFamily="18" charset="0"/>
                            </a:rPr>
                            <m:t>𝑝</m:t>
                          </m:r>
                        </m:e>
                        <m:sub>
                          <m:r>
                            <a:rPr lang="en-US" b="0" i="1" smtClean="0">
                              <a:latin typeface="Cambria Math" panose="02040503050406030204" pitchFamily="18" charset="0"/>
                              <a:cs typeface="Times New Roman" pitchFamily="18" charset="0"/>
                            </a:rPr>
                            <m:t>𝐷</m:t>
                          </m:r>
                        </m:sub>
                        <m:sup>
                          <m:r>
                            <a:rPr lang="en-TW" i="1">
                              <a:latin typeface="Cambria Math" panose="02040503050406030204" pitchFamily="18" charset="0"/>
                              <a:ea typeface="Cambria Math" panose="02040503050406030204" pitchFamily="18" charset="0"/>
                              <a:cs typeface="Times New Roman" pitchFamily="18" charset="0"/>
                            </a:rPr>
                            <m:t>𝜇</m:t>
                          </m:r>
                        </m:sup>
                      </m:sSubSup>
                    </m:oMath>
                  </m:oMathPara>
                </a14:m>
                <a:endParaRPr lang="en-TW" dirty="0">
                  <a:latin typeface="Times New Roman" pitchFamily="18" charset="0"/>
                  <a:cs typeface="Times New Roman" pitchFamily="18" charset="0"/>
                </a:endParaRPr>
              </a:p>
            </p:txBody>
          </p:sp>
        </mc:Choice>
        <mc:Fallback xmlns="">
          <p:sp>
            <p:nvSpPr>
              <p:cNvPr id="9" name="TextBox 8">
                <a:extLst>
                  <a:ext uri="{FF2B5EF4-FFF2-40B4-BE49-F238E27FC236}">
                    <a16:creationId xmlns:a16="http://schemas.microsoft.com/office/drawing/2014/main" id="{A0BDA318-D7C6-5A46-9CE6-327BDBE17CFD}"/>
                  </a:ext>
                </a:extLst>
              </p:cNvPr>
              <p:cNvSpPr txBox="1">
                <a:spLocks noRot="1" noChangeAspect="1" noMove="1" noResize="1" noEditPoints="1" noAdjustHandles="1" noChangeArrowheads="1" noChangeShapeType="1" noTextEdit="1"/>
              </p:cNvSpPr>
              <p:nvPr/>
            </p:nvSpPr>
            <p:spPr>
              <a:xfrm>
                <a:off x="5173200" y="5288861"/>
                <a:ext cx="1433469" cy="315279"/>
              </a:xfrm>
              <a:prstGeom prst="rect">
                <a:avLst/>
              </a:prstGeom>
              <a:blipFill>
                <a:blip r:embed="rId6"/>
                <a:stretch>
                  <a:fillRect l="-2632" b="-11538"/>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71E4077-7716-A148-9211-67BE1AA546D5}"/>
                  </a:ext>
                </a:extLst>
              </p:cNvPr>
              <p:cNvSpPr txBox="1"/>
              <p:nvPr/>
            </p:nvSpPr>
            <p:spPr>
              <a:xfrm>
                <a:off x="6345631" y="4516962"/>
                <a:ext cx="2295195" cy="305725"/>
              </a:xfrm>
              <a:prstGeom prst="rect">
                <a:avLst/>
              </a:prstGeom>
              <a:solidFill>
                <a:srgbClr val="FFFF00"/>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TW" i="1" smtClean="0">
                              <a:latin typeface="Cambria Math" panose="02040503050406030204" pitchFamily="18" charset="0"/>
                              <a:cs typeface="Times New Roman" pitchFamily="18" charset="0"/>
                            </a:rPr>
                          </m:ctrlPr>
                        </m:sSubSupPr>
                        <m:e>
                          <m:r>
                            <a:rPr lang="en-US" b="0" i="1" smtClean="0">
                              <a:latin typeface="Cambria Math" panose="02040503050406030204" pitchFamily="18" charset="0"/>
                              <a:cs typeface="Times New Roman" pitchFamily="18" charset="0"/>
                            </a:rPr>
                            <m:t>𝑝</m:t>
                          </m:r>
                        </m:e>
                        <m:sub>
                          <m:r>
                            <a:rPr lang="en-US" b="0" i="1" smtClean="0">
                              <a:latin typeface="Cambria Math" panose="02040503050406030204" pitchFamily="18" charset="0"/>
                              <a:cs typeface="Times New Roman" pitchFamily="18" charset="0"/>
                            </a:rPr>
                            <m:t>𝐴</m:t>
                          </m:r>
                        </m:sub>
                        <m:sup>
                          <m:r>
                            <a:rPr lang="en-TW" i="1" smtClean="0">
                              <a:latin typeface="Cambria Math" panose="02040503050406030204" pitchFamily="18" charset="0"/>
                              <a:ea typeface="Cambria Math" panose="02040503050406030204" pitchFamily="18" charset="0"/>
                              <a:cs typeface="Times New Roman" pitchFamily="18" charset="0"/>
                            </a:rPr>
                            <m:t>𝜇</m:t>
                          </m:r>
                        </m:sup>
                      </m:sSubSup>
                      <m:r>
                        <a:rPr lang="en-US" b="0" i="1" smtClean="0">
                          <a:latin typeface="Cambria Math" panose="02040503050406030204" pitchFamily="18" charset="0"/>
                          <a:cs typeface="Times New Roman" pitchFamily="18" charset="0"/>
                        </a:rPr>
                        <m:t>+</m:t>
                      </m:r>
                      <m:sSubSup>
                        <m:sSubSupPr>
                          <m:ctrlPr>
                            <a:rPr lang="en-TW" i="1">
                              <a:latin typeface="Cambria Math" panose="02040503050406030204" pitchFamily="18" charset="0"/>
                              <a:cs typeface="Times New Roman" pitchFamily="18" charset="0"/>
                            </a:rPr>
                          </m:ctrlPr>
                        </m:sSubSupPr>
                        <m:e>
                          <m:r>
                            <a:rPr lang="en-US" i="1">
                              <a:latin typeface="Cambria Math" panose="02040503050406030204" pitchFamily="18" charset="0"/>
                              <a:cs typeface="Times New Roman" pitchFamily="18" charset="0"/>
                            </a:rPr>
                            <m:t>𝑝</m:t>
                          </m:r>
                        </m:e>
                        <m:sub>
                          <m:r>
                            <a:rPr lang="en-US" b="0" i="1" smtClean="0">
                              <a:latin typeface="Cambria Math" panose="02040503050406030204" pitchFamily="18" charset="0"/>
                              <a:cs typeface="Times New Roman" pitchFamily="18" charset="0"/>
                            </a:rPr>
                            <m:t>𝐵</m:t>
                          </m:r>
                        </m:sub>
                        <m:sup>
                          <m:r>
                            <a:rPr lang="en-TW" i="1">
                              <a:latin typeface="Cambria Math" panose="02040503050406030204" pitchFamily="18" charset="0"/>
                              <a:ea typeface="Cambria Math" panose="02040503050406030204" pitchFamily="18" charset="0"/>
                              <a:cs typeface="Times New Roman" pitchFamily="18" charset="0"/>
                            </a:rPr>
                            <m:t>𝜇</m:t>
                          </m:r>
                        </m:sup>
                      </m:sSubSup>
                      <m:r>
                        <a:rPr lang="en-US" b="0" i="1" smtClean="0">
                          <a:latin typeface="Cambria Math" panose="02040503050406030204" pitchFamily="18" charset="0"/>
                          <a:cs typeface="Times New Roman" pitchFamily="18" charset="0"/>
                        </a:rPr>
                        <m:t>=</m:t>
                      </m:r>
                      <m:sSubSup>
                        <m:sSubSupPr>
                          <m:ctrlPr>
                            <a:rPr lang="en-TW" i="1">
                              <a:latin typeface="Cambria Math" panose="02040503050406030204" pitchFamily="18" charset="0"/>
                              <a:cs typeface="Times New Roman" pitchFamily="18" charset="0"/>
                            </a:rPr>
                          </m:ctrlPr>
                        </m:sSubSupPr>
                        <m:e>
                          <m:r>
                            <a:rPr lang="en-US" i="1">
                              <a:latin typeface="Cambria Math" panose="02040503050406030204" pitchFamily="18" charset="0"/>
                              <a:cs typeface="Times New Roman" pitchFamily="18" charset="0"/>
                            </a:rPr>
                            <m:t>𝑝</m:t>
                          </m:r>
                        </m:e>
                        <m:sub>
                          <m:r>
                            <a:rPr lang="en-US" b="0" i="1" smtClean="0">
                              <a:latin typeface="Cambria Math" panose="02040503050406030204" pitchFamily="18" charset="0"/>
                              <a:cs typeface="Times New Roman" pitchFamily="18" charset="0"/>
                            </a:rPr>
                            <m:t>𝐶</m:t>
                          </m:r>
                        </m:sub>
                        <m:sup>
                          <m:r>
                            <a:rPr lang="en-TW" i="1">
                              <a:latin typeface="Cambria Math" panose="02040503050406030204" pitchFamily="18" charset="0"/>
                              <a:ea typeface="Cambria Math" panose="02040503050406030204" pitchFamily="18" charset="0"/>
                              <a:cs typeface="Times New Roman" pitchFamily="18" charset="0"/>
                            </a:rPr>
                            <m:t>𝜇</m:t>
                          </m:r>
                        </m:sup>
                      </m:sSubSup>
                      <m:r>
                        <a:rPr lang="en-US" b="0" i="0" smtClean="0">
                          <a:latin typeface="Cambria Math" panose="02040503050406030204" pitchFamily="18" charset="0"/>
                          <a:ea typeface="Cambria Math" panose="02040503050406030204" pitchFamily="18" charset="0"/>
                          <a:cs typeface="Times New Roman" pitchFamily="18" charset="0"/>
                        </a:rPr>
                        <m:t>+</m:t>
                      </m:r>
                      <m:sSubSup>
                        <m:sSubSupPr>
                          <m:ctrlPr>
                            <a:rPr lang="en-TW" i="1">
                              <a:latin typeface="Cambria Math" panose="02040503050406030204" pitchFamily="18" charset="0"/>
                              <a:cs typeface="Times New Roman" pitchFamily="18" charset="0"/>
                            </a:rPr>
                          </m:ctrlPr>
                        </m:sSubSupPr>
                        <m:e>
                          <m:r>
                            <a:rPr lang="en-US" i="1">
                              <a:latin typeface="Cambria Math" panose="02040503050406030204" pitchFamily="18" charset="0"/>
                              <a:cs typeface="Times New Roman" pitchFamily="18" charset="0"/>
                            </a:rPr>
                            <m:t>𝑝</m:t>
                          </m:r>
                        </m:e>
                        <m:sub>
                          <m:r>
                            <a:rPr lang="en-US" b="0" i="1" smtClean="0">
                              <a:latin typeface="Cambria Math" panose="02040503050406030204" pitchFamily="18" charset="0"/>
                              <a:cs typeface="Times New Roman" pitchFamily="18" charset="0"/>
                            </a:rPr>
                            <m:t>𝐷</m:t>
                          </m:r>
                        </m:sub>
                        <m:sup>
                          <m:r>
                            <a:rPr lang="en-TW" i="1">
                              <a:latin typeface="Cambria Math" panose="02040503050406030204" pitchFamily="18" charset="0"/>
                              <a:ea typeface="Cambria Math" panose="02040503050406030204" pitchFamily="18" charset="0"/>
                              <a:cs typeface="Times New Roman" pitchFamily="18" charset="0"/>
                            </a:rPr>
                            <m:t>𝜇</m:t>
                          </m:r>
                        </m:sup>
                      </m:sSubSup>
                    </m:oMath>
                  </m:oMathPara>
                </a14:m>
                <a:endParaRPr lang="en-TW" dirty="0">
                  <a:latin typeface="Times New Roman" pitchFamily="18" charset="0"/>
                  <a:cs typeface="Times New Roman" pitchFamily="18" charset="0"/>
                </a:endParaRPr>
              </a:p>
            </p:txBody>
          </p:sp>
        </mc:Choice>
        <mc:Fallback xmlns="">
          <p:sp>
            <p:nvSpPr>
              <p:cNvPr id="10" name="TextBox 9">
                <a:extLst>
                  <a:ext uri="{FF2B5EF4-FFF2-40B4-BE49-F238E27FC236}">
                    <a16:creationId xmlns:a16="http://schemas.microsoft.com/office/drawing/2014/main" id="{571E4077-7716-A148-9211-67BE1AA546D5}"/>
                  </a:ext>
                </a:extLst>
              </p:cNvPr>
              <p:cNvSpPr txBox="1">
                <a:spLocks noRot="1" noChangeAspect="1" noMove="1" noResize="1" noEditPoints="1" noAdjustHandles="1" noChangeArrowheads="1" noChangeShapeType="1" noTextEdit="1"/>
              </p:cNvSpPr>
              <p:nvPr/>
            </p:nvSpPr>
            <p:spPr>
              <a:xfrm>
                <a:off x="6345631" y="4516962"/>
                <a:ext cx="2295195" cy="305725"/>
              </a:xfrm>
              <a:prstGeom prst="rect">
                <a:avLst/>
              </a:prstGeom>
              <a:blipFill>
                <a:blip r:embed="rId7"/>
                <a:stretch>
                  <a:fillRect b="-20000"/>
                </a:stretch>
              </a:blipFill>
            </p:spPr>
            <p:txBody>
              <a:bodyPr/>
              <a:lstStyle/>
              <a:p>
                <a:r>
                  <a:rPr lang="en-TW">
                    <a:noFill/>
                  </a:rPr>
                  <a:t> </a:t>
                </a:r>
              </a:p>
            </p:txBody>
          </p:sp>
        </mc:Fallback>
      </mc:AlternateContent>
      <p:pic>
        <p:nvPicPr>
          <p:cNvPr id="4" name="Picture 3">
            <a:extLst>
              <a:ext uri="{FF2B5EF4-FFF2-40B4-BE49-F238E27FC236}">
                <a16:creationId xmlns:a16="http://schemas.microsoft.com/office/drawing/2014/main" id="{05386B9B-12EB-0EA9-F794-A1F46D765B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5012"/>
          <a:stretch/>
        </p:blipFill>
        <p:spPr bwMode="auto">
          <a:xfrm>
            <a:off x="1339628" y="242242"/>
            <a:ext cx="3750122"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19EAB2E-2797-A363-D5BF-AE130C0E70D6}"/>
              </a:ext>
            </a:extLst>
          </p:cNvPr>
          <p:cNvSpPr/>
          <p:nvPr/>
        </p:nvSpPr>
        <p:spPr>
          <a:xfrm>
            <a:off x="2326511" y="844952"/>
            <a:ext cx="694481" cy="810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p:spTree>
    <p:extLst>
      <p:ext uri="{BB962C8B-B14F-4D97-AF65-F5344CB8AC3E}">
        <p14:creationId xmlns:p14="http://schemas.microsoft.com/office/powerpoint/2010/main" val="16060844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Oval 2"/>
          <p:cNvSpPr>
            <a:spLocks noChangeArrowheads="1"/>
          </p:cNvSpPr>
          <p:nvPr/>
        </p:nvSpPr>
        <p:spPr bwMode="auto">
          <a:xfrm>
            <a:off x="1204119" y="2426925"/>
            <a:ext cx="360362" cy="360363"/>
          </a:xfrm>
          <a:prstGeom prst="ellipse">
            <a:avLst/>
          </a:prstGeom>
          <a:solidFill>
            <a:srgbClr val="0000CC"/>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40290" name="Oval 3"/>
          <p:cNvSpPr>
            <a:spLocks noChangeArrowheads="1"/>
          </p:cNvSpPr>
          <p:nvPr/>
        </p:nvSpPr>
        <p:spPr bwMode="auto">
          <a:xfrm>
            <a:off x="2969419" y="2426925"/>
            <a:ext cx="360362" cy="360363"/>
          </a:xfrm>
          <a:prstGeom prst="ellipse">
            <a:avLst/>
          </a:prstGeom>
          <a:solidFill>
            <a:srgbClr val="0000CC"/>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40291" name="Oval 4"/>
          <p:cNvSpPr>
            <a:spLocks noChangeArrowheads="1"/>
          </p:cNvSpPr>
          <p:nvPr/>
        </p:nvSpPr>
        <p:spPr bwMode="auto">
          <a:xfrm>
            <a:off x="1933770" y="1077459"/>
            <a:ext cx="631825" cy="633413"/>
          </a:xfrm>
          <a:prstGeom prst="ellipse">
            <a:avLst/>
          </a:prstGeom>
          <a:solidFill>
            <a:srgbClr val="660066"/>
          </a:solidFill>
          <a:ln w="9525">
            <a:solidFill>
              <a:schemeClr val="tx1"/>
            </a:solidFill>
            <a:round/>
            <a:headEnd/>
            <a:tailEnd/>
          </a:ln>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40292" name="Line 6"/>
          <p:cNvSpPr>
            <a:spLocks noChangeShapeType="1"/>
          </p:cNvSpPr>
          <p:nvPr/>
        </p:nvSpPr>
        <p:spPr bwMode="auto">
          <a:xfrm flipH="1">
            <a:off x="688816" y="2274526"/>
            <a:ext cx="62325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0293" name="Line 7"/>
          <p:cNvSpPr>
            <a:spLocks noChangeShapeType="1"/>
          </p:cNvSpPr>
          <p:nvPr/>
        </p:nvSpPr>
        <p:spPr bwMode="auto">
          <a:xfrm>
            <a:off x="3040856" y="2282463"/>
            <a:ext cx="736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mc:AlternateContent xmlns:mc="http://schemas.openxmlformats.org/markup-compatibility/2006" xmlns:a14="http://schemas.microsoft.com/office/drawing/2010/main">
        <mc:Choice Requires="a14">
          <p:sp>
            <p:nvSpPr>
              <p:cNvPr id="140294" name="Text Box 8"/>
              <p:cNvSpPr txBox="1">
                <a:spLocks noChangeArrowheads="1"/>
              </p:cNvSpPr>
              <p:nvPr/>
            </p:nvSpPr>
            <p:spPr bwMode="auto">
              <a:xfrm>
                <a:off x="1312069" y="1887175"/>
                <a:ext cx="179387" cy="2769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0" tIns="0" rIns="0" bIns="0">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14:m>
                  <m:oMathPara xmlns:m="http://schemas.openxmlformats.org/officeDocument/2006/math">
                    <m:oMathParaPr>
                      <m:jc m:val="centerGroup"/>
                    </m:oMathParaPr>
                    <m:oMath xmlns:m="http://schemas.openxmlformats.org/officeDocument/2006/math">
                      <m:acc>
                        <m:accPr>
                          <m:chr m:val="⃗"/>
                          <m:ctrlPr>
                            <a:rPr kumimoji="0" lang="en-US" altLang="zh-TW" sz="1800" i="1" smtClean="0">
                              <a:latin typeface="Cambria Math" panose="02040503050406030204" pitchFamily="18" charset="0"/>
                            </a:rPr>
                          </m:ctrlPr>
                        </m:accPr>
                        <m:e>
                          <m:r>
                            <a:rPr kumimoji="0" lang="en-US" altLang="zh-TW" sz="1800" b="0" i="1" smtClean="0">
                              <a:latin typeface="Cambria Math" panose="02040503050406030204" pitchFamily="18" charset="0"/>
                            </a:rPr>
                            <m:t>𝑝</m:t>
                          </m:r>
                        </m:e>
                      </m:acc>
                    </m:oMath>
                  </m:oMathPara>
                </a14:m>
                <a:endParaRPr kumimoji="0" lang="en-US" altLang="zh-TW" sz="1800" i="1" dirty="0">
                  <a:latin typeface="Times New Roman" pitchFamily="18" charset="0"/>
                </a:endParaRPr>
              </a:p>
            </p:txBody>
          </p:sp>
        </mc:Choice>
        <mc:Fallback xmlns="">
          <p:sp>
            <p:nvSpPr>
              <p:cNvPr id="140294" name="Text Box 8"/>
              <p:cNvSpPr txBox="1">
                <a:spLocks noRot="1" noChangeAspect="1" noMove="1" noResize="1" noEditPoints="1" noAdjustHandles="1" noChangeArrowheads="1" noChangeShapeType="1" noTextEdit="1"/>
              </p:cNvSpPr>
              <p:nvPr/>
            </p:nvSpPr>
            <p:spPr bwMode="auto">
              <a:xfrm>
                <a:off x="1312069" y="1887175"/>
                <a:ext cx="179387" cy="276999"/>
              </a:xfrm>
              <a:prstGeom prst="rect">
                <a:avLst/>
              </a:prstGeom>
              <a:blipFill>
                <a:blip r:embed="rId2"/>
                <a:stretch>
                  <a:fillRect l="-33333" t="-30435" r="-26667" b="-260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TW">
                    <a:noFill/>
                  </a:rPr>
                  <a:t> </a:t>
                </a:r>
              </a:p>
            </p:txBody>
          </p:sp>
        </mc:Fallback>
      </mc:AlternateContent>
      <p:sp>
        <p:nvSpPr>
          <p:cNvPr id="140296" name="Text Box 26"/>
          <p:cNvSpPr txBox="1">
            <a:spLocks noChangeArrowheads="1"/>
          </p:cNvSpPr>
          <p:nvPr/>
        </p:nvSpPr>
        <p:spPr bwMode="auto">
          <a:xfrm>
            <a:off x="7560469" y="1237888"/>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endParaRPr kumimoji="0" lang="zh-TW" altLang="en-US" sz="1800">
              <a:latin typeface="Arial" pitchFamily="34" charset="0"/>
            </a:endParaRPr>
          </a:p>
        </p:txBody>
      </p:sp>
      <p:sp>
        <p:nvSpPr>
          <p:cNvPr id="140297" name="Rectangle 27"/>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40298" name="Rectangle 28"/>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endParaRPr lang="zh-TW" altLang="en-US" sz="1800"/>
          </a:p>
        </p:txBody>
      </p:sp>
      <p:sp>
        <p:nvSpPr>
          <p:cNvPr id="140302" name="Text Box 37"/>
          <p:cNvSpPr txBox="1">
            <a:spLocks noChangeArrowheads="1"/>
          </p:cNvSpPr>
          <p:nvPr/>
        </p:nvSpPr>
        <p:spPr bwMode="auto">
          <a:xfrm>
            <a:off x="2860675" y="6308162"/>
            <a:ext cx="4789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r>
              <a:rPr kumimoji="0" lang="zh-TW" altLang="en-US" sz="1800" dirty="0">
                <a:solidFill>
                  <a:srgbClr val="FF0000"/>
                </a:solidFill>
                <a:latin typeface="Arial" pitchFamily="34" charset="0"/>
              </a:rPr>
              <a:t>衰變產物的總質量必須小於衰變粒子的質量</a:t>
            </a:r>
            <a:r>
              <a:rPr kumimoji="0" lang="en-US" altLang="zh-TW" sz="1800" dirty="0">
                <a:solidFill>
                  <a:srgbClr val="FF0000"/>
                </a:solidFill>
                <a:latin typeface="Arial" pitchFamily="34" charset="0"/>
              </a:rPr>
              <a:t>!</a:t>
            </a:r>
          </a:p>
        </p:txBody>
      </p:sp>
      <p:sp>
        <p:nvSpPr>
          <p:cNvPr id="3" name="文字方塊 2"/>
          <p:cNvSpPr txBox="1"/>
          <p:nvPr/>
        </p:nvSpPr>
        <p:spPr>
          <a:xfrm>
            <a:off x="1805311" y="2859701"/>
            <a:ext cx="4295139"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由能量守恆可以得出產物粒子的能量</a:t>
            </a:r>
          </a:p>
        </p:txBody>
      </p:sp>
      <mc:AlternateContent xmlns:mc="http://schemas.openxmlformats.org/markup-compatibility/2006" xmlns:a14="http://schemas.microsoft.com/office/drawing/2010/main">
        <mc:Choice Requires="a14">
          <p:sp>
            <p:nvSpPr>
              <p:cNvPr id="2" name="文字方塊 1"/>
              <p:cNvSpPr txBox="1"/>
              <p:nvPr/>
            </p:nvSpPr>
            <p:spPr>
              <a:xfrm>
                <a:off x="4212431" y="1823947"/>
                <a:ext cx="2676310" cy="963341"/>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zh-TW" altLang="en-US" i="1" smtClean="0">
                              <a:latin typeface="Cambria Math" panose="02040503050406030204" pitchFamily="18" charset="0"/>
                            </a:rPr>
                          </m:ctrlPr>
                        </m:sSubSupPr>
                        <m:e>
                          <m:r>
                            <a:rPr lang="en-US" altLang="zh-TW" b="0" i="1" smtClean="0">
                              <a:latin typeface="Cambria Math"/>
                              <a:ea typeface="Cambria Math"/>
                            </a:rPr>
                            <m:t>𝑝</m:t>
                          </m:r>
                        </m:e>
                        <m:sub>
                          <m:r>
                            <a:rPr lang="en-US" altLang="zh-TW" b="0" i="1" smtClean="0">
                              <a:latin typeface="Cambria Math"/>
                              <a:ea typeface="Cambria Math"/>
                            </a:rPr>
                            <m:t>𝑓</m:t>
                          </m:r>
                          <m:r>
                            <m:rPr>
                              <m:sty m:val="p"/>
                            </m:rPr>
                            <a:rPr lang="en-US">
                              <a:latin typeface="Cambria Math" panose="02040503050406030204" pitchFamily="18" charset="0"/>
                              <a:cs typeface="Times New Roman" pitchFamily="18" charset="0"/>
                            </a:rPr>
                            <m:t>total</m:t>
                          </m:r>
                        </m:sub>
                        <m:sup>
                          <m:r>
                            <a:rPr lang="en-US" altLang="zh-TW" b="0" i="1" smtClean="0">
                              <a:latin typeface="Cambria Math"/>
                            </a:rPr>
                            <m:t>0</m:t>
                          </m:r>
                        </m:sup>
                      </m:sSubSup>
                      <m:r>
                        <a:rPr lang="en-US" altLang="zh-TW" b="0" i="1" smtClean="0">
                          <a:latin typeface="Cambria Math"/>
                          <a:ea typeface="Cambria Math" panose="02040503050406030204" pitchFamily="18" charset="0"/>
                        </a:rPr>
                        <m:t>=2</m:t>
                      </m:r>
                      <m:f>
                        <m:fPr>
                          <m:ctrlPr>
                            <a:rPr lang="en-US" altLang="zh-TW" b="0" i="1" smtClean="0">
                              <a:latin typeface="Cambria Math" panose="02040503050406030204" pitchFamily="18" charset="0"/>
                              <a:ea typeface="Cambria Math" panose="02040503050406030204" pitchFamily="18" charset="0"/>
                            </a:rPr>
                          </m:ctrlPr>
                        </m:fPr>
                        <m:num>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a:ea typeface="Cambria Math" panose="02040503050406030204" pitchFamily="18" charset="0"/>
                                </a:rPr>
                                <m:t>𝐸</m:t>
                              </m:r>
                            </m:e>
                            <m:sub>
                              <m:r>
                                <a:rPr lang="en-US" altLang="zh-TW" b="0" i="1" smtClean="0">
                                  <a:latin typeface="Cambria Math"/>
                                  <a:ea typeface="Cambria Math" panose="02040503050406030204" pitchFamily="18" charset="0"/>
                                </a:rPr>
                                <m:t>𝑓</m:t>
                              </m:r>
                            </m:sub>
                          </m:sSub>
                        </m:num>
                        <m:den>
                          <m:r>
                            <a:rPr lang="en-US" altLang="zh-TW" b="0" i="1" smtClean="0">
                              <a:latin typeface="Cambria Math"/>
                              <a:ea typeface="Cambria Math" panose="02040503050406030204" pitchFamily="18" charset="0"/>
                            </a:rPr>
                            <m:t>𝑐</m:t>
                          </m:r>
                        </m:den>
                      </m:f>
                      <m:r>
                        <a:rPr lang="en-US" altLang="zh-TW" b="0" i="1" smtClean="0">
                          <a:latin typeface="Cambria Math"/>
                          <a:ea typeface="Cambria Math" panose="02040503050406030204" pitchFamily="18" charset="0"/>
                        </a:rPr>
                        <m:t>=</m:t>
                      </m:r>
                      <m:f>
                        <m:fPr>
                          <m:ctrlPr>
                            <a:rPr lang="en-US" altLang="zh-TW" b="0" i="1" smtClean="0">
                              <a:latin typeface="Cambria Math" panose="02040503050406030204" pitchFamily="18" charset="0"/>
                              <a:ea typeface="Cambria Math" panose="02040503050406030204" pitchFamily="18" charset="0"/>
                            </a:rPr>
                          </m:ctrlPr>
                        </m:fPr>
                        <m:num>
                          <m:r>
                            <a:rPr lang="en-US" altLang="zh-TW" b="0" i="1" smtClean="0">
                              <a:latin typeface="Cambria Math"/>
                              <a:ea typeface="Cambria Math" panose="02040503050406030204" pitchFamily="18" charset="0"/>
                            </a:rPr>
                            <m:t>2</m:t>
                          </m:r>
                          <m:r>
                            <a:rPr lang="en-US" altLang="zh-TW" b="0" i="1" smtClean="0">
                              <a:latin typeface="Cambria Math"/>
                              <a:ea typeface="Cambria Math" panose="02040503050406030204" pitchFamily="18" charset="0"/>
                            </a:rPr>
                            <m:t>𝑚𝑐</m:t>
                          </m:r>
                        </m:num>
                        <m:den>
                          <m:rad>
                            <m:radPr>
                              <m:degHide m:val="on"/>
                              <m:ctrlPr>
                                <a:rPr lang="en-US" altLang="zh-TW" b="0" i="1" smtClean="0">
                                  <a:latin typeface="Cambria Math" panose="02040503050406030204" pitchFamily="18" charset="0"/>
                                  <a:ea typeface="Cambria Math" panose="02040503050406030204" pitchFamily="18" charset="0"/>
                                </a:rPr>
                              </m:ctrlPr>
                            </m:radPr>
                            <m:deg/>
                            <m:e>
                              <m:r>
                                <a:rPr lang="en-US" altLang="zh-TW" b="0" i="1" smtClean="0">
                                  <a:latin typeface="Cambria Math"/>
                                  <a:ea typeface="Cambria Math" panose="02040503050406030204" pitchFamily="18" charset="0"/>
                                </a:rPr>
                                <m:t>1−</m:t>
                              </m:r>
                              <m:f>
                                <m:fPr>
                                  <m:ctrlPr>
                                    <a:rPr lang="en-US" altLang="zh-TW" b="0" i="1" smtClean="0">
                                      <a:latin typeface="Cambria Math" panose="02040503050406030204" pitchFamily="18" charset="0"/>
                                      <a:ea typeface="Cambria Math" panose="02040503050406030204" pitchFamily="18" charset="0"/>
                                    </a:rPr>
                                  </m:ctrlPr>
                                </m:fPr>
                                <m:num>
                                  <m:sSup>
                                    <m:sSupPr>
                                      <m:ctrlPr>
                                        <a:rPr lang="en-US" altLang="zh-TW" b="0" i="1" smtClean="0">
                                          <a:latin typeface="Cambria Math" panose="02040503050406030204" pitchFamily="18" charset="0"/>
                                          <a:ea typeface="Cambria Math" panose="02040503050406030204" pitchFamily="18" charset="0"/>
                                        </a:rPr>
                                      </m:ctrlPr>
                                    </m:sSupPr>
                                    <m:e>
                                      <m:r>
                                        <a:rPr lang="en-US" altLang="zh-TW" b="0" i="1" smtClean="0">
                                          <a:latin typeface="Cambria Math"/>
                                          <a:ea typeface="Cambria Math" panose="02040503050406030204" pitchFamily="18" charset="0"/>
                                        </a:rPr>
                                        <m:t>𝑢</m:t>
                                      </m:r>
                                    </m:e>
                                    <m:sup>
                                      <m:r>
                                        <a:rPr lang="en-US" altLang="zh-TW" b="0" i="1" smtClean="0">
                                          <a:latin typeface="Cambria Math"/>
                                          <a:ea typeface="Cambria Math" panose="02040503050406030204" pitchFamily="18" charset="0"/>
                                        </a:rPr>
                                        <m:t>2</m:t>
                                      </m:r>
                                    </m:sup>
                                  </m:sSup>
                                </m:num>
                                <m:den>
                                  <m:sSup>
                                    <m:sSupPr>
                                      <m:ctrlPr>
                                        <a:rPr lang="en-US" altLang="zh-TW" b="0" i="1" smtClean="0">
                                          <a:latin typeface="Cambria Math" panose="02040503050406030204" pitchFamily="18" charset="0"/>
                                          <a:ea typeface="Cambria Math" panose="02040503050406030204" pitchFamily="18" charset="0"/>
                                        </a:rPr>
                                      </m:ctrlPr>
                                    </m:sSupPr>
                                    <m:e>
                                      <m:r>
                                        <a:rPr lang="en-US" altLang="zh-TW" b="0" i="1" smtClean="0">
                                          <a:latin typeface="Cambria Math"/>
                                          <a:ea typeface="Cambria Math" panose="02040503050406030204" pitchFamily="18" charset="0"/>
                                        </a:rPr>
                                        <m:t>𝑐</m:t>
                                      </m:r>
                                    </m:e>
                                    <m:sup>
                                      <m:r>
                                        <a:rPr lang="en-US" altLang="zh-TW" b="0" i="1" smtClean="0">
                                          <a:latin typeface="Cambria Math"/>
                                          <a:ea typeface="Cambria Math" panose="02040503050406030204" pitchFamily="18" charset="0"/>
                                        </a:rPr>
                                        <m:t>2</m:t>
                                      </m:r>
                                    </m:sup>
                                  </m:sSup>
                                </m:den>
                              </m:f>
                            </m:e>
                          </m:rad>
                        </m:den>
                      </m:f>
                    </m:oMath>
                  </m:oMathPara>
                </a14:m>
                <a:endParaRPr lang="zh-TW" altLang="en-US" dirty="0">
                  <a:latin typeface="Times New Roman" pitchFamily="18" charset="0"/>
                  <a:cs typeface="Times New Roman" pitchFamily="18" charset="0"/>
                </a:endParaRPr>
              </a:p>
            </p:txBody>
          </p:sp>
        </mc:Choice>
        <mc:Fallback xmlns="">
          <p:sp>
            <p:nvSpPr>
              <p:cNvPr id="2" name="文字方塊 1"/>
              <p:cNvSpPr txBox="1">
                <a:spLocks noRot="1" noChangeAspect="1" noMove="1" noResize="1" noEditPoints="1" noAdjustHandles="1" noChangeArrowheads="1" noChangeShapeType="1" noTextEdit="1"/>
              </p:cNvSpPr>
              <p:nvPr/>
            </p:nvSpPr>
            <p:spPr>
              <a:xfrm>
                <a:off x="4212431" y="1823947"/>
                <a:ext cx="2676310" cy="963341"/>
              </a:xfrm>
              <a:prstGeom prst="rect">
                <a:avLst/>
              </a:prstGeom>
              <a:blipFill>
                <a:blip r:embed="rId3"/>
                <a:stretch>
                  <a:fillRect/>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1860803" y="3308150"/>
                <a:ext cx="1346651" cy="397096"/>
              </a:xfrm>
              <a:prstGeom prst="rect">
                <a:avLst/>
              </a:prstGeom>
              <a:solidFill>
                <a:srgbClr val="FFFDAB"/>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ea typeface="Cambria Math" panose="02040503050406030204" pitchFamily="18" charset="0"/>
                        </a:rPr>
                        <m:t>2</m:t>
                      </m:r>
                      <m:sSub>
                        <m:sSubPr>
                          <m:ctrlPr>
                            <a:rPr lang="en-US" altLang="zh-TW" i="1" smtClean="0">
                              <a:latin typeface="Cambria Math" panose="02040503050406030204" pitchFamily="18" charset="0"/>
                              <a:ea typeface="Cambria Math" panose="02040503050406030204" pitchFamily="18" charset="0"/>
                            </a:rPr>
                          </m:ctrlPr>
                        </m:sSubPr>
                        <m:e>
                          <m:r>
                            <a:rPr lang="en-US" altLang="zh-TW" i="1">
                              <a:latin typeface="Cambria Math"/>
                              <a:ea typeface="Cambria Math" panose="02040503050406030204" pitchFamily="18" charset="0"/>
                            </a:rPr>
                            <m:t>𝐸</m:t>
                          </m:r>
                        </m:e>
                        <m:sub>
                          <m:r>
                            <a:rPr lang="en-US" altLang="zh-TW" i="1">
                              <a:latin typeface="Cambria Math"/>
                              <a:ea typeface="Cambria Math" panose="02040503050406030204" pitchFamily="18" charset="0"/>
                            </a:rPr>
                            <m:t>𝑓</m:t>
                          </m:r>
                        </m:sub>
                      </m:sSub>
                      <m:r>
                        <a:rPr lang="en-US" altLang="zh-TW" b="0" i="0" smtClean="0">
                          <a:latin typeface="Cambria Math"/>
                          <a:ea typeface="Cambria Math" panose="02040503050406030204" pitchFamily="18" charset="0"/>
                        </a:rPr>
                        <m:t>=</m:t>
                      </m:r>
                      <m:r>
                        <a:rPr lang="en-US" altLang="zh-TW" i="1">
                          <a:latin typeface="Cambria Math"/>
                          <a:ea typeface="Cambria Math" panose="02040503050406030204" pitchFamily="18" charset="0"/>
                        </a:rPr>
                        <m:t>𝑀</m:t>
                      </m:r>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a:ea typeface="Cambria Math" panose="02040503050406030204" pitchFamily="18" charset="0"/>
                            </a:rPr>
                            <m:t>𝑐</m:t>
                          </m:r>
                        </m:e>
                        <m:sup>
                          <m:r>
                            <a:rPr lang="en-US" altLang="zh-TW" i="1">
                              <a:latin typeface="Cambria Math"/>
                              <a:ea typeface="Cambria Math" panose="02040503050406030204" pitchFamily="18" charset="0"/>
                            </a:rPr>
                            <m:t>2</m:t>
                          </m:r>
                        </m:sup>
                      </m:sSup>
                    </m:oMath>
                  </m:oMathPara>
                </a14:m>
                <a:endParaRPr lang="zh-TW" altLang="en-US" dirty="0"/>
              </a:p>
            </p:txBody>
          </p:sp>
        </mc:Choice>
        <mc:Fallback xmlns="">
          <p:sp>
            <p:nvSpPr>
              <p:cNvPr id="4" name="矩形 3"/>
              <p:cNvSpPr>
                <a:spLocks noRot="1" noChangeAspect="1" noMove="1" noResize="1" noEditPoints="1" noAdjustHandles="1" noChangeArrowheads="1" noChangeShapeType="1" noTextEdit="1"/>
              </p:cNvSpPr>
              <p:nvPr/>
            </p:nvSpPr>
            <p:spPr>
              <a:xfrm>
                <a:off x="1860803" y="3308150"/>
                <a:ext cx="1346651" cy="397096"/>
              </a:xfrm>
              <a:prstGeom prst="rect">
                <a:avLst/>
              </a:prstGeom>
              <a:blipFill>
                <a:blip r:embed="rId4"/>
                <a:stretch>
                  <a:fillRect b="-12500"/>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1" name="矩形 20"/>
              <p:cNvSpPr/>
              <p:nvPr/>
            </p:nvSpPr>
            <p:spPr>
              <a:xfrm>
                <a:off x="1822331" y="4316574"/>
                <a:ext cx="1385123" cy="610936"/>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ea typeface="Cambria Math" panose="02040503050406030204" pitchFamily="18" charset="0"/>
                            </a:rPr>
                          </m:ctrlPr>
                        </m:sSubPr>
                        <m:e>
                          <m:r>
                            <a:rPr lang="en-US" altLang="zh-TW" i="1">
                              <a:latin typeface="Cambria Math"/>
                              <a:ea typeface="Cambria Math" panose="02040503050406030204" pitchFamily="18" charset="0"/>
                            </a:rPr>
                            <m:t>𝐸</m:t>
                          </m:r>
                        </m:e>
                        <m:sub>
                          <m:r>
                            <a:rPr lang="en-US" altLang="zh-TW" i="1">
                              <a:latin typeface="Cambria Math"/>
                              <a:ea typeface="Cambria Math" panose="02040503050406030204" pitchFamily="18" charset="0"/>
                            </a:rPr>
                            <m:t>𝑓</m:t>
                          </m:r>
                        </m:sub>
                      </m:sSub>
                      <m:r>
                        <a:rPr lang="en-US" altLang="zh-TW" i="1">
                          <a:latin typeface="Cambria Math"/>
                          <a:ea typeface="Cambria Math" panose="02040503050406030204" pitchFamily="18" charset="0"/>
                        </a:rPr>
                        <m:t>=</m:t>
                      </m:r>
                      <m:f>
                        <m:fPr>
                          <m:ctrlPr>
                            <a:rPr lang="en-US" altLang="zh-TW" i="1" smtClean="0">
                              <a:latin typeface="Cambria Math" panose="02040503050406030204" pitchFamily="18" charset="0"/>
                              <a:ea typeface="Cambria Math" panose="02040503050406030204" pitchFamily="18" charset="0"/>
                            </a:rPr>
                          </m:ctrlPr>
                        </m:fPr>
                        <m:num>
                          <m:r>
                            <a:rPr lang="en-US" altLang="zh-TW" b="0" i="1" smtClean="0">
                              <a:latin typeface="Cambria Math" panose="02040503050406030204" pitchFamily="18" charset="0"/>
                              <a:ea typeface="Cambria Math" panose="02040503050406030204" pitchFamily="18" charset="0"/>
                            </a:rPr>
                            <m:t>1</m:t>
                          </m:r>
                        </m:num>
                        <m:den>
                          <m:r>
                            <a:rPr lang="en-US" altLang="zh-TW" b="0" i="1" smtClean="0">
                              <a:latin typeface="Cambria Math" panose="02040503050406030204" pitchFamily="18" charset="0"/>
                              <a:ea typeface="Cambria Math" panose="02040503050406030204" pitchFamily="18" charset="0"/>
                            </a:rPr>
                            <m:t>2</m:t>
                          </m:r>
                        </m:den>
                      </m:f>
                      <m:r>
                        <a:rPr lang="en-US" altLang="zh-TW" i="1">
                          <a:latin typeface="Cambria Math"/>
                          <a:ea typeface="Cambria Math" panose="02040503050406030204" pitchFamily="18" charset="0"/>
                        </a:rPr>
                        <m:t>𝑀</m:t>
                      </m:r>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a:ea typeface="Cambria Math" panose="02040503050406030204" pitchFamily="18" charset="0"/>
                            </a:rPr>
                            <m:t>𝑐</m:t>
                          </m:r>
                        </m:e>
                        <m:sup>
                          <m:r>
                            <a:rPr lang="en-US" altLang="zh-TW" i="1">
                              <a:latin typeface="Cambria Math"/>
                              <a:ea typeface="Cambria Math" panose="02040503050406030204" pitchFamily="18" charset="0"/>
                            </a:rPr>
                            <m:t>2</m:t>
                          </m:r>
                        </m:sup>
                      </m:sSup>
                    </m:oMath>
                  </m:oMathPara>
                </a14:m>
                <a:endParaRPr lang="zh-TW" altLang="en-US" dirty="0"/>
              </a:p>
            </p:txBody>
          </p:sp>
        </mc:Choice>
        <mc:Fallback xmlns="">
          <p:sp>
            <p:nvSpPr>
              <p:cNvPr id="21" name="矩形 20"/>
              <p:cNvSpPr>
                <a:spLocks noRot="1" noChangeAspect="1" noMove="1" noResize="1" noEditPoints="1" noAdjustHandles="1" noChangeArrowheads="1" noChangeShapeType="1" noTextEdit="1"/>
              </p:cNvSpPr>
              <p:nvPr/>
            </p:nvSpPr>
            <p:spPr>
              <a:xfrm>
                <a:off x="1822331" y="4316574"/>
                <a:ext cx="1385123" cy="610936"/>
              </a:xfrm>
              <a:prstGeom prst="rect">
                <a:avLst/>
              </a:prstGeom>
              <a:blipFill>
                <a:blip r:embed="rId5"/>
                <a:stretch>
                  <a:fillRect b="-4082"/>
                </a:stretch>
              </a:blipFill>
            </p:spPr>
            <p:txBody>
              <a:bodyPr/>
              <a:lstStyle/>
              <a:p>
                <a:r>
                  <a:rPr lang="en-TW">
                    <a:noFill/>
                  </a:rPr>
                  <a:t> </a:t>
                </a:r>
              </a:p>
            </p:txBody>
          </p:sp>
        </mc:Fallback>
      </mc:AlternateContent>
      <p:sp>
        <p:nvSpPr>
          <p:cNvPr id="5" name="文字方塊 4"/>
          <p:cNvSpPr txBox="1"/>
          <p:nvPr/>
        </p:nvSpPr>
        <p:spPr>
          <a:xfrm>
            <a:off x="1787250" y="3852240"/>
            <a:ext cx="6420835" cy="369332"/>
          </a:xfrm>
          <a:prstGeom prst="rect">
            <a:avLst/>
          </a:prstGeom>
          <a:noFill/>
        </p:spPr>
        <p:txBody>
          <a:bodyPr wrap="square" rtlCol="0">
            <a:spAutoFit/>
          </a:bodyPr>
          <a:lstStyle/>
          <a:p>
            <a:r>
              <a:rPr lang="zh-TW" altLang="en-US" dirty="0">
                <a:solidFill>
                  <a:srgbClr val="FF0000"/>
                </a:solidFill>
                <a:latin typeface="Times New Roman" pitchFamily="18" charset="0"/>
                <a:cs typeface="Times New Roman" pitchFamily="18" charset="0"/>
              </a:rPr>
              <a:t>產物粒子的能量與動量大小都是固定的值，可以計算出來！</a:t>
            </a:r>
          </a:p>
        </p:txBody>
      </p:sp>
      <mc:AlternateContent xmlns:mc="http://schemas.openxmlformats.org/markup-compatibility/2006" xmlns:a14="http://schemas.microsoft.com/office/drawing/2010/main">
        <mc:Choice Requires="a14">
          <p:sp>
            <p:nvSpPr>
              <p:cNvPr id="6" name="矩形 5"/>
              <p:cNvSpPr/>
              <p:nvPr/>
            </p:nvSpPr>
            <p:spPr>
              <a:xfrm>
                <a:off x="5293506" y="5064047"/>
                <a:ext cx="1614609" cy="963341"/>
              </a:xfrm>
              <a:prstGeom prst="rect">
                <a:avLst/>
              </a:prstGeom>
              <a:solidFill>
                <a:srgbClr val="FFFDAB"/>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ea typeface="Cambria Math" panose="02040503050406030204" pitchFamily="18" charset="0"/>
                        </a:rPr>
                        <m:t>𝑀</m:t>
                      </m:r>
                      <m:r>
                        <a:rPr lang="en-US" altLang="zh-TW" i="1">
                          <a:latin typeface="Cambria Math"/>
                          <a:ea typeface="Cambria Math" panose="02040503050406030204" pitchFamily="18" charset="0"/>
                        </a:rPr>
                        <m:t>=</m:t>
                      </m:r>
                      <m:f>
                        <m:fPr>
                          <m:ctrlPr>
                            <a:rPr lang="en-US" altLang="zh-TW" i="1">
                              <a:latin typeface="Cambria Math" panose="02040503050406030204" pitchFamily="18" charset="0"/>
                              <a:ea typeface="Cambria Math" panose="02040503050406030204" pitchFamily="18" charset="0"/>
                            </a:rPr>
                          </m:ctrlPr>
                        </m:fPr>
                        <m:num>
                          <m:r>
                            <a:rPr lang="en-US" altLang="zh-TW" i="1">
                              <a:latin typeface="Cambria Math"/>
                              <a:ea typeface="Cambria Math" panose="02040503050406030204" pitchFamily="18" charset="0"/>
                            </a:rPr>
                            <m:t>2</m:t>
                          </m:r>
                          <m:r>
                            <a:rPr lang="en-US" altLang="zh-TW" i="1">
                              <a:latin typeface="Cambria Math"/>
                              <a:ea typeface="Cambria Math" panose="02040503050406030204" pitchFamily="18" charset="0"/>
                            </a:rPr>
                            <m:t>𝑚</m:t>
                          </m:r>
                        </m:num>
                        <m:den>
                          <m:rad>
                            <m:radPr>
                              <m:degHide m:val="on"/>
                              <m:ctrlPr>
                                <a:rPr lang="en-US" altLang="zh-TW" i="1">
                                  <a:latin typeface="Cambria Math" panose="02040503050406030204" pitchFamily="18" charset="0"/>
                                  <a:ea typeface="Cambria Math" panose="02040503050406030204" pitchFamily="18" charset="0"/>
                                </a:rPr>
                              </m:ctrlPr>
                            </m:radPr>
                            <m:deg/>
                            <m:e>
                              <m:r>
                                <a:rPr lang="en-US" altLang="zh-TW" i="1">
                                  <a:latin typeface="Cambria Math"/>
                                  <a:ea typeface="Cambria Math" panose="02040503050406030204" pitchFamily="18" charset="0"/>
                                </a:rPr>
                                <m:t>1−</m:t>
                              </m:r>
                              <m:f>
                                <m:fPr>
                                  <m:ctrlPr>
                                    <a:rPr lang="en-US" altLang="zh-TW" i="1">
                                      <a:latin typeface="Cambria Math" panose="02040503050406030204" pitchFamily="18" charset="0"/>
                                      <a:ea typeface="Cambria Math" panose="02040503050406030204" pitchFamily="18" charset="0"/>
                                    </a:rPr>
                                  </m:ctrlPr>
                                </m:fPr>
                                <m:num>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a:ea typeface="Cambria Math" panose="02040503050406030204" pitchFamily="18" charset="0"/>
                                        </a:rPr>
                                        <m:t>𝑢</m:t>
                                      </m:r>
                                    </m:e>
                                    <m:sup>
                                      <m:r>
                                        <a:rPr lang="en-US" altLang="zh-TW" i="1">
                                          <a:latin typeface="Cambria Math"/>
                                          <a:ea typeface="Cambria Math" panose="02040503050406030204" pitchFamily="18" charset="0"/>
                                        </a:rPr>
                                        <m:t>2</m:t>
                                      </m:r>
                                    </m:sup>
                                  </m:sSup>
                                </m:num>
                                <m:den>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a:ea typeface="Cambria Math" panose="02040503050406030204" pitchFamily="18" charset="0"/>
                                        </a:rPr>
                                        <m:t>𝑐</m:t>
                                      </m:r>
                                    </m:e>
                                    <m:sup>
                                      <m:r>
                                        <a:rPr lang="en-US" altLang="zh-TW" i="1">
                                          <a:latin typeface="Cambria Math"/>
                                          <a:ea typeface="Cambria Math" panose="02040503050406030204" pitchFamily="18" charset="0"/>
                                        </a:rPr>
                                        <m:t>2</m:t>
                                      </m:r>
                                    </m:sup>
                                  </m:sSup>
                                </m:den>
                              </m:f>
                            </m:e>
                          </m:rad>
                        </m:den>
                      </m:f>
                    </m:oMath>
                  </m:oMathPara>
                </a14:m>
                <a:endParaRPr lang="zh-TW" altLang="en-US" dirty="0"/>
              </a:p>
            </p:txBody>
          </p:sp>
        </mc:Choice>
        <mc:Fallback xmlns="">
          <p:sp>
            <p:nvSpPr>
              <p:cNvPr id="6" name="矩形 5"/>
              <p:cNvSpPr>
                <a:spLocks noRot="1" noChangeAspect="1" noMove="1" noResize="1" noEditPoints="1" noAdjustHandles="1" noChangeArrowheads="1" noChangeShapeType="1" noTextEdit="1"/>
              </p:cNvSpPr>
              <p:nvPr/>
            </p:nvSpPr>
            <p:spPr>
              <a:xfrm>
                <a:off x="5293506" y="5064047"/>
                <a:ext cx="1614609" cy="963341"/>
              </a:xfrm>
              <a:prstGeom prst="rect">
                <a:avLst/>
              </a:prstGeom>
              <a:blipFill>
                <a:blip r:embed="rId6"/>
                <a:stretch>
                  <a:fillRect/>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3" name="文字方塊 22"/>
              <p:cNvSpPr txBox="1"/>
              <p:nvPr/>
            </p:nvSpPr>
            <p:spPr>
              <a:xfrm>
                <a:off x="4212431" y="1323996"/>
                <a:ext cx="1454180" cy="389402"/>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zh-TW" altLang="en-US" i="1" smtClean="0">
                              <a:latin typeface="Cambria Math" panose="02040503050406030204" pitchFamily="18" charset="0"/>
                            </a:rPr>
                          </m:ctrlPr>
                        </m:sSubSupPr>
                        <m:e>
                          <m:r>
                            <a:rPr lang="en-US" altLang="zh-TW" b="0" i="1" smtClean="0">
                              <a:latin typeface="Cambria Math"/>
                              <a:ea typeface="Cambria Math"/>
                            </a:rPr>
                            <m:t>𝑝</m:t>
                          </m:r>
                        </m:e>
                        <m:sub>
                          <m:r>
                            <m:rPr>
                              <m:sty m:val="p"/>
                            </m:rPr>
                            <a:rPr lang="en-US" altLang="zh-TW" b="0" i="1" smtClean="0">
                              <a:latin typeface="Cambria Math" panose="02040503050406030204" pitchFamily="18" charset="0"/>
                              <a:ea typeface="Cambria Math"/>
                              <a:cs typeface="Times New Roman" panose="02020603050405020304" pitchFamily="18" charset="0"/>
                            </a:rPr>
                            <m:t>I</m:t>
                          </m:r>
                          <m:r>
                            <a:rPr lang="en-US" altLang="zh-TW" b="0" i="0" smtClean="0">
                              <a:latin typeface="Cambria Math" panose="02040503050406030204" pitchFamily="18" charset="0"/>
                              <a:ea typeface="Cambria Math"/>
                              <a:cs typeface="Times New Roman" panose="02020603050405020304" pitchFamily="18" charset="0"/>
                            </a:rPr>
                            <m:t> </m:t>
                          </m:r>
                          <m:r>
                            <m:rPr>
                              <m:sty m:val="p"/>
                            </m:rPr>
                            <a:rPr lang="en-US">
                              <a:latin typeface="Cambria Math" panose="02040503050406030204" pitchFamily="18" charset="0"/>
                              <a:cs typeface="Times New Roman" pitchFamily="18" charset="0"/>
                            </a:rPr>
                            <m:t>total</m:t>
                          </m:r>
                        </m:sub>
                        <m:sup>
                          <m:r>
                            <a:rPr lang="en-US" altLang="zh-TW" b="0" i="1" smtClean="0">
                              <a:latin typeface="Cambria Math"/>
                            </a:rPr>
                            <m:t>0</m:t>
                          </m:r>
                        </m:sup>
                      </m:sSubSup>
                      <m:r>
                        <a:rPr lang="en-US" altLang="zh-TW" b="0" i="1" smtClean="0">
                          <a:latin typeface="Cambria Math"/>
                          <a:ea typeface="Cambria Math" panose="02040503050406030204" pitchFamily="18" charset="0"/>
                        </a:rPr>
                        <m:t>=</m:t>
                      </m:r>
                      <m:r>
                        <a:rPr lang="en-US" altLang="zh-TW" b="0" i="1" smtClean="0">
                          <a:latin typeface="Cambria Math"/>
                          <a:ea typeface="Cambria Math" panose="02040503050406030204" pitchFamily="18" charset="0"/>
                        </a:rPr>
                        <m:t>𝑀𝑐</m:t>
                      </m:r>
                    </m:oMath>
                  </m:oMathPara>
                </a14:m>
                <a:endParaRPr lang="zh-TW" altLang="en-US" dirty="0">
                  <a:latin typeface="Times New Roman" pitchFamily="18" charset="0"/>
                  <a:cs typeface="Times New Roman" pitchFamily="18" charset="0"/>
                </a:endParaRPr>
              </a:p>
            </p:txBody>
          </p:sp>
        </mc:Choice>
        <mc:Fallback xmlns="">
          <p:sp>
            <p:nvSpPr>
              <p:cNvPr id="23" name="文字方塊 22"/>
              <p:cNvSpPr txBox="1">
                <a:spLocks noRot="1" noChangeAspect="1" noMove="1" noResize="1" noEditPoints="1" noAdjustHandles="1" noChangeArrowheads="1" noChangeShapeType="1" noTextEdit="1"/>
              </p:cNvSpPr>
              <p:nvPr/>
            </p:nvSpPr>
            <p:spPr>
              <a:xfrm>
                <a:off x="4212431" y="1323996"/>
                <a:ext cx="1454180" cy="389402"/>
              </a:xfrm>
              <a:prstGeom prst="rect">
                <a:avLst/>
              </a:prstGeom>
              <a:blipFill>
                <a:blip r:embed="rId7"/>
                <a:stretch>
                  <a:fillRect b="-19355"/>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4" name="文字方塊 23"/>
              <p:cNvSpPr txBox="1"/>
              <p:nvPr/>
            </p:nvSpPr>
            <p:spPr>
              <a:xfrm>
                <a:off x="1786890" y="6287089"/>
                <a:ext cx="1072730" cy="369332"/>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ea typeface="Cambria Math" panose="02040503050406030204" pitchFamily="18" charset="0"/>
                        </a:rPr>
                        <m:t>𝑀</m:t>
                      </m:r>
                      <m:r>
                        <a:rPr lang="en-US" altLang="zh-TW" b="0" i="1" smtClean="0">
                          <a:latin typeface="Cambria Math"/>
                          <a:ea typeface="Cambria Math" panose="02040503050406030204" pitchFamily="18" charset="0"/>
                        </a:rPr>
                        <m:t>&gt;2</m:t>
                      </m:r>
                      <m:r>
                        <a:rPr lang="en-US" altLang="zh-TW" b="0" i="1" smtClean="0">
                          <a:latin typeface="Cambria Math"/>
                          <a:ea typeface="Cambria Math" panose="02040503050406030204" pitchFamily="18" charset="0"/>
                        </a:rPr>
                        <m:t>𝑚</m:t>
                      </m:r>
                    </m:oMath>
                  </m:oMathPara>
                </a14:m>
                <a:endParaRPr lang="zh-TW" altLang="en-US" dirty="0">
                  <a:latin typeface="Times New Roman" pitchFamily="18" charset="0"/>
                  <a:cs typeface="Times New Roman" pitchFamily="18" charset="0"/>
                </a:endParaRPr>
              </a:p>
            </p:txBody>
          </p:sp>
        </mc:Choice>
        <mc:Fallback xmlns="">
          <p:sp>
            <p:nvSpPr>
              <p:cNvPr id="24" name="文字方塊 23"/>
              <p:cNvSpPr txBox="1">
                <a:spLocks noRot="1" noChangeAspect="1" noMove="1" noResize="1" noEditPoints="1" noAdjustHandles="1" noChangeArrowheads="1" noChangeShapeType="1" noTextEdit="1"/>
              </p:cNvSpPr>
              <p:nvPr/>
            </p:nvSpPr>
            <p:spPr>
              <a:xfrm>
                <a:off x="1786890" y="6287089"/>
                <a:ext cx="1072730" cy="369332"/>
              </a:xfrm>
              <a:prstGeom prst="rect">
                <a:avLst/>
              </a:prstGeom>
              <a:blipFill rotWithShape="1">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BAD705FB-6FDE-954B-8360-F6C4BD1ECFBA}"/>
                  </a:ext>
                </a:extLst>
              </p:cNvPr>
              <p:cNvSpPr/>
              <p:nvPr/>
            </p:nvSpPr>
            <p:spPr>
              <a:xfrm>
                <a:off x="1842971" y="5080819"/>
                <a:ext cx="2219743" cy="646331"/>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ea typeface="Cambria Math" panose="02040503050406030204" pitchFamily="18" charset="0"/>
                            </a:rPr>
                          </m:ctrlPr>
                        </m:sSupPr>
                        <m:e>
                          <m:d>
                            <m:dPr>
                              <m:begChr m:val="|"/>
                              <m:endChr m:val="|"/>
                              <m:ctrlPr>
                                <a:rPr lang="en-US" altLang="zh-TW" i="1">
                                  <a:latin typeface="Cambria Math" panose="02040503050406030204" pitchFamily="18" charset="0"/>
                                  <a:ea typeface="Cambria Math" panose="02040503050406030204" pitchFamily="18" charset="0"/>
                                </a:rPr>
                              </m:ctrlPr>
                            </m:dPr>
                            <m:e>
                              <m:acc>
                                <m:accPr>
                                  <m:chr m:val="⃗"/>
                                  <m:ctrlPr>
                                    <a:rPr lang="en-US" altLang="zh-TW" i="1">
                                      <a:latin typeface="Cambria Math" panose="02040503050406030204" pitchFamily="18" charset="0"/>
                                      <a:ea typeface="Cambria Math" panose="02040503050406030204" pitchFamily="18" charset="0"/>
                                    </a:rPr>
                                  </m:ctrlPr>
                                </m:accPr>
                                <m:e>
                                  <m:r>
                                    <a:rPr lang="en-US" altLang="zh-TW" i="1">
                                      <a:latin typeface="Cambria Math"/>
                                      <a:ea typeface="Cambria Math" panose="02040503050406030204" pitchFamily="18" charset="0"/>
                                    </a:rPr>
                                    <m:t>𝑝</m:t>
                                  </m:r>
                                </m:e>
                              </m:acc>
                            </m:e>
                          </m:d>
                        </m:e>
                        <m:sup>
                          <m:r>
                            <a:rPr lang="en-US" altLang="zh-TW" i="1">
                              <a:latin typeface="Cambria Math"/>
                              <a:ea typeface="Cambria Math" panose="02040503050406030204" pitchFamily="18" charset="0"/>
                            </a:rPr>
                            <m:t>2</m:t>
                          </m:r>
                        </m:sup>
                      </m:sSup>
                      <m:r>
                        <a:rPr lang="en-US" altLang="zh-TW" b="0" i="1" smtClean="0">
                          <a:latin typeface="Cambria Math"/>
                          <a:ea typeface="Cambria Math" panose="02040503050406030204" pitchFamily="18" charset="0"/>
                        </a:rPr>
                        <m:t>=</m:t>
                      </m:r>
                      <m:f>
                        <m:fPr>
                          <m:ctrlPr>
                            <a:rPr lang="en-US" altLang="zh-TW" b="0" i="1" smtClean="0">
                              <a:latin typeface="Cambria Math" panose="02040503050406030204" pitchFamily="18" charset="0"/>
                              <a:ea typeface="Cambria Math" panose="02040503050406030204" pitchFamily="18" charset="0"/>
                            </a:rPr>
                          </m:ctrlPr>
                        </m:fPr>
                        <m:num>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𝑀</m:t>
                              </m:r>
                            </m:e>
                            <m:sup>
                              <m:r>
                                <a:rPr lang="en-US" altLang="zh-TW" i="1">
                                  <a:latin typeface="Cambria Math" panose="02040503050406030204" pitchFamily="18" charset="0"/>
                                  <a:ea typeface="Cambria Math" panose="02040503050406030204" pitchFamily="18" charset="0"/>
                                </a:rPr>
                                <m:t>2</m:t>
                              </m:r>
                            </m:sup>
                          </m:sSup>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a:ea typeface="Cambria Math" panose="02040503050406030204" pitchFamily="18" charset="0"/>
                                </a:rPr>
                                <m:t>𝑐</m:t>
                              </m:r>
                            </m:e>
                            <m:sup>
                              <m:r>
                                <a:rPr lang="en-US" altLang="zh-TW" i="1">
                                  <a:latin typeface="Cambria Math"/>
                                  <a:ea typeface="Cambria Math" panose="02040503050406030204" pitchFamily="18" charset="0"/>
                                </a:rPr>
                                <m:t>2</m:t>
                              </m:r>
                            </m:sup>
                          </m:sSup>
                        </m:num>
                        <m:den>
                          <m:r>
                            <a:rPr lang="en-US" altLang="zh-TW" b="0" i="1" smtClean="0">
                              <a:latin typeface="Cambria Math" panose="02040503050406030204" pitchFamily="18" charset="0"/>
                              <a:ea typeface="Cambria Math" panose="02040503050406030204" pitchFamily="18" charset="0"/>
                            </a:rPr>
                            <m:t>4</m:t>
                          </m:r>
                        </m:den>
                      </m:f>
                      <m:r>
                        <a:rPr lang="en-US" altLang="zh-TW" i="1">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a:ea typeface="Cambria Math" panose="02040503050406030204" pitchFamily="18" charset="0"/>
                            </a:rPr>
                            <m:t>𝑚</m:t>
                          </m:r>
                        </m:e>
                        <m:sup>
                          <m:r>
                            <a:rPr lang="en-US" altLang="zh-TW" i="1">
                              <a:latin typeface="Cambria Math"/>
                              <a:ea typeface="Cambria Math" panose="02040503050406030204" pitchFamily="18" charset="0"/>
                            </a:rPr>
                            <m:t>2</m:t>
                          </m:r>
                        </m:sup>
                      </m:sSup>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a:ea typeface="Cambria Math" panose="02040503050406030204" pitchFamily="18" charset="0"/>
                            </a:rPr>
                            <m:t>𝑐</m:t>
                          </m:r>
                        </m:e>
                        <m:sup>
                          <m:r>
                            <a:rPr lang="en-US" altLang="zh-TW" i="1">
                              <a:latin typeface="Cambria Math"/>
                              <a:ea typeface="Cambria Math" panose="02040503050406030204" pitchFamily="18" charset="0"/>
                            </a:rPr>
                            <m:t>2</m:t>
                          </m:r>
                        </m:sup>
                      </m:sSup>
                    </m:oMath>
                  </m:oMathPara>
                </a14:m>
                <a:endParaRPr lang="zh-TW" altLang="en-US" dirty="0"/>
              </a:p>
            </p:txBody>
          </p:sp>
        </mc:Choice>
        <mc:Fallback xmlns="">
          <p:sp>
            <p:nvSpPr>
              <p:cNvPr id="22" name="矩形 21">
                <a:extLst>
                  <a:ext uri="{FF2B5EF4-FFF2-40B4-BE49-F238E27FC236}">
                    <a16:creationId xmlns:a16="http://schemas.microsoft.com/office/drawing/2014/main" id="{BAD705FB-6FDE-954B-8360-F6C4BD1ECFBA}"/>
                  </a:ext>
                </a:extLst>
              </p:cNvPr>
              <p:cNvSpPr>
                <a:spLocks noRot="1" noChangeAspect="1" noMove="1" noResize="1" noEditPoints="1" noAdjustHandles="1" noChangeArrowheads="1" noChangeShapeType="1" noTextEdit="1"/>
              </p:cNvSpPr>
              <p:nvPr/>
            </p:nvSpPr>
            <p:spPr>
              <a:xfrm>
                <a:off x="1842971" y="5080819"/>
                <a:ext cx="2219743" cy="646331"/>
              </a:xfrm>
              <a:prstGeom prst="rect">
                <a:avLst/>
              </a:prstGeom>
              <a:blipFill>
                <a:blip r:embed="rId9"/>
                <a:stretch>
                  <a:fillRect b="-5769"/>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5" name="Text Box 8">
                <a:extLst>
                  <a:ext uri="{FF2B5EF4-FFF2-40B4-BE49-F238E27FC236}">
                    <a16:creationId xmlns:a16="http://schemas.microsoft.com/office/drawing/2014/main" id="{CA30DBA3-D4A7-7349-AF4E-6D3F28AE2720}"/>
                  </a:ext>
                </a:extLst>
              </p:cNvPr>
              <p:cNvSpPr txBox="1">
                <a:spLocks noChangeArrowheads="1"/>
              </p:cNvSpPr>
              <p:nvPr/>
            </p:nvSpPr>
            <p:spPr bwMode="auto">
              <a:xfrm>
                <a:off x="2986310" y="1898916"/>
                <a:ext cx="179387" cy="2769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0" tIns="0" rIns="0" bIns="0">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spcBef>
                    <a:spcPct val="50000"/>
                  </a:spcBef>
                </a:pPr>
                <a14:m>
                  <m:oMathPara xmlns:m="http://schemas.openxmlformats.org/officeDocument/2006/math">
                    <m:oMathParaPr>
                      <m:jc m:val="centerGroup"/>
                    </m:oMathParaPr>
                    <m:oMath xmlns:m="http://schemas.openxmlformats.org/officeDocument/2006/math">
                      <m:r>
                        <a:rPr kumimoji="0" lang="en-US" altLang="zh-TW" sz="1800" b="0" i="1" smtClean="0">
                          <a:latin typeface="Cambria Math" panose="02040503050406030204" pitchFamily="18" charset="0"/>
                        </a:rPr>
                        <m:t>−</m:t>
                      </m:r>
                      <m:acc>
                        <m:accPr>
                          <m:chr m:val="⃗"/>
                          <m:ctrlPr>
                            <a:rPr kumimoji="0" lang="en-US" altLang="zh-TW" sz="1800" i="1" smtClean="0">
                              <a:latin typeface="Cambria Math" panose="02040503050406030204" pitchFamily="18" charset="0"/>
                            </a:rPr>
                          </m:ctrlPr>
                        </m:accPr>
                        <m:e>
                          <m:r>
                            <a:rPr kumimoji="0" lang="en-US" altLang="zh-TW" sz="1800" b="0" i="1" smtClean="0">
                              <a:latin typeface="Cambria Math" panose="02040503050406030204" pitchFamily="18" charset="0"/>
                            </a:rPr>
                            <m:t>𝑝</m:t>
                          </m:r>
                        </m:e>
                      </m:acc>
                    </m:oMath>
                  </m:oMathPara>
                </a14:m>
                <a:endParaRPr kumimoji="0" lang="en-US" altLang="zh-TW" sz="1800" i="1" dirty="0">
                  <a:latin typeface="Times New Roman" pitchFamily="18" charset="0"/>
                </a:endParaRPr>
              </a:p>
            </p:txBody>
          </p:sp>
        </mc:Choice>
        <mc:Fallback xmlns="">
          <p:sp>
            <p:nvSpPr>
              <p:cNvPr id="25" name="Text Box 8">
                <a:extLst>
                  <a:ext uri="{FF2B5EF4-FFF2-40B4-BE49-F238E27FC236}">
                    <a16:creationId xmlns:a16="http://schemas.microsoft.com/office/drawing/2014/main" id="{CA30DBA3-D4A7-7349-AF4E-6D3F28AE2720}"/>
                  </a:ext>
                </a:extLst>
              </p:cNvPr>
              <p:cNvSpPr txBox="1">
                <a:spLocks noRot="1" noChangeAspect="1" noMove="1" noResize="1" noEditPoints="1" noAdjustHandles="1" noChangeArrowheads="1" noChangeShapeType="1" noTextEdit="1"/>
              </p:cNvSpPr>
              <p:nvPr/>
            </p:nvSpPr>
            <p:spPr bwMode="auto">
              <a:xfrm>
                <a:off x="2986310" y="1898916"/>
                <a:ext cx="179387" cy="276999"/>
              </a:xfrm>
              <a:prstGeom prst="rect">
                <a:avLst/>
              </a:prstGeom>
              <a:blipFill>
                <a:blip r:embed="rId10"/>
                <a:stretch>
                  <a:fillRect l="-26667" t="-30435" r="-106667" b="-260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5CC2ABB-98B8-2A48-8743-0C343FB26337}"/>
                  </a:ext>
                </a:extLst>
              </p:cNvPr>
              <p:cNvSpPr txBox="1"/>
              <p:nvPr/>
            </p:nvSpPr>
            <p:spPr>
              <a:xfrm>
                <a:off x="4210896" y="811217"/>
                <a:ext cx="2165220" cy="299249"/>
              </a:xfrm>
              <a:prstGeom prst="rect">
                <a:avLst/>
              </a:prstGeom>
              <a:solidFill>
                <a:srgbClr val="FFFDAB"/>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TW" i="1" smtClean="0">
                              <a:latin typeface="Cambria Math" panose="02040503050406030204" pitchFamily="18" charset="0"/>
                              <a:cs typeface="Times New Roman" pitchFamily="18" charset="0"/>
                            </a:rPr>
                          </m:ctrlPr>
                        </m:sSubPr>
                        <m:e>
                          <m:acc>
                            <m:accPr>
                              <m:chr m:val="⃗"/>
                              <m:ctrlPr>
                                <a:rPr lang="en-TW" i="1" smtClean="0">
                                  <a:latin typeface="Cambria Math" panose="02040503050406030204" pitchFamily="18" charset="0"/>
                                  <a:cs typeface="Times New Roman" pitchFamily="18" charset="0"/>
                                </a:rPr>
                              </m:ctrlPr>
                            </m:accPr>
                            <m:e>
                              <m:r>
                                <a:rPr lang="en-US" b="0" i="1" smtClean="0">
                                  <a:latin typeface="Cambria Math" panose="02040503050406030204" pitchFamily="18" charset="0"/>
                                  <a:cs typeface="Times New Roman" pitchFamily="18" charset="0"/>
                                </a:rPr>
                                <m:t>𝑝</m:t>
                              </m:r>
                            </m:e>
                          </m:acc>
                        </m:e>
                        <m:sub>
                          <m:r>
                            <a:rPr lang="en-US" b="0" i="1" smtClean="0">
                              <a:latin typeface="Cambria Math" panose="02040503050406030204" pitchFamily="18" charset="0"/>
                              <a:cs typeface="Times New Roman" pitchFamily="18" charset="0"/>
                            </a:rPr>
                            <m:t>𝑖</m:t>
                          </m:r>
                          <m:r>
                            <a:rPr lang="en-US" b="0" i="1" smtClean="0">
                              <a:latin typeface="Cambria Math" panose="02040503050406030204" pitchFamily="18" charset="0"/>
                              <a:cs typeface="Times New Roman" pitchFamily="18" charset="0"/>
                            </a:rPr>
                            <m:t> </m:t>
                          </m:r>
                          <m:r>
                            <m:rPr>
                              <m:sty m:val="p"/>
                            </m:rPr>
                            <a:rPr lang="en-US" b="0" i="0" smtClean="0">
                              <a:latin typeface="Cambria Math" panose="02040503050406030204" pitchFamily="18" charset="0"/>
                              <a:cs typeface="Times New Roman" pitchFamily="18" charset="0"/>
                            </a:rPr>
                            <m:t>total</m:t>
                          </m:r>
                        </m:sub>
                      </m:sSub>
                      <m:r>
                        <a:rPr lang="en-US" b="0" i="1" smtClean="0">
                          <a:latin typeface="Cambria Math" panose="02040503050406030204" pitchFamily="18" charset="0"/>
                          <a:cs typeface="Times New Roman" pitchFamily="18" charset="0"/>
                        </a:rPr>
                        <m:t>=</m:t>
                      </m:r>
                      <m:sSub>
                        <m:sSubPr>
                          <m:ctrlPr>
                            <a:rPr lang="en-TW" i="1">
                              <a:latin typeface="Cambria Math" panose="02040503050406030204" pitchFamily="18" charset="0"/>
                              <a:cs typeface="Times New Roman" pitchFamily="18" charset="0"/>
                            </a:rPr>
                          </m:ctrlPr>
                        </m:sSubPr>
                        <m:e>
                          <m:acc>
                            <m:accPr>
                              <m:chr m:val="⃗"/>
                              <m:ctrlPr>
                                <a:rPr lang="en-TW" i="1">
                                  <a:latin typeface="Cambria Math" panose="02040503050406030204" pitchFamily="18" charset="0"/>
                                  <a:cs typeface="Times New Roman" pitchFamily="18" charset="0"/>
                                </a:rPr>
                              </m:ctrlPr>
                            </m:accPr>
                            <m:e>
                              <m:r>
                                <a:rPr lang="en-US" i="1">
                                  <a:latin typeface="Cambria Math" panose="02040503050406030204" pitchFamily="18" charset="0"/>
                                  <a:cs typeface="Times New Roman" pitchFamily="18" charset="0"/>
                                </a:rPr>
                                <m:t>𝑝</m:t>
                              </m:r>
                            </m:e>
                          </m:acc>
                        </m:e>
                        <m:sub>
                          <m:r>
                            <a:rPr lang="en-US" b="0" i="1" smtClean="0">
                              <a:latin typeface="Cambria Math" panose="02040503050406030204" pitchFamily="18" charset="0"/>
                              <a:cs typeface="Times New Roman" pitchFamily="18" charset="0"/>
                            </a:rPr>
                            <m:t>𝑓</m:t>
                          </m:r>
                          <m:r>
                            <a:rPr lang="en-US" b="0" i="1" smtClean="0">
                              <a:latin typeface="Cambria Math" panose="02040503050406030204" pitchFamily="18" charset="0"/>
                              <a:cs typeface="Times New Roman" pitchFamily="18" charset="0"/>
                            </a:rPr>
                            <m:t> </m:t>
                          </m:r>
                          <m:r>
                            <m:rPr>
                              <m:sty m:val="p"/>
                            </m:rPr>
                            <a:rPr lang="en-US">
                              <a:latin typeface="Cambria Math" panose="02040503050406030204" pitchFamily="18" charset="0"/>
                              <a:cs typeface="Times New Roman" pitchFamily="18" charset="0"/>
                            </a:rPr>
                            <m:t>total</m:t>
                          </m:r>
                        </m:sub>
                      </m:sSub>
                      <m:r>
                        <a:rPr lang="en-US" b="0" i="1" smtClean="0">
                          <a:latin typeface="Cambria Math" panose="02040503050406030204" pitchFamily="18" charset="0"/>
                          <a:cs typeface="Times New Roman" pitchFamily="18" charset="0"/>
                        </a:rPr>
                        <m:t>=0</m:t>
                      </m:r>
                    </m:oMath>
                  </m:oMathPara>
                </a14:m>
                <a:endParaRPr lang="en-TW" dirty="0">
                  <a:latin typeface="Times New Roman" pitchFamily="18" charset="0"/>
                  <a:cs typeface="Times New Roman" pitchFamily="18" charset="0"/>
                </a:endParaRPr>
              </a:p>
            </p:txBody>
          </p:sp>
        </mc:Choice>
        <mc:Fallback xmlns="">
          <p:sp>
            <p:nvSpPr>
              <p:cNvPr id="7" name="TextBox 6">
                <a:extLst>
                  <a:ext uri="{FF2B5EF4-FFF2-40B4-BE49-F238E27FC236}">
                    <a16:creationId xmlns:a16="http://schemas.microsoft.com/office/drawing/2014/main" id="{75CC2ABB-98B8-2A48-8743-0C343FB26337}"/>
                  </a:ext>
                </a:extLst>
              </p:cNvPr>
              <p:cNvSpPr txBox="1">
                <a:spLocks noRot="1" noChangeAspect="1" noMove="1" noResize="1" noEditPoints="1" noAdjustHandles="1" noChangeArrowheads="1" noChangeShapeType="1" noTextEdit="1"/>
              </p:cNvSpPr>
              <p:nvPr/>
            </p:nvSpPr>
            <p:spPr>
              <a:xfrm>
                <a:off x="4210896" y="811217"/>
                <a:ext cx="2165220" cy="299249"/>
              </a:xfrm>
              <a:prstGeom prst="rect">
                <a:avLst/>
              </a:prstGeom>
              <a:blipFill>
                <a:blip r:embed="rId11"/>
                <a:stretch>
                  <a:fillRect t="-28000" b="-28000"/>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8" name="文字方塊 5">
                <a:extLst>
                  <a:ext uri="{FF2B5EF4-FFF2-40B4-BE49-F238E27FC236}">
                    <a16:creationId xmlns:a16="http://schemas.microsoft.com/office/drawing/2014/main" id="{51229A4A-09B0-EE84-0699-AE14F387B06B}"/>
                  </a:ext>
                </a:extLst>
              </p:cNvPr>
              <p:cNvSpPr txBox="1"/>
              <p:nvPr/>
            </p:nvSpPr>
            <p:spPr>
              <a:xfrm>
                <a:off x="289791" y="337329"/>
                <a:ext cx="8854209"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產物相同時的二體衰變 </a:t>
                </a:r>
                <a14:m>
                  <m:oMath xmlns:m="http://schemas.openxmlformats.org/officeDocument/2006/math">
                    <m:r>
                      <a:rPr lang="en-US" altLang="zh-TW" b="0" i="1" smtClean="0">
                        <a:latin typeface="Cambria Math"/>
                        <a:cs typeface="Times New Roman" pitchFamily="18" charset="0"/>
                      </a:rPr>
                      <m:t>𝐴</m:t>
                    </m:r>
                    <m:r>
                      <a:rPr lang="en-US" altLang="zh-TW" b="0" i="1" smtClean="0">
                        <a:latin typeface="Cambria Math"/>
                        <a:ea typeface="Cambria Math"/>
                        <a:cs typeface="Times New Roman" pitchFamily="18" charset="0"/>
                      </a:rPr>
                      <m:t>→</m:t>
                    </m:r>
                    <m:r>
                      <a:rPr lang="en-US" altLang="zh-TW" b="0" i="1" smtClean="0">
                        <a:latin typeface="Cambria Math"/>
                        <a:ea typeface="Cambria Math"/>
                        <a:cs typeface="Times New Roman" pitchFamily="18" charset="0"/>
                      </a:rPr>
                      <m:t>𝐵</m:t>
                    </m:r>
                    <m:r>
                      <a:rPr lang="en-US" altLang="zh-TW" b="0" i="1" smtClean="0">
                        <a:latin typeface="Cambria Math"/>
                        <a:ea typeface="Cambria Math"/>
                        <a:cs typeface="Times New Roman" pitchFamily="18" charset="0"/>
                      </a:rPr>
                      <m:t>+</m:t>
                    </m:r>
                    <m:r>
                      <a:rPr lang="en-US" altLang="zh-TW" b="0" i="1" smtClean="0">
                        <a:latin typeface="Cambria Math"/>
                        <a:ea typeface="Cambria Math"/>
                        <a:cs typeface="Times New Roman" pitchFamily="18" charset="0"/>
                      </a:rPr>
                      <m:t>𝐵</m:t>
                    </m:r>
                  </m:oMath>
                </a14:m>
                <a:r>
                  <a:rPr lang="zh-TW" altLang="en-US" dirty="0">
                    <a:latin typeface="Times New Roman" pitchFamily="18" charset="0"/>
                    <a:cs typeface="Times New Roman" pitchFamily="18" charset="0"/>
                  </a:rPr>
                  <a:t>，選擇</a:t>
                </a:r>
                <a14:m>
                  <m:oMath xmlns:m="http://schemas.openxmlformats.org/officeDocument/2006/math">
                    <m:r>
                      <a:rPr lang="en-US" altLang="zh-TW" i="1">
                        <a:latin typeface="Cambria Math"/>
                        <a:cs typeface="Times New Roman" pitchFamily="18" charset="0"/>
                      </a:rPr>
                      <m:t>𝐴</m:t>
                    </m:r>
                  </m:oMath>
                </a14:m>
                <a:r>
                  <a:rPr lang="zh-TW" altLang="en-US" dirty="0">
                    <a:latin typeface="Times New Roman" pitchFamily="18" charset="0"/>
                    <a:cs typeface="Times New Roman" pitchFamily="18" charset="0"/>
                  </a:rPr>
                  <a:t>靜止座標系，這就是</a:t>
                </a:r>
                <a14:m>
                  <m:oMath xmlns:m="http://schemas.openxmlformats.org/officeDocument/2006/math">
                    <m:r>
                      <a:rPr lang="en-US" altLang="zh-TW" i="1">
                        <a:latin typeface="Cambria Math"/>
                        <a:ea typeface="Cambria Math"/>
                        <a:cs typeface="Times New Roman" pitchFamily="18" charset="0"/>
                      </a:rPr>
                      <m:t>𝐵</m:t>
                    </m:r>
                    <m:r>
                      <a:rPr lang="en-US" altLang="zh-TW" i="1">
                        <a:latin typeface="Cambria Math"/>
                        <a:ea typeface="Cambria Math"/>
                        <a:cs typeface="Times New Roman" pitchFamily="18" charset="0"/>
                      </a:rPr>
                      <m:t>+</m:t>
                    </m:r>
                    <m:r>
                      <a:rPr lang="en-US" altLang="zh-TW" i="1">
                        <a:latin typeface="Cambria Math"/>
                        <a:ea typeface="Cambria Math"/>
                        <a:cs typeface="Times New Roman" pitchFamily="18" charset="0"/>
                      </a:rPr>
                      <m:t>𝐵</m:t>
                    </m:r>
                  </m:oMath>
                </a14:m>
                <a:r>
                  <a:rPr lang="zh-TW" altLang="en-US" dirty="0">
                    <a:latin typeface="Times New Roman" pitchFamily="18" charset="0"/>
                    <a:cs typeface="Times New Roman" pitchFamily="18" charset="0"/>
                  </a:rPr>
                  <a:t>的質心坐標系。 </a:t>
                </a:r>
              </a:p>
            </p:txBody>
          </p:sp>
        </mc:Choice>
        <mc:Fallback xmlns="">
          <p:sp>
            <p:nvSpPr>
              <p:cNvPr id="8" name="文字方塊 5">
                <a:extLst>
                  <a:ext uri="{FF2B5EF4-FFF2-40B4-BE49-F238E27FC236}">
                    <a16:creationId xmlns:a16="http://schemas.microsoft.com/office/drawing/2014/main" id="{51229A4A-09B0-EE84-0699-AE14F387B06B}"/>
                  </a:ext>
                </a:extLst>
              </p:cNvPr>
              <p:cNvSpPr txBox="1">
                <a:spLocks noRot="1" noChangeAspect="1" noMove="1" noResize="1" noEditPoints="1" noAdjustHandles="1" noChangeArrowheads="1" noChangeShapeType="1" noTextEdit="1"/>
              </p:cNvSpPr>
              <p:nvPr/>
            </p:nvSpPr>
            <p:spPr>
              <a:xfrm>
                <a:off x="289791" y="337329"/>
                <a:ext cx="8854209" cy="369332"/>
              </a:xfrm>
              <a:prstGeom prst="rect">
                <a:avLst/>
              </a:prstGeom>
              <a:blipFill>
                <a:blip r:embed="rId12"/>
                <a:stretch>
                  <a:fillRect l="-717" t="-6667" b="-23333"/>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9" name="文字方塊 1">
                <a:extLst>
                  <a:ext uri="{FF2B5EF4-FFF2-40B4-BE49-F238E27FC236}">
                    <a16:creationId xmlns:a16="http://schemas.microsoft.com/office/drawing/2014/main" id="{8B2DAB3A-FE9E-C452-5120-7CEB9D87231F}"/>
                  </a:ext>
                </a:extLst>
              </p:cNvPr>
              <p:cNvSpPr txBox="1"/>
              <p:nvPr/>
            </p:nvSpPr>
            <p:spPr>
              <a:xfrm>
                <a:off x="5293506" y="4344113"/>
                <a:ext cx="1809598" cy="555858"/>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TW" i="1" smtClean="0">
                              <a:latin typeface="Cambria Math" panose="02040503050406030204" pitchFamily="18" charset="0"/>
                              <a:cs typeface="Times New Roman" pitchFamily="18" charset="0"/>
                            </a:rPr>
                          </m:ctrlPr>
                        </m:fPr>
                        <m:num>
                          <m:sSup>
                            <m:sSupPr>
                              <m:ctrlPr>
                                <a:rPr kumimoji="1" lang="en-US" altLang="zh-TW"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𝐸</m:t>
                              </m:r>
                            </m:e>
                            <m:sup>
                              <m:r>
                                <a:rPr kumimoji="1" lang="en-US" altLang="zh-TW" b="0" i="1" smtClean="0">
                                  <a:latin typeface="Cambria Math" panose="02040503050406030204" pitchFamily="18" charset="0"/>
                                  <a:cs typeface="Times New Roman" pitchFamily="18" charset="0"/>
                                </a:rPr>
                                <m:t>2</m:t>
                              </m:r>
                            </m:sup>
                          </m:sSup>
                        </m:num>
                        <m:den>
                          <m:sSup>
                            <m:sSupPr>
                              <m:ctrlPr>
                                <a:rPr kumimoji="1" lang="en-US" altLang="zh-TW"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𝑐</m:t>
                              </m:r>
                            </m:e>
                            <m:sup>
                              <m:r>
                                <a:rPr kumimoji="1" lang="en-US" altLang="zh-TW" b="0" i="1" smtClean="0">
                                  <a:latin typeface="Cambria Math" panose="02040503050406030204" pitchFamily="18" charset="0"/>
                                  <a:cs typeface="Times New Roman" pitchFamily="18" charset="0"/>
                                </a:rPr>
                                <m:t>2</m:t>
                              </m:r>
                            </m:sup>
                          </m:sSup>
                        </m:den>
                      </m:f>
                      <m:r>
                        <a:rPr kumimoji="1" lang="en-US" altLang="zh-TW" b="0" i="1" smtClean="0">
                          <a:latin typeface="Cambria Math" panose="02040503050406030204" pitchFamily="18" charset="0"/>
                          <a:cs typeface="Times New Roman" pitchFamily="18" charset="0"/>
                        </a:rPr>
                        <m:t>−</m:t>
                      </m:r>
                      <m:sSup>
                        <m:sSupPr>
                          <m:ctrlPr>
                            <a:rPr kumimoji="1" lang="en-US" altLang="zh-TW" b="0" i="1" smtClean="0">
                              <a:latin typeface="Cambria Math" panose="02040503050406030204" pitchFamily="18" charset="0"/>
                              <a:cs typeface="Times New Roman" pitchFamily="18" charset="0"/>
                            </a:rPr>
                          </m:ctrlPr>
                        </m:sSupPr>
                        <m:e>
                          <m:d>
                            <m:dPr>
                              <m:begChr m:val="|"/>
                              <m:endChr m:val="|"/>
                              <m:ctrlPr>
                                <a:rPr kumimoji="1" lang="en-US" altLang="zh-TW" b="0" i="1" smtClean="0">
                                  <a:latin typeface="Cambria Math" panose="02040503050406030204" pitchFamily="18" charset="0"/>
                                  <a:cs typeface="Times New Roman" pitchFamily="18" charset="0"/>
                                </a:rPr>
                              </m:ctrlPr>
                            </m:dPr>
                            <m:e>
                              <m:acc>
                                <m:accPr>
                                  <m:chr m:val="⃗"/>
                                  <m:ctrlPr>
                                    <a:rPr kumimoji="1" lang="en-US" altLang="zh-TW" b="0"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𝑝</m:t>
                                  </m:r>
                                </m:e>
                              </m:acc>
                            </m:e>
                          </m:d>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𝑚</m:t>
                          </m:r>
                        </m:e>
                        <m:sup>
                          <m:r>
                            <a:rPr kumimoji="1" lang="en-US" altLang="zh-TW" b="0" i="1" smtClean="0">
                              <a:latin typeface="Cambria Math" panose="02040503050406030204" pitchFamily="18" charset="0"/>
                              <a:cs typeface="Times New Roman" pitchFamily="18" charset="0"/>
                            </a:rPr>
                            <m:t>2</m:t>
                          </m:r>
                        </m:sup>
                      </m:sSup>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𝑐</m:t>
                          </m:r>
                        </m:e>
                        <m:sup>
                          <m:r>
                            <a:rPr kumimoji="1" lang="en-US" altLang="zh-TW" b="0" i="1" smtClean="0">
                              <a:latin typeface="Cambria Math" panose="02040503050406030204" pitchFamily="18" charset="0"/>
                              <a:cs typeface="Times New Roman" pitchFamily="18" charset="0"/>
                            </a:rPr>
                            <m:t>2</m:t>
                          </m:r>
                        </m:sup>
                      </m:sSup>
                    </m:oMath>
                  </m:oMathPara>
                </a14:m>
                <a:endParaRPr kumimoji="1" lang="zh-TW" altLang="en-US" dirty="0">
                  <a:latin typeface="Times New Roman" pitchFamily="18" charset="0"/>
                  <a:cs typeface="Times New Roman" pitchFamily="18" charset="0"/>
                </a:endParaRPr>
              </a:p>
            </p:txBody>
          </p:sp>
        </mc:Choice>
        <mc:Fallback xmlns="">
          <p:sp>
            <p:nvSpPr>
              <p:cNvPr id="9" name="文字方塊 1">
                <a:extLst>
                  <a:ext uri="{FF2B5EF4-FFF2-40B4-BE49-F238E27FC236}">
                    <a16:creationId xmlns:a16="http://schemas.microsoft.com/office/drawing/2014/main" id="{8B2DAB3A-FE9E-C452-5120-7CEB9D87231F}"/>
                  </a:ext>
                </a:extLst>
              </p:cNvPr>
              <p:cNvSpPr txBox="1">
                <a:spLocks noRot="1" noChangeAspect="1" noMove="1" noResize="1" noEditPoints="1" noAdjustHandles="1" noChangeArrowheads="1" noChangeShapeType="1" noTextEdit="1"/>
              </p:cNvSpPr>
              <p:nvPr/>
            </p:nvSpPr>
            <p:spPr>
              <a:xfrm>
                <a:off x="5293506" y="4344113"/>
                <a:ext cx="1809598" cy="555858"/>
              </a:xfrm>
              <a:prstGeom prst="rect">
                <a:avLst/>
              </a:prstGeom>
              <a:blipFill>
                <a:blip r:embed="rId13"/>
                <a:stretch>
                  <a:fillRect l="-2083" r="-694" b="-9091"/>
                </a:stretch>
              </a:blipFill>
            </p:spPr>
            <p:txBody>
              <a:bodyPr/>
              <a:lstStyle/>
              <a:p>
                <a:r>
                  <a:rPr lang="en-TW">
                    <a:noFill/>
                  </a:rPr>
                  <a:t> </a:t>
                </a:r>
              </a:p>
            </p:txBody>
          </p:sp>
        </mc:Fallback>
      </mc:AlternateContent>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92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851535"/>
            <a:ext cx="7913687"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6" name="Picture 3"/>
          <p:cNvPicPr>
            <a:picLocks noChangeAspect="1" noChangeArrowheads="1"/>
          </p:cNvPicPr>
          <p:nvPr/>
        </p:nvPicPr>
        <p:blipFill>
          <a:blip r:embed="rId3">
            <a:extLst>
              <a:ext uri="{28A0092B-C50C-407E-A947-70E740481C1C}">
                <a14:useLocalDpi xmlns:a14="http://schemas.microsoft.com/office/drawing/2010/main" val="0"/>
              </a:ext>
            </a:extLst>
          </a:blip>
          <a:srcRect b="68761"/>
          <a:stretch>
            <a:fillRect/>
          </a:stretch>
        </p:blipFill>
        <p:spPr bwMode="auto">
          <a:xfrm>
            <a:off x="512763" y="5142548"/>
            <a:ext cx="7904162"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文字方塊 5"/>
              <p:cNvSpPr txBox="1"/>
              <p:nvPr/>
            </p:nvSpPr>
            <p:spPr>
              <a:xfrm>
                <a:off x="2426677" y="337512"/>
                <a:ext cx="3713871"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產物相同時的二體衰變 </a:t>
                </a:r>
                <a14:m>
                  <m:oMath xmlns:m="http://schemas.openxmlformats.org/officeDocument/2006/math">
                    <m:r>
                      <a:rPr lang="en-US" altLang="zh-TW" b="0" i="1" smtClean="0">
                        <a:latin typeface="Cambria Math"/>
                        <a:cs typeface="Times New Roman" pitchFamily="18" charset="0"/>
                      </a:rPr>
                      <m:t>𝐴</m:t>
                    </m:r>
                    <m:r>
                      <a:rPr lang="en-US" altLang="zh-TW" b="0" i="1" smtClean="0">
                        <a:latin typeface="Cambria Math"/>
                        <a:ea typeface="Cambria Math"/>
                        <a:cs typeface="Times New Roman" pitchFamily="18" charset="0"/>
                      </a:rPr>
                      <m:t>→</m:t>
                    </m:r>
                    <m:r>
                      <a:rPr lang="en-US" altLang="zh-TW" b="0" i="1" smtClean="0">
                        <a:latin typeface="Cambria Math"/>
                        <a:ea typeface="Cambria Math"/>
                        <a:cs typeface="Times New Roman" pitchFamily="18" charset="0"/>
                      </a:rPr>
                      <m:t>𝐵</m:t>
                    </m:r>
                    <m:r>
                      <a:rPr lang="en-US" altLang="zh-TW" b="0" i="1" smtClean="0">
                        <a:latin typeface="Cambria Math"/>
                        <a:ea typeface="Cambria Math"/>
                        <a:cs typeface="Times New Roman" pitchFamily="18" charset="0"/>
                      </a:rPr>
                      <m:t>+</m:t>
                    </m:r>
                    <m:r>
                      <a:rPr lang="en-US" altLang="zh-TW" b="0" i="1" smtClean="0">
                        <a:latin typeface="Cambria Math"/>
                        <a:ea typeface="Cambria Math"/>
                        <a:cs typeface="Times New Roman" pitchFamily="18" charset="0"/>
                      </a:rPr>
                      <m:t>𝐵</m:t>
                    </m:r>
                  </m:oMath>
                </a14:m>
                <a:r>
                  <a:rPr lang="zh-TW" altLang="en-US" dirty="0">
                    <a:latin typeface="Times New Roman" pitchFamily="18" charset="0"/>
                    <a:cs typeface="Times New Roman" pitchFamily="18" charset="0"/>
                  </a:rPr>
                  <a:t> </a:t>
                </a:r>
              </a:p>
            </p:txBody>
          </p:sp>
        </mc:Choice>
        <mc:Fallback xmlns="">
          <p:sp>
            <p:nvSpPr>
              <p:cNvPr id="6" name="文字方塊 5"/>
              <p:cNvSpPr txBox="1">
                <a:spLocks noRot="1" noChangeAspect="1" noMove="1" noResize="1" noEditPoints="1" noAdjustHandles="1" noChangeArrowheads="1" noChangeShapeType="1" noTextEdit="1"/>
              </p:cNvSpPr>
              <p:nvPr/>
            </p:nvSpPr>
            <p:spPr>
              <a:xfrm>
                <a:off x="2426677" y="337512"/>
                <a:ext cx="3713871" cy="369332"/>
              </a:xfrm>
              <a:prstGeom prst="rect">
                <a:avLst/>
              </a:prstGeom>
              <a:blipFill rotWithShape="1">
                <a:blip r:embed="rId4"/>
                <a:stretch>
                  <a:fillRect l="-1314" t="-6557" b="-26230"/>
                </a:stretch>
              </a:blipFill>
            </p:spPr>
            <p:txBody>
              <a:bodyPr/>
              <a:lstStyle/>
              <a:p>
                <a:r>
                  <a:rPr lang="zh-TW" altLang="en-US">
                    <a:noFill/>
                  </a:rPr>
                  <a:t> </a:t>
                </a:r>
              </a:p>
            </p:txBody>
          </p:sp>
        </mc:Fallback>
      </mc:AlternateContent>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投影片編號版面配置區 1"/>
          <p:cNvSpPr>
            <a:spLocks noGrp="1"/>
          </p:cNvSpPr>
          <p:nvPr>
            <p:ph type="sldNum" sz="quarter" idx="12"/>
          </p:nvPr>
        </p:nvSpPr>
        <p:spPr>
          <a:xfrm>
            <a:off x="6735014" y="637969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imes New Roman" pitchFamily="18" charset="0"/>
                <a:ea typeface="新細明體" pitchFamily="18" charset="-120"/>
              </a:defRPr>
            </a:lvl9pPr>
          </a:lstStyle>
          <a:p>
            <a:pPr eaLnBrk="1" hangingPunct="1">
              <a:spcBef>
                <a:spcPct val="0"/>
              </a:spcBef>
              <a:buClrTx/>
              <a:buSzTx/>
              <a:buFontTx/>
              <a:buNone/>
            </a:pPr>
            <a:fld id="{5AD551B2-1FC3-424E-88A3-2AD03530DB55}" type="slidenum">
              <a:rPr kumimoji="0" lang="zh-TW" altLang="en-US" sz="1400" smtClean="0">
                <a:solidFill>
                  <a:srgbClr val="FF0000"/>
                </a:solidFill>
                <a:latin typeface="Tahoma" pitchFamily="34" charset="0"/>
              </a:rPr>
              <a:pPr eaLnBrk="1" hangingPunct="1">
                <a:spcBef>
                  <a:spcPct val="0"/>
                </a:spcBef>
                <a:buClrTx/>
                <a:buSzTx/>
                <a:buFontTx/>
                <a:buNone/>
              </a:pPr>
              <a:t>68</a:t>
            </a:fld>
            <a:endParaRPr kumimoji="0" lang="en-US" altLang="zh-TW" sz="1400" dirty="0">
              <a:solidFill>
                <a:srgbClr val="FF0000"/>
              </a:solidFill>
              <a:latin typeface="Tahoma" pitchFamily="34" charset="0"/>
            </a:endParaRPr>
          </a:p>
        </p:txBody>
      </p:sp>
      <p:pic>
        <p:nvPicPr>
          <p:cNvPr id="153603" name="圖片 1"/>
          <p:cNvPicPr>
            <a:picLocks noChangeAspect="1"/>
          </p:cNvPicPr>
          <p:nvPr/>
        </p:nvPicPr>
        <p:blipFill>
          <a:blip r:embed="rId2">
            <a:extLst>
              <a:ext uri="{28A0092B-C50C-407E-A947-70E740481C1C}">
                <a14:useLocalDpi xmlns:a14="http://schemas.microsoft.com/office/drawing/2010/main" val="0"/>
              </a:ext>
            </a:extLst>
          </a:blip>
          <a:srcRect l="2850" t="20052" r="3244"/>
          <a:stretch>
            <a:fillRect/>
          </a:stretch>
        </p:blipFill>
        <p:spPr bwMode="auto">
          <a:xfrm>
            <a:off x="2420648" y="957430"/>
            <a:ext cx="2491834" cy="371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1154084" y="5244434"/>
            <a:ext cx="5509260"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就是一個二體衰變，但希格斯粒子通常是在運動的！</a:t>
            </a:r>
          </a:p>
        </p:txBody>
      </p:sp>
      <mc:AlternateContent xmlns:mc="http://schemas.openxmlformats.org/markup-compatibility/2006" xmlns:a14="http://schemas.microsoft.com/office/drawing/2010/main">
        <mc:Choice Requires="a14">
          <p:sp>
            <p:nvSpPr>
              <p:cNvPr id="6" name="文字方塊 5"/>
              <p:cNvSpPr txBox="1"/>
              <p:nvPr/>
            </p:nvSpPr>
            <p:spPr>
              <a:xfrm>
                <a:off x="2698906" y="4740442"/>
                <a:ext cx="1285865" cy="369332"/>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𝐻</m:t>
                      </m:r>
                      <m:r>
                        <a:rPr lang="en-US" altLang="zh-TW" b="0" i="1" smtClean="0">
                          <a:latin typeface="Cambria Math"/>
                          <a:ea typeface="Cambria Math"/>
                        </a:rPr>
                        <m:t>→</m:t>
                      </m:r>
                      <m:r>
                        <a:rPr lang="zh-TW" altLang="en-US" b="0" i="1" smtClean="0">
                          <a:latin typeface="Cambria Math"/>
                          <a:ea typeface="Cambria Math"/>
                        </a:rPr>
                        <m:t>𝛾</m:t>
                      </m:r>
                      <m:r>
                        <a:rPr lang="en-US" altLang="zh-TW" b="0" i="1" smtClean="0">
                          <a:latin typeface="Cambria Math"/>
                          <a:ea typeface="Cambria Math"/>
                        </a:rPr>
                        <m:t>+</m:t>
                      </m:r>
                      <m:r>
                        <a:rPr lang="zh-TW" altLang="en-US" b="0" i="1" smtClean="0">
                          <a:latin typeface="Cambria Math"/>
                          <a:ea typeface="Cambria Math"/>
                        </a:rPr>
                        <m:t>𝛾</m:t>
                      </m:r>
                    </m:oMath>
                  </m:oMathPara>
                </a14:m>
                <a:endParaRPr lang="zh-TW" altLang="en-US"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2698906" y="4740442"/>
                <a:ext cx="1285865" cy="369332"/>
              </a:xfrm>
              <a:prstGeom prst="rect">
                <a:avLst/>
              </a:prstGeom>
              <a:blipFill>
                <a:blip r:embed="rId3"/>
                <a:stretch>
                  <a:fillRect b="-10000"/>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3" name="文字方塊 2"/>
              <p:cNvSpPr txBox="1"/>
              <p:nvPr/>
            </p:nvSpPr>
            <p:spPr>
              <a:xfrm>
                <a:off x="2486962" y="5690204"/>
                <a:ext cx="1746247" cy="404213"/>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cs typeface="Times New Roman" pitchFamily="18" charset="0"/>
                            </a:rPr>
                          </m:ctrlPr>
                        </m:sSubPr>
                        <m:e>
                          <m:r>
                            <a:rPr lang="en-US" altLang="zh-TW" b="0" i="1" smtClean="0">
                              <a:latin typeface="Cambria Math"/>
                              <a:cs typeface="Times New Roman" pitchFamily="18" charset="0"/>
                            </a:rPr>
                            <m:t>𝑝</m:t>
                          </m:r>
                        </m:e>
                        <m:sub>
                          <m:r>
                            <a:rPr lang="en-US" altLang="zh-TW" b="0" i="1" smtClean="0">
                              <a:latin typeface="Cambria Math"/>
                              <a:cs typeface="Times New Roman" pitchFamily="18" charset="0"/>
                            </a:rPr>
                            <m:t>𝐻</m:t>
                          </m:r>
                        </m:sub>
                      </m:sSub>
                      <m:r>
                        <a:rPr lang="en-US" altLang="zh-TW" b="0" i="1" smtClean="0">
                          <a:latin typeface="Cambria Math"/>
                          <a:cs typeface="Times New Roman" pitchFamily="18" charset="0"/>
                        </a:rPr>
                        <m:t>=</m:t>
                      </m:r>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𝑝</m:t>
                          </m:r>
                        </m:e>
                        <m:sub>
                          <m:sSub>
                            <m:sSubPr>
                              <m:ctrlPr>
                                <a:rPr lang="en-US" altLang="zh-TW" i="1" smtClean="0">
                                  <a:latin typeface="Cambria Math" panose="02040503050406030204" pitchFamily="18" charset="0"/>
                                  <a:cs typeface="Times New Roman" pitchFamily="18" charset="0"/>
                                </a:rPr>
                              </m:ctrlPr>
                            </m:sSubPr>
                            <m:e>
                              <m:r>
                                <a:rPr lang="zh-TW" altLang="en-US" i="1" smtClean="0">
                                  <a:latin typeface="Cambria Math"/>
                                  <a:cs typeface="Times New Roman" pitchFamily="18" charset="0"/>
                                </a:rPr>
                                <m:t>𝛾</m:t>
                              </m:r>
                            </m:e>
                            <m:sub>
                              <m:r>
                                <a:rPr lang="en-US" altLang="zh-TW" b="0" i="1" smtClean="0">
                                  <a:latin typeface="Cambria Math"/>
                                  <a:cs typeface="Times New Roman" pitchFamily="18" charset="0"/>
                                </a:rPr>
                                <m:t>1</m:t>
                              </m:r>
                            </m:sub>
                          </m:sSub>
                        </m:sub>
                      </m:sSub>
                      <m:r>
                        <a:rPr lang="en-US" altLang="zh-TW" b="0" i="1" smtClean="0">
                          <a:latin typeface="Cambria Math"/>
                          <a:cs typeface="Times New Roman" pitchFamily="18" charset="0"/>
                        </a:rPr>
                        <m:t>+</m:t>
                      </m:r>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𝑝</m:t>
                          </m:r>
                        </m:e>
                        <m:sub>
                          <m:sSub>
                            <m:sSubPr>
                              <m:ctrlPr>
                                <a:rPr lang="en-US" altLang="zh-TW" i="1">
                                  <a:latin typeface="Cambria Math" panose="02040503050406030204" pitchFamily="18" charset="0"/>
                                  <a:cs typeface="Times New Roman" pitchFamily="18" charset="0"/>
                                </a:rPr>
                              </m:ctrlPr>
                            </m:sSubPr>
                            <m:e>
                              <m:r>
                                <a:rPr lang="zh-TW" altLang="en-US" i="1">
                                  <a:latin typeface="Cambria Math"/>
                                  <a:cs typeface="Times New Roman" pitchFamily="18" charset="0"/>
                                </a:rPr>
                                <m:t>𝛾</m:t>
                              </m:r>
                            </m:e>
                            <m:sub>
                              <m:r>
                                <a:rPr lang="en-US" altLang="zh-TW" b="0" i="1" smtClean="0">
                                  <a:latin typeface="Cambria Math"/>
                                  <a:cs typeface="Times New Roman" pitchFamily="18" charset="0"/>
                                </a:rPr>
                                <m:t>2</m:t>
                              </m:r>
                            </m:sub>
                          </m:sSub>
                        </m:sub>
                      </m:sSub>
                    </m:oMath>
                  </m:oMathPara>
                </a14:m>
                <a:endParaRPr lang="zh-TW" altLang="en-US" dirty="0">
                  <a:latin typeface="Times New Roman" pitchFamily="18" charset="0"/>
                  <a:cs typeface="Times New Roman" pitchFamily="18" charset="0"/>
                </a:endParaRPr>
              </a:p>
            </p:txBody>
          </p:sp>
        </mc:Choice>
        <mc:Fallback xmlns="">
          <p:sp>
            <p:nvSpPr>
              <p:cNvPr id="3" name="文字方塊 2"/>
              <p:cNvSpPr txBox="1">
                <a:spLocks noRot="1" noChangeAspect="1" noMove="1" noResize="1" noEditPoints="1" noAdjustHandles="1" noChangeArrowheads="1" noChangeShapeType="1" noTextEdit="1"/>
              </p:cNvSpPr>
              <p:nvPr/>
            </p:nvSpPr>
            <p:spPr>
              <a:xfrm>
                <a:off x="2486962" y="5690204"/>
                <a:ext cx="1746247" cy="404213"/>
              </a:xfrm>
              <a:prstGeom prst="rect">
                <a:avLst/>
              </a:prstGeom>
              <a:blipFill>
                <a:blip r:embed="rId4"/>
                <a:stretch>
                  <a:fillRect/>
                </a:stretch>
              </a:blipFill>
            </p:spPr>
            <p:txBody>
              <a:bodyPr/>
              <a:lstStyle/>
              <a:p>
                <a:r>
                  <a:rPr lang="en-TW">
                    <a:noFill/>
                  </a:rPr>
                  <a:t> </a:t>
                </a:r>
              </a:p>
            </p:txBody>
          </p:sp>
        </mc:Fallback>
      </mc:AlternateContent>
      <p:sp>
        <p:nvSpPr>
          <p:cNvPr id="5" name="文字方塊 4"/>
          <p:cNvSpPr txBox="1"/>
          <p:nvPr/>
        </p:nvSpPr>
        <p:spPr>
          <a:xfrm>
            <a:off x="1154084" y="6239435"/>
            <a:ext cx="5742016"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在希格斯的靜止系統或光子的質心系統</a:t>
            </a:r>
            <a:r>
              <a:rPr lang="en-US" altLang="zh-TW" dirty="0">
                <a:latin typeface="Times New Roman" pitchFamily="18" charset="0"/>
                <a:cs typeface="Times New Roman" pitchFamily="18" charset="0"/>
              </a:rPr>
              <a:t> in COM frame</a:t>
            </a:r>
            <a:endParaRPr lang="zh-TW" alt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9" name="矩形 8"/>
              <p:cNvSpPr/>
              <p:nvPr/>
            </p:nvSpPr>
            <p:spPr>
              <a:xfrm>
                <a:off x="6735014" y="6204205"/>
                <a:ext cx="1503938" cy="397032"/>
              </a:xfrm>
              <a:prstGeom prst="rect">
                <a:avLst/>
              </a:prstGeom>
              <a:solidFill>
                <a:srgbClr val="FFFDAB"/>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ea typeface="Cambria Math" panose="02040503050406030204" pitchFamily="18" charset="0"/>
                            </a:rPr>
                          </m:ctrlPr>
                        </m:sSubPr>
                        <m:e>
                          <m:r>
                            <a:rPr lang="en-US" altLang="zh-TW" i="1">
                              <a:latin typeface="Cambria Math"/>
                              <a:ea typeface="Cambria Math" panose="02040503050406030204" pitchFamily="18" charset="0"/>
                            </a:rPr>
                            <m:t>𝐸</m:t>
                          </m:r>
                        </m:e>
                        <m:sub>
                          <m:r>
                            <a:rPr lang="zh-TW" altLang="en-US" i="1" smtClean="0">
                              <a:latin typeface="Cambria Math"/>
                              <a:ea typeface="Cambria Math" panose="02040503050406030204" pitchFamily="18" charset="0"/>
                            </a:rPr>
                            <m:t>𝛾𝛾</m:t>
                          </m:r>
                        </m:sub>
                      </m:sSub>
                      <m:r>
                        <a:rPr lang="en-US" altLang="zh-TW" b="0" i="0" smtClean="0">
                          <a:latin typeface="Cambria Math"/>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en-US" altLang="zh-TW" i="1">
                              <a:latin typeface="Cambria Math"/>
                              <a:ea typeface="Cambria Math" panose="02040503050406030204" pitchFamily="18" charset="0"/>
                            </a:rPr>
                            <m:t>𝑀</m:t>
                          </m:r>
                        </m:e>
                        <m:sub>
                          <m:r>
                            <a:rPr lang="en-US" altLang="zh-TW" b="0" i="1" smtClean="0">
                              <a:latin typeface="Cambria Math"/>
                              <a:ea typeface="Cambria Math" panose="02040503050406030204" pitchFamily="18" charset="0"/>
                            </a:rPr>
                            <m:t>𝐻</m:t>
                          </m:r>
                        </m:sub>
                      </m:sSub>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a:ea typeface="Cambria Math" panose="02040503050406030204" pitchFamily="18" charset="0"/>
                            </a:rPr>
                            <m:t>𝑐</m:t>
                          </m:r>
                        </m:e>
                        <m:sup>
                          <m:r>
                            <a:rPr lang="en-US" altLang="zh-TW" i="1">
                              <a:latin typeface="Cambria Math"/>
                              <a:ea typeface="Cambria Math" panose="02040503050406030204" pitchFamily="18" charset="0"/>
                            </a:rPr>
                            <m:t>2</m:t>
                          </m:r>
                        </m:sup>
                      </m:sSup>
                    </m:oMath>
                  </m:oMathPara>
                </a14:m>
                <a:endParaRPr lang="zh-TW" altLang="en-US" dirty="0"/>
              </a:p>
            </p:txBody>
          </p:sp>
        </mc:Choice>
        <mc:Fallback xmlns="">
          <p:sp>
            <p:nvSpPr>
              <p:cNvPr id="9" name="矩形 8"/>
              <p:cNvSpPr>
                <a:spLocks noRot="1" noChangeAspect="1" noMove="1" noResize="1" noEditPoints="1" noAdjustHandles="1" noChangeArrowheads="1" noChangeShapeType="1" noTextEdit="1"/>
              </p:cNvSpPr>
              <p:nvPr/>
            </p:nvSpPr>
            <p:spPr>
              <a:xfrm>
                <a:off x="6735014" y="6204205"/>
                <a:ext cx="1503938" cy="397032"/>
              </a:xfrm>
              <a:prstGeom prst="rect">
                <a:avLst/>
              </a:prstGeom>
              <a:blipFill>
                <a:blip r:embed="rId5"/>
                <a:stretch>
                  <a:fillRect b="-6250"/>
                </a:stretch>
              </a:blipFill>
            </p:spPr>
            <p:txBody>
              <a:bodyPr/>
              <a:lstStyle/>
              <a:p>
                <a:r>
                  <a:rPr lang="en-TW">
                    <a:noFill/>
                  </a:rPr>
                  <a:t> </a:t>
                </a:r>
              </a:p>
            </p:txBody>
          </p:sp>
        </mc:Fallback>
      </mc:AlternateContent>
      <p:sp>
        <p:nvSpPr>
          <p:cNvPr id="4" name="TextBox 3">
            <a:extLst>
              <a:ext uri="{FF2B5EF4-FFF2-40B4-BE49-F238E27FC236}">
                <a16:creationId xmlns:a16="http://schemas.microsoft.com/office/drawing/2014/main" id="{1DE20679-BB03-3049-8901-B74F36CE66CE}"/>
              </a:ext>
            </a:extLst>
          </p:cNvPr>
          <p:cNvSpPr txBox="1"/>
          <p:nvPr/>
        </p:nvSpPr>
        <p:spPr>
          <a:xfrm>
            <a:off x="1154084" y="382160"/>
            <a:ext cx="7989916" cy="369332"/>
          </a:xfrm>
          <a:prstGeom prst="rect">
            <a:avLst/>
          </a:prstGeom>
          <a:noFill/>
        </p:spPr>
        <p:txBody>
          <a:bodyPr wrap="square" rtlCol="0">
            <a:spAutoFit/>
          </a:bodyPr>
          <a:lstStyle/>
          <a:p>
            <a:r>
              <a:rPr lang="en-TW" dirty="0">
                <a:latin typeface="Times New Roman" pitchFamily="18" charset="0"/>
                <a:cs typeface="Times New Roman" pitchFamily="18" charset="0"/>
              </a:rPr>
              <a:t>If the decaying particle is moving, could we find a condition for product energies? </a:t>
            </a:r>
          </a:p>
        </p:txBody>
      </p:sp>
    </p:spTree>
    <p:extLst>
      <p:ext uri="{BB962C8B-B14F-4D97-AF65-F5344CB8AC3E}">
        <p14:creationId xmlns:p14="http://schemas.microsoft.com/office/powerpoint/2010/main" val="90609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amp;lt;strong&amp;gt;Figure 3.&amp;lt;/strong&amp;gt; Di-photon (&amp;amp;gamma;&amp;amp;gamma;) invariant mass distribution for the CMS data of 2011 and 2012 (black points with error bars). The data are weighted by the signal to background ratio for each sub-category of events. The solid red line shows the fit result for signal plus background; the dashed red line shows only the background.&amp;lt;br /&amp;gt;&amp;lt;a href=&amp;quot;https://cdsweb.cern.ch/record/1459463/files/Fig3-MassFactSoBWeightedMass.png&amp;quot;&amp;gt;DOWNLOAD this plot&amp;lt;/a&amp;g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4116" y="1109664"/>
            <a:ext cx="3585539"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imes New Roman" pitchFamily="18" charset="0"/>
                <a:ea typeface="新細明體" pitchFamily="18" charset="-120"/>
              </a:defRPr>
            </a:lvl9pPr>
          </a:lstStyle>
          <a:p>
            <a:pPr eaLnBrk="1" hangingPunct="1">
              <a:spcBef>
                <a:spcPct val="0"/>
              </a:spcBef>
              <a:buClrTx/>
              <a:buSzTx/>
              <a:buFontTx/>
              <a:buNone/>
            </a:pPr>
            <a:fld id="{7799EA32-5A58-43BE-96C7-6E97215ABC60}" type="slidenum">
              <a:rPr kumimoji="0" lang="zh-TW" altLang="en-US" sz="1400" smtClean="0">
                <a:latin typeface="Tahoma" pitchFamily="34" charset="0"/>
              </a:rPr>
              <a:pPr eaLnBrk="1" hangingPunct="1">
                <a:spcBef>
                  <a:spcPct val="0"/>
                </a:spcBef>
                <a:buClrTx/>
                <a:buSzTx/>
                <a:buFontTx/>
                <a:buNone/>
              </a:pPr>
              <a:t>69</a:t>
            </a:fld>
            <a:endParaRPr kumimoji="0" lang="en-US" altLang="zh-TW" sz="1400">
              <a:latin typeface="Tahoma" pitchFamily="34" charset="0"/>
            </a:endParaRPr>
          </a:p>
        </p:txBody>
      </p:sp>
      <p:pic>
        <p:nvPicPr>
          <p:cNvPr id="149509" name="Picture 2" descr="&amp;lt;strong&amp;gt;Figure 3.&amp;lt;/strong&amp;gt; Di-photon (&amp;amp;gamma;&amp;amp;gamma;) invariant mass distribution for the CMS data of 2011 and 2012 (black points with error bars). The data are weighted by the signal to background ratio for each sub-category of events. The solid red line shows the fit result for signal plus background; the dashed red line shows only the background.&amp;lt;br /&amp;gt;&amp;lt;a href=&amp;quot;https://cdsweb.cern.ch/record/1459463/files/Fig3-MassFactSoBWeightedMass.png&amp;quot;&amp;gt;DOWNLOAD this plot&amp;lt;/a&amp;gt;"/>
          <p:cNvPicPr>
            <a:picLocks noChangeAspect="1" noChangeArrowheads="1"/>
          </p:cNvPicPr>
          <p:nvPr/>
        </p:nvPicPr>
        <p:blipFill>
          <a:blip r:embed="rId2">
            <a:extLst>
              <a:ext uri="{28A0092B-C50C-407E-A947-70E740481C1C}">
                <a14:useLocalDpi xmlns:a14="http://schemas.microsoft.com/office/drawing/2010/main" val="0"/>
              </a:ext>
            </a:extLst>
          </a:blip>
          <a:srcRect l="13799"/>
          <a:stretch>
            <a:fillRect/>
          </a:stretch>
        </p:blipFill>
        <p:spPr bwMode="auto">
          <a:xfrm>
            <a:off x="1054783" y="1109666"/>
            <a:ext cx="3090862"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142095" y="1995491"/>
            <a:ext cx="2789238" cy="201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49511" name="Picture 2"/>
          <p:cNvPicPr>
            <a:picLocks noChangeAspect="1" noChangeArrowheads="1"/>
          </p:cNvPicPr>
          <p:nvPr/>
        </p:nvPicPr>
        <p:blipFill>
          <a:blip r:embed="rId3">
            <a:extLst>
              <a:ext uri="{28A0092B-C50C-407E-A947-70E740481C1C}">
                <a14:useLocalDpi xmlns:a14="http://schemas.microsoft.com/office/drawing/2010/main" val="0"/>
              </a:ext>
            </a:extLst>
          </a:blip>
          <a:srcRect l="16374" t="63885" r="81990" b="24323"/>
          <a:stretch>
            <a:fillRect/>
          </a:stretch>
        </p:blipFill>
        <p:spPr bwMode="auto">
          <a:xfrm>
            <a:off x="2554176" y="2682084"/>
            <a:ext cx="92075" cy="64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2" name="矩形 11"/>
              <p:cNvSpPr/>
              <p:nvPr/>
            </p:nvSpPr>
            <p:spPr>
              <a:xfrm>
                <a:off x="950773" y="4647603"/>
                <a:ext cx="6191951" cy="397032"/>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m:rPr>
                              <m:nor/>
                            </m:rPr>
                            <a:rPr lang="zh-TW" altLang="en-US" dirty="0"/>
                            <m:t>如果這兩個光子是由希格斯粒子衰變產生</m:t>
                          </m:r>
                          <m:r>
                            <a:rPr lang="zh-TW" altLang="en-US" b="0" i="1" dirty="0" smtClean="0">
                              <a:latin typeface="Cambria Math"/>
                            </a:rPr>
                            <m:t>，則</m:t>
                          </m:r>
                          <m:r>
                            <a:rPr lang="en-US" altLang="zh-TW" b="0" i="1" dirty="0" smtClean="0">
                              <a:latin typeface="Cambria Math"/>
                            </a:rPr>
                            <m:t> </m:t>
                          </m:r>
                          <m:r>
                            <a:rPr lang="en-US" altLang="zh-TW" i="1">
                              <a:latin typeface="Cambria Math"/>
                            </a:rPr>
                            <m:t>𝑚</m:t>
                          </m:r>
                        </m:e>
                        <m:sub>
                          <m:r>
                            <a:rPr lang="zh-TW" altLang="en-US" i="1">
                              <a:latin typeface="Cambria Math"/>
                            </a:rPr>
                            <m:t>𝛾𝛾</m:t>
                          </m:r>
                        </m:sub>
                      </m:sSub>
                      <m:r>
                        <a:rPr lang="en-US" altLang="zh-TW" i="1" dirty="0">
                          <a:latin typeface="Cambria Math"/>
                        </a:rPr>
                        <m:t>=</m:t>
                      </m:r>
                      <m:sSub>
                        <m:sSubPr>
                          <m:ctrlPr>
                            <a:rPr lang="en-US" altLang="zh-TW" i="1" dirty="0">
                              <a:latin typeface="Cambria Math" panose="02040503050406030204" pitchFamily="18" charset="0"/>
                            </a:rPr>
                          </m:ctrlPr>
                        </m:sSubPr>
                        <m:e>
                          <m:r>
                            <a:rPr lang="en-US" altLang="zh-TW" i="1" dirty="0">
                              <a:latin typeface="Cambria Math"/>
                            </a:rPr>
                            <m:t>𝑚</m:t>
                          </m:r>
                        </m:e>
                        <m:sub>
                          <m:r>
                            <a:rPr lang="en-US" altLang="zh-TW" i="1" dirty="0">
                              <a:latin typeface="Cambria Math"/>
                            </a:rPr>
                            <m:t>𝐻</m:t>
                          </m:r>
                        </m:sub>
                      </m:sSub>
                      <m:sSup>
                        <m:sSupPr>
                          <m:ctrlPr>
                            <a:rPr lang="en-US" altLang="zh-TW" i="1" dirty="0">
                              <a:latin typeface="Cambria Math" panose="02040503050406030204" pitchFamily="18" charset="0"/>
                            </a:rPr>
                          </m:ctrlPr>
                        </m:sSupPr>
                        <m:e>
                          <m:r>
                            <a:rPr lang="en-US" altLang="zh-TW" i="1" dirty="0">
                              <a:latin typeface="Cambria Math"/>
                            </a:rPr>
                            <m:t>𝑐</m:t>
                          </m:r>
                        </m:e>
                        <m:sup>
                          <m:r>
                            <a:rPr lang="en-US" altLang="zh-TW" i="1" dirty="0">
                              <a:latin typeface="Cambria Math"/>
                            </a:rPr>
                            <m:t>2</m:t>
                          </m:r>
                        </m:sup>
                      </m:sSup>
                    </m:oMath>
                  </m:oMathPara>
                </a14:m>
                <a:endParaRPr lang="zh-TW" altLang="en-US" dirty="0"/>
              </a:p>
            </p:txBody>
          </p:sp>
        </mc:Choice>
        <mc:Fallback xmlns="">
          <p:sp>
            <p:nvSpPr>
              <p:cNvPr id="12" name="矩形 11"/>
              <p:cNvSpPr>
                <a:spLocks noRot="1" noChangeAspect="1" noMove="1" noResize="1" noEditPoints="1" noAdjustHandles="1" noChangeArrowheads="1" noChangeShapeType="1" noTextEdit="1"/>
              </p:cNvSpPr>
              <p:nvPr/>
            </p:nvSpPr>
            <p:spPr>
              <a:xfrm>
                <a:off x="950773" y="4647603"/>
                <a:ext cx="6191951" cy="397032"/>
              </a:xfrm>
              <a:prstGeom prst="rect">
                <a:avLst/>
              </a:prstGeom>
              <a:blipFill rotWithShape="1">
                <a:blip r:embed="rId4"/>
                <a:stretch>
                  <a:fillRect b="-3030"/>
                </a:stretch>
              </a:blipFill>
            </p:spPr>
            <p:txBody>
              <a:bodyPr/>
              <a:lstStyle/>
              <a:p>
                <a:r>
                  <a:rPr lang="zh-TW" altLang="en-US">
                    <a:noFill/>
                  </a:rPr>
                  <a:t> </a:t>
                </a:r>
              </a:p>
            </p:txBody>
          </p:sp>
        </mc:Fallback>
      </mc:AlternateContent>
      <p:sp>
        <p:nvSpPr>
          <p:cNvPr id="4" name="文字方塊 3"/>
          <p:cNvSpPr txBox="1"/>
          <p:nvPr/>
        </p:nvSpPr>
        <p:spPr>
          <a:xfrm>
            <a:off x="1054783" y="5056065"/>
            <a:ext cx="3810822" cy="369332"/>
          </a:xfrm>
          <a:prstGeom prst="rect">
            <a:avLst/>
          </a:prstGeom>
          <a:noFill/>
        </p:spPr>
        <p:txBody>
          <a:bodyPr wrap="square" rtlCol="0">
            <a:spAutoFit/>
          </a:bodyPr>
          <a:lstStyle/>
          <a:p>
            <a:r>
              <a:rPr lang="zh-TW" altLang="en-US" dirty="0"/>
              <a:t>圖上應該只有一個點（如圖左）</a:t>
            </a:r>
          </a:p>
        </p:txBody>
      </p:sp>
      <mc:AlternateContent xmlns:mc="http://schemas.openxmlformats.org/markup-compatibility/2006" xmlns:a14="http://schemas.microsoft.com/office/drawing/2010/main">
        <mc:Choice Requires="a14">
          <p:sp>
            <p:nvSpPr>
              <p:cNvPr id="13" name="文字方塊 12"/>
              <p:cNvSpPr txBox="1"/>
              <p:nvPr/>
            </p:nvSpPr>
            <p:spPr>
              <a:xfrm>
                <a:off x="1054783" y="718147"/>
                <a:ext cx="7302500" cy="391517"/>
              </a:xfrm>
              <a:prstGeom prst="rect">
                <a:avLst/>
              </a:prstGeom>
              <a:noFill/>
            </p:spPr>
            <p:txBody>
              <a:bodyPr wrap="square" rtlCol="0">
                <a:spAutoFit/>
              </a:bodyPr>
              <a:lstStyle/>
              <a:p>
                <a:r>
                  <a:rPr lang="zh-TW" altLang="en-US" dirty="0"/>
                  <a:t>將觀測到的兩光子事件數目對此兩光子質心系統的總能量</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a:rPr>
                          <m:t> </m:t>
                        </m:r>
                        <m:r>
                          <a:rPr lang="en-US" altLang="zh-TW" i="1">
                            <a:latin typeface="Cambria Math"/>
                          </a:rPr>
                          <m:t>𝑚</m:t>
                        </m:r>
                      </m:e>
                      <m:sub>
                        <m:r>
                          <a:rPr lang="zh-TW" altLang="en-US" i="1">
                            <a:latin typeface="Cambria Math"/>
                          </a:rPr>
                          <m:t>𝛾𝛾</m:t>
                        </m:r>
                      </m:sub>
                    </m:sSub>
                  </m:oMath>
                </a14:m>
                <a:r>
                  <a:rPr lang="zh-TW" altLang="en-US" dirty="0"/>
                  <a:t>作圖：</a:t>
                </a:r>
              </a:p>
            </p:txBody>
          </p:sp>
        </mc:Choice>
        <mc:Fallback xmlns="">
          <p:sp>
            <p:nvSpPr>
              <p:cNvPr id="13" name="文字方塊 12"/>
              <p:cNvSpPr txBox="1">
                <a:spLocks noRot="1" noChangeAspect="1" noMove="1" noResize="1" noEditPoints="1" noAdjustHandles="1" noChangeArrowheads="1" noChangeShapeType="1" noTextEdit="1"/>
              </p:cNvSpPr>
              <p:nvPr/>
            </p:nvSpPr>
            <p:spPr>
              <a:xfrm>
                <a:off x="1054783" y="718147"/>
                <a:ext cx="7302500" cy="391517"/>
              </a:xfrm>
              <a:prstGeom prst="rect">
                <a:avLst/>
              </a:prstGeom>
              <a:blipFill rotWithShape="1">
                <a:blip r:embed="rId5"/>
                <a:stretch>
                  <a:fillRect l="-668" t="-6250" b="-20313"/>
                </a:stretch>
              </a:blipFill>
            </p:spPr>
            <p:txBody>
              <a:bodyPr/>
              <a:lstStyle/>
              <a:p>
                <a:r>
                  <a:rPr lang="zh-TW" altLang="en-US">
                    <a:noFill/>
                  </a:rPr>
                  <a:t> </a:t>
                </a:r>
              </a:p>
            </p:txBody>
          </p:sp>
        </mc:Fallback>
      </mc:AlternateContent>
      <p:sp>
        <p:nvSpPr>
          <p:cNvPr id="14" name="文字方塊 1"/>
          <p:cNvSpPr txBox="1">
            <a:spLocks noChangeArrowheads="1"/>
          </p:cNvSpPr>
          <p:nvPr/>
        </p:nvSpPr>
        <p:spPr bwMode="auto">
          <a:xfrm>
            <a:off x="7099171" y="4565653"/>
            <a:ext cx="22061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imes New Roman" pitchFamily="18" charset="0"/>
                <a:ea typeface="新細明體" pitchFamily="18" charset="-120"/>
              </a:defRPr>
            </a:lvl9pPr>
          </a:lstStyle>
          <a:p>
            <a:pPr eaLnBrk="1" hangingPunct="1">
              <a:spcBef>
                <a:spcPct val="0"/>
              </a:spcBef>
              <a:buClrTx/>
              <a:buSzTx/>
              <a:buFontTx/>
              <a:buNone/>
            </a:pPr>
            <a:r>
              <a:rPr lang="zh-TW" altLang="en-US" sz="1400" dirty="0">
                <a:solidFill>
                  <a:srgbClr val="FF0000"/>
                </a:solidFill>
                <a:latin typeface="Tahoma" pitchFamily="34" charset="0"/>
              </a:rPr>
              <a:t>兩光子質心系統的總能量</a:t>
            </a:r>
          </a:p>
        </p:txBody>
      </p:sp>
      <p:sp>
        <p:nvSpPr>
          <p:cNvPr id="15" name="文字方塊 3"/>
          <p:cNvSpPr txBox="1">
            <a:spLocks noChangeArrowheads="1"/>
          </p:cNvSpPr>
          <p:nvPr/>
        </p:nvSpPr>
        <p:spPr bwMode="auto">
          <a:xfrm>
            <a:off x="73872" y="2311896"/>
            <a:ext cx="9756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imes New Roman" pitchFamily="18" charset="0"/>
                <a:ea typeface="新細明體" pitchFamily="18"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imes New Roman" pitchFamily="18" charset="0"/>
                <a:ea typeface="新細明體" pitchFamily="18"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imes New Roman" pitchFamily="18" charset="0"/>
                <a:ea typeface="新細明體" pitchFamily="18"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imes New Roman" pitchFamily="18" charset="0"/>
                <a:ea typeface="新細明體" pitchFamily="18"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imes New Roman" pitchFamily="18" charset="0"/>
                <a:ea typeface="新細明體" pitchFamily="18" charset="-120"/>
              </a:defRPr>
            </a:lvl9pPr>
          </a:lstStyle>
          <a:p>
            <a:pPr eaLnBrk="1" hangingPunct="1">
              <a:spcBef>
                <a:spcPct val="0"/>
              </a:spcBef>
              <a:buClrTx/>
              <a:buSzTx/>
              <a:buFontTx/>
              <a:buNone/>
            </a:pPr>
            <a:r>
              <a:rPr lang="zh-TW" altLang="en-US" sz="1400" dirty="0">
                <a:solidFill>
                  <a:srgbClr val="FF0000"/>
                </a:solidFill>
                <a:latin typeface="Tahoma" pitchFamily="34" charset="0"/>
              </a:rPr>
              <a:t>發生次數</a:t>
            </a:r>
          </a:p>
        </p:txBody>
      </p:sp>
    </p:spTree>
    <p:extLst>
      <p:ext uri="{BB962C8B-B14F-4D97-AF65-F5344CB8AC3E}">
        <p14:creationId xmlns:p14="http://schemas.microsoft.com/office/powerpoint/2010/main" val="226709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894263" y="297657"/>
            <a:ext cx="4037012" cy="41068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 name="矩形 1"/>
          <p:cNvSpPr/>
          <p:nvPr/>
        </p:nvSpPr>
        <p:spPr>
          <a:xfrm>
            <a:off x="230188" y="280195"/>
            <a:ext cx="4067175" cy="4106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pic>
        <p:nvPicPr>
          <p:cNvPr id="62467" name="Picture 11" descr="13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8" y="873920"/>
            <a:ext cx="3097212"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線單箭頭接點 9"/>
          <p:cNvCxnSpPr/>
          <p:nvPr/>
        </p:nvCxnSpPr>
        <p:spPr>
          <a:xfrm rot="10800000" flipV="1">
            <a:off x="2295525" y="1613695"/>
            <a:ext cx="785813" cy="5715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469" name="文字方塊 10"/>
              <p:cNvSpPr txBox="1">
                <a:spLocks noChangeArrowheads="1"/>
              </p:cNvSpPr>
              <p:nvPr/>
            </p:nvSpPr>
            <p:spPr bwMode="auto">
              <a:xfrm>
                <a:off x="2295525" y="1685132"/>
                <a:ext cx="428625" cy="36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14:m>
                  <m:oMathPara xmlns:m="http://schemas.openxmlformats.org/officeDocument/2006/math">
                    <m:oMathParaPr>
                      <m:jc m:val="centerGroup"/>
                    </m:oMathParaPr>
                    <m:oMath xmlns:m="http://schemas.openxmlformats.org/officeDocument/2006/math">
                      <m:r>
                        <a:rPr lang="en-US" altLang="zh-TW" sz="1800" i="1" dirty="0" smtClean="0">
                          <a:latin typeface="Cambria Math"/>
                        </a:rPr>
                        <m:t>𝐹</m:t>
                      </m:r>
                    </m:oMath>
                  </m:oMathPara>
                </a14:m>
                <a:endParaRPr lang="zh-TW" altLang="en-US" sz="1800" i="1" dirty="0"/>
              </a:p>
            </p:txBody>
          </p:sp>
        </mc:Choice>
        <mc:Fallback xmlns="">
          <p:sp>
            <p:nvSpPr>
              <p:cNvPr id="62469" name="文字方塊 10"/>
              <p:cNvSpPr txBox="1">
                <a:spLocks noRot="1" noChangeAspect="1" noMove="1" noResize="1" noEditPoints="1" noAdjustHandles="1" noChangeArrowheads="1" noChangeShapeType="1" noTextEdit="1"/>
              </p:cNvSpPr>
              <p:nvPr/>
            </p:nvSpPr>
            <p:spPr bwMode="auto">
              <a:xfrm>
                <a:off x="2295525" y="1685132"/>
                <a:ext cx="428625" cy="369888"/>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pic>
        <p:nvPicPr>
          <p:cNvPr id="62470" name="Picture 11" descr="13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5212">
            <a:off x="5348288" y="945357"/>
            <a:ext cx="309721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線單箭頭接點 12"/>
          <p:cNvCxnSpPr/>
          <p:nvPr/>
        </p:nvCxnSpPr>
        <p:spPr>
          <a:xfrm rot="12795212" flipV="1">
            <a:off x="7083425" y="2042320"/>
            <a:ext cx="785813" cy="5715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472" name="文字方塊 13"/>
              <p:cNvSpPr txBox="1">
                <a:spLocks noChangeArrowheads="1"/>
              </p:cNvSpPr>
              <p:nvPr/>
            </p:nvSpPr>
            <p:spPr bwMode="auto">
              <a:xfrm>
                <a:off x="7348538" y="1945482"/>
                <a:ext cx="428625" cy="36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14:m>
                  <m:oMathPara xmlns:m="http://schemas.openxmlformats.org/officeDocument/2006/math">
                    <m:oMathParaPr>
                      <m:jc m:val="centerGroup"/>
                    </m:oMathParaPr>
                    <m:oMath xmlns:m="http://schemas.openxmlformats.org/officeDocument/2006/math">
                      <m:r>
                        <a:rPr lang="en-US" altLang="zh-TW" sz="1800" i="1" dirty="0" smtClean="0">
                          <a:latin typeface="Cambria Math"/>
                        </a:rPr>
                        <m:t>𝐹</m:t>
                      </m:r>
                      <m:r>
                        <a:rPr lang="en-US" altLang="zh-TW" sz="1800" i="1" dirty="0" smtClean="0">
                          <a:latin typeface="Cambria Math"/>
                        </a:rPr>
                        <m:t>’</m:t>
                      </m:r>
                    </m:oMath>
                  </m:oMathPara>
                </a14:m>
                <a:endParaRPr lang="zh-TW" altLang="en-US" sz="1800" i="1" dirty="0"/>
              </a:p>
            </p:txBody>
          </p:sp>
        </mc:Choice>
        <mc:Fallback xmlns="">
          <p:sp>
            <p:nvSpPr>
              <p:cNvPr id="62472" name="文字方塊 13"/>
              <p:cNvSpPr txBox="1">
                <a:spLocks noRot="1" noChangeAspect="1" noMove="1" noResize="1" noEditPoints="1" noAdjustHandles="1" noChangeArrowheads="1" noChangeShapeType="1" noTextEdit="1"/>
              </p:cNvSpPr>
              <p:nvPr/>
            </p:nvSpPr>
            <p:spPr bwMode="auto">
              <a:xfrm>
                <a:off x="7348538" y="1945482"/>
                <a:ext cx="428625" cy="369888"/>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2473" name="文字方塊 16"/>
              <p:cNvSpPr txBox="1">
                <a:spLocks noChangeArrowheads="1"/>
              </p:cNvSpPr>
              <p:nvPr/>
            </p:nvSpPr>
            <p:spPr bwMode="auto">
              <a:xfrm>
                <a:off x="7419975" y="2445545"/>
                <a:ext cx="428625" cy="369887"/>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pPr/>
                <a14:m>
                  <m:oMathPara xmlns:m="http://schemas.openxmlformats.org/officeDocument/2006/math">
                    <m:oMathParaPr>
                      <m:jc m:val="centerGroup"/>
                    </m:oMathParaPr>
                    <m:oMath xmlns:m="http://schemas.openxmlformats.org/officeDocument/2006/math">
                      <m:r>
                        <a:rPr lang="en-US" altLang="zh-TW" sz="1800" i="1" dirty="0" smtClean="0">
                          <a:latin typeface="Cambria Math"/>
                        </a:rPr>
                        <m:t>𝑎</m:t>
                      </m:r>
                      <m:r>
                        <a:rPr lang="en-US" altLang="zh-TW" sz="1800" i="1" dirty="0" smtClean="0">
                          <a:latin typeface="Cambria Math"/>
                        </a:rPr>
                        <m:t>’</m:t>
                      </m:r>
                    </m:oMath>
                  </m:oMathPara>
                </a14:m>
                <a:endParaRPr lang="zh-TW" altLang="en-US" sz="1800" i="1" dirty="0"/>
              </a:p>
            </p:txBody>
          </p:sp>
        </mc:Choice>
        <mc:Fallback xmlns="">
          <p:sp>
            <p:nvSpPr>
              <p:cNvPr id="62473" name="文字方塊 16"/>
              <p:cNvSpPr txBox="1">
                <a:spLocks noRot="1" noChangeAspect="1" noMove="1" noResize="1" noEditPoints="1" noAdjustHandles="1" noChangeArrowheads="1" noChangeShapeType="1" noTextEdit="1"/>
              </p:cNvSpPr>
              <p:nvPr/>
            </p:nvSpPr>
            <p:spPr bwMode="auto">
              <a:xfrm>
                <a:off x="7419975" y="2445545"/>
                <a:ext cx="428625" cy="369887"/>
              </a:xfrm>
              <a:prstGeom prst="rect">
                <a:avLst/>
              </a:prstGeom>
              <a:blipFill rotWithShape="1">
                <a:blip r:embed="rId6"/>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sp>
        <p:nvSpPr>
          <p:cNvPr id="21" name="弧形箭號 (下彎) 20"/>
          <p:cNvSpPr/>
          <p:nvPr/>
        </p:nvSpPr>
        <p:spPr>
          <a:xfrm rot="1965318">
            <a:off x="2654300" y="805657"/>
            <a:ext cx="2028825" cy="5715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62475" name="文字方塊 17"/>
          <p:cNvSpPr txBox="1">
            <a:spLocks noChangeArrowheads="1"/>
          </p:cNvSpPr>
          <p:nvPr/>
        </p:nvSpPr>
        <p:spPr bwMode="auto">
          <a:xfrm>
            <a:off x="880087" y="4462815"/>
            <a:ext cx="53752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dirty="0">
                <a:latin typeface="Times New Roman" pitchFamily="18" charset="0"/>
                <a:cs typeface="Times New Roman" pitchFamily="18" charset="0"/>
              </a:rPr>
              <a:t>因此旋轉變換前後的物理定律必須一樣！</a:t>
            </a:r>
          </a:p>
        </p:txBody>
      </p:sp>
      <p:sp>
        <p:nvSpPr>
          <p:cNvPr id="62478" name="文字方塊 18"/>
          <p:cNvSpPr txBox="1">
            <a:spLocks noChangeArrowheads="1"/>
          </p:cNvSpPr>
          <p:nvPr/>
        </p:nvSpPr>
        <p:spPr bwMode="auto">
          <a:xfrm>
            <a:off x="914955" y="5392265"/>
            <a:ext cx="7072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a:t>變換後，力向量與加速度向量都改變了，但兩者相等的定律不變！</a:t>
            </a:r>
          </a:p>
        </p:txBody>
      </p:sp>
      <p:sp>
        <p:nvSpPr>
          <p:cNvPr id="62479" name="文字方塊 19"/>
          <p:cNvSpPr txBox="1">
            <a:spLocks noChangeArrowheads="1"/>
          </p:cNvSpPr>
          <p:nvPr/>
        </p:nvSpPr>
        <p:spPr bwMode="auto">
          <a:xfrm>
            <a:off x="903843" y="5723037"/>
            <a:ext cx="78491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dirty="0">
                <a:solidFill>
                  <a:srgbClr val="FF0000"/>
                </a:solidFill>
              </a:rPr>
              <a:t>觀察量可能隨著旋轉的變換而改變，但連接這些物理量的物理定律是不變的。</a:t>
            </a:r>
          </a:p>
        </p:txBody>
      </p:sp>
      <p:sp>
        <p:nvSpPr>
          <p:cNvPr id="18" name="文字方塊 18"/>
          <p:cNvSpPr txBox="1">
            <a:spLocks noChangeArrowheads="1"/>
          </p:cNvSpPr>
          <p:nvPr/>
        </p:nvSpPr>
        <p:spPr bwMode="auto">
          <a:xfrm>
            <a:off x="903843" y="4064353"/>
            <a:ext cx="4675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lang="zh-TW" altLang="en-US" sz="1800" dirty="0">
                <a:latin typeface="Times New Roman" pitchFamily="18" charset="0"/>
                <a:cs typeface="Times New Roman" pitchFamily="18" charset="0"/>
              </a:rPr>
              <a:t>無法以物理方法分辨旋轉變換前後。</a:t>
            </a:r>
          </a:p>
        </p:txBody>
      </p:sp>
      <p:sp>
        <p:nvSpPr>
          <p:cNvPr id="3" name="文字方塊 2"/>
          <p:cNvSpPr txBox="1"/>
          <p:nvPr/>
        </p:nvSpPr>
        <p:spPr>
          <a:xfrm>
            <a:off x="914955" y="3568419"/>
            <a:ext cx="6339841"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座標軸只是人造的！物理應該與座標軸的選取無關！</a:t>
            </a:r>
          </a:p>
        </p:txBody>
      </p:sp>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E2E0543E-CA23-524E-9256-22F364C376A3}"/>
                  </a:ext>
                </a:extLst>
              </p:cNvPr>
              <p:cNvSpPr txBox="1"/>
              <p:nvPr/>
            </p:nvSpPr>
            <p:spPr>
              <a:xfrm>
                <a:off x="2510393" y="4987162"/>
                <a:ext cx="840999" cy="310598"/>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TW" altLang="en-US"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𝐹</m:t>
                          </m:r>
                        </m:e>
                      </m:acc>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acc>
                        <m:accPr>
                          <m:chr m:val="⃗"/>
                          <m:ctrlPr>
                            <a:rPr kumimoji="1" lang="en-US" altLang="zh-TW" b="0"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𝑎</m:t>
                          </m:r>
                        </m:e>
                      </m:acc>
                    </m:oMath>
                  </m:oMathPara>
                </a14:m>
                <a:endParaRPr kumimoji="1" lang="zh-TW" altLang="en-US" dirty="0">
                  <a:latin typeface="Times New Roman" pitchFamily="18" charset="0"/>
                  <a:cs typeface="Times New Roman" pitchFamily="18" charset="0"/>
                </a:endParaRPr>
              </a:p>
            </p:txBody>
          </p:sp>
        </mc:Choice>
        <mc:Fallback xmlns="">
          <p:sp>
            <p:nvSpPr>
              <p:cNvPr id="4" name="文字方塊 3">
                <a:extLst>
                  <a:ext uri="{FF2B5EF4-FFF2-40B4-BE49-F238E27FC236}">
                    <a16:creationId xmlns:a16="http://schemas.microsoft.com/office/drawing/2014/main" id="{E2E0543E-CA23-524E-9256-22F364C376A3}"/>
                  </a:ext>
                </a:extLst>
              </p:cNvPr>
              <p:cNvSpPr txBox="1">
                <a:spLocks noRot="1" noChangeAspect="1" noMove="1" noResize="1" noEditPoints="1" noAdjustHandles="1" noChangeArrowheads="1" noChangeShapeType="1" noTextEdit="1"/>
              </p:cNvSpPr>
              <p:nvPr/>
            </p:nvSpPr>
            <p:spPr>
              <a:xfrm>
                <a:off x="2510393" y="4987162"/>
                <a:ext cx="840999" cy="310598"/>
              </a:xfrm>
              <a:prstGeom prst="rect">
                <a:avLst/>
              </a:prstGeom>
              <a:blipFill>
                <a:blip r:embed="rId7"/>
                <a:stretch>
                  <a:fillRect l="-5970" t="-30769" r="-2985" b="-7692"/>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2" name="文字方塊 21">
                <a:extLst>
                  <a:ext uri="{FF2B5EF4-FFF2-40B4-BE49-F238E27FC236}">
                    <a16:creationId xmlns:a16="http://schemas.microsoft.com/office/drawing/2014/main" id="{EA377866-4FC3-A44C-A821-9AE0BF6211C7}"/>
                  </a:ext>
                </a:extLst>
              </p:cNvPr>
              <p:cNvSpPr txBox="1"/>
              <p:nvPr/>
            </p:nvSpPr>
            <p:spPr>
              <a:xfrm>
                <a:off x="5253648" y="4978868"/>
                <a:ext cx="959622" cy="310598"/>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TW" altLang="en-US"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𝐹</m:t>
                          </m:r>
                        </m:e>
                      </m:acc>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acc>
                        <m:accPr>
                          <m:chr m:val="⃗"/>
                          <m:ctrlPr>
                            <a:rPr kumimoji="1" lang="en-US" altLang="zh-TW" b="0"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𝑎</m:t>
                          </m:r>
                        </m:e>
                      </m:acc>
                      <m:r>
                        <a:rPr kumimoji="1" lang="en-US" altLang="zh-TW" b="0" i="1" smtClean="0">
                          <a:latin typeface="Cambria Math" panose="02040503050406030204" pitchFamily="18" charset="0"/>
                          <a:cs typeface="Times New Roman" pitchFamily="18" charset="0"/>
                        </a:rPr>
                        <m:t>′</m:t>
                      </m:r>
                    </m:oMath>
                  </m:oMathPara>
                </a14:m>
                <a:endParaRPr kumimoji="1" lang="zh-TW" altLang="en-US" dirty="0">
                  <a:latin typeface="Times New Roman" pitchFamily="18" charset="0"/>
                  <a:cs typeface="Times New Roman" pitchFamily="18" charset="0"/>
                </a:endParaRPr>
              </a:p>
            </p:txBody>
          </p:sp>
        </mc:Choice>
        <mc:Fallback xmlns="">
          <p:sp>
            <p:nvSpPr>
              <p:cNvPr id="22" name="文字方塊 21">
                <a:extLst>
                  <a:ext uri="{FF2B5EF4-FFF2-40B4-BE49-F238E27FC236}">
                    <a16:creationId xmlns:a16="http://schemas.microsoft.com/office/drawing/2014/main" id="{EA377866-4FC3-A44C-A821-9AE0BF6211C7}"/>
                  </a:ext>
                </a:extLst>
              </p:cNvPr>
              <p:cNvSpPr txBox="1">
                <a:spLocks noRot="1" noChangeAspect="1" noMove="1" noResize="1" noEditPoints="1" noAdjustHandles="1" noChangeArrowheads="1" noChangeShapeType="1" noTextEdit="1"/>
              </p:cNvSpPr>
              <p:nvPr/>
            </p:nvSpPr>
            <p:spPr>
              <a:xfrm>
                <a:off x="5253648" y="4978868"/>
                <a:ext cx="959622" cy="310598"/>
              </a:xfrm>
              <a:prstGeom prst="rect">
                <a:avLst/>
              </a:prstGeom>
              <a:blipFill>
                <a:blip r:embed="rId8"/>
                <a:stretch>
                  <a:fillRect l="-5195" t="-32000" r="-5195" b="-12000"/>
                </a:stretch>
              </a:blipFill>
            </p:spPr>
            <p:txBody>
              <a:bodyPr/>
              <a:lstStyle/>
              <a:p>
                <a:r>
                  <a:rPr lang="en-TW">
                    <a:noFill/>
                  </a:rPr>
                  <a:t> </a:t>
                </a:r>
              </a:p>
            </p:txBody>
          </p:sp>
        </mc:Fallback>
      </mc:AlternateContent>
      <p:sp>
        <p:nvSpPr>
          <p:cNvPr id="5" name="TextBox 4">
            <a:extLst>
              <a:ext uri="{FF2B5EF4-FFF2-40B4-BE49-F238E27FC236}">
                <a16:creationId xmlns:a16="http://schemas.microsoft.com/office/drawing/2014/main" id="{3E3E1A02-49B1-8740-8B93-83F6B0E9C230}"/>
              </a:ext>
            </a:extLst>
          </p:cNvPr>
          <p:cNvSpPr txBox="1"/>
          <p:nvPr/>
        </p:nvSpPr>
        <p:spPr>
          <a:xfrm>
            <a:off x="914954" y="6092369"/>
            <a:ext cx="7412737" cy="369332"/>
          </a:xfrm>
          <a:prstGeom prst="rect">
            <a:avLst/>
          </a:prstGeom>
          <a:noFill/>
        </p:spPr>
        <p:txBody>
          <a:bodyPr wrap="square" rtlCol="0">
            <a:spAutoFit/>
          </a:bodyPr>
          <a:lstStyle/>
          <a:p>
            <a:r>
              <a:rPr lang="en-TW" dirty="0">
                <a:latin typeface="Times New Roman" pitchFamily="18" charset="0"/>
                <a:cs typeface="Times New Roman" pitchFamily="18" charset="0"/>
              </a:rPr>
              <a:t>Observables will change under transformation, the physical laws will not.</a:t>
            </a:r>
          </a:p>
        </p:txBody>
      </p:sp>
      <p:sp>
        <p:nvSpPr>
          <p:cNvPr id="6" name="TextBox 5">
            <a:extLst>
              <a:ext uri="{FF2B5EF4-FFF2-40B4-BE49-F238E27FC236}">
                <a16:creationId xmlns:a16="http://schemas.microsoft.com/office/drawing/2014/main" id="{8AD536E6-E8DA-274C-ADC7-84948FEAD95E}"/>
              </a:ext>
            </a:extLst>
          </p:cNvPr>
          <p:cNvSpPr txBox="1"/>
          <p:nvPr/>
        </p:nvSpPr>
        <p:spPr>
          <a:xfrm>
            <a:off x="914954" y="6407794"/>
            <a:ext cx="7412737" cy="369332"/>
          </a:xfrm>
          <a:prstGeom prst="rect">
            <a:avLst/>
          </a:prstGeom>
          <a:noFill/>
        </p:spPr>
        <p:txBody>
          <a:bodyPr wrap="square" rtlCol="0">
            <a:spAutoFit/>
          </a:bodyPr>
          <a:lstStyle/>
          <a:p>
            <a:r>
              <a:rPr lang="en-TW" dirty="0">
                <a:latin typeface="Times New Roman" pitchFamily="18" charset="0"/>
                <a:cs typeface="Times New Roman" pitchFamily="18" charset="0"/>
              </a:rPr>
              <a:t>So that physical reults will be independent of the choice of axes.</a:t>
            </a:r>
          </a:p>
        </p:txBody>
      </p:sp>
    </p:spTree>
    <p:extLst>
      <p:ext uri="{BB962C8B-B14F-4D97-AF65-F5344CB8AC3E}">
        <p14:creationId xmlns:p14="http://schemas.microsoft.com/office/powerpoint/2010/main" val="7218494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rcRect l="2850" t="20052" r="3244" b="47807"/>
          <a:stretch>
            <a:fillRect/>
          </a:stretch>
        </p:blipFill>
        <p:spPr bwMode="auto">
          <a:xfrm>
            <a:off x="872254" y="1261646"/>
            <a:ext cx="24320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文字方塊 5"/>
              <p:cNvSpPr txBox="1"/>
              <p:nvPr/>
            </p:nvSpPr>
            <p:spPr>
              <a:xfrm>
                <a:off x="872254" y="3386810"/>
                <a:ext cx="1744517" cy="429477"/>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zh-TW" altLang="en-US" i="1" smtClean="0">
                              <a:latin typeface="Cambria Math" panose="02040503050406030204" pitchFamily="18" charset="0"/>
                            </a:rPr>
                          </m:ctrlPr>
                        </m:sSubSupPr>
                        <m:e>
                          <m:r>
                            <a:rPr lang="en-US" altLang="zh-TW" i="1">
                              <a:latin typeface="Cambria Math"/>
                            </a:rPr>
                            <m:t>𝑝</m:t>
                          </m:r>
                        </m:e>
                        <m:sub>
                          <m:r>
                            <a:rPr lang="en-US" altLang="zh-TW" i="1">
                              <a:latin typeface="Cambria Math"/>
                            </a:rPr>
                            <m:t>𝐻</m:t>
                          </m:r>
                        </m:sub>
                        <m:sup>
                          <m:r>
                            <a:rPr lang="zh-TW" altLang="en-US" i="1" smtClean="0">
                              <a:latin typeface="Cambria Math"/>
                              <a:ea typeface="Cambria Math" panose="02040503050406030204" pitchFamily="18" charset="0"/>
                              <a:cs typeface="Times New Roman" pitchFamily="18" charset="0"/>
                            </a:rPr>
                            <m:t>𝜇</m:t>
                          </m:r>
                        </m:sup>
                      </m:sSubSup>
                      <m:r>
                        <a:rPr lang="en-US" altLang="zh-TW" b="0" i="1" smtClean="0">
                          <a:latin typeface="Cambria Math"/>
                          <a:cs typeface="Times New Roman" pitchFamily="18" charset="0"/>
                        </a:rPr>
                        <m:t>=</m:t>
                      </m:r>
                      <m:sSubSup>
                        <m:sSubSupPr>
                          <m:ctrlPr>
                            <a:rPr lang="zh-TW" altLang="en-US" i="1">
                              <a:latin typeface="Cambria Math" panose="02040503050406030204" pitchFamily="18" charset="0"/>
                            </a:rPr>
                          </m:ctrlPr>
                        </m:sSubSupPr>
                        <m:e>
                          <m:r>
                            <a:rPr lang="en-US" altLang="zh-TW" i="1">
                              <a:latin typeface="Cambria Math"/>
                            </a:rPr>
                            <m:t>𝑝</m:t>
                          </m:r>
                        </m:e>
                        <m:sub>
                          <m:sSub>
                            <m:sSubPr>
                              <m:ctrlPr>
                                <a:rPr lang="en-US" altLang="zh-TW" i="1" smtClean="0">
                                  <a:latin typeface="Cambria Math" panose="02040503050406030204" pitchFamily="18" charset="0"/>
                                </a:rPr>
                              </m:ctrlPr>
                            </m:sSubPr>
                            <m:e>
                              <m:r>
                                <a:rPr lang="zh-TW" altLang="en-US" i="1" smtClean="0">
                                  <a:latin typeface="Cambria Math"/>
                                </a:rPr>
                                <m:t>𝛾</m:t>
                              </m:r>
                            </m:e>
                            <m:sub>
                              <m:r>
                                <a:rPr lang="en-US" altLang="zh-TW" b="0" i="1" smtClean="0">
                                  <a:latin typeface="Cambria Math"/>
                                </a:rPr>
                                <m:t>1</m:t>
                              </m:r>
                            </m:sub>
                          </m:sSub>
                        </m:sub>
                        <m:sup>
                          <m:r>
                            <a:rPr lang="zh-TW" altLang="en-US" i="1" smtClean="0">
                              <a:latin typeface="Cambria Math"/>
                              <a:ea typeface="Cambria Math" panose="02040503050406030204" pitchFamily="18" charset="0"/>
                              <a:cs typeface="Times New Roman" pitchFamily="18" charset="0"/>
                            </a:rPr>
                            <m:t>𝜇</m:t>
                          </m:r>
                        </m:sup>
                      </m:sSubSup>
                      <m:r>
                        <a:rPr lang="en-US" altLang="zh-TW" b="0" i="1" smtClean="0">
                          <a:latin typeface="Cambria Math"/>
                          <a:cs typeface="Times New Roman" pitchFamily="18" charset="0"/>
                        </a:rPr>
                        <m:t>+</m:t>
                      </m:r>
                      <m:sSubSup>
                        <m:sSubSupPr>
                          <m:ctrlPr>
                            <a:rPr lang="zh-TW" altLang="en-US" i="1">
                              <a:latin typeface="Cambria Math" panose="02040503050406030204" pitchFamily="18" charset="0"/>
                            </a:rPr>
                          </m:ctrlPr>
                        </m:sSubSupPr>
                        <m:e>
                          <m:r>
                            <a:rPr lang="en-US" altLang="zh-TW" i="1">
                              <a:latin typeface="Cambria Math"/>
                            </a:rPr>
                            <m:t>𝑝</m:t>
                          </m:r>
                        </m:e>
                        <m:sub>
                          <m:sSub>
                            <m:sSubPr>
                              <m:ctrlPr>
                                <a:rPr lang="en-US" altLang="zh-TW" i="1">
                                  <a:latin typeface="Cambria Math" panose="02040503050406030204" pitchFamily="18" charset="0"/>
                                </a:rPr>
                              </m:ctrlPr>
                            </m:sSubPr>
                            <m:e>
                              <m:r>
                                <a:rPr lang="zh-TW" altLang="en-US" i="1">
                                  <a:latin typeface="Cambria Math"/>
                                </a:rPr>
                                <m:t>𝛾</m:t>
                              </m:r>
                            </m:e>
                            <m:sub>
                              <m:r>
                                <a:rPr lang="en-US" altLang="zh-TW" b="0" i="1" smtClean="0">
                                  <a:latin typeface="Cambria Math"/>
                                </a:rPr>
                                <m:t>2</m:t>
                              </m:r>
                            </m:sub>
                          </m:sSub>
                        </m:sub>
                        <m:sup>
                          <m:r>
                            <a:rPr lang="zh-TW" altLang="en-US" i="1">
                              <a:latin typeface="Cambria Math"/>
                              <a:ea typeface="Cambria Math" panose="02040503050406030204" pitchFamily="18" charset="0"/>
                              <a:cs typeface="Times New Roman" pitchFamily="18" charset="0"/>
                            </a:rPr>
                            <m:t>𝜇</m:t>
                          </m:r>
                        </m:sup>
                      </m:sSubSup>
                    </m:oMath>
                  </m:oMathPara>
                </a14:m>
                <a:endParaRPr lang="zh-TW" altLang="en-US" dirty="0">
                  <a:latin typeface="Times New Roman" pitchFamily="18" charset="0"/>
                  <a:cs typeface="Times New Roman" pitchFamily="18" charset="0"/>
                </a:endParaRPr>
              </a:p>
            </p:txBody>
          </p:sp>
        </mc:Choice>
        <mc:Fallback xmlns="">
          <p:sp>
            <p:nvSpPr>
              <p:cNvPr id="6" name="文字方塊 5"/>
              <p:cNvSpPr txBox="1">
                <a:spLocks noRot="1" noChangeAspect="1" noMove="1" noResize="1" noEditPoints="1" noAdjustHandles="1" noChangeArrowheads="1" noChangeShapeType="1" noTextEdit="1"/>
              </p:cNvSpPr>
              <p:nvPr/>
            </p:nvSpPr>
            <p:spPr>
              <a:xfrm>
                <a:off x="872254" y="3386810"/>
                <a:ext cx="1744517" cy="429477"/>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826369" y="4073924"/>
                <a:ext cx="2001958" cy="467564"/>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zh-TW" altLang="en-US" i="1" smtClean="0">
                              <a:latin typeface="Cambria Math" panose="02040503050406030204" pitchFamily="18" charset="0"/>
                            </a:rPr>
                          </m:ctrlPr>
                        </m:sSubSupPr>
                        <m:e>
                          <m:r>
                            <a:rPr lang="en-US" altLang="zh-TW" b="0" i="1" smtClean="0">
                              <a:latin typeface="Cambria Math"/>
                            </a:rPr>
                            <m:t>𝑝</m:t>
                          </m:r>
                        </m:e>
                        <m:sub>
                          <m:r>
                            <a:rPr lang="en-US" altLang="zh-TW" b="0" i="1" smtClean="0">
                              <a:latin typeface="Cambria Math"/>
                            </a:rPr>
                            <m:t>𝐻</m:t>
                          </m:r>
                        </m:sub>
                        <m:sup>
                          <m:r>
                            <a:rPr lang="en-US" altLang="zh-TW" b="0" i="1" smtClean="0">
                              <a:latin typeface="Cambria Math"/>
                              <a:ea typeface="Cambria Math" panose="02040503050406030204" pitchFamily="18" charset="0"/>
                              <a:cs typeface="Times New Roman" pitchFamily="18" charset="0"/>
                            </a:rPr>
                            <m:t>2</m:t>
                          </m:r>
                        </m:sup>
                      </m:sSubSup>
                      <m:r>
                        <a:rPr lang="en-US" altLang="zh-TW" b="0" i="1" smtClean="0">
                          <a:latin typeface="Cambria Math"/>
                          <a:cs typeface="Times New Roman" pitchFamily="18" charset="0"/>
                        </a:rPr>
                        <m:t>=</m:t>
                      </m:r>
                      <m:sSup>
                        <m:sSupPr>
                          <m:ctrlPr>
                            <a:rPr lang="en-US" altLang="zh-TW" b="0" i="1" smtClean="0">
                              <a:latin typeface="Cambria Math" panose="02040503050406030204" pitchFamily="18" charset="0"/>
                              <a:cs typeface="Times New Roman" pitchFamily="18" charset="0"/>
                            </a:rPr>
                          </m:ctrlPr>
                        </m:sSupPr>
                        <m:e>
                          <m:d>
                            <m:dPr>
                              <m:ctrlPr>
                                <a:rPr lang="en-US" altLang="zh-TW" i="1">
                                  <a:latin typeface="Cambria Math" panose="02040503050406030204" pitchFamily="18" charset="0"/>
                                  <a:cs typeface="Times New Roman" pitchFamily="18" charset="0"/>
                                </a:rPr>
                              </m:ctrlPr>
                            </m:dPr>
                            <m:e>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𝑝</m:t>
                                  </m:r>
                                </m:e>
                                <m:sub>
                                  <m:sSub>
                                    <m:sSubPr>
                                      <m:ctrlPr>
                                        <a:rPr lang="en-US" altLang="zh-TW" i="1">
                                          <a:latin typeface="Cambria Math" panose="02040503050406030204" pitchFamily="18" charset="0"/>
                                          <a:cs typeface="Times New Roman" pitchFamily="18" charset="0"/>
                                        </a:rPr>
                                      </m:ctrlPr>
                                    </m:sSubPr>
                                    <m:e>
                                      <m:r>
                                        <a:rPr lang="zh-TW" altLang="en-US" i="1">
                                          <a:latin typeface="Cambria Math"/>
                                          <a:cs typeface="Times New Roman" pitchFamily="18" charset="0"/>
                                        </a:rPr>
                                        <m:t>𝛾</m:t>
                                      </m:r>
                                    </m:e>
                                    <m:sub>
                                      <m:r>
                                        <a:rPr lang="en-US" altLang="zh-TW" i="1">
                                          <a:latin typeface="Cambria Math"/>
                                          <a:cs typeface="Times New Roman" pitchFamily="18" charset="0"/>
                                        </a:rPr>
                                        <m:t>1</m:t>
                                      </m:r>
                                    </m:sub>
                                  </m:sSub>
                                </m:sub>
                              </m:sSub>
                              <m:r>
                                <a:rPr lang="en-US" altLang="zh-TW" i="1">
                                  <a:latin typeface="Cambria Math"/>
                                  <a:cs typeface="Times New Roman" pitchFamily="18" charset="0"/>
                                </a:rPr>
                                <m:t>+</m:t>
                              </m:r>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𝑝</m:t>
                                  </m:r>
                                </m:e>
                                <m:sub>
                                  <m:sSub>
                                    <m:sSubPr>
                                      <m:ctrlPr>
                                        <a:rPr lang="en-US" altLang="zh-TW" i="1">
                                          <a:latin typeface="Cambria Math" panose="02040503050406030204" pitchFamily="18" charset="0"/>
                                          <a:cs typeface="Times New Roman" pitchFamily="18" charset="0"/>
                                        </a:rPr>
                                      </m:ctrlPr>
                                    </m:sSubPr>
                                    <m:e>
                                      <m:r>
                                        <a:rPr lang="zh-TW" altLang="en-US" i="1">
                                          <a:latin typeface="Cambria Math"/>
                                          <a:cs typeface="Times New Roman" pitchFamily="18" charset="0"/>
                                        </a:rPr>
                                        <m:t>𝛾</m:t>
                                      </m:r>
                                    </m:e>
                                    <m:sub>
                                      <m:r>
                                        <a:rPr lang="en-US" altLang="zh-TW" i="1">
                                          <a:latin typeface="Cambria Math"/>
                                          <a:cs typeface="Times New Roman" pitchFamily="18" charset="0"/>
                                        </a:rPr>
                                        <m:t>2</m:t>
                                      </m:r>
                                    </m:sub>
                                  </m:sSub>
                                </m:sub>
                              </m:sSub>
                            </m:e>
                          </m:d>
                        </m:e>
                        <m:sup>
                          <m:r>
                            <a:rPr lang="en-US" altLang="zh-TW" b="0" i="1" smtClean="0">
                              <a:latin typeface="Cambria Math"/>
                              <a:cs typeface="Times New Roman" pitchFamily="18" charset="0"/>
                            </a:rPr>
                            <m:t>2</m:t>
                          </m:r>
                        </m:sup>
                      </m:sSup>
                    </m:oMath>
                  </m:oMathPara>
                </a14:m>
                <a:endParaRPr lang="zh-TW" altLang="en-US" dirty="0">
                  <a:latin typeface="Times New Roman" pitchFamily="18" charset="0"/>
                  <a:cs typeface="Times New Roman" pitchFamily="18" charset="0"/>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826369" y="4073924"/>
                <a:ext cx="2001958" cy="467564"/>
              </a:xfrm>
              <a:prstGeom prst="rect">
                <a:avLst/>
              </a:prstGeom>
              <a:blipFill rotWithShape="1">
                <a:blip r:embed="rId4"/>
                <a:stretch>
                  <a:fillRect b="-129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234690" y="4942048"/>
                <a:ext cx="8674619" cy="505459"/>
              </a:xfrm>
              <a:prstGeom prst="rect">
                <a:avLst/>
              </a:prstGeom>
              <a:solidFill>
                <a:srgbClr val="FFFDAB"/>
              </a:solidFill>
            </p:spPr>
            <p:txBody>
              <a:bodyPr wrap="none" rtlCol="0">
                <a:spAutoFit/>
              </a:bodyPr>
              <a:lstStyle/>
              <a:p>
                <a14:m>
                  <m:oMath xmlns:m="http://schemas.openxmlformats.org/officeDocument/2006/math">
                    <m:sSubSup>
                      <m:sSubSupPr>
                        <m:ctrlPr>
                          <a:rPr lang="zh-TW" altLang="en-US" i="1" smtClean="0">
                            <a:latin typeface="Cambria Math" panose="02040503050406030204" pitchFamily="18" charset="0"/>
                          </a:rPr>
                        </m:ctrlPr>
                      </m:sSubSupPr>
                      <m:e>
                        <m:r>
                          <a:rPr lang="en-US" altLang="zh-TW" b="0" i="1" smtClean="0">
                            <a:latin typeface="Cambria Math"/>
                          </a:rPr>
                          <m:t>𝑀</m:t>
                        </m:r>
                      </m:e>
                      <m:sub>
                        <m:r>
                          <a:rPr lang="en-US" altLang="zh-TW" b="0" i="1" smtClean="0">
                            <a:latin typeface="Cambria Math"/>
                          </a:rPr>
                          <m:t>𝐻</m:t>
                        </m:r>
                      </m:sub>
                      <m:sup>
                        <m:r>
                          <a:rPr lang="en-US" altLang="zh-TW" b="0" i="1" smtClean="0">
                            <a:latin typeface="Cambria Math"/>
                            <a:ea typeface="Cambria Math" panose="02040503050406030204" pitchFamily="18" charset="0"/>
                            <a:cs typeface="Times New Roman" pitchFamily="18" charset="0"/>
                          </a:rPr>
                          <m:t>2</m:t>
                        </m:r>
                      </m:sup>
                    </m:sSubSup>
                    <m:sSup>
                      <m:sSupPr>
                        <m:ctrlPr>
                          <a:rPr lang="en-US" altLang="zh-TW" i="1" dirty="0" smtClean="0">
                            <a:latin typeface="Cambria Math" panose="02040503050406030204" pitchFamily="18" charset="0"/>
                            <a:ea typeface="Cambria Math" panose="02040503050406030204" pitchFamily="18" charset="0"/>
                            <a:cs typeface="Times New Roman" pitchFamily="18" charset="0"/>
                          </a:rPr>
                        </m:ctrlPr>
                      </m:sSupPr>
                      <m:e>
                        <m:r>
                          <a:rPr lang="en-US" altLang="zh-TW" b="0" i="1" dirty="0" smtClean="0">
                            <a:latin typeface="Cambria Math"/>
                            <a:ea typeface="Cambria Math" panose="02040503050406030204" pitchFamily="18" charset="0"/>
                            <a:cs typeface="Times New Roman" pitchFamily="18" charset="0"/>
                          </a:rPr>
                          <m:t>𝑐</m:t>
                        </m:r>
                      </m:e>
                      <m:sup>
                        <m:r>
                          <a:rPr lang="en-US" altLang="zh-TW" b="0" i="1" dirty="0" smtClean="0">
                            <a:latin typeface="Cambria Math"/>
                            <a:ea typeface="Cambria Math" panose="02040503050406030204" pitchFamily="18" charset="0"/>
                            <a:cs typeface="Times New Roman" pitchFamily="18" charset="0"/>
                          </a:rPr>
                          <m:t>2</m:t>
                        </m:r>
                      </m:sup>
                    </m:sSup>
                    <m:r>
                      <a:rPr lang="en-US" altLang="zh-TW" b="0" i="1" smtClean="0">
                        <a:latin typeface="Cambria Math"/>
                        <a:cs typeface="Times New Roman" pitchFamily="18" charset="0"/>
                      </a:rPr>
                      <m:t>=</m:t>
                    </m:r>
                    <m:sSubSup>
                      <m:sSubSupPr>
                        <m:ctrlPr>
                          <a:rPr lang="zh-TW" altLang="en-US" i="1">
                            <a:latin typeface="Cambria Math" panose="02040503050406030204" pitchFamily="18" charset="0"/>
                          </a:rPr>
                        </m:ctrlPr>
                      </m:sSubSupPr>
                      <m:e>
                        <m:r>
                          <a:rPr lang="en-US" altLang="zh-TW" i="1">
                            <a:latin typeface="Cambria Math"/>
                          </a:rPr>
                          <m:t>𝑝</m:t>
                        </m:r>
                      </m:e>
                      <m:sub>
                        <m:sSub>
                          <m:sSubPr>
                            <m:ctrlPr>
                              <a:rPr lang="en-US" altLang="zh-TW" i="1">
                                <a:latin typeface="Cambria Math" panose="02040503050406030204" pitchFamily="18" charset="0"/>
                                <a:cs typeface="Times New Roman" pitchFamily="18" charset="0"/>
                              </a:rPr>
                            </m:ctrlPr>
                          </m:sSubPr>
                          <m:e>
                            <m:r>
                              <a:rPr lang="zh-TW" altLang="en-US" i="1">
                                <a:latin typeface="Cambria Math"/>
                                <a:cs typeface="Times New Roman" pitchFamily="18" charset="0"/>
                              </a:rPr>
                              <m:t>𝛾</m:t>
                            </m:r>
                          </m:e>
                          <m:sub>
                            <m:r>
                              <a:rPr lang="en-US" altLang="zh-TW" i="1">
                                <a:latin typeface="Cambria Math"/>
                                <a:cs typeface="Times New Roman" pitchFamily="18" charset="0"/>
                              </a:rPr>
                              <m:t>1</m:t>
                            </m:r>
                          </m:sub>
                        </m:sSub>
                      </m:sub>
                      <m:sup>
                        <m:r>
                          <a:rPr lang="en-US" altLang="zh-TW" i="1">
                            <a:latin typeface="Cambria Math"/>
                            <a:ea typeface="Cambria Math" panose="02040503050406030204" pitchFamily="18" charset="0"/>
                            <a:cs typeface="Times New Roman" pitchFamily="18" charset="0"/>
                          </a:rPr>
                          <m:t>2</m:t>
                        </m:r>
                      </m:sup>
                    </m:sSubSup>
                    <m:r>
                      <a:rPr lang="en-US" altLang="zh-TW" i="1">
                        <a:latin typeface="Cambria Math"/>
                        <a:ea typeface="Cambria Math" panose="02040503050406030204" pitchFamily="18" charset="0"/>
                        <a:cs typeface="Times New Roman" pitchFamily="18" charset="0"/>
                      </a:rPr>
                      <m:t>+</m:t>
                    </m:r>
                    <m:sSubSup>
                      <m:sSubSupPr>
                        <m:ctrlPr>
                          <a:rPr lang="zh-TW" altLang="en-US" i="1">
                            <a:latin typeface="Cambria Math" panose="02040503050406030204" pitchFamily="18" charset="0"/>
                          </a:rPr>
                        </m:ctrlPr>
                      </m:sSubSupPr>
                      <m:e>
                        <m:r>
                          <a:rPr lang="en-US" altLang="zh-TW" i="1">
                            <a:latin typeface="Cambria Math"/>
                          </a:rPr>
                          <m:t>𝑝</m:t>
                        </m:r>
                      </m:e>
                      <m:sub>
                        <m:sSub>
                          <m:sSubPr>
                            <m:ctrlPr>
                              <a:rPr lang="en-US" altLang="zh-TW" i="1">
                                <a:latin typeface="Cambria Math" panose="02040503050406030204" pitchFamily="18" charset="0"/>
                                <a:cs typeface="Times New Roman" pitchFamily="18" charset="0"/>
                              </a:rPr>
                            </m:ctrlPr>
                          </m:sSubPr>
                          <m:e>
                            <m:r>
                              <a:rPr lang="zh-TW" altLang="en-US" i="1">
                                <a:latin typeface="Cambria Math"/>
                                <a:cs typeface="Times New Roman" pitchFamily="18" charset="0"/>
                              </a:rPr>
                              <m:t>𝛾</m:t>
                            </m:r>
                          </m:e>
                          <m:sub>
                            <m:r>
                              <a:rPr lang="en-US" altLang="zh-TW" b="0" i="1" smtClean="0">
                                <a:latin typeface="Cambria Math"/>
                                <a:cs typeface="Times New Roman" pitchFamily="18" charset="0"/>
                              </a:rPr>
                              <m:t>2</m:t>
                            </m:r>
                          </m:sub>
                        </m:sSub>
                      </m:sub>
                      <m:sup>
                        <m:r>
                          <a:rPr lang="en-US" altLang="zh-TW" i="1">
                            <a:latin typeface="Cambria Math"/>
                            <a:ea typeface="Cambria Math" panose="02040503050406030204" pitchFamily="18" charset="0"/>
                            <a:cs typeface="Times New Roman" pitchFamily="18" charset="0"/>
                          </a:rPr>
                          <m:t>2</m:t>
                        </m:r>
                      </m:sup>
                    </m:sSubSup>
                    <m:r>
                      <a:rPr lang="en-US" altLang="zh-TW" i="1">
                        <a:latin typeface="Cambria Math"/>
                        <a:ea typeface="Cambria Math" panose="02040503050406030204" pitchFamily="18" charset="0"/>
                        <a:cs typeface="Times New Roman" pitchFamily="18" charset="0"/>
                      </a:rPr>
                      <m:t>+2</m:t>
                    </m:r>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𝑝</m:t>
                        </m:r>
                      </m:e>
                      <m:sub>
                        <m:sSub>
                          <m:sSubPr>
                            <m:ctrlPr>
                              <a:rPr lang="en-US" altLang="zh-TW" i="1">
                                <a:latin typeface="Cambria Math" panose="02040503050406030204" pitchFamily="18" charset="0"/>
                                <a:cs typeface="Times New Roman" pitchFamily="18" charset="0"/>
                              </a:rPr>
                            </m:ctrlPr>
                          </m:sSubPr>
                          <m:e>
                            <m:r>
                              <a:rPr lang="zh-TW" altLang="en-US" i="1">
                                <a:latin typeface="Cambria Math"/>
                                <a:cs typeface="Times New Roman" pitchFamily="18" charset="0"/>
                              </a:rPr>
                              <m:t>𝛾</m:t>
                            </m:r>
                          </m:e>
                          <m:sub>
                            <m:r>
                              <a:rPr lang="en-US" altLang="zh-TW" i="1">
                                <a:latin typeface="Cambria Math"/>
                                <a:cs typeface="Times New Roman" pitchFamily="18" charset="0"/>
                              </a:rPr>
                              <m:t>1</m:t>
                            </m:r>
                          </m:sub>
                        </m:sSub>
                      </m:sub>
                    </m:sSub>
                    <m:r>
                      <a:rPr lang="en-US" altLang="zh-TW" i="1">
                        <a:latin typeface="Cambria Math"/>
                        <a:ea typeface="Cambria Math"/>
                        <a:cs typeface="Times New Roman" pitchFamily="18" charset="0"/>
                      </a:rPr>
                      <m:t>∙</m:t>
                    </m:r>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𝑝</m:t>
                        </m:r>
                      </m:e>
                      <m:sub>
                        <m:sSub>
                          <m:sSubPr>
                            <m:ctrlPr>
                              <a:rPr lang="en-US" altLang="zh-TW" i="1">
                                <a:latin typeface="Cambria Math" panose="02040503050406030204" pitchFamily="18" charset="0"/>
                                <a:cs typeface="Times New Roman" pitchFamily="18" charset="0"/>
                              </a:rPr>
                            </m:ctrlPr>
                          </m:sSubPr>
                          <m:e>
                            <m:r>
                              <a:rPr lang="zh-TW" altLang="en-US" i="1">
                                <a:latin typeface="Cambria Math"/>
                                <a:cs typeface="Times New Roman" pitchFamily="18" charset="0"/>
                              </a:rPr>
                              <m:t>𝛾</m:t>
                            </m:r>
                          </m:e>
                          <m:sub>
                            <m:r>
                              <a:rPr lang="en-US" altLang="zh-TW" i="1">
                                <a:latin typeface="Cambria Math"/>
                                <a:cs typeface="Times New Roman" pitchFamily="18" charset="0"/>
                              </a:rPr>
                              <m:t>2</m:t>
                            </m:r>
                          </m:sub>
                        </m:sSub>
                      </m:sub>
                    </m:sSub>
                    <m:r>
                      <a:rPr lang="en-US" altLang="zh-TW" b="0" i="1" smtClean="0">
                        <a:latin typeface="Cambria Math"/>
                        <a:cs typeface="Times New Roman" pitchFamily="18" charset="0"/>
                      </a:rPr>
                      <m:t>=</m:t>
                    </m:r>
                    <m:r>
                      <a:rPr lang="en-US" altLang="zh-TW" b="0" i="1" smtClean="0">
                        <a:latin typeface="Cambria Math" panose="02040503050406030204" pitchFamily="18" charset="0"/>
                        <a:cs typeface="Times New Roman" pitchFamily="18" charset="0"/>
                      </a:rPr>
                      <m:t>0+0+</m:t>
                    </m:r>
                    <m:f>
                      <m:fPr>
                        <m:ctrlPr>
                          <a:rPr lang="en-US" altLang="zh-TW" b="0" i="1" smtClean="0">
                            <a:latin typeface="Cambria Math" panose="02040503050406030204" pitchFamily="18" charset="0"/>
                            <a:cs typeface="Times New Roman" pitchFamily="18" charset="0"/>
                          </a:rPr>
                        </m:ctrlPr>
                      </m:fPr>
                      <m:num>
                        <m:r>
                          <a:rPr lang="en-US" altLang="zh-TW" i="1">
                            <a:latin typeface="Cambria Math"/>
                            <a:ea typeface="Cambria Math" panose="02040503050406030204" pitchFamily="18" charset="0"/>
                            <a:cs typeface="Times New Roman" pitchFamily="18" charset="0"/>
                          </a:rPr>
                          <m:t>2</m:t>
                        </m:r>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𝐸</m:t>
                            </m:r>
                          </m:e>
                          <m:sub>
                            <m:sSub>
                              <m:sSubPr>
                                <m:ctrlPr>
                                  <a:rPr lang="en-US" altLang="zh-TW" i="1">
                                    <a:latin typeface="Cambria Math" panose="02040503050406030204" pitchFamily="18" charset="0"/>
                                    <a:cs typeface="Times New Roman" pitchFamily="18" charset="0"/>
                                  </a:rPr>
                                </m:ctrlPr>
                              </m:sSubPr>
                              <m:e>
                                <m:r>
                                  <a:rPr lang="zh-TW" altLang="en-US" i="1">
                                    <a:latin typeface="Cambria Math"/>
                                    <a:cs typeface="Times New Roman" pitchFamily="18" charset="0"/>
                                  </a:rPr>
                                  <m:t>𝛾</m:t>
                                </m:r>
                              </m:e>
                              <m:sub>
                                <m:r>
                                  <a:rPr lang="en-US" altLang="zh-TW" i="1">
                                    <a:latin typeface="Cambria Math"/>
                                    <a:cs typeface="Times New Roman" pitchFamily="18" charset="0"/>
                                  </a:rPr>
                                  <m:t>1</m:t>
                                </m:r>
                              </m:sub>
                            </m:sSub>
                          </m:sub>
                        </m:sSub>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𝐸</m:t>
                            </m:r>
                          </m:e>
                          <m:sub>
                            <m:sSub>
                              <m:sSubPr>
                                <m:ctrlPr>
                                  <a:rPr lang="en-US" altLang="zh-TW" i="1">
                                    <a:latin typeface="Cambria Math" panose="02040503050406030204" pitchFamily="18" charset="0"/>
                                    <a:cs typeface="Times New Roman" pitchFamily="18" charset="0"/>
                                  </a:rPr>
                                </m:ctrlPr>
                              </m:sSubPr>
                              <m:e>
                                <m:r>
                                  <a:rPr lang="zh-TW" altLang="en-US" i="1">
                                    <a:latin typeface="Cambria Math"/>
                                    <a:cs typeface="Times New Roman" pitchFamily="18" charset="0"/>
                                  </a:rPr>
                                  <m:t>𝛾</m:t>
                                </m:r>
                              </m:e>
                              <m:sub>
                                <m:r>
                                  <a:rPr lang="en-US" altLang="zh-TW" i="1">
                                    <a:latin typeface="Cambria Math"/>
                                    <a:cs typeface="Times New Roman" pitchFamily="18" charset="0"/>
                                  </a:rPr>
                                  <m:t>2</m:t>
                                </m:r>
                              </m:sub>
                            </m:sSub>
                          </m:sub>
                        </m:sSub>
                      </m:num>
                      <m:den>
                        <m:sSup>
                          <m:sSupPr>
                            <m:ctrlPr>
                              <a:rPr lang="en-US" altLang="zh-TW" i="1" dirty="0">
                                <a:latin typeface="Cambria Math" panose="02040503050406030204" pitchFamily="18" charset="0"/>
                                <a:ea typeface="Cambria Math" panose="02040503050406030204" pitchFamily="18" charset="0"/>
                                <a:cs typeface="Times New Roman" pitchFamily="18" charset="0"/>
                              </a:rPr>
                            </m:ctrlPr>
                          </m:sSupPr>
                          <m:e>
                            <m:r>
                              <a:rPr lang="en-US" altLang="zh-TW" i="1" dirty="0">
                                <a:latin typeface="Cambria Math"/>
                                <a:ea typeface="Cambria Math" panose="02040503050406030204" pitchFamily="18" charset="0"/>
                                <a:cs typeface="Times New Roman" pitchFamily="18" charset="0"/>
                              </a:rPr>
                              <m:t>𝑐</m:t>
                            </m:r>
                          </m:e>
                          <m:sup>
                            <m:r>
                              <a:rPr lang="en-US" altLang="zh-TW" i="1" dirty="0">
                                <a:latin typeface="Cambria Math"/>
                                <a:ea typeface="Cambria Math" panose="02040503050406030204" pitchFamily="18" charset="0"/>
                                <a:cs typeface="Times New Roman" pitchFamily="18" charset="0"/>
                              </a:rPr>
                              <m:t>2</m:t>
                            </m:r>
                          </m:sup>
                        </m:sSup>
                      </m:den>
                    </m:f>
                    <m:r>
                      <a:rPr lang="en-US" altLang="zh-TW" i="1">
                        <a:latin typeface="Cambria Math"/>
                        <a:cs typeface="Times New Roman" pitchFamily="18" charset="0"/>
                      </a:rPr>
                      <m:t>−</m:t>
                    </m:r>
                    <m:r>
                      <m:rPr>
                        <m:nor/>
                      </m:rPr>
                      <a:rPr lang="en-US" altLang="zh-TW" dirty="0">
                        <a:ea typeface="Cambria Math" panose="02040503050406030204" pitchFamily="18" charset="0"/>
                        <a:cs typeface="Times New Roman" pitchFamily="18" charset="0"/>
                      </a:rPr>
                      <m:t> </m:t>
                    </m:r>
                    <m:r>
                      <a:rPr lang="en-US" altLang="zh-TW" i="1">
                        <a:latin typeface="Cambria Math"/>
                        <a:ea typeface="Cambria Math" panose="02040503050406030204" pitchFamily="18" charset="0"/>
                        <a:cs typeface="Times New Roman" pitchFamily="18" charset="0"/>
                      </a:rPr>
                      <m:t>2</m:t>
                    </m:r>
                    <m:sSub>
                      <m:sSubPr>
                        <m:ctrlPr>
                          <a:rPr lang="en-US" altLang="zh-TW" i="1" smtClean="0">
                            <a:latin typeface="Cambria Math" panose="02040503050406030204" pitchFamily="18" charset="0"/>
                            <a:ea typeface="Cambria Math" panose="02040503050406030204" pitchFamily="18" charset="0"/>
                            <a:cs typeface="Times New Roman" pitchFamily="18" charset="0"/>
                          </a:rPr>
                        </m:ctrlPr>
                      </m:sSubPr>
                      <m:e>
                        <m:acc>
                          <m:accPr>
                            <m:chr m:val="⃗"/>
                            <m:ctrlPr>
                              <a:rPr lang="en-US" altLang="zh-TW" i="1" smtClean="0">
                                <a:latin typeface="Cambria Math" panose="02040503050406030204" pitchFamily="18" charset="0"/>
                                <a:ea typeface="Cambria Math" panose="02040503050406030204" pitchFamily="18" charset="0"/>
                                <a:cs typeface="Times New Roman" pitchFamily="18" charset="0"/>
                              </a:rPr>
                            </m:ctrlPr>
                          </m:accPr>
                          <m:e>
                            <m:r>
                              <a:rPr lang="en-US" altLang="zh-TW" b="0" i="1" smtClean="0">
                                <a:latin typeface="Cambria Math"/>
                                <a:ea typeface="Cambria Math" panose="02040503050406030204" pitchFamily="18" charset="0"/>
                                <a:cs typeface="Times New Roman" pitchFamily="18" charset="0"/>
                              </a:rPr>
                              <m:t>𝑝</m:t>
                            </m:r>
                          </m:e>
                        </m:acc>
                      </m:e>
                      <m:sub>
                        <m:sSub>
                          <m:sSubPr>
                            <m:ctrlPr>
                              <a:rPr lang="en-US" altLang="zh-TW" i="1">
                                <a:latin typeface="Cambria Math" panose="02040503050406030204" pitchFamily="18" charset="0"/>
                                <a:cs typeface="Times New Roman" pitchFamily="18" charset="0"/>
                              </a:rPr>
                            </m:ctrlPr>
                          </m:sSubPr>
                          <m:e>
                            <m:r>
                              <a:rPr lang="zh-TW" altLang="en-US" i="1">
                                <a:latin typeface="Cambria Math"/>
                                <a:cs typeface="Times New Roman" pitchFamily="18" charset="0"/>
                              </a:rPr>
                              <m:t>𝛾</m:t>
                            </m:r>
                          </m:e>
                          <m:sub>
                            <m:r>
                              <a:rPr lang="en-US" altLang="zh-TW" i="1">
                                <a:latin typeface="Cambria Math"/>
                                <a:cs typeface="Times New Roman" pitchFamily="18" charset="0"/>
                              </a:rPr>
                              <m:t>1</m:t>
                            </m:r>
                          </m:sub>
                        </m:sSub>
                      </m:sub>
                    </m:sSub>
                    <m:r>
                      <a:rPr lang="en-US" altLang="zh-TW" i="1" smtClean="0">
                        <a:latin typeface="Cambria Math"/>
                        <a:ea typeface="Cambria Math"/>
                        <a:cs typeface="Times New Roman" pitchFamily="18" charset="0"/>
                      </a:rPr>
                      <m:t>∙</m:t>
                    </m:r>
                    <m:sSub>
                      <m:sSubPr>
                        <m:ctrlPr>
                          <a:rPr lang="en-US" altLang="zh-TW" i="1">
                            <a:latin typeface="Cambria Math" panose="02040503050406030204" pitchFamily="18" charset="0"/>
                            <a:ea typeface="Cambria Math" panose="02040503050406030204" pitchFamily="18" charset="0"/>
                            <a:cs typeface="Times New Roman" pitchFamily="18" charset="0"/>
                          </a:rPr>
                        </m:ctrlPr>
                      </m:sSubPr>
                      <m:e>
                        <m:acc>
                          <m:accPr>
                            <m:chr m:val="⃗"/>
                            <m:ctrlPr>
                              <a:rPr lang="en-US" altLang="zh-TW" i="1">
                                <a:latin typeface="Cambria Math" panose="02040503050406030204" pitchFamily="18" charset="0"/>
                                <a:ea typeface="Cambria Math" panose="02040503050406030204" pitchFamily="18" charset="0"/>
                                <a:cs typeface="Times New Roman" pitchFamily="18" charset="0"/>
                              </a:rPr>
                            </m:ctrlPr>
                          </m:accPr>
                          <m:e>
                            <m:r>
                              <a:rPr lang="en-US" altLang="zh-TW" i="1">
                                <a:latin typeface="Cambria Math"/>
                                <a:ea typeface="Cambria Math" panose="02040503050406030204" pitchFamily="18" charset="0"/>
                                <a:cs typeface="Times New Roman" pitchFamily="18" charset="0"/>
                              </a:rPr>
                              <m:t>𝑝</m:t>
                            </m:r>
                          </m:e>
                        </m:acc>
                      </m:e>
                      <m:sub>
                        <m:sSub>
                          <m:sSubPr>
                            <m:ctrlPr>
                              <a:rPr lang="en-US" altLang="zh-TW" i="1">
                                <a:latin typeface="Cambria Math" panose="02040503050406030204" pitchFamily="18" charset="0"/>
                                <a:cs typeface="Times New Roman" pitchFamily="18" charset="0"/>
                              </a:rPr>
                            </m:ctrlPr>
                          </m:sSubPr>
                          <m:e>
                            <m:r>
                              <a:rPr lang="zh-TW" altLang="en-US" i="1">
                                <a:latin typeface="Cambria Math"/>
                                <a:cs typeface="Times New Roman" pitchFamily="18" charset="0"/>
                              </a:rPr>
                              <m:t>𝛾</m:t>
                            </m:r>
                          </m:e>
                          <m:sub>
                            <m:r>
                              <a:rPr lang="en-US" altLang="zh-TW" b="0" i="1" smtClean="0">
                                <a:latin typeface="Cambria Math"/>
                                <a:cs typeface="Times New Roman" pitchFamily="18" charset="0"/>
                              </a:rPr>
                              <m:t>2</m:t>
                            </m:r>
                          </m:sub>
                        </m:sSub>
                      </m:sub>
                    </m:sSub>
                    <m:r>
                      <a:rPr lang="en-US" altLang="zh-TW" b="0" i="1" smtClean="0">
                        <a:latin typeface="Cambria Math"/>
                        <a:ea typeface="Cambria Math" panose="02040503050406030204" pitchFamily="18" charset="0"/>
                        <a:cs typeface="Times New Roman" pitchFamily="18" charset="0"/>
                      </a:rPr>
                      <m:t>=</m:t>
                    </m:r>
                    <m:f>
                      <m:fPr>
                        <m:ctrlPr>
                          <a:rPr lang="en-US" altLang="zh-TW" i="1">
                            <a:latin typeface="Cambria Math" panose="02040503050406030204" pitchFamily="18" charset="0"/>
                            <a:cs typeface="Times New Roman" pitchFamily="18" charset="0"/>
                          </a:rPr>
                        </m:ctrlPr>
                      </m:fPr>
                      <m:num>
                        <m:r>
                          <a:rPr lang="en-US" altLang="zh-TW" i="1">
                            <a:latin typeface="Cambria Math"/>
                            <a:ea typeface="Cambria Math" panose="02040503050406030204" pitchFamily="18" charset="0"/>
                            <a:cs typeface="Times New Roman" pitchFamily="18" charset="0"/>
                          </a:rPr>
                          <m:t>2</m:t>
                        </m:r>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𝐸</m:t>
                            </m:r>
                          </m:e>
                          <m:sub>
                            <m:sSub>
                              <m:sSubPr>
                                <m:ctrlPr>
                                  <a:rPr lang="en-US" altLang="zh-TW" i="1">
                                    <a:latin typeface="Cambria Math" panose="02040503050406030204" pitchFamily="18" charset="0"/>
                                    <a:cs typeface="Times New Roman" pitchFamily="18" charset="0"/>
                                  </a:rPr>
                                </m:ctrlPr>
                              </m:sSubPr>
                              <m:e>
                                <m:r>
                                  <a:rPr lang="zh-TW" altLang="en-US" i="1">
                                    <a:latin typeface="Cambria Math"/>
                                    <a:cs typeface="Times New Roman" pitchFamily="18" charset="0"/>
                                  </a:rPr>
                                  <m:t>𝛾</m:t>
                                </m:r>
                              </m:e>
                              <m:sub>
                                <m:r>
                                  <a:rPr lang="en-US" altLang="zh-TW" i="1">
                                    <a:latin typeface="Cambria Math"/>
                                    <a:cs typeface="Times New Roman" pitchFamily="18" charset="0"/>
                                  </a:rPr>
                                  <m:t>1</m:t>
                                </m:r>
                              </m:sub>
                            </m:sSub>
                          </m:sub>
                        </m:sSub>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𝐸</m:t>
                            </m:r>
                          </m:e>
                          <m:sub>
                            <m:sSub>
                              <m:sSubPr>
                                <m:ctrlPr>
                                  <a:rPr lang="en-US" altLang="zh-TW" i="1">
                                    <a:latin typeface="Cambria Math" panose="02040503050406030204" pitchFamily="18" charset="0"/>
                                    <a:cs typeface="Times New Roman" pitchFamily="18" charset="0"/>
                                  </a:rPr>
                                </m:ctrlPr>
                              </m:sSubPr>
                              <m:e>
                                <m:r>
                                  <a:rPr lang="zh-TW" altLang="en-US" i="1">
                                    <a:latin typeface="Cambria Math"/>
                                    <a:cs typeface="Times New Roman" pitchFamily="18" charset="0"/>
                                  </a:rPr>
                                  <m:t>𝛾</m:t>
                                </m:r>
                              </m:e>
                              <m:sub>
                                <m:r>
                                  <a:rPr lang="en-US" altLang="zh-TW" i="1">
                                    <a:latin typeface="Cambria Math"/>
                                    <a:cs typeface="Times New Roman" pitchFamily="18" charset="0"/>
                                  </a:rPr>
                                  <m:t>2</m:t>
                                </m:r>
                              </m:sub>
                            </m:sSub>
                          </m:sub>
                        </m:sSub>
                      </m:num>
                      <m:den>
                        <m:sSup>
                          <m:sSupPr>
                            <m:ctrlPr>
                              <a:rPr lang="en-US" altLang="zh-TW" i="1" dirty="0">
                                <a:latin typeface="Cambria Math" panose="02040503050406030204" pitchFamily="18" charset="0"/>
                                <a:ea typeface="Cambria Math" panose="02040503050406030204" pitchFamily="18" charset="0"/>
                                <a:cs typeface="Times New Roman" pitchFamily="18" charset="0"/>
                              </a:rPr>
                            </m:ctrlPr>
                          </m:sSupPr>
                          <m:e>
                            <m:r>
                              <a:rPr lang="en-US" altLang="zh-TW" i="1" dirty="0">
                                <a:latin typeface="Cambria Math"/>
                                <a:ea typeface="Cambria Math" panose="02040503050406030204" pitchFamily="18" charset="0"/>
                                <a:cs typeface="Times New Roman" pitchFamily="18" charset="0"/>
                              </a:rPr>
                              <m:t>𝑐</m:t>
                            </m:r>
                          </m:e>
                          <m:sup>
                            <m:r>
                              <a:rPr lang="en-US" altLang="zh-TW" i="1" dirty="0">
                                <a:latin typeface="Cambria Math"/>
                                <a:ea typeface="Cambria Math" panose="02040503050406030204" pitchFamily="18" charset="0"/>
                                <a:cs typeface="Times New Roman" pitchFamily="18" charset="0"/>
                              </a:rPr>
                              <m:t>2</m:t>
                            </m:r>
                          </m:sup>
                        </m:sSup>
                      </m:den>
                    </m:f>
                    <m:r>
                      <a:rPr lang="en-US" altLang="zh-TW" b="0" i="1" smtClean="0">
                        <a:latin typeface="Cambria Math"/>
                        <a:cs typeface="Times New Roman" pitchFamily="18" charset="0"/>
                      </a:rPr>
                      <m:t>−</m:t>
                    </m:r>
                  </m:oMath>
                </a14:m>
                <a:r>
                  <a:rPr lang="en-US" altLang="zh-TW" dirty="0">
                    <a:ea typeface="Cambria Math" panose="02040503050406030204" pitchFamily="18" charset="0"/>
                    <a:cs typeface="Times New Roman" pitchFamily="18" charset="0"/>
                  </a:rPr>
                  <a:t> </a:t>
                </a:r>
                <a14:m>
                  <m:oMath xmlns:m="http://schemas.openxmlformats.org/officeDocument/2006/math">
                    <m:r>
                      <a:rPr lang="en-US" altLang="zh-TW" i="1">
                        <a:latin typeface="Cambria Math"/>
                        <a:ea typeface="Cambria Math" panose="02040503050406030204" pitchFamily="18" charset="0"/>
                        <a:cs typeface="Times New Roman" pitchFamily="18" charset="0"/>
                      </a:rPr>
                      <m:t>2</m:t>
                    </m:r>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𝐸</m:t>
                        </m:r>
                      </m:e>
                      <m:sub>
                        <m:sSub>
                          <m:sSubPr>
                            <m:ctrlPr>
                              <a:rPr lang="en-US" altLang="zh-TW" i="1">
                                <a:latin typeface="Cambria Math" panose="02040503050406030204" pitchFamily="18" charset="0"/>
                                <a:cs typeface="Times New Roman" pitchFamily="18" charset="0"/>
                              </a:rPr>
                            </m:ctrlPr>
                          </m:sSubPr>
                          <m:e>
                            <m:r>
                              <a:rPr lang="zh-TW" altLang="en-US" i="1">
                                <a:latin typeface="Cambria Math"/>
                                <a:cs typeface="Times New Roman" pitchFamily="18" charset="0"/>
                              </a:rPr>
                              <m:t>𝛾</m:t>
                            </m:r>
                          </m:e>
                          <m:sub>
                            <m:r>
                              <a:rPr lang="en-US" altLang="zh-TW" i="1">
                                <a:latin typeface="Cambria Math"/>
                                <a:cs typeface="Times New Roman" pitchFamily="18" charset="0"/>
                              </a:rPr>
                              <m:t>1</m:t>
                            </m:r>
                          </m:sub>
                        </m:sSub>
                      </m:sub>
                    </m:sSub>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𝐸</m:t>
                        </m:r>
                      </m:e>
                      <m:sub>
                        <m:sSub>
                          <m:sSubPr>
                            <m:ctrlPr>
                              <a:rPr lang="en-US" altLang="zh-TW" i="1">
                                <a:latin typeface="Cambria Math" panose="02040503050406030204" pitchFamily="18" charset="0"/>
                                <a:cs typeface="Times New Roman" pitchFamily="18" charset="0"/>
                              </a:rPr>
                            </m:ctrlPr>
                          </m:sSubPr>
                          <m:e>
                            <m:r>
                              <a:rPr lang="zh-TW" altLang="en-US" i="1">
                                <a:latin typeface="Cambria Math"/>
                                <a:cs typeface="Times New Roman" pitchFamily="18" charset="0"/>
                              </a:rPr>
                              <m:t>𝛾</m:t>
                            </m:r>
                          </m:e>
                          <m:sub>
                            <m:r>
                              <a:rPr lang="en-US" altLang="zh-TW" i="1">
                                <a:latin typeface="Cambria Math"/>
                                <a:cs typeface="Times New Roman" pitchFamily="18" charset="0"/>
                              </a:rPr>
                              <m:t>2</m:t>
                            </m:r>
                          </m:sub>
                        </m:sSub>
                      </m:sub>
                    </m:sSub>
                    <m:func>
                      <m:funcPr>
                        <m:ctrlPr>
                          <a:rPr lang="en-US" altLang="zh-TW" i="1" smtClean="0">
                            <a:latin typeface="Cambria Math" panose="02040503050406030204" pitchFamily="18" charset="0"/>
                            <a:cs typeface="Times New Roman" pitchFamily="18" charset="0"/>
                          </a:rPr>
                        </m:ctrlPr>
                      </m:funcPr>
                      <m:fName>
                        <m:r>
                          <m:rPr>
                            <m:sty m:val="p"/>
                          </m:rPr>
                          <a:rPr lang="en-US" altLang="zh-TW" i="0" smtClean="0">
                            <a:latin typeface="Cambria Math"/>
                            <a:cs typeface="Times New Roman" pitchFamily="18" charset="0"/>
                          </a:rPr>
                          <m:t>cos</m:t>
                        </m:r>
                      </m:fName>
                      <m:e>
                        <m:r>
                          <a:rPr lang="zh-TW" altLang="en-US" i="1" smtClean="0">
                            <a:latin typeface="Cambria Math"/>
                            <a:cs typeface="Times New Roman" pitchFamily="18" charset="0"/>
                          </a:rPr>
                          <m:t>𝜃</m:t>
                        </m:r>
                      </m:e>
                    </m:func>
                  </m:oMath>
                </a14:m>
                <a:endParaRPr lang="zh-TW" altLang="en-US" dirty="0">
                  <a:latin typeface="Times New Roman" pitchFamily="18" charset="0"/>
                  <a:cs typeface="Times New Roman" pitchFamily="18" charset="0"/>
                </a:endParaRPr>
              </a:p>
            </p:txBody>
          </p:sp>
        </mc:Choice>
        <mc:Fallback xmlns="">
          <p:sp>
            <p:nvSpPr>
              <p:cNvPr id="8" name="文字方塊 7"/>
              <p:cNvSpPr txBox="1">
                <a:spLocks noRot="1" noChangeAspect="1" noMove="1" noResize="1" noEditPoints="1" noAdjustHandles="1" noChangeArrowheads="1" noChangeShapeType="1" noTextEdit="1"/>
              </p:cNvSpPr>
              <p:nvPr/>
            </p:nvSpPr>
            <p:spPr>
              <a:xfrm>
                <a:off x="234690" y="4942048"/>
                <a:ext cx="8674619" cy="505459"/>
              </a:xfrm>
              <a:prstGeom prst="rect">
                <a:avLst/>
              </a:prstGeom>
              <a:blipFill>
                <a:blip r:embed="rId5"/>
                <a:stretch>
                  <a:fillRect/>
                </a:stretch>
              </a:blipFill>
            </p:spPr>
            <p:txBody>
              <a:bodyPr/>
              <a:lstStyle/>
              <a:p>
                <a:r>
                  <a:rPr lang="en-TW">
                    <a:noFill/>
                  </a:rPr>
                  <a:t> </a:t>
                </a:r>
              </a:p>
            </p:txBody>
          </p:sp>
        </mc:Fallback>
      </mc:AlternateContent>
      <p:sp>
        <p:nvSpPr>
          <p:cNvPr id="9" name="文字方塊 8"/>
          <p:cNvSpPr txBox="1"/>
          <p:nvPr/>
        </p:nvSpPr>
        <p:spPr>
          <a:xfrm>
            <a:off x="696413" y="687043"/>
            <a:ext cx="5026230"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對移動中的希格斯粒子所衰變出的兩個光子：</a:t>
            </a:r>
          </a:p>
        </p:txBody>
      </p:sp>
      <p:sp>
        <p:nvSpPr>
          <p:cNvPr id="3" name="Rectangle 2">
            <a:extLst>
              <a:ext uri="{FF2B5EF4-FFF2-40B4-BE49-F238E27FC236}">
                <a16:creationId xmlns:a16="http://schemas.microsoft.com/office/drawing/2014/main" id="{FB38B8C7-7F87-964B-BFED-68B88FA98C3C}"/>
              </a:ext>
            </a:extLst>
          </p:cNvPr>
          <p:cNvSpPr/>
          <p:nvPr/>
        </p:nvSpPr>
        <p:spPr>
          <a:xfrm>
            <a:off x="826369" y="5596354"/>
            <a:ext cx="4277774" cy="369332"/>
          </a:xfrm>
          <a:prstGeom prst="rect">
            <a:avLst/>
          </a:prstGeom>
        </p:spPr>
        <p:txBody>
          <a:bodyPr wrap="none">
            <a:spAutoFit/>
          </a:bodyPr>
          <a:lstStyle/>
          <a:p>
            <a:r>
              <a:rPr lang="en-TW" dirty="0">
                <a:latin typeface="Times New Roman" pitchFamily="18" charset="0"/>
                <a:cs typeface="Times New Roman" pitchFamily="18" charset="0"/>
              </a:rPr>
              <a:t>Decay prodcut energy depends on the angle.</a:t>
            </a:r>
            <a:endParaRPr lang="en-TW" dirty="0"/>
          </a:p>
        </p:txBody>
      </p:sp>
      <p:sp>
        <p:nvSpPr>
          <p:cNvPr id="5" name="TextBox 4">
            <a:extLst>
              <a:ext uri="{FF2B5EF4-FFF2-40B4-BE49-F238E27FC236}">
                <a16:creationId xmlns:a16="http://schemas.microsoft.com/office/drawing/2014/main" id="{E2038923-7F0D-8F46-9A2C-0835B632D15D}"/>
              </a:ext>
            </a:extLst>
          </p:cNvPr>
          <p:cNvSpPr txBox="1"/>
          <p:nvPr/>
        </p:nvSpPr>
        <p:spPr>
          <a:xfrm>
            <a:off x="826368" y="2863716"/>
            <a:ext cx="7187331" cy="369332"/>
          </a:xfrm>
          <a:prstGeom prst="rect">
            <a:avLst/>
          </a:prstGeom>
          <a:noFill/>
        </p:spPr>
        <p:txBody>
          <a:bodyPr wrap="square" rtlCol="0">
            <a:spAutoFit/>
          </a:bodyPr>
          <a:lstStyle/>
          <a:p>
            <a:r>
              <a:rPr lang="en-TW" dirty="0">
                <a:latin typeface="Times New Roman" pitchFamily="18" charset="0"/>
                <a:cs typeface="Times New Roman" pitchFamily="18" charset="0"/>
              </a:rPr>
              <a:t>Could we have a condition in any frame?</a:t>
            </a:r>
          </a:p>
        </p:txBody>
      </p:sp>
      <p:sp>
        <p:nvSpPr>
          <p:cNvPr id="10" name="TextBox 9">
            <a:extLst>
              <a:ext uri="{FF2B5EF4-FFF2-40B4-BE49-F238E27FC236}">
                <a16:creationId xmlns:a16="http://schemas.microsoft.com/office/drawing/2014/main" id="{EB2AB127-9ABA-3844-A050-38ADE75B2569}"/>
              </a:ext>
            </a:extLst>
          </p:cNvPr>
          <p:cNvSpPr txBox="1"/>
          <p:nvPr/>
        </p:nvSpPr>
        <p:spPr>
          <a:xfrm>
            <a:off x="2828326" y="3429000"/>
            <a:ext cx="5579073" cy="369332"/>
          </a:xfrm>
          <a:prstGeom prst="rect">
            <a:avLst/>
          </a:prstGeom>
          <a:noFill/>
        </p:spPr>
        <p:txBody>
          <a:bodyPr wrap="square" rtlCol="0">
            <a:spAutoFit/>
          </a:bodyPr>
          <a:lstStyle/>
          <a:p>
            <a:r>
              <a:rPr lang="en-TW" dirty="0">
                <a:latin typeface="Times New Roman" pitchFamily="18" charset="0"/>
                <a:cs typeface="Times New Roman" pitchFamily="18" charset="0"/>
              </a:rPr>
              <a:t>Momentum Conservation is correct in any frame!</a:t>
            </a:r>
          </a:p>
        </p:txBody>
      </p:sp>
      <p:sp>
        <p:nvSpPr>
          <p:cNvPr id="11" name="TextBox 10">
            <a:extLst>
              <a:ext uri="{FF2B5EF4-FFF2-40B4-BE49-F238E27FC236}">
                <a16:creationId xmlns:a16="http://schemas.microsoft.com/office/drawing/2014/main" id="{0AA02E47-E787-D246-9CEE-362AA1D7F6D9}"/>
              </a:ext>
            </a:extLst>
          </p:cNvPr>
          <p:cNvSpPr txBox="1"/>
          <p:nvPr/>
        </p:nvSpPr>
        <p:spPr>
          <a:xfrm>
            <a:off x="2984500" y="4165600"/>
            <a:ext cx="5727700" cy="369332"/>
          </a:xfrm>
          <a:prstGeom prst="rect">
            <a:avLst/>
          </a:prstGeom>
          <a:noFill/>
        </p:spPr>
        <p:txBody>
          <a:bodyPr wrap="square" rtlCol="0">
            <a:spAutoFit/>
          </a:bodyPr>
          <a:lstStyle/>
          <a:p>
            <a:r>
              <a:rPr lang="en-TW" dirty="0">
                <a:latin typeface="Times New Roman" pitchFamily="18" charset="0"/>
                <a:cs typeface="Times New Roman" pitchFamily="18" charset="0"/>
              </a:rPr>
              <a:t>Inner porducts are invariant, independent of frames.</a:t>
            </a:r>
          </a:p>
        </p:txBody>
      </p:sp>
    </p:spTree>
    <p:extLst>
      <p:ext uri="{BB962C8B-B14F-4D97-AF65-F5344CB8AC3E}">
        <p14:creationId xmlns:p14="http://schemas.microsoft.com/office/powerpoint/2010/main" val="19785771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2116"/>
          <a:stretch/>
        </p:blipFill>
        <p:spPr bwMode="auto">
          <a:xfrm>
            <a:off x="863600" y="1156335"/>
            <a:ext cx="7170738" cy="59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231" y="2734945"/>
            <a:ext cx="7453312"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641" b="53930"/>
          <a:stretch/>
        </p:blipFill>
        <p:spPr bwMode="auto">
          <a:xfrm>
            <a:off x="929798" y="5117465"/>
            <a:ext cx="7170738" cy="84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863600" y="1749425"/>
            <a:ext cx="4174648" cy="375920"/>
          </a:xfrm>
          <a:prstGeom prst="rect">
            <a:avLst/>
          </a:prstGeom>
          <a:noFill/>
        </p:spPr>
        <p:txBody>
          <a:bodyPr wrap="square" rtlCol="0">
            <a:spAutoFit/>
          </a:bodyPr>
          <a:lstStyle/>
          <a:p>
            <a:r>
              <a:rPr lang="en-US" altLang="zh-TW" dirty="0">
                <a:latin typeface="Times New Roman" pitchFamily="18" charset="0"/>
                <a:cs typeface="Times New Roman" pitchFamily="18" charset="0"/>
              </a:rPr>
              <a:t>What is the momentum of the </a:t>
            </a:r>
            <a:r>
              <a:rPr lang="en-US" altLang="zh-TW" dirty="0" err="1">
                <a:latin typeface="Times New Roman" pitchFamily="18" charset="0"/>
                <a:cs typeface="Times New Roman" pitchFamily="18" charset="0"/>
              </a:rPr>
              <a:t>muon</a:t>
            </a:r>
            <a:r>
              <a:rPr lang="en-US" altLang="zh-TW" dirty="0">
                <a:latin typeface="Times New Roman" pitchFamily="18" charset="0"/>
                <a:cs typeface="Times New Roman" pitchFamily="18" charset="0"/>
              </a:rPr>
              <a:t>?</a:t>
            </a:r>
            <a:endParaRPr lang="zh-TW" altLang="en-US" dirty="0">
              <a:latin typeface="Times New Roman" pitchFamily="18" charset="0"/>
              <a:cs typeface="Times New Roman" pitchFamily="18" charset="0"/>
            </a:endParaRPr>
          </a:p>
        </p:txBody>
      </p:sp>
      <p:sp>
        <p:nvSpPr>
          <p:cNvPr id="5" name="文字方塊 4"/>
          <p:cNvSpPr txBox="1"/>
          <p:nvPr/>
        </p:nvSpPr>
        <p:spPr>
          <a:xfrm>
            <a:off x="4133373" y="1452880"/>
            <a:ext cx="4038600" cy="369332"/>
          </a:xfrm>
          <a:prstGeom prst="rect">
            <a:avLst/>
          </a:prstGeom>
          <a:noFill/>
        </p:spPr>
        <p:txBody>
          <a:bodyPr wrap="square" rtlCol="0">
            <a:spAutoFit/>
          </a:bodyPr>
          <a:lstStyle/>
          <a:p>
            <a:r>
              <a:rPr lang="en-US" altLang="zh-TW" dirty="0">
                <a:latin typeface="Times New Roman" pitchFamily="18" charset="0"/>
                <a:cs typeface="Times New Roman" pitchFamily="18" charset="0"/>
              </a:rPr>
              <a:t>Speed is usually inconvenient to use. </a:t>
            </a:r>
            <a:endParaRPr lang="zh-TW" alt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6" name="文字方塊 5"/>
              <p:cNvSpPr txBox="1"/>
              <p:nvPr/>
            </p:nvSpPr>
            <p:spPr>
              <a:xfrm>
                <a:off x="2592033" y="563682"/>
                <a:ext cx="3713871"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產物不同時的二體衰變</a:t>
                </a:r>
                <a14:m>
                  <m:oMath xmlns:m="http://schemas.openxmlformats.org/officeDocument/2006/math">
                    <m:r>
                      <a:rPr lang="en-US" altLang="zh-TW" b="0" i="0" smtClean="0">
                        <a:latin typeface="Cambria Math"/>
                        <a:cs typeface="Times New Roman" pitchFamily="18" charset="0"/>
                      </a:rPr>
                      <m:t> </m:t>
                    </m:r>
                    <m:r>
                      <a:rPr lang="en-US" altLang="zh-TW" i="1">
                        <a:latin typeface="Cambria Math"/>
                        <a:cs typeface="Times New Roman" pitchFamily="18" charset="0"/>
                      </a:rPr>
                      <m:t>𝐴</m:t>
                    </m:r>
                    <m:r>
                      <a:rPr lang="en-US" altLang="zh-TW" i="1">
                        <a:latin typeface="Cambria Math"/>
                        <a:ea typeface="Cambria Math"/>
                        <a:cs typeface="Times New Roman" pitchFamily="18" charset="0"/>
                      </a:rPr>
                      <m:t>→</m:t>
                    </m:r>
                    <m:r>
                      <a:rPr lang="en-US" altLang="zh-TW" i="1">
                        <a:latin typeface="Cambria Math"/>
                        <a:ea typeface="Cambria Math"/>
                        <a:cs typeface="Times New Roman" pitchFamily="18" charset="0"/>
                      </a:rPr>
                      <m:t>𝐵</m:t>
                    </m:r>
                    <m:r>
                      <a:rPr lang="en-US" altLang="zh-TW" i="1">
                        <a:latin typeface="Cambria Math"/>
                        <a:ea typeface="Cambria Math"/>
                        <a:cs typeface="Times New Roman" pitchFamily="18" charset="0"/>
                      </a:rPr>
                      <m:t>+</m:t>
                    </m:r>
                    <m:r>
                      <a:rPr lang="en-US" altLang="zh-TW" b="0" i="1" smtClean="0">
                        <a:latin typeface="Cambria Math"/>
                        <a:ea typeface="Cambria Math"/>
                        <a:cs typeface="Times New Roman" pitchFamily="18" charset="0"/>
                      </a:rPr>
                      <m:t>𝐶</m:t>
                    </m:r>
                  </m:oMath>
                </a14:m>
                <a:r>
                  <a:rPr lang="zh-TW" altLang="en-US" dirty="0">
                    <a:latin typeface="Times New Roman" pitchFamily="18" charset="0"/>
                    <a:cs typeface="Times New Roman" pitchFamily="18" charset="0"/>
                  </a:rPr>
                  <a:t> </a:t>
                </a:r>
              </a:p>
            </p:txBody>
          </p:sp>
        </mc:Choice>
        <mc:Fallback xmlns="">
          <p:sp>
            <p:nvSpPr>
              <p:cNvPr id="6" name="文字方塊 5"/>
              <p:cNvSpPr txBox="1">
                <a:spLocks noRot="1" noChangeAspect="1" noMove="1" noResize="1" noEditPoints="1" noAdjustHandles="1" noChangeArrowheads="1" noChangeShapeType="1" noTextEdit="1"/>
              </p:cNvSpPr>
              <p:nvPr/>
            </p:nvSpPr>
            <p:spPr>
              <a:xfrm>
                <a:off x="2592033" y="563682"/>
                <a:ext cx="3713871" cy="369332"/>
              </a:xfrm>
              <a:prstGeom prst="rect">
                <a:avLst/>
              </a:prstGeom>
              <a:blipFill>
                <a:blip r:embed="rId7"/>
                <a:stretch>
                  <a:fillRect l="-1365" t="-6667" b="-23333"/>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7" name="文字方塊 5">
                <a:extLst>
                  <a:ext uri="{FF2B5EF4-FFF2-40B4-BE49-F238E27FC236}">
                    <a16:creationId xmlns:a16="http://schemas.microsoft.com/office/drawing/2014/main" id="{1A339431-EED4-9F32-76DD-204C59174FCA}"/>
                  </a:ext>
                </a:extLst>
              </p:cNvPr>
              <p:cNvSpPr txBox="1"/>
              <p:nvPr/>
            </p:nvSpPr>
            <p:spPr>
              <a:xfrm>
                <a:off x="3507320" y="2186856"/>
                <a:ext cx="1620957" cy="391646"/>
              </a:xfrm>
              <a:prstGeom prst="rect">
                <a:avLst/>
              </a:prstGeom>
              <a:solidFill>
                <a:srgbClr val="FFFF00"/>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ea typeface="Cambria Math" panose="02040503050406030204" pitchFamily="18" charset="0"/>
                            </a:rPr>
                            <m:t>𝜋</m:t>
                          </m:r>
                        </m:e>
                        <m:sup>
                          <m:r>
                            <a:rPr lang="en-US" altLang="zh-TW" b="0" i="1" smtClean="0">
                              <a:latin typeface="Cambria Math" panose="02040503050406030204" pitchFamily="18" charset="0"/>
                            </a:rPr>
                            <m:t>−</m:t>
                          </m:r>
                        </m:sup>
                      </m:sSup>
                      <m:r>
                        <a:rPr lang="en-US" altLang="zh-TW" b="0" i="1" smtClean="0">
                          <a:latin typeface="Cambria Math"/>
                          <a:ea typeface="Cambria Math"/>
                        </a:rPr>
                        <m:t>→</m:t>
                      </m:r>
                      <m:sSup>
                        <m:sSupPr>
                          <m:ctrlPr>
                            <a:rPr lang="en-US" altLang="zh-TW" b="0" i="1" smtClean="0">
                              <a:latin typeface="Cambria Math" panose="02040503050406030204" pitchFamily="18" charset="0"/>
                              <a:ea typeface="Cambria Math"/>
                            </a:rPr>
                          </m:ctrlPr>
                        </m:sSupPr>
                        <m:e>
                          <m:r>
                            <a:rPr lang="en-US" altLang="zh-TW" b="0" i="1" smtClean="0">
                              <a:latin typeface="Cambria Math" panose="02040503050406030204" pitchFamily="18" charset="0"/>
                              <a:ea typeface="Cambria Math" panose="02040503050406030204" pitchFamily="18" charset="0"/>
                            </a:rPr>
                            <m:t>𝜇</m:t>
                          </m:r>
                        </m:e>
                        <m:sup>
                          <m:r>
                            <a:rPr lang="en-US" altLang="zh-TW" b="0" i="1" smtClean="0">
                              <a:latin typeface="Cambria Math" panose="02040503050406030204" pitchFamily="18" charset="0"/>
                              <a:ea typeface="Cambria Math"/>
                            </a:rPr>
                            <m:t>−</m:t>
                          </m:r>
                        </m:sup>
                      </m:sSup>
                      <m:r>
                        <a:rPr lang="en-US" altLang="zh-TW" b="0" i="1" smtClean="0">
                          <a:latin typeface="Cambria Math"/>
                          <a:ea typeface="Cambria Math"/>
                        </a:rPr>
                        <m:t>+</m:t>
                      </m:r>
                      <m:sSub>
                        <m:sSubPr>
                          <m:ctrlPr>
                            <a:rPr lang="en-US" altLang="zh-TW" b="0" i="1" smtClean="0">
                              <a:latin typeface="Cambria Math" panose="02040503050406030204" pitchFamily="18" charset="0"/>
                              <a:ea typeface="Cambria Math"/>
                            </a:rPr>
                          </m:ctrlPr>
                        </m:sSubPr>
                        <m:e>
                          <m:acc>
                            <m:accPr>
                              <m:chr m:val="̅"/>
                              <m:ctrlPr>
                                <a:rPr lang="en-US" altLang="zh-TW" b="0" i="1" smtClean="0">
                                  <a:latin typeface="Cambria Math" panose="02040503050406030204" pitchFamily="18" charset="0"/>
                                  <a:ea typeface="Cambria Math"/>
                                </a:rPr>
                              </m:ctrlPr>
                            </m:accPr>
                            <m:e>
                              <m:r>
                                <a:rPr lang="en-US" altLang="zh-TW" b="0" i="1" smtClean="0">
                                  <a:latin typeface="Cambria Math" panose="02040503050406030204" pitchFamily="18" charset="0"/>
                                  <a:ea typeface="Cambria Math" panose="02040503050406030204" pitchFamily="18" charset="0"/>
                                </a:rPr>
                                <m:t>𝜈</m:t>
                              </m:r>
                            </m:e>
                          </m:acc>
                        </m:e>
                        <m:sub>
                          <m:r>
                            <a:rPr lang="en-US" altLang="zh-TW" b="0" i="1" smtClean="0">
                              <a:latin typeface="Cambria Math" panose="02040503050406030204" pitchFamily="18" charset="0"/>
                              <a:ea typeface="Cambria Math" panose="02040503050406030204" pitchFamily="18" charset="0"/>
                            </a:rPr>
                            <m:t>𝜇</m:t>
                          </m:r>
                        </m:sub>
                      </m:sSub>
                    </m:oMath>
                  </m:oMathPara>
                </a14:m>
                <a:endParaRPr lang="zh-TW" altLang="en-US" dirty="0"/>
              </a:p>
            </p:txBody>
          </p:sp>
        </mc:Choice>
        <mc:Fallback xmlns="">
          <p:sp>
            <p:nvSpPr>
              <p:cNvPr id="7" name="文字方塊 5">
                <a:extLst>
                  <a:ext uri="{FF2B5EF4-FFF2-40B4-BE49-F238E27FC236}">
                    <a16:creationId xmlns:a16="http://schemas.microsoft.com/office/drawing/2014/main" id="{1A339431-EED4-9F32-76DD-204C59174FCA}"/>
                  </a:ext>
                </a:extLst>
              </p:cNvPr>
              <p:cNvSpPr txBox="1">
                <a:spLocks noRot="1" noChangeAspect="1" noMove="1" noResize="1" noEditPoints="1" noAdjustHandles="1" noChangeArrowheads="1" noChangeShapeType="1" noTextEdit="1"/>
              </p:cNvSpPr>
              <p:nvPr/>
            </p:nvSpPr>
            <p:spPr>
              <a:xfrm>
                <a:off x="3507320" y="2186856"/>
                <a:ext cx="1620957" cy="391646"/>
              </a:xfrm>
              <a:prstGeom prst="rect">
                <a:avLst/>
              </a:prstGeom>
              <a:blipFill>
                <a:blip r:embed="rId8"/>
                <a:stretch>
                  <a:fillRect b="-3125"/>
                </a:stretch>
              </a:blipFill>
            </p:spPr>
            <p:txBody>
              <a:bodyPr/>
              <a:lstStyle/>
              <a:p>
                <a:r>
                  <a:rPr lang="en-TW">
                    <a:noFill/>
                  </a:rPr>
                  <a:t> </a:t>
                </a:r>
              </a:p>
            </p:txBody>
          </p:sp>
        </mc:Fallback>
      </mc:AlternateContent>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255" y="2576527"/>
            <a:ext cx="7421562"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1857811" y="1985711"/>
            <a:ext cx="4460240"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這些能量都可以用三維動量大小來表示</a:t>
            </a:r>
            <a:r>
              <a:rPr lang="en-US" altLang="zh-TW" dirty="0">
                <a:latin typeface="Times New Roman" pitchFamily="18" charset="0"/>
                <a:cs typeface="Times New Roman" pitchFamily="18" charset="0"/>
              </a:rPr>
              <a:t>:</a:t>
            </a:r>
            <a:endParaRPr lang="zh-TW" alt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F480054-CB05-E24A-89BF-D900DDCCB6B3}"/>
                  </a:ext>
                </a:extLst>
              </p:cNvPr>
              <p:cNvSpPr txBox="1"/>
              <p:nvPr/>
            </p:nvSpPr>
            <p:spPr>
              <a:xfrm>
                <a:off x="1857811" y="582874"/>
                <a:ext cx="6204029"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選擇</a:t>
                </a:r>
                <a14:m>
                  <m:oMath xmlns:m="http://schemas.openxmlformats.org/officeDocument/2006/math">
                    <m:r>
                      <a:rPr lang="en-US" altLang="zh-TW" i="1" smtClean="0">
                        <a:latin typeface="Cambria Math" panose="02040503050406030204" pitchFamily="18" charset="0"/>
                        <a:ea typeface="Cambria Math" panose="02040503050406030204" pitchFamily="18" charset="0"/>
                        <a:cs typeface="Times New Roman" pitchFamily="18" charset="0"/>
                      </a:rPr>
                      <m:t>𝜋</m:t>
                    </m:r>
                  </m:oMath>
                </a14:m>
                <a:r>
                  <a:rPr lang="zh-TW" altLang="en-US" dirty="0">
                    <a:latin typeface="Times New Roman" pitchFamily="18" charset="0"/>
                    <a:cs typeface="Times New Roman" pitchFamily="18" charset="0"/>
                  </a:rPr>
                  <a:t>的靜止座標系，這就是</a:t>
                </a:r>
                <a14:m>
                  <m:oMath xmlns:m="http://schemas.openxmlformats.org/officeDocument/2006/math">
                    <m:r>
                      <a:rPr lang="en-US" altLang="zh-TW" i="1" smtClean="0">
                        <a:latin typeface="Cambria Math" panose="02040503050406030204" pitchFamily="18" charset="0"/>
                        <a:ea typeface="Cambria Math" panose="02040503050406030204" pitchFamily="18" charset="0"/>
                        <a:cs typeface="Times New Roman" pitchFamily="18" charset="0"/>
                      </a:rPr>
                      <m:t>𝜇</m:t>
                    </m:r>
                    <m:r>
                      <a:rPr lang="en-US" altLang="zh-TW" i="1">
                        <a:latin typeface="Cambria Math"/>
                        <a:ea typeface="Cambria Math"/>
                        <a:cs typeface="Times New Roman" pitchFamily="18" charset="0"/>
                      </a:rPr>
                      <m:t>+</m:t>
                    </m:r>
                    <m:r>
                      <a:rPr lang="en-US" altLang="zh-TW" i="1" smtClean="0">
                        <a:latin typeface="Cambria Math" panose="02040503050406030204" pitchFamily="18" charset="0"/>
                        <a:ea typeface="Cambria Math" panose="02040503050406030204" pitchFamily="18" charset="0"/>
                        <a:cs typeface="Times New Roman" pitchFamily="18" charset="0"/>
                      </a:rPr>
                      <m:t>𝜈</m:t>
                    </m:r>
                  </m:oMath>
                </a14:m>
                <a:r>
                  <a:rPr lang="zh-TW" altLang="en-US" dirty="0">
                    <a:latin typeface="Times New Roman" pitchFamily="18" charset="0"/>
                    <a:cs typeface="Times New Roman" pitchFamily="18" charset="0"/>
                  </a:rPr>
                  <a:t>的質心</a:t>
                </a:r>
                <a:r>
                  <a:rPr lang="en-TW" dirty="0">
                    <a:latin typeface="Times New Roman" pitchFamily="18" charset="0"/>
                    <a:cs typeface="Times New Roman" pitchFamily="18" charset="0"/>
                  </a:rPr>
                  <a:t>COM</a:t>
                </a:r>
                <a:r>
                  <a:rPr lang="zh-TW" altLang="en-US" dirty="0">
                    <a:latin typeface="Times New Roman" pitchFamily="18" charset="0"/>
                    <a:cs typeface="Times New Roman" pitchFamily="18" charset="0"/>
                  </a:rPr>
                  <a:t>坐標系：</a:t>
                </a:r>
                <a:endParaRPr lang="en-TW" dirty="0">
                  <a:latin typeface="Times New Roman" pitchFamily="18" charset="0"/>
                  <a:cs typeface="Times New Roman" pitchFamily="18" charset="0"/>
                </a:endParaRPr>
              </a:p>
            </p:txBody>
          </p:sp>
        </mc:Choice>
        <mc:Fallback xmlns="">
          <p:sp>
            <p:nvSpPr>
              <p:cNvPr id="4" name="TextBox 3">
                <a:extLst>
                  <a:ext uri="{FF2B5EF4-FFF2-40B4-BE49-F238E27FC236}">
                    <a16:creationId xmlns:a16="http://schemas.microsoft.com/office/drawing/2014/main" id="{BF480054-CB05-E24A-89BF-D900DDCCB6B3}"/>
                  </a:ext>
                </a:extLst>
              </p:cNvPr>
              <p:cNvSpPr txBox="1">
                <a:spLocks noRot="1" noChangeAspect="1" noMove="1" noResize="1" noEditPoints="1" noAdjustHandles="1" noChangeArrowheads="1" noChangeShapeType="1" noTextEdit="1"/>
              </p:cNvSpPr>
              <p:nvPr/>
            </p:nvSpPr>
            <p:spPr>
              <a:xfrm>
                <a:off x="1857811" y="582874"/>
                <a:ext cx="6204029" cy="369332"/>
              </a:xfrm>
              <a:prstGeom prst="rect">
                <a:avLst/>
              </a:prstGeom>
              <a:blipFill>
                <a:blip r:embed="rId4"/>
                <a:stretch>
                  <a:fillRect l="-818" t="-10345" b="-24138"/>
                </a:stretch>
              </a:blipFill>
            </p:spPr>
            <p:txBody>
              <a:bodyPr/>
              <a:lstStyle/>
              <a:p>
                <a:r>
                  <a:rPr lang="en-TW">
                    <a:noFill/>
                  </a:rPr>
                  <a:t> </a:t>
                </a:r>
              </a:p>
            </p:txBody>
          </p:sp>
        </mc:Fallback>
      </mc:AlternateContent>
      <p:sp>
        <p:nvSpPr>
          <p:cNvPr id="5" name="文字方塊 1">
            <a:extLst>
              <a:ext uri="{FF2B5EF4-FFF2-40B4-BE49-F238E27FC236}">
                <a16:creationId xmlns:a16="http://schemas.microsoft.com/office/drawing/2014/main" id="{70321CDC-061C-997D-0D4A-537569F85CA2}"/>
              </a:ext>
            </a:extLst>
          </p:cNvPr>
          <p:cNvSpPr txBox="1"/>
          <p:nvPr/>
        </p:nvSpPr>
        <p:spPr>
          <a:xfrm>
            <a:off x="1857810" y="1511739"/>
            <a:ext cx="2482695"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由能量守恆可得：</a:t>
            </a:r>
            <a:endParaRPr lang="en-US" altLang="zh-TW"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6" name="文字方塊 1">
                <a:extLst>
                  <a:ext uri="{FF2B5EF4-FFF2-40B4-BE49-F238E27FC236}">
                    <a16:creationId xmlns:a16="http://schemas.microsoft.com/office/drawing/2014/main" id="{8E2921F6-9CC4-6773-B288-AF1EC24C54DE}"/>
                  </a:ext>
                </a:extLst>
              </p:cNvPr>
              <p:cNvSpPr txBox="1"/>
              <p:nvPr/>
            </p:nvSpPr>
            <p:spPr>
              <a:xfrm>
                <a:off x="1857810" y="1025726"/>
                <a:ext cx="6638007"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由動量守恆，可得</a:t>
                </a:r>
                <a14:m>
                  <m:oMath xmlns:m="http://schemas.openxmlformats.org/officeDocument/2006/math">
                    <m:r>
                      <a:rPr lang="en-US" altLang="zh-TW" i="1" smtClean="0">
                        <a:latin typeface="Cambria Math" panose="02040503050406030204" pitchFamily="18" charset="0"/>
                        <a:ea typeface="Cambria Math" panose="02040503050406030204" pitchFamily="18" charset="0"/>
                        <a:cs typeface="Times New Roman" pitchFamily="18" charset="0"/>
                      </a:rPr>
                      <m:t>𝜇</m:t>
                    </m:r>
                    <m:r>
                      <a:rPr lang="en-US" altLang="zh-TW" b="0" i="1" smtClean="0">
                        <a:latin typeface="Cambria Math" panose="02040503050406030204" pitchFamily="18" charset="0"/>
                        <a:ea typeface="Cambria Math" panose="02040503050406030204" pitchFamily="18" charset="0"/>
                        <a:cs typeface="Times New Roman" pitchFamily="18" charset="0"/>
                      </a:rPr>
                      <m:t>,</m:t>
                    </m:r>
                    <m:r>
                      <a:rPr lang="en-US" altLang="zh-TW" i="1" smtClean="0">
                        <a:latin typeface="Cambria Math" panose="02040503050406030204" pitchFamily="18" charset="0"/>
                        <a:ea typeface="Cambria Math" panose="02040503050406030204" pitchFamily="18" charset="0"/>
                        <a:cs typeface="Times New Roman" pitchFamily="18" charset="0"/>
                      </a:rPr>
                      <m:t>𝜈</m:t>
                    </m:r>
                  </m:oMath>
                </a14:m>
                <a:r>
                  <a:rPr lang="zh-TW" altLang="en-US" dirty="0">
                    <a:latin typeface="Times New Roman" pitchFamily="18" charset="0"/>
                    <a:cs typeface="Times New Roman" pitchFamily="18" charset="0"/>
                  </a:rPr>
                  <a:t>的三維動量大小相等，方向相反：</a:t>
                </a:r>
                <a:endParaRPr lang="en-US" altLang="zh-TW" dirty="0">
                  <a:latin typeface="Times New Roman" pitchFamily="18" charset="0"/>
                  <a:cs typeface="Times New Roman" pitchFamily="18" charset="0"/>
                </a:endParaRPr>
              </a:p>
            </p:txBody>
          </p:sp>
        </mc:Choice>
        <mc:Fallback xmlns="">
          <p:sp>
            <p:nvSpPr>
              <p:cNvPr id="6" name="文字方塊 1">
                <a:extLst>
                  <a:ext uri="{FF2B5EF4-FFF2-40B4-BE49-F238E27FC236}">
                    <a16:creationId xmlns:a16="http://schemas.microsoft.com/office/drawing/2014/main" id="{8E2921F6-9CC4-6773-B288-AF1EC24C54DE}"/>
                  </a:ext>
                </a:extLst>
              </p:cNvPr>
              <p:cNvSpPr txBox="1">
                <a:spLocks noRot="1" noChangeAspect="1" noMove="1" noResize="1" noEditPoints="1" noAdjustHandles="1" noChangeArrowheads="1" noChangeShapeType="1" noTextEdit="1"/>
              </p:cNvSpPr>
              <p:nvPr/>
            </p:nvSpPr>
            <p:spPr>
              <a:xfrm>
                <a:off x="1857810" y="1025726"/>
                <a:ext cx="6638007" cy="369332"/>
              </a:xfrm>
              <a:prstGeom prst="rect">
                <a:avLst/>
              </a:prstGeom>
              <a:blipFill>
                <a:blip r:embed="rId5"/>
                <a:stretch>
                  <a:fillRect l="-763" t="-6667" b="-23333"/>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8" name="文字方塊 5">
                <a:extLst>
                  <a:ext uri="{FF2B5EF4-FFF2-40B4-BE49-F238E27FC236}">
                    <a16:creationId xmlns:a16="http://schemas.microsoft.com/office/drawing/2014/main" id="{DC050CEE-1357-5421-46BA-E52D23B3A975}"/>
                  </a:ext>
                </a:extLst>
              </p:cNvPr>
              <p:cNvSpPr txBox="1"/>
              <p:nvPr/>
            </p:nvSpPr>
            <p:spPr>
              <a:xfrm>
                <a:off x="236853" y="586082"/>
                <a:ext cx="1620957" cy="391646"/>
              </a:xfrm>
              <a:prstGeom prst="rect">
                <a:avLst/>
              </a:prstGeom>
              <a:solidFill>
                <a:srgbClr val="FFFF00"/>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ea typeface="Cambria Math" panose="02040503050406030204" pitchFamily="18" charset="0"/>
                            </a:rPr>
                            <m:t>𝜋</m:t>
                          </m:r>
                        </m:e>
                        <m:sup>
                          <m:r>
                            <a:rPr lang="en-US" altLang="zh-TW" b="0" i="1" smtClean="0">
                              <a:latin typeface="Cambria Math" panose="02040503050406030204" pitchFamily="18" charset="0"/>
                            </a:rPr>
                            <m:t>−</m:t>
                          </m:r>
                        </m:sup>
                      </m:sSup>
                      <m:r>
                        <a:rPr lang="en-US" altLang="zh-TW" b="0" i="1" smtClean="0">
                          <a:latin typeface="Cambria Math"/>
                          <a:ea typeface="Cambria Math"/>
                        </a:rPr>
                        <m:t>→</m:t>
                      </m:r>
                      <m:sSup>
                        <m:sSupPr>
                          <m:ctrlPr>
                            <a:rPr lang="en-US" altLang="zh-TW" b="0" i="1" smtClean="0">
                              <a:latin typeface="Cambria Math" panose="02040503050406030204" pitchFamily="18" charset="0"/>
                              <a:ea typeface="Cambria Math"/>
                            </a:rPr>
                          </m:ctrlPr>
                        </m:sSupPr>
                        <m:e>
                          <m:r>
                            <a:rPr lang="en-US" altLang="zh-TW" b="0" i="1" smtClean="0">
                              <a:latin typeface="Cambria Math" panose="02040503050406030204" pitchFamily="18" charset="0"/>
                              <a:ea typeface="Cambria Math" panose="02040503050406030204" pitchFamily="18" charset="0"/>
                            </a:rPr>
                            <m:t>𝜇</m:t>
                          </m:r>
                        </m:e>
                        <m:sup>
                          <m:r>
                            <a:rPr lang="en-US" altLang="zh-TW" b="0" i="1" smtClean="0">
                              <a:latin typeface="Cambria Math" panose="02040503050406030204" pitchFamily="18" charset="0"/>
                              <a:ea typeface="Cambria Math"/>
                            </a:rPr>
                            <m:t>−</m:t>
                          </m:r>
                        </m:sup>
                      </m:sSup>
                      <m:r>
                        <a:rPr lang="en-US" altLang="zh-TW" b="0" i="1" smtClean="0">
                          <a:latin typeface="Cambria Math"/>
                          <a:ea typeface="Cambria Math"/>
                        </a:rPr>
                        <m:t>+</m:t>
                      </m:r>
                      <m:sSub>
                        <m:sSubPr>
                          <m:ctrlPr>
                            <a:rPr lang="en-US" altLang="zh-TW" b="0" i="1" smtClean="0">
                              <a:latin typeface="Cambria Math" panose="02040503050406030204" pitchFamily="18" charset="0"/>
                              <a:ea typeface="Cambria Math"/>
                            </a:rPr>
                          </m:ctrlPr>
                        </m:sSubPr>
                        <m:e>
                          <m:acc>
                            <m:accPr>
                              <m:chr m:val="̅"/>
                              <m:ctrlPr>
                                <a:rPr lang="en-US" altLang="zh-TW" b="0" i="1" smtClean="0">
                                  <a:latin typeface="Cambria Math" panose="02040503050406030204" pitchFamily="18" charset="0"/>
                                  <a:ea typeface="Cambria Math"/>
                                </a:rPr>
                              </m:ctrlPr>
                            </m:accPr>
                            <m:e>
                              <m:r>
                                <a:rPr lang="en-US" altLang="zh-TW" b="0" i="1" smtClean="0">
                                  <a:latin typeface="Cambria Math" panose="02040503050406030204" pitchFamily="18" charset="0"/>
                                  <a:ea typeface="Cambria Math" panose="02040503050406030204" pitchFamily="18" charset="0"/>
                                </a:rPr>
                                <m:t>𝜈</m:t>
                              </m:r>
                            </m:e>
                          </m:acc>
                        </m:e>
                        <m:sub>
                          <m:r>
                            <a:rPr lang="en-US" altLang="zh-TW" b="0" i="1" smtClean="0">
                              <a:latin typeface="Cambria Math" panose="02040503050406030204" pitchFamily="18" charset="0"/>
                              <a:ea typeface="Cambria Math" panose="02040503050406030204" pitchFamily="18" charset="0"/>
                            </a:rPr>
                            <m:t>𝜇</m:t>
                          </m:r>
                        </m:sub>
                      </m:sSub>
                    </m:oMath>
                  </m:oMathPara>
                </a14:m>
                <a:endParaRPr lang="zh-TW" altLang="en-US" dirty="0"/>
              </a:p>
            </p:txBody>
          </p:sp>
        </mc:Choice>
        <mc:Fallback xmlns="">
          <p:sp>
            <p:nvSpPr>
              <p:cNvPr id="8" name="文字方塊 5">
                <a:extLst>
                  <a:ext uri="{FF2B5EF4-FFF2-40B4-BE49-F238E27FC236}">
                    <a16:creationId xmlns:a16="http://schemas.microsoft.com/office/drawing/2014/main" id="{DC050CEE-1357-5421-46BA-E52D23B3A975}"/>
                  </a:ext>
                </a:extLst>
              </p:cNvPr>
              <p:cNvSpPr txBox="1">
                <a:spLocks noRot="1" noChangeAspect="1" noMove="1" noResize="1" noEditPoints="1" noAdjustHandles="1" noChangeArrowheads="1" noChangeShapeType="1" noTextEdit="1"/>
              </p:cNvSpPr>
              <p:nvPr/>
            </p:nvSpPr>
            <p:spPr>
              <a:xfrm>
                <a:off x="236853" y="586082"/>
                <a:ext cx="1620957" cy="391646"/>
              </a:xfrm>
              <a:prstGeom prst="rect">
                <a:avLst/>
              </a:prstGeom>
              <a:blipFill>
                <a:blip r:embed="rId6"/>
                <a:stretch>
                  <a:fillRect b="-6452"/>
                </a:stretch>
              </a:blipFill>
            </p:spPr>
            <p:txBody>
              <a:bodyPr/>
              <a:lstStyle/>
              <a:p>
                <a:r>
                  <a:rPr lang="en-TW">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69B5EBDD-0264-1F8D-A5A6-995B2B343017}"/>
                  </a:ext>
                </a:extLst>
              </p:cNvPr>
              <p:cNvSpPr txBox="1"/>
              <p:nvPr/>
            </p:nvSpPr>
            <p:spPr>
              <a:xfrm>
                <a:off x="3882548" y="1546748"/>
                <a:ext cx="1378904" cy="299313"/>
              </a:xfrm>
              <a:prstGeom prst="rect">
                <a:avLst/>
              </a:prstGeom>
              <a:solidFill>
                <a:srgbClr val="FFFDAB"/>
              </a:solid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TW" i="1" smtClean="0">
                              <a:latin typeface="Cambria Math" panose="02040503050406030204" pitchFamily="18" charset="0"/>
                              <a:cs typeface="Times New Roman" pitchFamily="18" charset="0"/>
                            </a:rPr>
                          </m:ctrlPr>
                        </m:sSubPr>
                        <m:e>
                          <m:r>
                            <a:rPr lang="en-US" b="0" i="1" smtClean="0">
                              <a:latin typeface="Cambria Math" panose="02040503050406030204" pitchFamily="18" charset="0"/>
                              <a:cs typeface="Times New Roman" pitchFamily="18" charset="0"/>
                            </a:rPr>
                            <m:t>𝐸</m:t>
                          </m:r>
                        </m:e>
                        <m:sub>
                          <m:r>
                            <a:rPr lang="en-TW" i="1" smtClean="0">
                              <a:latin typeface="Cambria Math" panose="02040503050406030204" pitchFamily="18" charset="0"/>
                              <a:ea typeface="Cambria Math" panose="02040503050406030204" pitchFamily="18" charset="0"/>
                              <a:cs typeface="Times New Roman" pitchFamily="18" charset="0"/>
                            </a:rPr>
                            <m:t>𝜋</m:t>
                          </m:r>
                        </m:sub>
                      </m:sSub>
                      <m:r>
                        <a:rPr lang="en-US" b="0" i="1" smtClean="0">
                          <a:latin typeface="Cambria Math" panose="02040503050406030204" pitchFamily="18" charset="0"/>
                          <a:cs typeface="Times New Roman" pitchFamily="18" charset="0"/>
                        </a:rPr>
                        <m:t>=</m:t>
                      </m:r>
                      <m:sSub>
                        <m:sSubPr>
                          <m:ctrlPr>
                            <a:rPr lang="en-TW" i="1">
                              <a:latin typeface="Cambria Math" panose="02040503050406030204" pitchFamily="18" charset="0"/>
                              <a:cs typeface="Times New Roman" pitchFamily="18" charset="0"/>
                            </a:rPr>
                          </m:ctrlPr>
                        </m:sSubPr>
                        <m:e>
                          <m:r>
                            <a:rPr lang="en-US" i="1">
                              <a:latin typeface="Cambria Math" panose="02040503050406030204" pitchFamily="18" charset="0"/>
                              <a:cs typeface="Times New Roman" pitchFamily="18" charset="0"/>
                            </a:rPr>
                            <m:t>𝐸</m:t>
                          </m:r>
                        </m:e>
                        <m:sub>
                          <m:r>
                            <a:rPr lang="en-US" i="1" smtClean="0">
                              <a:latin typeface="Cambria Math" panose="02040503050406030204" pitchFamily="18" charset="0"/>
                              <a:ea typeface="Cambria Math" panose="02040503050406030204" pitchFamily="18" charset="0"/>
                              <a:cs typeface="Times New Roman" pitchFamily="18" charset="0"/>
                            </a:rPr>
                            <m:t>𝜇</m:t>
                          </m:r>
                        </m:sub>
                      </m:sSub>
                      <m:r>
                        <a:rPr lang="en-US" b="0" i="0" smtClean="0">
                          <a:latin typeface="Cambria Math" panose="02040503050406030204" pitchFamily="18" charset="0"/>
                          <a:ea typeface="Cambria Math" panose="02040503050406030204" pitchFamily="18" charset="0"/>
                          <a:cs typeface="Times New Roman" pitchFamily="18" charset="0"/>
                        </a:rPr>
                        <m:t>+</m:t>
                      </m:r>
                      <m:sSub>
                        <m:sSubPr>
                          <m:ctrlPr>
                            <a:rPr lang="en-TW" i="1">
                              <a:latin typeface="Cambria Math" panose="02040503050406030204" pitchFamily="18" charset="0"/>
                              <a:cs typeface="Times New Roman" pitchFamily="18" charset="0"/>
                            </a:rPr>
                          </m:ctrlPr>
                        </m:sSubPr>
                        <m:e>
                          <m:r>
                            <a:rPr lang="en-US" i="1">
                              <a:latin typeface="Cambria Math" panose="02040503050406030204" pitchFamily="18" charset="0"/>
                              <a:cs typeface="Times New Roman" pitchFamily="18" charset="0"/>
                            </a:rPr>
                            <m:t>𝐸</m:t>
                          </m:r>
                        </m:e>
                        <m:sub>
                          <m:r>
                            <a:rPr lang="en-US" i="1" smtClean="0">
                              <a:latin typeface="Cambria Math" panose="02040503050406030204" pitchFamily="18" charset="0"/>
                              <a:ea typeface="Cambria Math" panose="02040503050406030204" pitchFamily="18" charset="0"/>
                              <a:cs typeface="Times New Roman" pitchFamily="18" charset="0"/>
                            </a:rPr>
                            <m:t>𝜈</m:t>
                          </m:r>
                        </m:sub>
                      </m:sSub>
                    </m:oMath>
                  </m:oMathPara>
                </a14:m>
                <a:endParaRPr lang="en-TW" dirty="0">
                  <a:latin typeface="Times New Roman" pitchFamily="18" charset="0"/>
                  <a:cs typeface="Times New Roman" pitchFamily="18" charset="0"/>
                </a:endParaRPr>
              </a:p>
            </p:txBody>
          </p:sp>
        </mc:Choice>
        <mc:Fallback>
          <p:sp>
            <p:nvSpPr>
              <p:cNvPr id="7" name="TextBox 6">
                <a:extLst>
                  <a:ext uri="{FF2B5EF4-FFF2-40B4-BE49-F238E27FC236}">
                    <a16:creationId xmlns:a16="http://schemas.microsoft.com/office/drawing/2014/main" id="{69B5EBDD-0264-1F8D-A5A6-995B2B343017}"/>
                  </a:ext>
                </a:extLst>
              </p:cNvPr>
              <p:cNvSpPr txBox="1">
                <a:spLocks noRot="1" noChangeAspect="1" noMove="1" noResize="1" noEditPoints="1" noAdjustHandles="1" noChangeArrowheads="1" noChangeShapeType="1" noTextEdit="1"/>
              </p:cNvSpPr>
              <p:nvPr/>
            </p:nvSpPr>
            <p:spPr>
              <a:xfrm>
                <a:off x="3882548" y="1546748"/>
                <a:ext cx="1378904" cy="299313"/>
              </a:xfrm>
              <a:prstGeom prst="rect">
                <a:avLst/>
              </a:prstGeom>
              <a:blipFill>
                <a:blip r:embed="rId7"/>
                <a:stretch>
                  <a:fillRect l="-2727" b="-20000"/>
                </a:stretch>
              </a:blipFill>
            </p:spPr>
            <p:txBody>
              <a:bodyPr/>
              <a:lstStyle/>
              <a:p>
                <a:r>
                  <a:rPr lang="en-TW">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9873A0E1-8CD5-B3FE-4658-2462A7F6B162}"/>
                  </a:ext>
                </a:extLst>
              </p:cNvPr>
              <p:cNvSpPr txBox="1"/>
              <p:nvPr/>
            </p:nvSpPr>
            <p:spPr>
              <a:xfrm>
                <a:off x="3882548" y="4185647"/>
                <a:ext cx="2195088" cy="563680"/>
              </a:xfrm>
              <a:prstGeom prst="rect">
                <a:avLst/>
              </a:prstGeom>
              <a:solidFill>
                <a:srgbClr val="FFFDAB"/>
              </a:solid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TW" i="1" smtClean="0">
                              <a:latin typeface="Cambria Math" panose="02040503050406030204" pitchFamily="18" charset="0"/>
                              <a:cs typeface="Times New Roman" pitchFamily="18" charset="0"/>
                            </a:rPr>
                          </m:ctrlPr>
                        </m:sSubPr>
                        <m:e>
                          <m:r>
                            <a:rPr lang="en-US" i="1">
                              <a:latin typeface="Cambria Math" panose="02040503050406030204" pitchFamily="18" charset="0"/>
                              <a:cs typeface="Times New Roman" pitchFamily="18" charset="0"/>
                            </a:rPr>
                            <m:t>𝐸</m:t>
                          </m:r>
                        </m:e>
                        <m:sub>
                          <m:r>
                            <a:rPr lang="en-US" i="1" smtClean="0">
                              <a:latin typeface="Cambria Math" panose="02040503050406030204" pitchFamily="18" charset="0"/>
                              <a:ea typeface="Cambria Math" panose="02040503050406030204" pitchFamily="18" charset="0"/>
                              <a:cs typeface="Times New Roman" pitchFamily="18" charset="0"/>
                            </a:rPr>
                            <m:t>𝜇</m:t>
                          </m:r>
                        </m:sub>
                      </m:sSub>
                      <m:r>
                        <a:rPr lang="en-US" b="0" i="1" smtClean="0">
                          <a:latin typeface="Cambria Math" panose="02040503050406030204" pitchFamily="18" charset="0"/>
                          <a:ea typeface="Cambria Math" panose="02040503050406030204" pitchFamily="18" charset="0"/>
                          <a:cs typeface="Times New Roman" pitchFamily="18" charset="0"/>
                        </a:rPr>
                        <m:t>=</m:t>
                      </m:r>
                      <m:r>
                        <a:rPr lang="en-US" altLang="zh-TW" i="1">
                          <a:latin typeface="Cambria Math" panose="02040503050406030204" pitchFamily="18" charset="0"/>
                          <a:ea typeface="Cambria Math" panose="02040503050406030204" pitchFamily="18" charset="0"/>
                        </a:rPr>
                        <m:t>𝑐</m:t>
                      </m:r>
                      <m:rad>
                        <m:radPr>
                          <m:degHide m:val="on"/>
                          <m:ctrlPr>
                            <a:rPr lang="en-US" altLang="zh-TW" i="1">
                              <a:latin typeface="Cambria Math" panose="02040503050406030204" pitchFamily="18" charset="0"/>
                              <a:ea typeface="Cambria Math" panose="02040503050406030204" pitchFamily="18" charset="0"/>
                            </a:rPr>
                          </m:ctrlPr>
                        </m:radPr>
                        <m:deg/>
                        <m:e>
                          <m:sSup>
                            <m:sSupPr>
                              <m:ctrlPr>
                                <a:rPr lang="en-US" altLang="zh-TW" i="1">
                                  <a:latin typeface="Cambria Math" panose="02040503050406030204" pitchFamily="18" charset="0"/>
                                  <a:ea typeface="Cambria Math" panose="02040503050406030204" pitchFamily="18" charset="0"/>
                                </a:rPr>
                              </m:ctrlPr>
                            </m:sSupPr>
                            <m:e>
                              <m:d>
                                <m:dPr>
                                  <m:begChr m:val="|"/>
                                  <m:endChr m:val="|"/>
                                  <m:ctrlPr>
                                    <a:rPr lang="en-US" altLang="zh-TW" i="1">
                                      <a:latin typeface="Cambria Math" panose="02040503050406030204" pitchFamily="18" charset="0"/>
                                      <a:ea typeface="Cambria Math" panose="02040503050406030204" pitchFamily="18" charset="0"/>
                                    </a:rPr>
                                  </m:ctrlPr>
                                </m:dPr>
                                <m:e>
                                  <m:sSub>
                                    <m:sSubPr>
                                      <m:ctrlPr>
                                        <a:rPr lang="en-US" altLang="zh-TW" i="1" smtClean="0">
                                          <a:latin typeface="Cambria Math" panose="02040503050406030204" pitchFamily="18" charset="0"/>
                                          <a:ea typeface="Cambria Math" panose="02040503050406030204" pitchFamily="18" charset="0"/>
                                        </a:rPr>
                                      </m:ctrlPr>
                                    </m:sSubPr>
                                    <m:e>
                                      <m:acc>
                                        <m:accPr>
                                          <m:chr m:val="⃗"/>
                                          <m:ctrlPr>
                                            <a:rPr lang="en-US" altLang="zh-TW" i="1">
                                              <a:latin typeface="Cambria Math" panose="02040503050406030204" pitchFamily="18" charset="0"/>
                                              <a:ea typeface="Cambria Math" panose="02040503050406030204" pitchFamily="18" charset="0"/>
                                            </a:rPr>
                                          </m:ctrlPr>
                                        </m:accPr>
                                        <m:e>
                                          <m:r>
                                            <a:rPr lang="en-US" altLang="zh-TW" i="1">
                                              <a:latin typeface="Cambria Math"/>
                                              <a:ea typeface="Cambria Math" panose="02040503050406030204" pitchFamily="18" charset="0"/>
                                            </a:rPr>
                                            <m:t>𝑝</m:t>
                                          </m:r>
                                        </m:e>
                                      </m:acc>
                                    </m:e>
                                    <m:sub>
                                      <m:r>
                                        <a:rPr lang="en-US" altLang="zh-TW" i="1" smtClean="0">
                                          <a:latin typeface="Cambria Math" panose="02040503050406030204" pitchFamily="18" charset="0"/>
                                          <a:ea typeface="Cambria Math" panose="02040503050406030204" pitchFamily="18" charset="0"/>
                                        </a:rPr>
                                        <m:t>𝜇</m:t>
                                      </m:r>
                                    </m:sub>
                                  </m:sSub>
                                </m:e>
                              </m:d>
                            </m:e>
                            <m:sup>
                              <m:r>
                                <a:rPr lang="en-US" altLang="zh-TW" i="1">
                                  <a:latin typeface="Cambria Math"/>
                                  <a:ea typeface="Cambria Math" panose="02040503050406030204" pitchFamily="18" charset="0"/>
                                </a:rPr>
                                <m:t>2</m:t>
                              </m:r>
                            </m:sup>
                          </m:sSup>
                          <m:r>
                            <a:rPr lang="en-US" altLang="zh-TW" i="1">
                              <a:latin typeface="Cambria Math"/>
                              <a:ea typeface="Cambria Math" panose="02040503050406030204" pitchFamily="18" charset="0"/>
                            </a:rPr>
                            <m:t>+</m:t>
                          </m:r>
                          <m:sSubSup>
                            <m:sSubSupPr>
                              <m:ctrlPr>
                                <a:rPr lang="en-US" altLang="zh-TW" i="1" smtClean="0">
                                  <a:latin typeface="Cambria Math" panose="02040503050406030204" pitchFamily="18" charset="0"/>
                                  <a:ea typeface="Cambria Math" panose="02040503050406030204" pitchFamily="18" charset="0"/>
                                </a:rPr>
                              </m:ctrlPr>
                            </m:sSubSupPr>
                            <m:e>
                              <m:r>
                                <a:rPr lang="en-US" altLang="zh-TW" b="0" i="1" smtClean="0">
                                  <a:latin typeface="Cambria Math" panose="02040503050406030204" pitchFamily="18" charset="0"/>
                                  <a:ea typeface="Cambria Math" panose="02040503050406030204" pitchFamily="18" charset="0"/>
                                </a:rPr>
                                <m:t>𝑚</m:t>
                              </m:r>
                            </m:e>
                            <m:sub>
                              <m:r>
                                <a:rPr lang="en-US" altLang="zh-TW" i="1" smtClean="0">
                                  <a:latin typeface="Cambria Math" panose="02040503050406030204" pitchFamily="18" charset="0"/>
                                  <a:ea typeface="Cambria Math" panose="02040503050406030204" pitchFamily="18" charset="0"/>
                                </a:rPr>
                                <m:t>𝜇</m:t>
                              </m:r>
                            </m:sub>
                            <m:sup>
                              <m:r>
                                <a:rPr lang="en-US" altLang="zh-TW" b="0" i="1" smtClean="0">
                                  <a:latin typeface="Cambria Math" panose="02040503050406030204" pitchFamily="18" charset="0"/>
                                  <a:ea typeface="Cambria Math" panose="02040503050406030204" pitchFamily="18" charset="0"/>
                                </a:rPr>
                                <m:t>2</m:t>
                              </m:r>
                            </m:sup>
                          </m:sSubSup>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a:ea typeface="Cambria Math" panose="02040503050406030204" pitchFamily="18" charset="0"/>
                                </a:rPr>
                                <m:t>𝑐</m:t>
                              </m:r>
                            </m:e>
                            <m:sup>
                              <m:r>
                                <a:rPr lang="en-US" altLang="zh-TW" i="1">
                                  <a:latin typeface="Cambria Math"/>
                                  <a:ea typeface="Cambria Math" panose="02040503050406030204" pitchFamily="18" charset="0"/>
                                </a:rPr>
                                <m:t>2</m:t>
                              </m:r>
                            </m:sup>
                          </m:sSup>
                        </m:e>
                      </m:rad>
                    </m:oMath>
                  </m:oMathPara>
                </a14:m>
                <a:endParaRPr lang="en-TW" dirty="0">
                  <a:latin typeface="Times New Roman" pitchFamily="18" charset="0"/>
                  <a:cs typeface="Times New Roman" pitchFamily="18" charset="0"/>
                </a:endParaRPr>
              </a:p>
            </p:txBody>
          </p:sp>
        </mc:Choice>
        <mc:Fallback>
          <p:sp>
            <p:nvSpPr>
              <p:cNvPr id="9" name="TextBox 8">
                <a:extLst>
                  <a:ext uri="{FF2B5EF4-FFF2-40B4-BE49-F238E27FC236}">
                    <a16:creationId xmlns:a16="http://schemas.microsoft.com/office/drawing/2014/main" id="{9873A0E1-8CD5-B3FE-4658-2462A7F6B162}"/>
                  </a:ext>
                </a:extLst>
              </p:cNvPr>
              <p:cNvSpPr txBox="1">
                <a:spLocks noRot="1" noChangeAspect="1" noMove="1" noResize="1" noEditPoints="1" noAdjustHandles="1" noChangeArrowheads="1" noChangeShapeType="1" noTextEdit="1"/>
              </p:cNvSpPr>
              <p:nvPr/>
            </p:nvSpPr>
            <p:spPr>
              <a:xfrm>
                <a:off x="3882548" y="4185647"/>
                <a:ext cx="2195088" cy="563680"/>
              </a:xfrm>
              <a:prstGeom prst="rect">
                <a:avLst/>
              </a:prstGeom>
              <a:blipFill>
                <a:blip r:embed="rId8"/>
                <a:stretch>
                  <a:fillRect l="-1724" r="-575"/>
                </a:stretch>
              </a:blipFill>
            </p:spPr>
            <p:txBody>
              <a:bodyPr/>
              <a:lstStyle/>
              <a:p>
                <a:r>
                  <a:rPr lang="en-TW">
                    <a:noFill/>
                  </a:rPr>
                  <a:t> </a:t>
                </a:r>
              </a:p>
            </p:txBody>
          </p:sp>
        </mc:Fallback>
      </mc:AlternateContent>
      <mc:AlternateContent xmlns:mc="http://schemas.openxmlformats.org/markup-compatibility/2006">
        <mc:Choice xmlns:a14="http://schemas.microsoft.com/office/drawing/2010/main" Requires="a14">
          <p:sp>
            <p:nvSpPr>
              <p:cNvPr id="10" name="矩形 20">
                <a:extLst>
                  <a:ext uri="{FF2B5EF4-FFF2-40B4-BE49-F238E27FC236}">
                    <a16:creationId xmlns:a16="http://schemas.microsoft.com/office/drawing/2014/main" id="{82817C10-2844-D7C8-7760-6E66BF7182B8}"/>
                  </a:ext>
                </a:extLst>
              </p:cNvPr>
              <p:cNvSpPr/>
              <p:nvPr/>
            </p:nvSpPr>
            <p:spPr>
              <a:xfrm>
                <a:off x="3479040" y="3103174"/>
                <a:ext cx="2185919" cy="428002"/>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ea typeface="Cambria Math" panose="02040503050406030204" pitchFamily="18" charset="0"/>
                        </a:rPr>
                        <m:t>𝐸</m:t>
                      </m:r>
                      <m:r>
                        <a:rPr lang="en-US" altLang="zh-TW" b="0" i="0" smtClean="0">
                          <a:latin typeface="Cambria Math"/>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𝑐</m:t>
                      </m:r>
                      <m:rad>
                        <m:radPr>
                          <m:degHide m:val="on"/>
                          <m:ctrlPr>
                            <a:rPr lang="en-US" altLang="zh-TW" b="0" i="1" smtClean="0">
                              <a:latin typeface="Cambria Math" panose="02040503050406030204" pitchFamily="18" charset="0"/>
                              <a:ea typeface="Cambria Math" panose="02040503050406030204" pitchFamily="18" charset="0"/>
                            </a:rPr>
                          </m:ctrlPr>
                        </m:radPr>
                        <m:deg/>
                        <m:e>
                          <m:sSup>
                            <m:sSupPr>
                              <m:ctrlPr>
                                <a:rPr lang="en-US" altLang="zh-TW" b="0" i="1" smtClean="0">
                                  <a:latin typeface="Cambria Math" panose="02040503050406030204" pitchFamily="18" charset="0"/>
                                  <a:ea typeface="Cambria Math" panose="02040503050406030204" pitchFamily="18" charset="0"/>
                                </a:rPr>
                              </m:ctrlPr>
                            </m:sSupPr>
                            <m:e>
                              <m:d>
                                <m:dPr>
                                  <m:begChr m:val="|"/>
                                  <m:endChr m:val="|"/>
                                  <m:ctrlPr>
                                    <a:rPr lang="en-US" altLang="zh-TW" b="0" i="1" smtClean="0">
                                      <a:latin typeface="Cambria Math" panose="02040503050406030204" pitchFamily="18" charset="0"/>
                                      <a:ea typeface="Cambria Math" panose="02040503050406030204" pitchFamily="18" charset="0"/>
                                    </a:rPr>
                                  </m:ctrlPr>
                                </m:dPr>
                                <m:e>
                                  <m:acc>
                                    <m:accPr>
                                      <m:chr m:val="⃗"/>
                                      <m:ctrlPr>
                                        <a:rPr lang="en-US" altLang="zh-TW" b="0" i="1" smtClean="0">
                                          <a:latin typeface="Cambria Math" panose="02040503050406030204" pitchFamily="18" charset="0"/>
                                          <a:ea typeface="Cambria Math" panose="02040503050406030204" pitchFamily="18" charset="0"/>
                                        </a:rPr>
                                      </m:ctrlPr>
                                    </m:accPr>
                                    <m:e>
                                      <m:r>
                                        <a:rPr lang="en-US" altLang="zh-TW" b="0" i="1" smtClean="0">
                                          <a:latin typeface="Cambria Math"/>
                                          <a:ea typeface="Cambria Math" panose="02040503050406030204" pitchFamily="18" charset="0"/>
                                        </a:rPr>
                                        <m:t>𝑝</m:t>
                                      </m:r>
                                    </m:e>
                                  </m:acc>
                                </m:e>
                              </m:d>
                            </m:e>
                            <m:sup>
                              <m:r>
                                <a:rPr lang="en-US" altLang="zh-TW" b="0" i="1" smtClean="0">
                                  <a:latin typeface="Cambria Math"/>
                                  <a:ea typeface="Cambria Math" panose="02040503050406030204" pitchFamily="18" charset="0"/>
                                </a:rPr>
                                <m:t>2</m:t>
                              </m:r>
                            </m:sup>
                          </m:sSup>
                          <m:r>
                            <a:rPr lang="en-US" altLang="zh-TW" b="0" i="1" smtClean="0">
                              <a:latin typeface="Cambria Math"/>
                              <a:ea typeface="Cambria Math" panose="02040503050406030204" pitchFamily="18" charset="0"/>
                            </a:rPr>
                            <m:t>+</m:t>
                          </m:r>
                          <m:sSup>
                            <m:sSupPr>
                              <m:ctrlPr>
                                <a:rPr lang="en-US" altLang="zh-TW" b="0" i="1" smtClean="0">
                                  <a:latin typeface="Cambria Math" panose="02040503050406030204" pitchFamily="18" charset="0"/>
                                  <a:ea typeface="Cambria Math" panose="02040503050406030204" pitchFamily="18" charset="0"/>
                                </a:rPr>
                              </m:ctrlPr>
                            </m:sSupPr>
                            <m:e>
                              <m:r>
                                <a:rPr lang="en-US" altLang="zh-TW" b="0" i="1" smtClean="0">
                                  <a:latin typeface="Cambria Math"/>
                                  <a:ea typeface="Cambria Math" panose="02040503050406030204" pitchFamily="18" charset="0"/>
                                </a:rPr>
                                <m:t>𝑚</m:t>
                              </m:r>
                            </m:e>
                            <m:sup>
                              <m:r>
                                <a:rPr lang="en-US" altLang="zh-TW" b="0" i="1" smtClean="0">
                                  <a:latin typeface="Cambria Math"/>
                                  <a:ea typeface="Cambria Math" panose="02040503050406030204" pitchFamily="18" charset="0"/>
                                </a:rPr>
                                <m:t>2</m:t>
                              </m:r>
                            </m:sup>
                          </m:sSup>
                          <m:sSup>
                            <m:sSupPr>
                              <m:ctrlPr>
                                <a:rPr lang="en-US" altLang="zh-TW" b="0" i="1" smtClean="0">
                                  <a:latin typeface="Cambria Math" panose="02040503050406030204" pitchFamily="18" charset="0"/>
                                  <a:ea typeface="Cambria Math" panose="02040503050406030204" pitchFamily="18" charset="0"/>
                                </a:rPr>
                              </m:ctrlPr>
                            </m:sSupPr>
                            <m:e>
                              <m:r>
                                <a:rPr lang="en-US" altLang="zh-TW" b="0" i="1" smtClean="0">
                                  <a:latin typeface="Cambria Math"/>
                                  <a:ea typeface="Cambria Math" panose="02040503050406030204" pitchFamily="18" charset="0"/>
                                </a:rPr>
                                <m:t>𝑐</m:t>
                              </m:r>
                            </m:e>
                            <m:sup>
                              <m:r>
                                <a:rPr lang="en-US" altLang="zh-TW" b="0" i="1" smtClean="0">
                                  <a:latin typeface="Cambria Math"/>
                                  <a:ea typeface="Cambria Math" panose="02040503050406030204" pitchFamily="18" charset="0"/>
                                </a:rPr>
                                <m:t>2</m:t>
                              </m:r>
                            </m:sup>
                          </m:sSup>
                        </m:e>
                      </m:rad>
                    </m:oMath>
                  </m:oMathPara>
                </a14:m>
                <a:endParaRPr lang="zh-TW" altLang="en-US" dirty="0"/>
              </a:p>
            </p:txBody>
          </p:sp>
        </mc:Choice>
        <mc:Fallback>
          <p:sp>
            <p:nvSpPr>
              <p:cNvPr id="10" name="矩形 20">
                <a:extLst>
                  <a:ext uri="{FF2B5EF4-FFF2-40B4-BE49-F238E27FC236}">
                    <a16:creationId xmlns:a16="http://schemas.microsoft.com/office/drawing/2014/main" id="{82817C10-2844-D7C8-7760-6E66BF7182B8}"/>
                  </a:ext>
                </a:extLst>
              </p:cNvPr>
              <p:cNvSpPr>
                <a:spLocks noRot="1" noChangeAspect="1" noMove="1" noResize="1" noEditPoints="1" noAdjustHandles="1" noChangeArrowheads="1" noChangeShapeType="1" noTextEdit="1"/>
              </p:cNvSpPr>
              <p:nvPr/>
            </p:nvSpPr>
            <p:spPr>
              <a:xfrm>
                <a:off x="3479040" y="3103174"/>
                <a:ext cx="2185919" cy="428002"/>
              </a:xfrm>
              <a:prstGeom prst="rect">
                <a:avLst/>
              </a:prstGeom>
              <a:blipFill>
                <a:blip r:embed="rId9"/>
                <a:stretch>
                  <a:fillRect b="-8824"/>
                </a:stretch>
              </a:blipFill>
            </p:spPr>
            <p:txBody>
              <a:bodyPr/>
              <a:lstStyle/>
              <a:p>
                <a:r>
                  <a:rPr lang="en-TW">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1E195F91-D8F8-DA20-B4CF-4C752F2F0D12}"/>
                  </a:ext>
                </a:extLst>
              </p:cNvPr>
              <p:cNvSpPr txBox="1"/>
              <p:nvPr/>
            </p:nvSpPr>
            <p:spPr>
              <a:xfrm>
                <a:off x="3882548" y="3780824"/>
                <a:ext cx="1156855" cy="276999"/>
              </a:xfrm>
              <a:prstGeom prst="rect">
                <a:avLst/>
              </a:prstGeom>
              <a:solidFill>
                <a:srgbClr val="FFFDAB"/>
              </a:solid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TW" i="1" smtClean="0">
                              <a:latin typeface="Cambria Math" panose="02040503050406030204" pitchFamily="18" charset="0"/>
                              <a:cs typeface="Times New Roman" pitchFamily="18" charset="0"/>
                            </a:rPr>
                          </m:ctrlPr>
                        </m:sSubPr>
                        <m:e>
                          <m:r>
                            <a:rPr lang="en-US" i="1">
                              <a:latin typeface="Cambria Math" panose="02040503050406030204" pitchFamily="18" charset="0"/>
                              <a:cs typeface="Times New Roman" pitchFamily="18" charset="0"/>
                            </a:rPr>
                            <m:t>𝐸</m:t>
                          </m:r>
                        </m:e>
                        <m:sub>
                          <m:r>
                            <a:rPr lang="en-TW" i="1">
                              <a:latin typeface="Cambria Math" panose="02040503050406030204" pitchFamily="18" charset="0"/>
                              <a:ea typeface="Cambria Math" panose="02040503050406030204" pitchFamily="18" charset="0"/>
                              <a:cs typeface="Times New Roman" pitchFamily="18" charset="0"/>
                            </a:rPr>
                            <m:t>𝜋</m:t>
                          </m:r>
                        </m:sub>
                      </m:sSub>
                      <m:r>
                        <a:rPr lang="en-US" b="0" i="1" smtClean="0">
                          <a:latin typeface="Cambria Math" panose="02040503050406030204" pitchFamily="18" charset="0"/>
                          <a:ea typeface="Cambria Math" panose="02040503050406030204" pitchFamily="18" charset="0"/>
                          <a:cs typeface="Times New Roman" pitchFamily="18" charset="0"/>
                        </a:rPr>
                        <m:t>=</m:t>
                      </m:r>
                      <m:sSub>
                        <m:sSubPr>
                          <m:ctrlPr>
                            <a:rPr lang="en-US" b="0" i="1" smtClean="0">
                              <a:latin typeface="Cambria Math" panose="02040503050406030204" pitchFamily="18" charset="0"/>
                              <a:ea typeface="Cambria Math" panose="02040503050406030204" pitchFamily="18" charset="0"/>
                              <a:cs typeface="Times New Roman" pitchFamily="18" charset="0"/>
                            </a:rPr>
                          </m:ctrlPr>
                        </m:sSubPr>
                        <m:e>
                          <m:r>
                            <a:rPr lang="en-US" b="0" i="1" smtClean="0">
                              <a:latin typeface="Cambria Math" panose="02040503050406030204" pitchFamily="18" charset="0"/>
                              <a:ea typeface="Cambria Math" panose="02040503050406030204" pitchFamily="18" charset="0"/>
                              <a:cs typeface="Times New Roman" pitchFamily="18" charset="0"/>
                            </a:rPr>
                            <m:t>𝑚</m:t>
                          </m:r>
                        </m:e>
                        <m:sub>
                          <m:r>
                            <a:rPr lang="en-US" b="0" i="1" smtClean="0">
                              <a:latin typeface="Cambria Math" panose="02040503050406030204" pitchFamily="18" charset="0"/>
                              <a:ea typeface="Cambria Math" panose="02040503050406030204" pitchFamily="18" charset="0"/>
                              <a:cs typeface="Times New Roman" pitchFamily="18" charset="0"/>
                            </a:rPr>
                            <m:t>𝜋</m:t>
                          </m:r>
                        </m:sub>
                      </m:sSub>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a:ea typeface="Cambria Math" panose="02040503050406030204" pitchFamily="18" charset="0"/>
                            </a:rPr>
                            <m:t>𝑐</m:t>
                          </m:r>
                        </m:e>
                        <m:sup>
                          <m:r>
                            <a:rPr lang="en-US" altLang="zh-TW" i="1">
                              <a:latin typeface="Cambria Math"/>
                              <a:ea typeface="Cambria Math" panose="02040503050406030204" pitchFamily="18" charset="0"/>
                            </a:rPr>
                            <m:t>2</m:t>
                          </m:r>
                        </m:sup>
                      </m:sSup>
                    </m:oMath>
                  </m:oMathPara>
                </a14:m>
                <a:endParaRPr lang="en-TW" dirty="0">
                  <a:latin typeface="Times New Roman" pitchFamily="18" charset="0"/>
                  <a:cs typeface="Times New Roman" pitchFamily="18" charset="0"/>
                </a:endParaRPr>
              </a:p>
            </p:txBody>
          </p:sp>
        </mc:Choice>
        <mc:Fallback>
          <p:sp>
            <p:nvSpPr>
              <p:cNvPr id="11" name="TextBox 10">
                <a:extLst>
                  <a:ext uri="{FF2B5EF4-FFF2-40B4-BE49-F238E27FC236}">
                    <a16:creationId xmlns:a16="http://schemas.microsoft.com/office/drawing/2014/main" id="{1E195F91-D8F8-DA20-B4CF-4C752F2F0D12}"/>
                  </a:ext>
                </a:extLst>
              </p:cNvPr>
              <p:cNvSpPr txBox="1">
                <a:spLocks noRot="1" noChangeAspect="1" noMove="1" noResize="1" noEditPoints="1" noAdjustHandles="1" noChangeArrowheads="1" noChangeShapeType="1" noTextEdit="1"/>
              </p:cNvSpPr>
              <p:nvPr/>
            </p:nvSpPr>
            <p:spPr>
              <a:xfrm>
                <a:off x="3882548" y="3780824"/>
                <a:ext cx="1156855" cy="276999"/>
              </a:xfrm>
              <a:prstGeom prst="rect">
                <a:avLst/>
              </a:prstGeom>
              <a:blipFill>
                <a:blip r:embed="rId10"/>
                <a:stretch>
                  <a:fillRect l="-4348" t="-4348" r="-1087" b="-8696"/>
                </a:stretch>
              </a:blipFill>
            </p:spPr>
            <p:txBody>
              <a:bodyPr/>
              <a:lstStyle/>
              <a:p>
                <a:r>
                  <a:rPr lang="en-TW">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857F9D26-1C6E-B893-A128-0ED1112ECE5C}"/>
                  </a:ext>
                </a:extLst>
              </p:cNvPr>
              <p:cNvSpPr txBox="1"/>
              <p:nvPr/>
            </p:nvSpPr>
            <p:spPr>
              <a:xfrm>
                <a:off x="3882548" y="4770401"/>
                <a:ext cx="1956882" cy="319062"/>
              </a:xfrm>
              <a:prstGeom prst="rect">
                <a:avLst/>
              </a:prstGeom>
              <a:solidFill>
                <a:srgbClr val="FFFDAB"/>
              </a:solid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TW" i="1" smtClean="0">
                              <a:latin typeface="Cambria Math" panose="02040503050406030204" pitchFamily="18" charset="0"/>
                              <a:cs typeface="Times New Roman" pitchFamily="18" charset="0"/>
                            </a:rPr>
                          </m:ctrlPr>
                        </m:sSubPr>
                        <m:e>
                          <m:r>
                            <a:rPr lang="en-US" i="1">
                              <a:latin typeface="Cambria Math" panose="02040503050406030204" pitchFamily="18" charset="0"/>
                              <a:cs typeface="Times New Roman" pitchFamily="18" charset="0"/>
                            </a:rPr>
                            <m:t>𝐸</m:t>
                          </m:r>
                        </m:e>
                        <m:sub>
                          <m:r>
                            <a:rPr lang="en-US" i="1">
                              <a:latin typeface="Cambria Math" panose="02040503050406030204" pitchFamily="18" charset="0"/>
                              <a:ea typeface="Cambria Math" panose="02040503050406030204" pitchFamily="18" charset="0"/>
                              <a:cs typeface="Times New Roman" pitchFamily="18" charset="0"/>
                            </a:rPr>
                            <m:t>𝜈</m:t>
                          </m:r>
                        </m:sub>
                      </m:sSub>
                      <m:r>
                        <a:rPr lang="en-US" b="0" i="1" smtClean="0">
                          <a:latin typeface="Cambria Math" panose="02040503050406030204" pitchFamily="18" charset="0"/>
                          <a:ea typeface="Cambria Math" panose="02040503050406030204" pitchFamily="18" charset="0"/>
                          <a:cs typeface="Times New Roman" pitchFamily="18" charset="0"/>
                        </a:rPr>
                        <m:t>=</m:t>
                      </m:r>
                      <m:r>
                        <a:rPr lang="en-US" altLang="zh-TW" i="1">
                          <a:latin typeface="Cambria Math" panose="02040503050406030204" pitchFamily="18" charset="0"/>
                          <a:ea typeface="Cambria Math" panose="02040503050406030204" pitchFamily="18" charset="0"/>
                        </a:rPr>
                        <m:t>𝑐</m:t>
                      </m:r>
                      <m:d>
                        <m:dPr>
                          <m:begChr m:val="|"/>
                          <m:endChr m:val="|"/>
                          <m:ctrlPr>
                            <a:rPr lang="en-US" altLang="zh-TW" i="1">
                              <a:latin typeface="Cambria Math" panose="02040503050406030204" pitchFamily="18" charset="0"/>
                              <a:ea typeface="Cambria Math" panose="02040503050406030204" pitchFamily="18" charset="0"/>
                            </a:rPr>
                          </m:ctrlPr>
                        </m:dPr>
                        <m:e>
                          <m:sSub>
                            <m:sSubPr>
                              <m:ctrlPr>
                                <a:rPr lang="en-US" altLang="zh-TW" i="1">
                                  <a:latin typeface="Cambria Math" panose="02040503050406030204" pitchFamily="18" charset="0"/>
                                  <a:ea typeface="Cambria Math" panose="02040503050406030204" pitchFamily="18" charset="0"/>
                                </a:rPr>
                              </m:ctrlPr>
                            </m:sSubPr>
                            <m:e>
                              <m:acc>
                                <m:accPr>
                                  <m:chr m:val="⃗"/>
                                  <m:ctrlPr>
                                    <a:rPr lang="en-US" altLang="zh-TW" i="1">
                                      <a:latin typeface="Cambria Math" panose="02040503050406030204" pitchFamily="18" charset="0"/>
                                      <a:ea typeface="Cambria Math" panose="02040503050406030204" pitchFamily="18" charset="0"/>
                                    </a:rPr>
                                  </m:ctrlPr>
                                </m:accPr>
                                <m:e>
                                  <m:r>
                                    <a:rPr lang="en-US" altLang="zh-TW" i="1">
                                      <a:latin typeface="Cambria Math"/>
                                      <a:ea typeface="Cambria Math" panose="02040503050406030204" pitchFamily="18" charset="0"/>
                                    </a:rPr>
                                    <m:t>𝑝</m:t>
                                  </m:r>
                                </m:e>
                              </m:acc>
                            </m:e>
                            <m:sub>
                              <m:r>
                                <a:rPr lang="en-US" altLang="zh-TW" i="1" smtClean="0">
                                  <a:latin typeface="Cambria Math" panose="02040503050406030204" pitchFamily="18" charset="0"/>
                                  <a:ea typeface="Cambria Math" panose="02040503050406030204" pitchFamily="18" charset="0"/>
                                </a:rPr>
                                <m:t>𝜈</m:t>
                              </m:r>
                            </m:sub>
                          </m:sSub>
                        </m:e>
                      </m:d>
                      <m:r>
                        <a:rPr lang="en-US" b="0" i="1" smtClean="0">
                          <a:latin typeface="Cambria Math" panose="02040503050406030204" pitchFamily="18" charset="0"/>
                          <a:ea typeface="Cambria Math" panose="02040503050406030204" pitchFamily="18" charset="0"/>
                          <a:cs typeface="Times New Roman" pitchFamily="18" charset="0"/>
                        </a:rPr>
                        <m:t>=</m:t>
                      </m:r>
                      <m:r>
                        <a:rPr lang="en-US" altLang="zh-TW" i="1">
                          <a:latin typeface="Cambria Math" panose="02040503050406030204" pitchFamily="18" charset="0"/>
                          <a:ea typeface="Cambria Math" panose="02040503050406030204" pitchFamily="18" charset="0"/>
                        </a:rPr>
                        <m:t>𝑐</m:t>
                      </m:r>
                      <m:d>
                        <m:dPr>
                          <m:begChr m:val="|"/>
                          <m:endChr m:val="|"/>
                          <m:ctrlPr>
                            <a:rPr lang="en-US" altLang="zh-TW" i="1">
                              <a:latin typeface="Cambria Math" panose="02040503050406030204" pitchFamily="18" charset="0"/>
                              <a:ea typeface="Cambria Math" panose="02040503050406030204" pitchFamily="18" charset="0"/>
                            </a:rPr>
                          </m:ctrlPr>
                        </m:dPr>
                        <m:e>
                          <m:sSub>
                            <m:sSubPr>
                              <m:ctrlPr>
                                <a:rPr lang="en-US" altLang="zh-TW" i="1">
                                  <a:latin typeface="Cambria Math" panose="02040503050406030204" pitchFamily="18" charset="0"/>
                                  <a:ea typeface="Cambria Math" panose="02040503050406030204" pitchFamily="18" charset="0"/>
                                </a:rPr>
                              </m:ctrlPr>
                            </m:sSubPr>
                            <m:e>
                              <m:acc>
                                <m:accPr>
                                  <m:chr m:val="⃗"/>
                                  <m:ctrlPr>
                                    <a:rPr lang="en-US" altLang="zh-TW" i="1">
                                      <a:latin typeface="Cambria Math" panose="02040503050406030204" pitchFamily="18" charset="0"/>
                                      <a:ea typeface="Cambria Math" panose="02040503050406030204" pitchFamily="18" charset="0"/>
                                    </a:rPr>
                                  </m:ctrlPr>
                                </m:accPr>
                                <m:e>
                                  <m:r>
                                    <a:rPr lang="en-US" altLang="zh-TW" i="1">
                                      <a:latin typeface="Cambria Math"/>
                                      <a:ea typeface="Cambria Math" panose="02040503050406030204" pitchFamily="18" charset="0"/>
                                    </a:rPr>
                                    <m:t>𝑝</m:t>
                                  </m:r>
                                </m:e>
                              </m:acc>
                            </m:e>
                            <m:sub>
                              <m:r>
                                <a:rPr lang="en-US" altLang="zh-TW" i="1">
                                  <a:latin typeface="Cambria Math" panose="02040503050406030204" pitchFamily="18" charset="0"/>
                                  <a:ea typeface="Cambria Math" panose="02040503050406030204" pitchFamily="18" charset="0"/>
                                </a:rPr>
                                <m:t>𝜇</m:t>
                              </m:r>
                            </m:sub>
                          </m:sSub>
                        </m:e>
                      </m:d>
                    </m:oMath>
                  </m:oMathPara>
                </a14:m>
                <a:endParaRPr lang="en-TW" dirty="0">
                  <a:latin typeface="Times New Roman" pitchFamily="18" charset="0"/>
                  <a:cs typeface="Times New Roman" pitchFamily="18" charset="0"/>
                </a:endParaRPr>
              </a:p>
            </p:txBody>
          </p:sp>
        </mc:Choice>
        <mc:Fallback>
          <p:sp>
            <p:nvSpPr>
              <p:cNvPr id="12" name="TextBox 11">
                <a:extLst>
                  <a:ext uri="{FF2B5EF4-FFF2-40B4-BE49-F238E27FC236}">
                    <a16:creationId xmlns:a16="http://schemas.microsoft.com/office/drawing/2014/main" id="{857F9D26-1C6E-B893-A128-0ED1112ECE5C}"/>
                  </a:ext>
                </a:extLst>
              </p:cNvPr>
              <p:cNvSpPr txBox="1">
                <a:spLocks noRot="1" noChangeAspect="1" noMove="1" noResize="1" noEditPoints="1" noAdjustHandles="1" noChangeArrowheads="1" noChangeShapeType="1" noTextEdit="1"/>
              </p:cNvSpPr>
              <p:nvPr/>
            </p:nvSpPr>
            <p:spPr>
              <a:xfrm>
                <a:off x="3882548" y="4770401"/>
                <a:ext cx="1956882" cy="319062"/>
              </a:xfrm>
              <a:prstGeom prst="rect">
                <a:avLst/>
              </a:prstGeom>
              <a:blipFill>
                <a:blip r:embed="rId11"/>
                <a:stretch>
                  <a:fillRect l="-645" t="-19231" b="-23077"/>
                </a:stretch>
              </a:blipFill>
            </p:spPr>
            <p:txBody>
              <a:bodyPr/>
              <a:lstStyle/>
              <a:p>
                <a:r>
                  <a:rPr lang="en-TW">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54E4B6A6-EE8D-63BB-7862-479E9BC14EB5}"/>
                  </a:ext>
                </a:extLst>
              </p:cNvPr>
              <p:cNvSpPr txBox="1"/>
              <p:nvPr/>
            </p:nvSpPr>
            <p:spPr>
              <a:xfrm>
                <a:off x="3226759" y="5429040"/>
                <a:ext cx="3268459" cy="563680"/>
              </a:xfrm>
              <a:prstGeom prst="rect">
                <a:avLst/>
              </a:prstGeom>
              <a:solidFill>
                <a:srgbClr val="FFFDAB"/>
              </a:solid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cs typeface="Times New Roman" pitchFamily="18" charset="0"/>
                            </a:rPr>
                          </m:ctrlPr>
                        </m:sSubPr>
                        <m:e>
                          <m:r>
                            <a:rPr lang="en-US" b="0" i="1" smtClean="0">
                              <a:latin typeface="Cambria Math" panose="02040503050406030204" pitchFamily="18" charset="0"/>
                              <a:ea typeface="Cambria Math" panose="02040503050406030204" pitchFamily="18" charset="0"/>
                              <a:cs typeface="Times New Roman" pitchFamily="18" charset="0"/>
                            </a:rPr>
                            <m:t>𝑚</m:t>
                          </m:r>
                        </m:e>
                        <m:sub>
                          <m:r>
                            <a:rPr lang="en-US" b="0" i="1" smtClean="0">
                              <a:latin typeface="Cambria Math" panose="02040503050406030204" pitchFamily="18" charset="0"/>
                              <a:ea typeface="Cambria Math" panose="02040503050406030204" pitchFamily="18" charset="0"/>
                              <a:cs typeface="Times New Roman" pitchFamily="18" charset="0"/>
                            </a:rPr>
                            <m:t>𝜋</m:t>
                          </m:r>
                        </m:sub>
                      </m:sSub>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a:ea typeface="Cambria Math" panose="02040503050406030204" pitchFamily="18" charset="0"/>
                            </a:rPr>
                            <m:t>𝑐</m:t>
                          </m:r>
                        </m:e>
                        <m:sup>
                          <m:r>
                            <a:rPr lang="en-US" altLang="zh-TW" i="1">
                              <a:latin typeface="Cambria Math"/>
                              <a:ea typeface="Cambria Math" panose="02040503050406030204" pitchFamily="18" charset="0"/>
                            </a:rPr>
                            <m:t>2</m:t>
                          </m:r>
                        </m:sup>
                      </m:sSup>
                      <m:r>
                        <a:rPr lang="en-US" altLang="zh-TW" b="0" i="1" smtClean="0">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𝑐</m:t>
                      </m:r>
                      <m:rad>
                        <m:radPr>
                          <m:degHide m:val="on"/>
                          <m:ctrlPr>
                            <a:rPr lang="en-US" altLang="zh-TW" i="1">
                              <a:latin typeface="Cambria Math" panose="02040503050406030204" pitchFamily="18" charset="0"/>
                              <a:ea typeface="Cambria Math" panose="02040503050406030204" pitchFamily="18" charset="0"/>
                            </a:rPr>
                          </m:ctrlPr>
                        </m:radPr>
                        <m:deg/>
                        <m:e>
                          <m:sSup>
                            <m:sSupPr>
                              <m:ctrlPr>
                                <a:rPr lang="en-US" altLang="zh-TW" i="1">
                                  <a:latin typeface="Cambria Math" panose="02040503050406030204" pitchFamily="18" charset="0"/>
                                  <a:ea typeface="Cambria Math" panose="02040503050406030204" pitchFamily="18" charset="0"/>
                                </a:rPr>
                              </m:ctrlPr>
                            </m:sSupPr>
                            <m:e>
                              <m:d>
                                <m:dPr>
                                  <m:begChr m:val="|"/>
                                  <m:endChr m:val="|"/>
                                  <m:ctrlPr>
                                    <a:rPr lang="en-US" altLang="zh-TW" i="1">
                                      <a:latin typeface="Cambria Math" panose="02040503050406030204" pitchFamily="18" charset="0"/>
                                      <a:ea typeface="Cambria Math" panose="02040503050406030204" pitchFamily="18" charset="0"/>
                                    </a:rPr>
                                  </m:ctrlPr>
                                </m:dPr>
                                <m:e>
                                  <m:sSub>
                                    <m:sSubPr>
                                      <m:ctrlPr>
                                        <a:rPr lang="en-US" altLang="zh-TW" i="1">
                                          <a:latin typeface="Cambria Math" panose="02040503050406030204" pitchFamily="18" charset="0"/>
                                          <a:ea typeface="Cambria Math" panose="02040503050406030204" pitchFamily="18" charset="0"/>
                                        </a:rPr>
                                      </m:ctrlPr>
                                    </m:sSubPr>
                                    <m:e>
                                      <m:acc>
                                        <m:accPr>
                                          <m:chr m:val="⃗"/>
                                          <m:ctrlPr>
                                            <a:rPr lang="en-US" altLang="zh-TW" i="1">
                                              <a:latin typeface="Cambria Math" panose="02040503050406030204" pitchFamily="18" charset="0"/>
                                              <a:ea typeface="Cambria Math" panose="02040503050406030204" pitchFamily="18" charset="0"/>
                                            </a:rPr>
                                          </m:ctrlPr>
                                        </m:accPr>
                                        <m:e>
                                          <m:r>
                                            <a:rPr lang="en-US" altLang="zh-TW" i="1">
                                              <a:latin typeface="Cambria Math"/>
                                              <a:ea typeface="Cambria Math" panose="02040503050406030204" pitchFamily="18" charset="0"/>
                                            </a:rPr>
                                            <m:t>𝑝</m:t>
                                          </m:r>
                                        </m:e>
                                      </m:acc>
                                    </m:e>
                                    <m:sub>
                                      <m:r>
                                        <a:rPr lang="en-US" altLang="zh-TW" i="1">
                                          <a:latin typeface="Cambria Math" panose="02040503050406030204" pitchFamily="18" charset="0"/>
                                          <a:ea typeface="Cambria Math" panose="02040503050406030204" pitchFamily="18" charset="0"/>
                                        </a:rPr>
                                        <m:t>𝜇</m:t>
                                      </m:r>
                                    </m:sub>
                                  </m:sSub>
                                </m:e>
                              </m:d>
                            </m:e>
                            <m:sup>
                              <m:r>
                                <a:rPr lang="en-US" altLang="zh-TW" i="1">
                                  <a:latin typeface="Cambria Math"/>
                                  <a:ea typeface="Cambria Math" panose="02040503050406030204" pitchFamily="18" charset="0"/>
                                </a:rPr>
                                <m:t>2</m:t>
                              </m:r>
                            </m:sup>
                          </m:sSup>
                          <m:r>
                            <a:rPr lang="en-US" altLang="zh-TW" i="1">
                              <a:latin typeface="Cambria Math"/>
                              <a:ea typeface="Cambria Math" panose="02040503050406030204" pitchFamily="18" charset="0"/>
                            </a:rPr>
                            <m:t>+</m:t>
                          </m:r>
                          <m:sSubSup>
                            <m:sSubSupPr>
                              <m:ctrlPr>
                                <a:rPr lang="en-US" altLang="zh-TW" i="1">
                                  <a:latin typeface="Cambria Math" panose="02040503050406030204" pitchFamily="18" charset="0"/>
                                  <a:ea typeface="Cambria Math" panose="02040503050406030204" pitchFamily="18" charset="0"/>
                                </a:rPr>
                              </m:ctrlPr>
                            </m:sSubSupPr>
                            <m:e>
                              <m:r>
                                <a:rPr lang="en-US" altLang="zh-TW" i="1">
                                  <a:latin typeface="Cambria Math" panose="02040503050406030204" pitchFamily="18" charset="0"/>
                                  <a:ea typeface="Cambria Math" panose="02040503050406030204" pitchFamily="18" charset="0"/>
                                </a:rPr>
                                <m:t>𝑚</m:t>
                              </m:r>
                            </m:e>
                            <m:sub>
                              <m:r>
                                <a:rPr lang="en-US" altLang="zh-TW" i="1">
                                  <a:latin typeface="Cambria Math" panose="02040503050406030204" pitchFamily="18" charset="0"/>
                                  <a:ea typeface="Cambria Math" panose="02040503050406030204" pitchFamily="18" charset="0"/>
                                </a:rPr>
                                <m:t>𝜇</m:t>
                              </m:r>
                            </m:sub>
                            <m:sup>
                              <m:r>
                                <a:rPr lang="en-US" altLang="zh-TW" i="1">
                                  <a:latin typeface="Cambria Math" panose="02040503050406030204" pitchFamily="18" charset="0"/>
                                  <a:ea typeface="Cambria Math" panose="02040503050406030204" pitchFamily="18" charset="0"/>
                                </a:rPr>
                                <m:t>2</m:t>
                              </m:r>
                            </m:sup>
                          </m:sSubSup>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a:ea typeface="Cambria Math" panose="02040503050406030204" pitchFamily="18" charset="0"/>
                                </a:rPr>
                                <m:t>𝑐</m:t>
                              </m:r>
                            </m:e>
                            <m:sup>
                              <m:r>
                                <a:rPr lang="en-US" altLang="zh-TW" i="1">
                                  <a:latin typeface="Cambria Math"/>
                                  <a:ea typeface="Cambria Math" panose="02040503050406030204" pitchFamily="18" charset="0"/>
                                </a:rPr>
                                <m:t>2</m:t>
                              </m:r>
                            </m:sup>
                          </m:sSup>
                        </m:e>
                      </m:rad>
                      <m:r>
                        <a:rPr lang="en-US" altLang="zh-TW" b="0" i="1" smtClean="0">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𝑐</m:t>
                      </m:r>
                      <m:d>
                        <m:dPr>
                          <m:begChr m:val="|"/>
                          <m:endChr m:val="|"/>
                          <m:ctrlPr>
                            <a:rPr lang="en-US" altLang="zh-TW" i="1">
                              <a:latin typeface="Cambria Math" panose="02040503050406030204" pitchFamily="18" charset="0"/>
                              <a:ea typeface="Cambria Math" panose="02040503050406030204" pitchFamily="18" charset="0"/>
                            </a:rPr>
                          </m:ctrlPr>
                        </m:dPr>
                        <m:e>
                          <m:sSub>
                            <m:sSubPr>
                              <m:ctrlPr>
                                <a:rPr lang="en-US" altLang="zh-TW" i="1">
                                  <a:latin typeface="Cambria Math" panose="02040503050406030204" pitchFamily="18" charset="0"/>
                                  <a:ea typeface="Cambria Math" panose="02040503050406030204" pitchFamily="18" charset="0"/>
                                </a:rPr>
                              </m:ctrlPr>
                            </m:sSubPr>
                            <m:e>
                              <m:acc>
                                <m:accPr>
                                  <m:chr m:val="⃗"/>
                                  <m:ctrlPr>
                                    <a:rPr lang="en-US" altLang="zh-TW" i="1">
                                      <a:latin typeface="Cambria Math" panose="02040503050406030204" pitchFamily="18" charset="0"/>
                                      <a:ea typeface="Cambria Math" panose="02040503050406030204" pitchFamily="18" charset="0"/>
                                    </a:rPr>
                                  </m:ctrlPr>
                                </m:accPr>
                                <m:e>
                                  <m:r>
                                    <a:rPr lang="en-US" altLang="zh-TW" i="1">
                                      <a:latin typeface="Cambria Math"/>
                                      <a:ea typeface="Cambria Math" panose="02040503050406030204" pitchFamily="18" charset="0"/>
                                    </a:rPr>
                                    <m:t>𝑝</m:t>
                                  </m:r>
                                </m:e>
                              </m:acc>
                            </m:e>
                            <m:sub>
                              <m:r>
                                <a:rPr lang="en-US" altLang="zh-TW" i="1">
                                  <a:latin typeface="Cambria Math" panose="02040503050406030204" pitchFamily="18" charset="0"/>
                                  <a:ea typeface="Cambria Math" panose="02040503050406030204" pitchFamily="18" charset="0"/>
                                </a:rPr>
                                <m:t>𝜇</m:t>
                              </m:r>
                            </m:sub>
                          </m:sSub>
                        </m:e>
                      </m:d>
                    </m:oMath>
                  </m:oMathPara>
                </a14:m>
                <a:endParaRPr lang="en-TW" dirty="0">
                  <a:latin typeface="Times New Roman" pitchFamily="18" charset="0"/>
                  <a:cs typeface="Times New Roman" pitchFamily="18" charset="0"/>
                </a:endParaRPr>
              </a:p>
            </p:txBody>
          </p:sp>
        </mc:Choice>
        <mc:Fallback>
          <p:sp>
            <p:nvSpPr>
              <p:cNvPr id="13" name="TextBox 12">
                <a:extLst>
                  <a:ext uri="{FF2B5EF4-FFF2-40B4-BE49-F238E27FC236}">
                    <a16:creationId xmlns:a16="http://schemas.microsoft.com/office/drawing/2014/main" id="{54E4B6A6-EE8D-63BB-7862-479E9BC14EB5}"/>
                  </a:ext>
                </a:extLst>
              </p:cNvPr>
              <p:cNvSpPr txBox="1">
                <a:spLocks noRot="1" noChangeAspect="1" noMove="1" noResize="1" noEditPoints="1" noAdjustHandles="1" noChangeArrowheads="1" noChangeShapeType="1" noTextEdit="1"/>
              </p:cNvSpPr>
              <p:nvPr/>
            </p:nvSpPr>
            <p:spPr>
              <a:xfrm>
                <a:off x="3226759" y="5429040"/>
                <a:ext cx="3268459" cy="563680"/>
              </a:xfrm>
              <a:prstGeom prst="rect">
                <a:avLst/>
              </a:prstGeom>
              <a:blipFill>
                <a:blip r:embed="rId12"/>
                <a:stretch>
                  <a:fillRect l="-386"/>
                </a:stretch>
              </a:blipFill>
            </p:spPr>
            <p:txBody>
              <a:bodyPr/>
              <a:lstStyle/>
              <a:p>
                <a:r>
                  <a:rPr lang="en-TW">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B27A87D1-9BB9-366A-1376-D9FFA6EC825F}"/>
                  </a:ext>
                </a:extLst>
              </p:cNvPr>
              <p:cNvSpPr txBox="1"/>
              <p:nvPr/>
            </p:nvSpPr>
            <p:spPr>
              <a:xfrm>
                <a:off x="3181164" y="6021338"/>
                <a:ext cx="3359648" cy="376834"/>
              </a:xfrm>
              <a:prstGeom prst="rect">
                <a:avLst/>
              </a:prstGeom>
              <a:solidFill>
                <a:srgbClr val="FFFDAB"/>
              </a:solid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ea typeface="Cambria Math" panose="02040503050406030204" pitchFamily="18" charset="0"/>
                            </a:rPr>
                          </m:ctrlPr>
                        </m:sSupPr>
                        <m:e>
                          <m:d>
                            <m:dPr>
                              <m:ctrlPr>
                                <a:rPr lang="en-US" altLang="zh-TW"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cs typeface="Times New Roman" pitchFamily="18" charset="0"/>
                                    </a:rPr>
                                  </m:ctrlPr>
                                </m:sSubPr>
                                <m:e>
                                  <m:r>
                                    <a:rPr lang="en-US" i="1">
                                      <a:latin typeface="Cambria Math" panose="02040503050406030204" pitchFamily="18" charset="0"/>
                                      <a:ea typeface="Cambria Math" panose="02040503050406030204" pitchFamily="18" charset="0"/>
                                      <a:cs typeface="Times New Roman" pitchFamily="18" charset="0"/>
                                    </a:rPr>
                                    <m:t>𝑚</m:t>
                                  </m:r>
                                </m:e>
                                <m:sub>
                                  <m:r>
                                    <a:rPr lang="en-US" i="1">
                                      <a:latin typeface="Cambria Math" panose="02040503050406030204" pitchFamily="18" charset="0"/>
                                      <a:ea typeface="Cambria Math" panose="02040503050406030204" pitchFamily="18" charset="0"/>
                                      <a:cs typeface="Times New Roman" pitchFamily="18" charset="0"/>
                                    </a:rPr>
                                    <m:t>𝜋</m:t>
                                  </m:r>
                                </m:sub>
                              </m:sSub>
                              <m:r>
                                <a:rPr lang="en-US" altLang="zh-TW" b="0" i="1" smtClean="0">
                                  <a:latin typeface="Cambria Math" panose="02040503050406030204" pitchFamily="18" charset="0"/>
                                  <a:ea typeface="Cambria Math" panose="02040503050406030204" pitchFamily="18" charset="0"/>
                                </a:rPr>
                                <m:t>𝑐</m:t>
                              </m:r>
                              <m:r>
                                <a:rPr lang="en-US" altLang="zh-TW" b="0" i="1" smtClean="0">
                                  <a:latin typeface="Cambria Math" panose="02040503050406030204" pitchFamily="18" charset="0"/>
                                  <a:ea typeface="Cambria Math" panose="02040503050406030204" pitchFamily="18" charset="0"/>
                                </a:rPr>
                                <m:t>−</m:t>
                              </m:r>
                              <m:d>
                                <m:dPr>
                                  <m:begChr m:val="|"/>
                                  <m:endChr m:val="|"/>
                                  <m:ctrlPr>
                                    <a:rPr lang="en-US" altLang="zh-TW" i="1">
                                      <a:latin typeface="Cambria Math" panose="02040503050406030204" pitchFamily="18" charset="0"/>
                                      <a:ea typeface="Cambria Math" panose="02040503050406030204" pitchFamily="18" charset="0"/>
                                    </a:rPr>
                                  </m:ctrlPr>
                                </m:dPr>
                                <m:e>
                                  <m:sSub>
                                    <m:sSubPr>
                                      <m:ctrlPr>
                                        <a:rPr lang="en-US" altLang="zh-TW" i="1">
                                          <a:latin typeface="Cambria Math" panose="02040503050406030204" pitchFamily="18" charset="0"/>
                                          <a:ea typeface="Cambria Math" panose="02040503050406030204" pitchFamily="18" charset="0"/>
                                        </a:rPr>
                                      </m:ctrlPr>
                                    </m:sSubPr>
                                    <m:e>
                                      <m:acc>
                                        <m:accPr>
                                          <m:chr m:val="⃗"/>
                                          <m:ctrlPr>
                                            <a:rPr lang="en-US" altLang="zh-TW" i="1">
                                              <a:latin typeface="Cambria Math" panose="02040503050406030204" pitchFamily="18" charset="0"/>
                                              <a:ea typeface="Cambria Math" panose="02040503050406030204" pitchFamily="18" charset="0"/>
                                            </a:rPr>
                                          </m:ctrlPr>
                                        </m:accPr>
                                        <m:e>
                                          <m:r>
                                            <a:rPr lang="en-US" altLang="zh-TW" i="1">
                                              <a:latin typeface="Cambria Math"/>
                                              <a:ea typeface="Cambria Math" panose="02040503050406030204" pitchFamily="18" charset="0"/>
                                            </a:rPr>
                                            <m:t>𝑝</m:t>
                                          </m:r>
                                        </m:e>
                                      </m:acc>
                                    </m:e>
                                    <m:sub>
                                      <m:r>
                                        <a:rPr lang="en-US" altLang="zh-TW" i="1">
                                          <a:latin typeface="Cambria Math" panose="02040503050406030204" pitchFamily="18" charset="0"/>
                                          <a:ea typeface="Cambria Math" panose="02040503050406030204" pitchFamily="18" charset="0"/>
                                        </a:rPr>
                                        <m:t>𝜇</m:t>
                                      </m:r>
                                    </m:sub>
                                  </m:sSub>
                                </m:e>
                              </m:d>
                            </m:e>
                          </m:d>
                        </m:e>
                        <m:sup>
                          <m:r>
                            <a:rPr lang="en-US" altLang="zh-TW" b="0" i="1" smtClean="0">
                              <a:latin typeface="Cambria Math" panose="02040503050406030204" pitchFamily="18" charset="0"/>
                              <a:ea typeface="Cambria Math" panose="02040503050406030204" pitchFamily="18" charset="0"/>
                            </a:rPr>
                            <m:t>2</m:t>
                          </m:r>
                        </m:sup>
                      </m:sSup>
                      <m:r>
                        <a:rPr lang="en-US" altLang="zh-TW" b="0" i="1" smtClean="0">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ea typeface="Cambria Math" panose="02040503050406030204" pitchFamily="18" charset="0"/>
                            </a:rPr>
                          </m:ctrlPr>
                        </m:sSupPr>
                        <m:e>
                          <m:d>
                            <m:dPr>
                              <m:begChr m:val="|"/>
                              <m:endChr m:val="|"/>
                              <m:ctrlPr>
                                <a:rPr lang="en-US" altLang="zh-TW" i="1">
                                  <a:latin typeface="Cambria Math" panose="02040503050406030204" pitchFamily="18" charset="0"/>
                                  <a:ea typeface="Cambria Math" panose="02040503050406030204" pitchFamily="18" charset="0"/>
                                </a:rPr>
                              </m:ctrlPr>
                            </m:dPr>
                            <m:e>
                              <m:sSub>
                                <m:sSubPr>
                                  <m:ctrlPr>
                                    <a:rPr lang="en-US" altLang="zh-TW" i="1">
                                      <a:latin typeface="Cambria Math" panose="02040503050406030204" pitchFamily="18" charset="0"/>
                                      <a:ea typeface="Cambria Math" panose="02040503050406030204" pitchFamily="18" charset="0"/>
                                    </a:rPr>
                                  </m:ctrlPr>
                                </m:sSubPr>
                                <m:e>
                                  <m:acc>
                                    <m:accPr>
                                      <m:chr m:val="⃗"/>
                                      <m:ctrlPr>
                                        <a:rPr lang="en-US" altLang="zh-TW" i="1">
                                          <a:latin typeface="Cambria Math" panose="02040503050406030204" pitchFamily="18" charset="0"/>
                                          <a:ea typeface="Cambria Math" panose="02040503050406030204" pitchFamily="18" charset="0"/>
                                        </a:rPr>
                                      </m:ctrlPr>
                                    </m:accPr>
                                    <m:e>
                                      <m:r>
                                        <a:rPr lang="en-US" altLang="zh-TW" i="1">
                                          <a:latin typeface="Cambria Math"/>
                                          <a:ea typeface="Cambria Math" panose="02040503050406030204" pitchFamily="18" charset="0"/>
                                        </a:rPr>
                                        <m:t>𝑝</m:t>
                                      </m:r>
                                    </m:e>
                                  </m:acc>
                                </m:e>
                                <m:sub>
                                  <m:r>
                                    <a:rPr lang="en-US" altLang="zh-TW" i="1">
                                      <a:latin typeface="Cambria Math" panose="02040503050406030204" pitchFamily="18" charset="0"/>
                                      <a:ea typeface="Cambria Math" panose="02040503050406030204" pitchFamily="18" charset="0"/>
                                    </a:rPr>
                                    <m:t>𝜇</m:t>
                                  </m:r>
                                </m:sub>
                              </m:sSub>
                            </m:e>
                          </m:d>
                        </m:e>
                        <m:sup>
                          <m:r>
                            <a:rPr lang="en-US" altLang="zh-TW" i="1">
                              <a:latin typeface="Cambria Math"/>
                              <a:ea typeface="Cambria Math" panose="02040503050406030204" pitchFamily="18" charset="0"/>
                            </a:rPr>
                            <m:t>2</m:t>
                          </m:r>
                        </m:sup>
                      </m:sSup>
                      <m:r>
                        <a:rPr lang="en-US" altLang="zh-TW" i="1">
                          <a:latin typeface="Cambria Math"/>
                          <a:ea typeface="Cambria Math" panose="02040503050406030204" pitchFamily="18" charset="0"/>
                        </a:rPr>
                        <m:t>+</m:t>
                      </m:r>
                      <m:sSubSup>
                        <m:sSubSupPr>
                          <m:ctrlPr>
                            <a:rPr lang="en-US" altLang="zh-TW" i="1">
                              <a:latin typeface="Cambria Math" panose="02040503050406030204" pitchFamily="18" charset="0"/>
                              <a:ea typeface="Cambria Math" panose="02040503050406030204" pitchFamily="18" charset="0"/>
                            </a:rPr>
                          </m:ctrlPr>
                        </m:sSubSupPr>
                        <m:e>
                          <m:r>
                            <a:rPr lang="en-US" altLang="zh-TW" i="1">
                              <a:latin typeface="Cambria Math" panose="02040503050406030204" pitchFamily="18" charset="0"/>
                              <a:ea typeface="Cambria Math" panose="02040503050406030204" pitchFamily="18" charset="0"/>
                            </a:rPr>
                            <m:t>𝑚</m:t>
                          </m:r>
                        </m:e>
                        <m:sub>
                          <m:r>
                            <a:rPr lang="en-US" altLang="zh-TW" i="1">
                              <a:latin typeface="Cambria Math" panose="02040503050406030204" pitchFamily="18" charset="0"/>
                              <a:ea typeface="Cambria Math" panose="02040503050406030204" pitchFamily="18" charset="0"/>
                            </a:rPr>
                            <m:t>𝜇</m:t>
                          </m:r>
                        </m:sub>
                        <m:sup>
                          <m:r>
                            <a:rPr lang="en-US" altLang="zh-TW" i="1">
                              <a:latin typeface="Cambria Math" panose="02040503050406030204" pitchFamily="18" charset="0"/>
                              <a:ea typeface="Cambria Math" panose="02040503050406030204" pitchFamily="18" charset="0"/>
                            </a:rPr>
                            <m:t>2</m:t>
                          </m:r>
                        </m:sup>
                      </m:sSubSup>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a:ea typeface="Cambria Math" panose="02040503050406030204" pitchFamily="18" charset="0"/>
                            </a:rPr>
                            <m:t>𝑐</m:t>
                          </m:r>
                        </m:e>
                        <m:sup>
                          <m:r>
                            <a:rPr lang="en-US" altLang="zh-TW" i="1">
                              <a:latin typeface="Cambria Math"/>
                              <a:ea typeface="Cambria Math" panose="02040503050406030204" pitchFamily="18" charset="0"/>
                            </a:rPr>
                            <m:t>2</m:t>
                          </m:r>
                        </m:sup>
                      </m:sSup>
                    </m:oMath>
                  </m:oMathPara>
                </a14:m>
                <a:endParaRPr lang="en-TW" dirty="0">
                  <a:latin typeface="Times New Roman" pitchFamily="18" charset="0"/>
                  <a:cs typeface="Times New Roman" pitchFamily="18" charset="0"/>
                </a:endParaRPr>
              </a:p>
            </p:txBody>
          </p:sp>
        </mc:Choice>
        <mc:Fallback>
          <p:sp>
            <p:nvSpPr>
              <p:cNvPr id="14" name="TextBox 13">
                <a:extLst>
                  <a:ext uri="{FF2B5EF4-FFF2-40B4-BE49-F238E27FC236}">
                    <a16:creationId xmlns:a16="http://schemas.microsoft.com/office/drawing/2014/main" id="{B27A87D1-9BB9-366A-1376-D9FFA6EC825F}"/>
                  </a:ext>
                </a:extLst>
              </p:cNvPr>
              <p:cNvSpPr txBox="1">
                <a:spLocks noRot="1" noChangeAspect="1" noMove="1" noResize="1" noEditPoints="1" noAdjustHandles="1" noChangeArrowheads="1" noChangeShapeType="1" noTextEdit="1"/>
              </p:cNvSpPr>
              <p:nvPr/>
            </p:nvSpPr>
            <p:spPr>
              <a:xfrm>
                <a:off x="3181164" y="6021338"/>
                <a:ext cx="3359648" cy="376834"/>
              </a:xfrm>
              <a:prstGeom prst="rect">
                <a:avLst/>
              </a:prstGeom>
              <a:blipFill>
                <a:blip r:embed="rId13"/>
                <a:stretch>
                  <a:fillRect t="-6452" b="-12903"/>
                </a:stretch>
              </a:blipFill>
            </p:spPr>
            <p:txBody>
              <a:bodyPr/>
              <a:lstStyle/>
              <a:p>
                <a:r>
                  <a:rPr lang="en-TW">
                    <a:noFill/>
                  </a:rPr>
                  <a:t> </a:t>
                </a:r>
              </a:p>
            </p:txBody>
          </p:sp>
        </mc:Fallback>
      </mc:AlternateContent>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941"/>
          <a:stretch/>
        </p:blipFill>
        <p:spPr bwMode="auto">
          <a:xfrm>
            <a:off x="917575" y="97080"/>
            <a:ext cx="7308850" cy="333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4">
            <a:extLst>
              <a:ext uri="{FF2B5EF4-FFF2-40B4-BE49-F238E27FC236}">
                <a16:creationId xmlns:a16="http://schemas.microsoft.com/office/drawing/2014/main" id="{C3B797B2-472B-F257-DF7E-C477B4699D98}"/>
              </a:ext>
            </a:extLst>
          </p:cNvPr>
          <p:cNvSpPr txBox="1"/>
          <p:nvPr/>
        </p:nvSpPr>
        <p:spPr>
          <a:xfrm>
            <a:off x="917575" y="3429000"/>
            <a:ext cx="6420835" cy="369332"/>
          </a:xfrm>
          <a:prstGeom prst="rect">
            <a:avLst/>
          </a:prstGeom>
          <a:noFill/>
        </p:spPr>
        <p:txBody>
          <a:bodyPr wrap="square" rtlCol="0">
            <a:spAutoFit/>
          </a:bodyPr>
          <a:lstStyle/>
          <a:p>
            <a:r>
              <a:rPr lang="zh-TW" altLang="en-US" dirty="0">
                <a:solidFill>
                  <a:srgbClr val="FF0000"/>
                </a:solidFill>
                <a:latin typeface="Times New Roman" pitchFamily="18" charset="0"/>
                <a:cs typeface="Times New Roman" pitchFamily="18" charset="0"/>
              </a:rPr>
              <a:t>產物粒子的能量與動量大小都是固定的值，可以計算出來！</a:t>
            </a:r>
          </a:p>
        </p:txBody>
      </p:sp>
      <p:pic>
        <p:nvPicPr>
          <p:cNvPr id="3" name="Picture 2">
            <a:extLst>
              <a:ext uri="{FF2B5EF4-FFF2-40B4-BE49-F238E27FC236}">
                <a16:creationId xmlns:a16="http://schemas.microsoft.com/office/drawing/2014/main" id="{FF74D519-1C07-4431-91AB-64EE89C9CF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918"/>
          <a:stretch/>
        </p:blipFill>
        <p:spPr bwMode="auto">
          <a:xfrm>
            <a:off x="899235" y="3973480"/>
            <a:ext cx="7308850" cy="254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0" y="1192213"/>
            <a:ext cx="72739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5661025"/>
            <a:ext cx="56165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263" y="265113"/>
            <a:ext cx="558165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8" name="文字方塊 2"/>
          <p:cNvSpPr txBox="1">
            <a:spLocks noChangeArrowheads="1"/>
          </p:cNvSpPr>
          <p:nvPr/>
        </p:nvSpPr>
        <p:spPr bwMode="auto">
          <a:xfrm>
            <a:off x="971550" y="893763"/>
            <a:ext cx="58324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fontAlgn="base">
              <a:spcBef>
                <a:spcPct val="0"/>
              </a:spcBef>
              <a:spcAft>
                <a:spcPct val="0"/>
              </a:spcAft>
              <a:defRPr kumimoji="1" sz="2400">
                <a:solidFill>
                  <a:schemeClr val="tx1"/>
                </a:solidFill>
                <a:latin typeface="Tahoma" pitchFamily="34" charset="0"/>
                <a:ea typeface="新細明體" pitchFamily="18" charset="-120"/>
              </a:defRPr>
            </a:lvl6pPr>
            <a:lvl7pPr marL="2971800" indent="-228600" fontAlgn="base">
              <a:spcBef>
                <a:spcPct val="0"/>
              </a:spcBef>
              <a:spcAft>
                <a:spcPct val="0"/>
              </a:spcAft>
              <a:defRPr kumimoji="1" sz="2400">
                <a:solidFill>
                  <a:schemeClr val="tx1"/>
                </a:solidFill>
                <a:latin typeface="Tahoma" pitchFamily="34" charset="0"/>
                <a:ea typeface="新細明體" pitchFamily="18" charset="-120"/>
              </a:defRPr>
            </a:lvl7pPr>
            <a:lvl8pPr marL="3429000" indent="-228600" fontAlgn="base">
              <a:spcBef>
                <a:spcPct val="0"/>
              </a:spcBef>
              <a:spcAft>
                <a:spcPct val="0"/>
              </a:spcAft>
              <a:defRPr kumimoji="1" sz="2400">
                <a:solidFill>
                  <a:schemeClr val="tx1"/>
                </a:solidFill>
                <a:latin typeface="Tahoma" pitchFamily="34" charset="0"/>
                <a:ea typeface="新細明體" pitchFamily="18" charset="-120"/>
              </a:defRPr>
            </a:lvl8pPr>
            <a:lvl9pPr marL="3886200" indent="-228600" fontAlgn="base">
              <a:spcBef>
                <a:spcPct val="0"/>
              </a:spcBef>
              <a:spcAft>
                <a:spcPct val="0"/>
              </a:spcAft>
              <a:defRPr kumimoji="1" sz="2400">
                <a:solidFill>
                  <a:schemeClr val="tx1"/>
                </a:solidFill>
                <a:latin typeface="Tahoma" pitchFamily="34" charset="0"/>
                <a:ea typeface="新細明體" pitchFamily="18" charset="-120"/>
              </a:defRPr>
            </a:lvl9pPr>
          </a:lstStyle>
          <a:p>
            <a:r>
              <a:rPr kumimoji="0" lang="en-US" altLang="zh-TW" sz="1800">
                <a:latin typeface="Times New Roman" pitchFamily="18" charset="0"/>
                <a:cs typeface="Times New Roman" pitchFamily="18" charset="0"/>
              </a:rPr>
              <a:t>And Remember that for any real particles:</a:t>
            </a:r>
            <a:endParaRPr kumimoji="0" lang="zh-TW" altLang="en-US" sz="180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文字方塊 7">
                <a:extLst>
                  <a:ext uri="{FF2B5EF4-FFF2-40B4-BE49-F238E27FC236}">
                    <a16:creationId xmlns:a16="http://schemas.microsoft.com/office/drawing/2014/main" id="{52FC50A2-0657-CD41-9E62-A5F2FD64B6DF}"/>
                  </a:ext>
                </a:extLst>
              </p:cNvPr>
              <p:cNvSpPr txBox="1"/>
              <p:nvPr/>
            </p:nvSpPr>
            <p:spPr>
              <a:xfrm>
                <a:off x="2419090" y="2466940"/>
                <a:ext cx="3991606" cy="620747"/>
              </a:xfrm>
              <a:prstGeom prst="rect">
                <a:avLst/>
              </a:prstGeom>
              <a:solidFill>
                <a:srgbClr val="FFFDAB"/>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i="1" smtClean="0">
                          <a:latin typeface="Cambria Math" panose="02040503050406030204" pitchFamily="18" charset="0"/>
                        </a:rPr>
                        <m:t>0</m:t>
                      </m:r>
                      <m:r>
                        <a:rPr lang="en-US" altLang="zh-TW" b="0" i="1" smtClean="0">
                          <a:latin typeface="Cambria Math"/>
                          <a:cs typeface="Times New Roman" pitchFamily="18" charset="0"/>
                        </a:rPr>
                        <m:t>=</m:t>
                      </m:r>
                      <m:sSubSup>
                        <m:sSubSupPr>
                          <m:ctrlPr>
                            <a:rPr lang="zh-TW" altLang="en-US" i="1">
                              <a:latin typeface="Cambria Math" panose="02040503050406030204" pitchFamily="18" charset="0"/>
                            </a:rPr>
                          </m:ctrlPr>
                        </m:sSubSupPr>
                        <m:e>
                          <m:r>
                            <a:rPr lang="en-US" altLang="zh-TW" b="0" i="1" smtClean="0">
                              <a:latin typeface="Cambria Math" panose="02040503050406030204" pitchFamily="18" charset="0"/>
                            </a:rPr>
                            <m:t>𝑚</m:t>
                          </m:r>
                        </m:e>
                        <m:sub>
                          <m:r>
                            <a:rPr lang="en-US" altLang="zh-TW" i="1" smtClean="0">
                              <a:latin typeface="Cambria Math" panose="02040503050406030204" pitchFamily="18" charset="0"/>
                              <a:ea typeface="Cambria Math" panose="02040503050406030204" pitchFamily="18" charset="0"/>
                            </a:rPr>
                            <m:t>𝜋</m:t>
                          </m:r>
                        </m:sub>
                        <m:sup>
                          <m:r>
                            <a:rPr lang="en-US" altLang="zh-TW" i="1">
                              <a:latin typeface="Cambria Math"/>
                              <a:ea typeface="Cambria Math" panose="02040503050406030204" pitchFamily="18" charset="0"/>
                              <a:cs typeface="Times New Roman" pitchFamily="18" charset="0"/>
                            </a:rPr>
                            <m:t>2</m:t>
                          </m:r>
                        </m:sup>
                      </m:sSubSup>
                      <m:sSup>
                        <m:sSupPr>
                          <m:ctrlPr>
                            <a:rPr lang="en-US" altLang="zh-TW" i="1" smtClean="0">
                              <a:latin typeface="Cambria Math" panose="02040503050406030204" pitchFamily="18" charset="0"/>
                              <a:ea typeface="Cambria Math" panose="02040503050406030204" pitchFamily="18" charset="0"/>
                              <a:cs typeface="Times New Roman" pitchFamily="18" charset="0"/>
                            </a:rPr>
                          </m:ctrlPr>
                        </m:sSupPr>
                        <m:e>
                          <m:r>
                            <a:rPr lang="en-US" altLang="zh-TW" b="0" i="1" smtClean="0">
                              <a:latin typeface="Cambria Math" panose="02040503050406030204" pitchFamily="18" charset="0"/>
                              <a:ea typeface="Cambria Math" panose="02040503050406030204" pitchFamily="18" charset="0"/>
                              <a:cs typeface="Times New Roman" pitchFamily="18" charset="0"/>
                            </a:rPr>
                            <m:t>𝑐</m:t>
                          </m:r>
                        </m:e>
                        <m:sup>
                          <m:r>
                            <a:rPr lang="en-US" altLang="zh-TW" b="0" i="1" smtClean="0">
                              <a:latin typeface="Cambria Math" panose="02040503050406030204" pitchFamily="18" charset="0"/>
                              <a:ea typeface="Cambria Math" panose="02040503050406030204" pitchFamily="18" charset="0"/>
                              <a:cs typeface="Times New Roman" pitchFamily="18" charset="0"/>
                            </a:rPr>
                            <m:t>2</m:t>
                          </m:r>
                        </m:sup>
                      </m:sSup>
                      <m:r>
                        <a:rPr lang="en-US" altLang="zh-TW" i="1">
                          <a:latin typeface="Cambria Math"/>
                          <a:ea typeface="Cambria Math" panose="02040503050406030204" pitchFamily="18" charset="0"/>
                          <a:cs typeface="Times New Roman" pitchFamily="18" charset="0"/>
                        </a:rPr>
                        <m:t>+</m:t>
                      </m:r>
                      <m:sSubSup>
                        <m:sSubSupPr>
                          <m:ctrlPr>
                            <a:rPr lang="zh-TW" altLang="en-US" i="1">
                              <a:latin typeface="Cambria Math" panose="02040503050406030204" pitchFamily="18" charset="0"/>
                            </a:rPr>
                          </m:ctrlPr>
                        </m:sSubSupPr>
                        <m:e>
                          <m:r>
                            <a:rPr lang="en-US" altLang="zh-TW" i="1">
                              <a:latin typeface="Cambria Math"/>
                            </a:rPr>
                            <m:t>𝑝</m:t>
                          </m:r>
                        </m:e>
                        <m:sub>
                          <m:r>
                            <a:rPr lang="en-US" altLang="zh-TW" i="1" smtClean="0">
                              <a:latin typeface="Cambria Math" panose="02040503050406030204" pitchFamily="18" charset="0"/>
                              <a:ea typeface="Cambria Math" panose="02040503050406030204" pitchFamily="18" charset="0"/>
                              <a:cs typeface="Times New Roman" pitchFamily="18" charset="0"/>
                            </a:rPr>
                            <m:t>𝜇</m:t>
                          </m:r>
                        </m:sub>
                        <m:sup>
                          <m:r>
                            <a:rPr lang="en-US" altLang="zh-TW" i="1">
                              <a:latin typeface="Cambria Math"/>
                              <a:ea typeface="Cambria Math" panose="02040503050406030204" pitchFamily="18" charset="0"/>
                              <a:cs typeface="Times New Roman" pitchFamily="18" charset="0"/>
                            </a:rPr>
                            <m:t>2</m:t>
                          </m:r>
                        </m:sup>
                      </m:sSubSup>
                      <m:sSup>
                        <m:sSupPr>
                          <m:ctrlPr>
                            <a:rPr lang="en-US" altLang="zh-TW" i="1">
                              <a:latin typeface="Cambria Math" panose="02040503050406030204" pitchFamily="18" charset="0"/>
                              <a:ea typeface="Cambria Math" panose="02040503050406030204" pitchFamily="18" charset="0"/>
                              <a:cs typeface="Times New Roman" pitchFamily="18" charset="0"/>
                            </a:rPr>
                          </m:ctrlPr>
                        </m:sSupPr>
                        <m:e>
                          <m:r>
                            <a:rPr lang="en-US" altLang="zh-TW" i="1">
                              <a:latin typeface="Cambria Math" panose="02040503050406030204" pitchFamily="18" charset="0"/>
                              <a:ea typeface="Cambria Math" panose="02040503050406030204" pitchFamily="18" charset="0"/>
                              <a:cs typeface="Times New Roman" pitchFamily="18" charset="0"/>
                            </a:rPr>
                            <m:t>𝑐</m:t>
                          </m:r>
                        </m:e>
                        <m:sup>
                          <m:r>
                            <a:rPr lang="en-US" altLang="zh-TW" i="1">
                              <a:latin typeface="Cambria Math" panose="02040503050406030204" pitchFamily="18" charset="0"/>
                              <a:ea typeface="Cambria Math" panose="02040503050406030204" pitchFamily="18" charset="0"/>
                              <a:cs typeface="Times New Roman" pitchFamily="18" charset="0"/>
                            </a:rPr>
                            <m:t>2</m:t>
                          </m:r>
                        </m:sup>
                      </m:sSup>
                      <m:r>
                        <a:rPr lang="en-US" altLang="zh-TW" b="0" i="1" smtClean="0">
                          <a:latin typeface="Cambria Math" panose="02040503050406030204" pitchFamily="18" charset="0"/>
                          <a:cs typeface="Times New Roman" pitchFamily="18" charset="0"/>
                        </a:rPr>
                        <m:t>+</m:t>
                      </m:r>
                      <m:f>
                        <m:fPr>
                          <m:ctrlPr>
                            <a:rPr lang="en-US" altLang="zh-TW" b="0" i="1" smtClean="0">
                              <a:latin typeface="Cambria Math" panose="02040503050406030204" pitchFamily="18" charset="0"/>
                              <a:cs typeface="Times New Roman" pitchFamily="18" charset="0"/>
                            </a:rPr>
                          </m:ctrlPr>
                        </m:fPr>
                        <m:num>
                          <m:r>
                            <a:rPr lang="en-US" altLang="zh-TW" i="1">
                              <a:latin typeface="Cambria Math"/>
                              <a:ea typeface="Cambria Math" panose="02040503050406030204" pitchFamily="18" charset="0"/>
                              <a:cs typeface="Times New Roman" pitchFamily="18" charset="0"/>
                            </a:rPr>
                            <m:t>2</m:t>
                          </m:r>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𝐸</m:t>
                              </m:r>
                            </m:e>
                            <m:sub>
                              <m:r>
                                <a:rPr lang="en-US" altLang="zh-TW" i="1" smtClean="0">
                                  <a:latin typeface="Cambria Math" panose="02040503050406030204" pitchFamily="18" charset="0"/>
                                  <a:ea typeface="Cambria Math" panose="02040503050406030204" pitchFamily="18" charset="0"/>
                                  <a:cs typeface="Times New Roman" pitchFamily="18" charset="0"/>
                                </a:rPr>
                                <m:t>𝜋</m:t>
                              </m:r>
                            </m:sub>
                          </m:sSub>
                          <m:sSub>
                            <m:sSubPr>
                              <m:ctrlPr>
                                <a:rPr lang="en-US" altLang="zh-TW" i="1">
                                  <a:latin typeface="Cambria Math" panose="02040503050406030204" pitchFamily="18" charset="0"/>
                                  <a:cs typeface="Times New Roman" pitchFamily="18" charset="0"/>
                                </a:rPr>
                              </m:ctrlPr>
                            </m:sSubPr>
                            <m:e>
                              <m:r>
                                <a:rPr lang="en-US" altLang="zh-TW" i="1">
                                  <a:latin typeface="Cambria Math"/>
                                  <a:cs typeface="Times New Roman" pitchFamily="18" charset="0"/>
                                </a:rPr>
                                <m:t>𝐸</m:t>
                              </m:r>
                            </m:e>
                            <m:sub>
                              <m:r>
                                <a:rPr lang="en-US" altLang="zh-TW" i="1" smtClean="0">
                                  <a:latin typeface="Cambria Math" panose="02040503050406030204" pitchFamily="18" charset="0"/>
                                  <a:ea typeface="Cambria Math" panose="02040503050406030204" pitchFamily="18" charset="0"/>
                                  <a:cs typeface="Times New Roman" pitchFamily="18" charset="0"/>
                                </a:rPr>
                                <m:t>𝜇</m:t>
                              </m:r>
                            </m:sub>
                          </m:sSub>
                        </m:num>
                        <m:den>
                          <m:sSup>
                            <m:sSupPr>
                              <m:ctrlPr>
                                <a:rPr lang="en-US" altLang="zh-TW" i="1" dirty="0">
                                  <a:latin typeface="Cambria Math" panose="02040503050406030204" pitchFamily="18" charset="0"/>
                                  <a:ea typeface="Cambria Math" panose="02040503050406030204" pitchFamily="18" charset="0"/>
                                  <a:cs typeface="Times New Roman" pitchFamily="18" charset="0"/>
                                </a:rPr>
                              </m:ctrlPr>
                            </m:sSupPr>
                            <m:e>
                              <m:r>
                                <a:rPr lang="en-US" altLang="zh-TW" i="1" dirty="0">
                                  <a:latin typeface="Cambria Math"/>
                                  <a:ea typeface="Cambria Math" panose="02040503050406030204" pitchFamily="18" charset="0"/>
                                  <a:cs typeface="Times New Roman" pitchFamily="18" charset="0"/>
                                </a:rPr>
                                <m:t>𝑐</m:t>
                              </m:r>
                            </m:e>
                            <m:sup>
                              <m:r>
                                <a:rPr lang="en-US" altLang="zh-TW" i="1" dirty="0">
                                  <a:latin typeface="Cambria Math"/>
                                  <a:ea typeface="Cambria Math" panose="02040503050406030204" pitchFamily="18" charset="0"/>
                                  <a:cs typeface="Times New Roman" pitchFamily="18" charset="0"/>
                                </a:rPr>
                                <m:t>2</m:t>
                              </m:r>
                            </m:sup>
                          </m:sSup>
                        </m:den>
                      </m:f>
                      <m:r>
                        <a:rPr lang="en-US" altLang="zh-TW" i="1">
                          <a:latin typeface="Cambria Math"/>
                          <a:cs typeface="Times New Roman" pitchFamily="18" charset="0"/>
                        </a:rPr>
                        <m:t>−</m:t>
                      </m:r>
                      <m:r>
                        <m:rPr>
                          <m:nor/>
                        </m:rPr>
                        <a:rPr lang="en-US" altLang="zh-TW" dirty="0">
                          <a:ea typeface="Cambria Math" panose="02040503050406030204" pitchFamily="18" charset="0"/>
                          <a:cs typeface="Times New Roman" pitchFamily="18" charset="0"/>
                        </a:rPr>
                        <m:t> </m:t>
                      </m:r>
                      <m:r>
                        <a:rPr lang="en-US" altLang="zh-TW" i="1">
                          <a:latin typeface="Cambria Math"/>
                          <a:ea typeface="Cambria Math" panose="02040503050406030204" pitchFamily="18" charset="0"/>
                          <a:cs typeface="Times New Roman" pitchFamily="18" charset="0"/>
                        </a:rPr>
                        <m:t>2</m:t>
                      </m:r>
                      <m:sSub>
                        <m:sSubPr>
                          <m:ctrlPr>
                            <a:rPr lang="en-US" altLang="zh-TW" i="1" smtClean="0">
                              <a:latin typeface="Cambria Math" panose="02040503050406030204" pitchFamily="18" charset="0"/>
                              <a:ea typeface="Cambria Math" panose="02040503050406030204" pitchFamily="18" charset="0"/>
                              <a:cs typeface="Times New Roman" pitchFamily="18" charset="0"/>
                            </a:rPr>
                          </m:ctrlPr>
                        </m:sSubPr>
                        <m:e>
                          <m:acc>
                            <m:accPr>
                              <m:chr m:val="⃗"/>
                              <m:ctrlPr>
                                <a:rPr lang="en-US" altLang="zh-TW" i="1" smtClean="0">
                                  <a:latin typeface="Cambria Math" panose="02040503050406030204" pitchFamily="18" charset="0"/>
                                  <a:ea typeface="Cambria Math" panose="02040503050406030204" pitchFamily="18" charset="0"/>
                                  <a:cs typeface="Times New Roman" pitchFamily="18" charset="0"/>
                                </a:rPr>
                              </m:ctrlPr>
                            </m:accPr>
                            <m:e>
                              <m:r>
                                <a:rPr lang="en-US" altLang="zh-TW" b="0" i="1" smtClean="0">
                                  <a:latin typeface="Cambria Math"/>
                                  <a:ea typeface="Cambria Math" panose="02040503050406030204" pitchFamily="18" charset="0"/>
                                  <a:cs typeface="Times New Roman" pitchFamily="18" charset="0"/>
                                </a:rPr>
                                <m:t>𝑝</m:t>
                              </m:r>
                            </m:e>
                          </m:acc>
                        </m:e>
                        <m:sub>
                          <m:r>
                            <a:rPr lang="en-US" altLang="zh-TW" i="1" smtClean="0">
                              <a:latin typeface="Cambria Math" panose="02040503050406030204" pitchFamily="18" charset="0"/>
                              <a:ea typeface="Cambria Math" panose="02040503050406030204" pitchFamily="18" charset="0"/>
                              <a:cs typeface="Times New Roman" pitchFamily="18" charset="0"/>
                            </a:rPr>
                            <m:t>𝜋</m:t>
                          </m:r>
                        </m:sub>
                      </m:sSub>
                      <m:r>
                        <a:rPr lang="en-US" altLang="zh-TW" i="1" smtClean="0">
                          <a:latin typeface="Cambria Math"/>
                          <a:ea typeface="Cambria Math"/>
                          <a:cs typeface="Times New Roman" pitchFamily="18" charset="0"/>
                        </a:rPr>
                        <m:t>∙</m:t>
                      </m:r>
                      <m:sSub>
                        <m:sSubPr>
                          <m:ctrlPr>
                            <a:rPr lang="en-US" altLang="zh-TW" i="1">
                              <a:latin typeface="Cambria Math" panose="02040503050406030204" pitchFamily="18" charset="0"/>
                              <a:ea typeface="Cambria Math" panose="02040503050406030204" pitchFamily="18" charset="0"/>
                              <a:cs typeface="Times New Roman" pitchFamily="18" charset="0"/>
                            </a:rPr>
                          </m:ctrlPr>
                        </m:sSubPr>
                        <m:e>
                          <m:acc>
                            <m:accPr>
                              <m:chr m:val="⃗"/>
                              <m:ctrlPr>
                                <a:rPr lang="en-US" altLang="zh-TW" i="1">
                                  <a:latin typeface="Cambria Math" panose="02040503050406030204" pitchFamily="18" charset="0"/>
                                  <a:ea typeface="Cambria Math" panose="02040503050406030204" pitchFamily="18" charset="0"/>
                                  <a:cs typeface="Times New Roman" pitchFamily="18" charset="0"/>
                                </a:rPr>
                              </m:ctrlPr>
                            </m:accPr>
                            <m:e>
                              <m:r>
                                <a:rPr lang="en-US" altLang="zh-TW" i="1">
                                  <a:latin typeface="Cambria Math"/>
                                  <a:ea typeface="Cambria Math" panose="02040503050406030204" pitchFamily="18" charset="0"/>
                                  <a:cs typeface="Times New Roman" pitchFamily="18" charset="0"/>
                                </a:rPr>
                                <m:t>𝑝</m:t>
                              </m:r>
                            </m:e>
                          </m:acc>
                        </m:e>
                        <m:sub>
                          <m:r>
                            <a:rPr lang="en-US" altLang="zh-TW" i="1" smtClean="0">
                              <a:latin typeface="Cambria Math" panose="02040503050406030204" pitchFamily="18" charset="0"/>
                              <a:ea typeface="Cambria Math" panose="02040503050406030204" pitchFamily="18" charset="0"/>
                              <a:cs typeface="Times New Roman" pitchFamily="18" charset="0"/>
                            </a:rPr>
                            <m:t>𝜇</m:t>
                          </m:r>
                        </m:sub>
                      </m:sSub>
                    </m:oMath>
                  </m:oMathPara>
                </a14:m>
                <a:endParaRPr lang="zh-TW" altLang="en-US" dirty="0">
                  <a:latin typeface="Times New Roman" pitchFamily="18" charset="0"/>
                  <a:cs typeface="Times New Roman" pitchFamily="18" charset="0"/>
                </a:endParaRPr>
              </a:p>
            </p:txBody>
          </p:sp>
        </mc:Choice>
        <mc:Fallback xmlns="">
          <p:sp>
            <p:nvSpPr>
              <p:cNvPr id="7" name="文字方塊 7">
                <a:extLst>
                  <a:ext uri="{FF2B5EF4-FFF2-40B4-BE49-F238E27FC236}">
                    <a16:creationId xmlns:a16="http://schemas.microsoft.com/office/drawing/2014/main" id="{52FC50A2-0657-CD41-9E62-A5F2FD64B6DF}"/>
                  </a:ext>
                </a:extLst>
              </p:cNvPr>
              <p:cNvSpPr txBox="1">
                <a:spLocks noRot="1" noChangeAspect="1" noMove="1" noResize="1" noEditPoints="1" noAdjustHandles="1" noChangeArrowheads="1" noChangeShapeType="1" noTextEdit="1"/>
              </p:cNvSpPr>
              <p:nvPr/>
            </p:nvSpPr>
            <p:spPr>
              <a:xfrm>
                <a:off x="2419090" y="2466940"/>
                <a:ext cx="3991606" cy="620747"/>
              </a:xfrm>
              <a:prstGeom prst="rect">
                <a:avLst/>
              </a:prstGeom>
              <a:blipFill>
                <a:blip r:embed="rId5"/>
                <a:stretch>
                  <a:fillRect/>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8" name="文字方塊 1">
                <a:extLst>
                  <a:ext uri="{FF2B5EF4-FFF2-40B4-BE49-F238E27FC236}">
                    <a16:creationId xmlns:a16="http://schemas.microsoft.com/office/drawing/2014/main" id="{61A3FED3-4240-9C4B-8667-8E54E62E6516}"/>
                  </a:ext>
                </a:extLst>
              </p:cNvPr>
              <p:cNvSpPr txBox="1"/>
              <p:nvPr/>
            </p:nvSpPr>
            <p:spPr>
              <a:xfrm>
                <a:off x="6538913" y="299127"/>
                <a:ext cx="2351606" cy="555858"/>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a:latin typeface="Cambria Math" panose="02040503050406030204" pitchFamily="18" charset="0"/>
                              <a:cs typeface="Times New Roman" pitchFamily="18" charset="0"/>
                            </a:rPr>
                          </m:ctrlPr>
                        </m:sSupPr>
                        <m:e>
                          <m:r>
                            <a:rPr lang="en-US" altLang="zh-TW" i="1">
                              <a:latin typeface="Cambria Math" panose="02040503050406030204" pitchFamily="18" charset="0"/>
                              <a:cs typeface="Times New Roman" pitchFamily="18" charset="0"/>
                            </a:rPr>
                            <m:t>𝑝</m:t>
                          </m:r>
                        </m:e>
                        <m:sup>
                          <m:r>
                            <a:rPr lang="en-US" altLang="zh-TW" i="1">
                              <a:latin typeface="Cambria Math" panose="02040503050406030204" pitchFamily="18" charset="0"/>
                              <a:cs typeface="Times New Roman" pitchFamily="18" charset="0"/>
                            </a:rPr>
                            <m:t>2</m:t>
                          </m:r>
                        </m:sup>
                      </m:sSup>
                      <m:r>
                        <a:rPr lang="en-US" altLang="zh-TW" i="1">
                          <a:latin typeface="Cambria Math" panose="02040503050406030204" pitchFamily="18" charset="0"/>
                          <a:cs typeface="Times New Roman" pitchFamily="18" charset="0"/>
                        </a:rPr>
                        <m:t>=</m:t>
                      </m:r>
                      <m:f>
                        <m:fPr>
                          <m:ctrlPr>
                            <a:rPr kumimoji="1" lang="en-US" altLang="zh-TW" i="1" smtClean="0">
                              <a:latin typeface="Cambria Math" panose="02040503050406030204" pitchFamily="18" charset="0"/>
                              <a:cs typeface="Times New Roman" pitchFamily="18" charset="0"/>
                            </a:rPr>
                          </m:ctrlPr>
                        </m:fPr>
                        <m:num>
                          <m:sSup>
                            <m:sSupPr>
                              <m:ctrlPr>
                                <a:rPr kumimoji="1" lang="en-US" altLang="zh-TW"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𝐸</m:t>
                              </m:r>
                            </m:e>
                            <m:sup>
                              <m:r>
                                <a:rPr kumimoji="1" lang="en-US" altLang="zh-TW" b="0" i="1" smtClean="0">
                                  <a:latin typeface="Cambria Math" panose="02040503050406030204" pitchFamily="18" charset="0"/>
                                  <a:cs typeface="Times New Roman" pitchFamily="18" charset="0"/>
                                </a:rPr>
                                <m:t>2</m:t>
                              </m:r>
                            </m:sup>
                          </m:sSup>
                        </m:num>
                        <m:den>
                          <m:sSup>
                            <m:sSupPr>
                              <m:ctrlPr>
                                <a:rPr kumimoji="1" lang="en-US" altLang="zh-TW"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𝑐</m:t>
                              </m:r>
                            </m:e>
                            <m:sup>
                              <m:r>
                                <a:rPr kumimoji="1" lang="en-US" altLang="zh-TW" b="0" i="1" smtClean="0">
                                  <a:latin typeface="Cambria Math" panose="02040503050406030204" pitchFamily="18" charset="0"/>
                                  <a:cs typeface="Times New Roman" pitchFamily="18" charset="0"/>
                                </a:rPr>
                                <m:t>2</m:t>
                              </m:r>
                            </m:sup>
                          </m:sSup>
                        </m:den>
                      </m:f>
                      <m:r>
                        <a:rPr kumimoji="1" lang="en-US" altLang="zh-TW" b="0" i="1" smtClean="0">
                          <a:latin typeface="Cambria Math" panose="02040503050406030204" pitchFamily="18" charset="0"/>
                          <a:cs typeface="Times New Roman" pitchFamily="18" charset="0"/>
                        </a:rPr>
                        <m:t>−</m:t>
                      </m:r>
                      <m:sSup>
                        <m:sSupPr>
                          <m:ctrlPr>
                            <a:rPr kumimoji="1" lang="en-US" altLang="zh-TW" b="0" i="1" smtClean="0">
                              <a:latin typeface="Cambria Math" panose="02040503050406030204" pitchFamily="18" charset="0"/>
                              <a:cs typeface="Times New Roman" pitchFamily="18" charset="0"/>
                            </a:rPr>
                          </m:ctrlPr>
                        </m:sSupPr>
                        <m:e>
                          <m:d>
                            <m:dPr>
                              <m:begChr m:val="|"/>
                              <m:endChr m:val="|"/>
                              <m:ctrlPr>
                                <a:rPr kumimoji="1" lang="en-US" altLang="zh-TW" b="0" i="1" smtClean="0">
                                  <a:latin typeface="Cambria Math" panose="02040503050406030204" pitchFamily="18" charset="0"/>
                                  <a:cs typeface="Times New Roman" pitchFamily="18" charset="0"/>
                                </a:rPr>
                              </m:ctrlPr>
                            </m:dPr>
                            <m:e>
                              <m:acc>
                                <m:accPr>
                                  <m:chr m:val="⃗"/>
                                  <m:ctrlPr>
                                    <a:rPr kumimoji="1" lang="en-US" altLang="zh-TW" b="0"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𝑝</m:t>
                                  </m:r>
                                </m:e>
                              </m:acc>
                            </m:e>
                          </m:d>
                        </m:e>
                        <m:sup>
                          <m:r>
                            <a:rPr kumimoji="1" lang="en-US" altLang="zh-TW" b="0" i="1" smtClean="0">
                              <a:latin typeface="Cambria Math" panose="02040503050406030204" pitchFamily="18" charset="0"/>
                              <a:cs typeface="Times New Roman" pitchFamily="18" charset="0"/>
                            </a:rPr>
                            <m:t>2</m:t>
                          </m:r>
                        </m:sup>
                      </m:sSup>
                      <m:r>
                        <a:rPr kumimoji="1" lang="en-US" altLang="zh-TW" b="0" i="1" smtClean="0">
                          <a:latin typeface="Cambria Math" panose="02040503050406030204" pitchFamily="18" charset="0"/>
                          <a:cs typeface="Times New Roman" pitchFamily="18" charset="0"/>
                        </a:rPr>
                        <m:t>=</m:t>
                      </m:r>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𝑚</m:t>
                          </m:r>
                        </m:e>
                        <m:sup>
                          <m:r>
                            <a:rPr kumimoji="1" lang="en-US" altLang="zh-TW" b="0" i="1" smtClean="0">
                              <a:latin typeface="Cambria Math" panose="02040503050406030204" pitchFamily="18" charset="0"/>
                              <a:cs typeface="Times New Roman" pitchFamily="18" charset="0"/>
                            </a:rPr>
                            <m:t>2</m:t>
                          </m:r>
                        </m:sup>
                      </m:sSup>
                      <m:sSup>
                        <m:sSupPr>
                          <m:ctrlPr>
                            <a:rPr kumimoji="1" lang="en-US" altLang="zh-TW" b="0" i="1" smtClean="0">
                              <a:latin typeface="Cambria Math" panose="02040503050406030204" pitchFamily="18" charset="0"/>
                              <a:cs typeface="Times New Roman" pitchFamily="18" charset="0"/>
                            </a:rPr>
                          </m:ctrlPr>
                        </m:sSupPr>
                        <m:e>
                          <m:r>
                            <a:rPr kumimoji="1" lang="en-US" altLang="zh-TW" b="0" i="1" smtClean="0">
                              <a:latin typeface="Cambria Math" panose="02040503050406030204" pitchFamily="18" charset="0"/>
                              <a:cs typeface="Times New Roman" pitchFamily="18" charset="0"/>
                            </a:rPr>
                            <m:t>𝑐</m:t>
                          </m:r>
                        </m:e>
                        <m:sup>
                          <m:r>
                            <a:rPr kumimoji="1" lang="en-US" altLang="zh-TW" b="0" i="1" smtClean="0">
                              <a:latin typeface="Cambria Math" panose="02040503050406030204" pitchFamily="18" charset="0"/>
                              <a:cs typeface="Times New Roman" pitchFamily="18" charset="0"/>
                            </a:rPr>
                            <m:t>2</m:t>
                          </m:r>
                        </m:sup>
                      </m:sSup>
                    </m:oMath>
                  </m:oMathPara>
                </a14:m>
                <a:endParaRPr kumimoji="1" lang="zh-TW" altLang="en-US" dirty="0">
                  <a:latin typeface="Times New Roman" pitchFamily="18" charset="0"/>
                  <a:cs typeface="Times New Roman" pitchFamily="18" charset="0"/>
                </a:endParaRPr>
              </a:p>
            </p:txBody>
          </p:sp>
        </mc:Choice>
        <mc:Fallback xmlns="">
          <p:sp>
            <p:nvSpPr>
              <p:cNvPr id="8" name="文字方塊 1">
                <a:extLst>
                  <a:ext uri="{FF2B5EF4-FFF2-40B4-BE49-F238E27FC236}">
                    <a16:creationId xmlns:a16="http://schemas.microsoft.com/office/drawing/2014/main" id="{61A3FED3-4240-9C4B-8667-8E54E62E6516}"/>
                  </a:ext>
                </a:extLst>
              </p:cNvPr>
              <p:cNvSpPr txBox="1">
                <a:spLocks noRot="1" noChangeAspect="1" noMove="1" noResize="1" noEditPoints="1" noAdjustHandles="1" noChangeArrowheads="1" noChangeShapeType="1" noTextEdit="1"/>
              </p:cNvSpPr>
              <p:nvPr/>
            </p:nvSpPr>
            <p:spPr>
              <a:xfrm>
                <a:off x="6538913" y="299127"/>
                <a:ext cx="2351606" cy="555858"/>
              </a:xfrm>
              <a:prstGeom prst="rect">
                <a:avLst/>
              </a:prstGeom>
              <a:blipFill>
                <a:blip r:embed="rId6"/>
                <a:stretch>
                  <a:fillRect l="-2162" r="-541" b="-8889"/>
                </a:stretch>
              </a:blipFill>
            </p:spPr>
            <p:txBody>
              <a:bodyPr/>
              <a:lstStyle/>
              <a:p>
                <a:r>
                  <a:rPr lang="en-TW">
                    <a:noFill/>
                  </a:rPr>
                  <a:t> </a:t>
                </a:r>
              </a:p>
            </p:txBody>
          </p:sp>
        </mc:Fallback>
      </mc:AlternateContent>
      <p:sp>
        <p:nvSpPr>
          <p:cNvPr id="9" name="TextBox 8">
            <a:extLst>
              <a:ext uri="{FF2B5EF4-FFF2-40B4-BE49-F238E27FC236}">
                <a16:creationId xmlns:a16="http://schemas.microsoft.com/office/drawing/2014/main" id="{2ECF6D53-1C35-F149-8CBF-1BF5D3DF4219}"/>
              </a:ext>
            </a:extLst>
          </p:cNvPr>
          <p:cNvSpPr txBox="1"/>
          <p:nvPr/>
        </p:nvSpPr>
        <p:spPr>
          <a:xfrm>
            <a:off x="911225" y="2752487"/>
            <a:ext cx="1475740" cy="369332"/>
          </a:xfrm>
          <a:prstGeom prst="rect">
            <a:avLst/>
          </a:prstGeom>
          <a:noFill/>
        </p:spPr>
        <p:txBody>
          <a:bodyPr wrap="square" rtlCol="0">
            <a:spAutoFit/>
          </a:bodyPr>
          <a:lstStyle/>
          <a:p>
            <a:r>
              <a:rPr lang="en-GB" dirty="0">
                <a:latin typeface="Times New Roman" pitchFamily="18" charset="0"/>
                <a:cs typeface="Times New Roman" pitchFamily="18" charset="0"/>
              </a:rPr>
              <a:t>I</a:t>
            </a:r>
            <a:r>
              <a:rPr lang="en-TW" dirty="0">
                <a:latin typeface="Times New Roman" pitchFamily="18" charset="0"/>
                <a:cs typeface="Times New Roman" pitchFamily="18" charset="0"/>
              </a:rPr>
              <a:t>n COM</a:t>
            </a:r>
          </a:p>
        </p:txBody>
      </p:sp>
      <p:sp>
        <p:nvSpPr>
          <p:cNvPr id="2" name="TextBox 1">
            <a:extLst>
              <a:ext uri="{FF2B5EF4-FFF2-40B4-BE49-F238E27FC236}">
                <a16:creationId xmlns:a16="http://schemas.microsoft.com/office/drawing/2014/main" id="{D5297D44-87E7-E547-BA89-7D3480685BFA}"/>
              </a:ext>
            </a:extLst>
          </p:cNvPr>
          <p:cNvSpPr txBox="1"/>
          <p:nvPr/>
        </p:nvSpPr>
        <p:spPr>
          <a:xfrm>
            <a:off x="6432016" y="2567821"/>
            <a:ext cx="2565400" cy="369332"/>
          </a:xfrm>
          <a:prstGeom prst="rect">
            <a:avLst/>
          </a:prstGeom>
          <a:noFill/>
        </p:spPr>
        <p:txBody>
          <a:bodyPr wrap="square" rtlCol="0">
            <a:spAutoFit/>
          </a:bodyPr>
          <a:lstStyle/>
          <a:p>
            <a:r>
              <a:rPr lang="en-GB" dirty="0">
                <a:latin typeface="Times New Roman" pitchFamily="18" charset="0"/>
                <a:cs typeface="Times New Roman" pitchFamily="18" charset="0"/>
              </a:rPr>
              <a:t>C</a:t>
            </a:r>
            <a:r>
              <a:rPr lang="en-TW" dirty="0">
                <a:latin typeface="Times New Roman" pitchFamily="18" charset="0"/>
                <a:cs typeface="Times New Roman" pitchFamily="18" charset="0"/>
              </a:rPr>
              <a:t>ondition for any frame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72FEC-51A3-6517-F0A9-A9EE19FE1A58}"/>
              </a:ext>
            </a:extLst>
          </p:cNvPr>
          <p:cNvPicPr>
            <a:picLocks noChangeAspect="1"/>
          </p:cNvPicPr>
          <p:nvPr/>
        </p:nvPicPr>
        <p:blipFill>
          <a:blip r:embed="rId2"/>
          <a:stretch>
            <a:fillRect/>
          </a:stretch>
        </p:blipFill>
        <p:spPr>
          <a:xfrm>
            <a:off x="1068553" y="601072"/>
            <a:ext cx="7303003" cy="991421"/>
          </a:xfrm>
          <a:prstGeom prst="rect">
            <a:avLst/>
          </a:prstGeom>
        </p:spPr>
      </p:pic>
      <p:pic>
        <p:nvPicPr>
          <p:cNvPr id="3" name="Picture 2">
            <a:extLst>
              <a:ext uri="{FF2B5EF4-FFF2-40B4-BE49-F238E27FC236}">
                <a16:creationId xmlns:a16="http://schemas.microsoft.com/office/drawing/2014/main" id="{DAF534C6-8219-D418-06D3-8A96151191DE}"/>
              </a:ext>
            </a:extLst>
          </p:cNvPr>
          <p:cNvPicPr>
            <a:picLocks noChangeAspect="1"/>
          </p:cNvPicPr>
          <p:nvPr/>
        </p:nvPicPr>
        <p:blipFill>
          <a:blip r:embed="rId3"/>
          <a:stretch>
            <a:fillRect/>
          </a:stretch>
        </p:blipFill>
        <p:spPr>
          <a:xfrm>
            <a:off x="1068552" y="1592492"/>
            <a:ext cx="7361775" cy="1979409"/>
          </a:xfrm>
          <a:prstGeom prst="rect">
            <a:avLst/>
          </a:prstGeom>
        </p:spPr>
      </p:pic>
      <p:pic>
        <p:nvPicPr>
          <p:cNvPr id="4" name="Picture 3">
            <a:extLst>
              <a:ext uri="{FF2B5EF4-FFF2-40B4-BE49-F238E27FC236}">
                <a16:creationId xmlns:a16="http://schemas.microsoft.com/office/drawing/2014/main" id="{6BB8E5B5-8FDF-FCA6-14C9-14D29F0BF796}"/>
              </a:ext>
            </a:extLst>
          </p:cNvPr>
          <p:cNvPicPr>
            <a:picLocks noChangeAspect="1"/>
          </p:cNvPicPr>
          <p:nvPr/>
        </p:nvPicPr>
        <p:blipFill>
          <a:blip r:embed="rId4"/>
          <a:stretch>
            <a:fillRect/>
          </a:stretch>
        </p:blipFill>
        <p:spPr>
          <a:xfrm>
            <a:off x="2643604" y="287755"/>
            <a:ext cx="4152900" cy="215900"/>
          </a:xfrm>
          <a:prstGeom prst="rect">
            <a:avLst/>
          </a:prstGeom>
        </p:spPr>
      </p:pic>
      <p:pic>
        <p:nvPicPr>
          <p:cNvPr id="5" name="Picture 2">
            <a:extLst>
              <a:ext uri="{FF2B5EF4-FFF2-40B4-BE49-F238E27FC236}">
                <a16:creationId xmlns:a16="http://schemas.microsoft.com/office/drawing/2014/main" id="{5A37B1FD-564B-8D84-A3E3-667F740DE1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5811" r="53343" b="8712"/>
          <a:stretch/>
        </p:blipFill>
        <p:spPr bwMode="auto">
          <a:xfrm>
            <a:off x="1794642" y="3707523"/>
            <a:ext cx="3692244" cy="10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6B68784E-A86D-7F8B-C0B8-096D79C6EED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19" t="12135" r="58078" b="19908"/>
          <a:stretch/>
        </p:blipFill>
        <p:spPr bwMode="auto">
          <a:xfrm>
            <a:off x="4689972" y="4847288"/>
            <a:ext cx="2936838" cy="114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a:extLst>
              <a:ext uri="{FF2B5EF4-FFF2-40B4-BE49-F238E27FC236}">
                <a16:creationId xmlns:a16="http://schemas.microsoft.com/office/drawing/2014/main" id="{716A3272-8BEE-02B8-824B-D109CDD1B26B}"/>
              </a:ext>
            </a:extLst>
          </p:cNvPr>
          <p:cNvSpPr/>
          <p:nvPr/>
        </p:nvSpPr>
        <p:spPr>
          <a:xfrm>
            <a:off x="2496258" y="4152814"/>
            <a:ext cx="247426" cy="193638"/>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p:sp>
        <p:nvSpPr>
          <p:cNvPr id="8" name="Right Arrow 7">
            <a:extLst>
              <a:ext uri="{FF2B5EF4-FFF2-40B4-BE49-F238E27FC236}">
                <a16:creationId xmlns:a16="http://schemas.microsoft.com/office/drawing/2014/main" id="{0C9FB4A9-C687-108C-A2B1-4352973F53FF}"/>
              </a:ext>
            </a:extLst>
          </p:cNvPr>
          <p:cNvSpPr/>
          <p:nvPr/>
        </p:nvSpPr>
        <p:spPr>
          <a:xfrm>
            <a:off x="5609752" y="5439628"/>
            <a:ext cx="247426" cy="193638"/>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4A5F0A4-33DA-3516-D92E-E29015872557}"/>
                  </a:ext>
                </a:extLst>
              </p:cNvPr>
              <p:cNvSpPr txBox="1"/>
              <p:nvPr/>
            </p:nvSpPr>
            <p:spPr>
              <a:xfrm>
                <a:off x="2039057" y="4504374"/>
                <a:ext cx="338867"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TW" i="1" smtClean="0">
                              <a:latin typeface="Cambria Math" panose="02040503050406030204" pitchFamily="18" charset="0"/>
                              <a:cs typeface="Times New Roman" pitchFamily="18" charset="0"/>
                            </a:rPr>
                          </m:ctrlPr>
                        </m:sSupPr>
                        <m:e>
                          <m:r>
                            <a:rPr lang="en-US" b="0" i="1" smtClean="0">
                              <a:latin typeface="Cambria Math" panose="02040503050406030204" pitchFamily="18" charset="0"/>
                              <a:cs typeface="Times New Roman" pitchFamily="18" charset="0"/>
                            </a:rPr>
                            <m:t>𝐾</m:t>
                          </m:r>
                        </m:e>
                        <m:sup>
                          <m:r>
                            <a:rPr lang="en-US" b="0" i="1" smtClean="0">
                              <a:latin typeface="Cambria Math" panose="02040503050406030204" pitchFamily="18" charset="0"/>
                              <a:cs typeface="Times New Roman" pitchFamily="18" charset="0"/>
                            </a:rPr>
                            <m:t>−</m:t>
                          </m:r>
                        </m:sup>
                      </m:sSup>
                    </m:oMath>
                  </m:oMathPara>
                </a14:m>
                <a:endParaRPr lang="en-TW" dirty="0">
                  <a:latin typeface="Times New Roman" pitchFamily="18" charset="0"/>
                  <a:cs typeface="Times New Roman" pitchFamily="18" charset="0"/>
                </a:endParaRPr>
              </a:p>
            </p:txBody>
          </p:sp>
        </mc:Choice>
        <mc:Fallback xmlns="">
          <p:sp>
            <p:nvSpPr>
              <p:cNvPr id="9" name="TextBox 8">
                <a:extLst>
                  <a:ext uri="{FF2B5EF4-FFF2-40B4-BE49-F238E27FC236}">
                    <a16:creationId xmlns:a16="http://schemas.microsoft.com/office/drawing/2014/main" id="{C4A5F0A4-33DA-3516-D92E-E29015872557}"/>
                  </a:ext>
                </a:extLst>
              </p:cNvPr>
              <p:cNvSpPr txBox="1">
                <a:spLocks noRot="1" noChangeAspect="1" noMove="1" noResize="1" noEditPoints="1" noAdjustHandles="1" noChangeArrowheads="1" noChangeShapeType="1" noTextEdit="1"/>
              </p:cNvSpPr>
              <p:nvPr/>
            </p:nvSpPr>
            <p:spPr>
              <a:xfrm>
                <a:off x="2039057" y="4504374"/>
                <a:ext cx="338867" cy="276999"/>
              </a:xfrm>
              <a:prstGeom prst="rect">
                <a:avLst/>
              </a:prstGeom>
              <a:blipFill>
                <a:blip r:embed="rId7"/>
                <a:stretch>
                  <a:fillRect l="-17857" b="-4348"/>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9A12FC9-6E7B-D601-7F08-E9DC3DA7C14C}"/>
                  </a:ext>
                </a:extLst>
              </p:cNvPr>
              <p:cNvSpPr txBox="1"/>
              <p:nvPr/>
            </p:nvSpPr>
            <p:spPr>
              <a:xfrm>
                <a:off x="3409760" y="4365874"/>
                <a:ext cx="338867"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TW" i="1" smtClean="0">
                              <a:latin typeface="Cambria Math" panose="02040503050406030204" pitchFamily="18" charset="0"/>
                              <a:cs typeface="Times New Roman" pitchFamily="18" charset="0"/>
                            </a:rPr>
                          </m:ctrlPr>
                        </m:sSupPr>
                        <m:e>
                          <m:r>
                            <a:rPr lang="en-TW" i="1" smtClean="0">
                              <a:latin typeface="Cambria Math" panose="02040503050406030204" pitchFamily="18" charset="0"/>
                              <a:ea typeface="Cambria Math" panose="02040503050406030204" pitchFamily="18" charset="0"/>
                              <a:cs typeface="Times New Roman" pitchFamily="18" charset="0"/>
                            </a:rPr>
                            <m:t>𝜋</m:t>
                          </m:r>
                        </m:e>
                        <m:sup>
                          <m:r>
                            <a:rPr lang="en-US" b="0" i="1" smtClean="0">
                              <a:latin typeface="Cambria Math" panose="02040503050406030204" pitchFamily="18" charset="0"/>
                              <a:cs typeface="Times New Roman" pitchFamily="18" charset="0"/>
                            </a:rPr>
                            <m:t>0</m:t>
                          </m:r>
                        </m:sup>
                      </m:sSup>
                    </m:oMath>
                  </m:oMathPara>
                </a14:m>
                <a:endParaRPr lang="en-TW" dirty="0">
                  <a:latin typeface="Times New Roman" pitchFamily="18" charset="0"/>
                  <a:cs typeface="Times New Roman" pitchFamily="18" charset="0"/>
                </a:endParaRPr>
              </a:p>
            </p:txBody>
          </p:sp>
        </mc:Choice>
        <mc:Fallback xmlns="">
          <p:sp>
            <p:nvSpPr>
              <p:cNvPr id="10" name="TextBox 9">
                <a:extLst>
                  <a:ext uri="{FF2B5EF4-FFF2-40B4-BE49-F238E27FC236}">
                    <a16:creationId xmlns:a16="http://schemas.microsoft.com/office/drawing/2014/main" id="{89A12FC9-6E7B-D601-7F08-E9DC3DA7C14C}"/>
                  </a:ext>
                </a:extLst>
              </p:cNvPr>
              <p:cNvSpPr txBox="1">
                <a:spLocks noRot="1" noChangeAspect="1" noMove="1" noResize="1" noEditPoints="1" noAdjustHandles="1" noChangeArrowheads="1" noChangeShapeType="1" noTextEdit="1"/>
              </p:cNvSpPr>
              <p:nvPr/>
            </p:nvSpPr>
            <p:spPr>
              <a:xfrm>
                <a:off x="3409760" y="4365874"/>
                <a:ext cx="338867" cy="276999"/>
              </a:xfrm>
              <a:prstGeom prst="rect">
                <a:avLst/>
              </a:prstGeom>
              <a:blipFill>
                <a:blip r:embed="rId8"/>
                <a:stretch>
                  <a:fillRect l="-3571" t="-4348"/>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1F23774-E6EE-7EB0-0097-AE430D1678CC}"/>
                  </a:ext>
                </a:extLst>
              </p:cNvPr>
              <p:cNvSpPr txBox="1"/>
              <p:nvPr/>
            </p:nvSpPr>
            <p:spPr>
              <a:xfrm>
                <a:off x="4580005" y="4365874"/>
                <a:ext cx="338867"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TW" i="1" smtClean="0">
                              <a:latin typeface="Cambria Math" panose="02040503050406030204" pitchFamily="18" charset="0"/>
                              <a:cs typeface="Times New Roman" pitchFamily="18" charset="0"/>
                            </a:rPr>
                          </m:ctrlPr>
                        </m:sSupPr>
                        <m:e>
                          <m:r>
                            <a:rPr lang="en-TW" i="1" smtClean="0">
                              <a:latin typeface="Cambria Math" panose="02040503050406030204" pitchFamily="18" charset="0"/>
                              <a:ea typeface="Cambria Math" panose="02040503050406030204" pitchFamily="18" charset="0"/>
                              <a:cs typeface="Times New Roman" pitchFamily="18" charset="0"/>
                            </a:rPr>
                            <m:t>𝜋</m:t>
                          </m:r>
                        </m:e>
                        <m:sup>
                          <m:r>
                            <a:rPr lang="en-US" b="0" i="1" smtClean="0">
                              <a:latin typeface="Cambria Math" panose="02040503050406030204" pitchFamily="18" charset="0"/>
                              <a:cs typeface="Times New Roman" pitchFamily="18" charset="0"/>
                            </a:rPr>
                            <m:t>−</m:t>
                          </m:r>
                        </m:sup>
                      </m:sSup>
                    </m:oMath>
                  </m:oMathPara>
                </a14:m>
                <a:endParaRPr lang="en-TW" dirty="0">
                  <a:latin typeface="Times New Roman" pitchFamily="18" charset="0"/>
                  <a:cs typeface="Times New Roman" pitchFamily="18" charset="0"/>
                </a:endParaRPr>
              </a:p>
            </p:txBody>
          </p:sp>
        </mc:Choice>
        <mc:Fallback xmlns="">
          <p:sp>
            <p:nvSpPr>
              <p:cNvPr id="11" name="TextBox 10">
                <a:extLst>
                  <a:ext uri="{FF2B5EF4-FFF2-40B4-BE49-F238E27FC236}">
                    <a16:creationId xmlns:a16="http://schemas.microsoft.com/office/drawing/2014/main" id="{31F23774-E6EE-7EB0-0097-AE430D1678CC}"/>
                  </a:ext>
                </a:extLst>
              </p:cNvPr>
              <p:cNvSpPr txBox="1">
                <a:spLocks noRot="1" noChangeAspect="1" noMove="1" noResize="1" noEditPoints="1" noAdjustHandles="1" noChangeArrowheads="1" noChangeShapeType="1" noTextEdit="1"/>
              </p:cNvSpPr>
              <p:nvPr/>
            </p:nvSpPr>
            <p:spPr>
              <a:xfrm>
                <a:off x="4580005" y="4365874"/>
                <a:ext cx="338867" cy="276999"/>
              </a:xfrm>
              <a:prstGeom prst="rect">
                <a:avLst/>
              </a:prstGeom>
              <a:blipFill>
                <a:blip r:embed="rId9"/>
                <a:stretch>
                  <a:fillRect l="-7143"/>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748CC9E-8CF9-4579-2691-944E2E4A5919}"/>
                  </a:ext>
                </a:extLst>
              </p:cNvPr>
              <p:cNvSpPr txBox="1"/>
              <p:nvPr/>
            </p:nvSpPr>
            <p:spPr>
              <a:xfrm>
                <a:off x="5904964" y="3914816"/>
                <a:ext cx="2002390" cy="276999"/>
              </a:xfrm>
              <a:prstGeom prst="rect">
                <a:avLst/>
              </a:prstGeom>
              <a:solidFill>
                <a:schemeClr val="bg1"/>
              </a:solidFill>
            </p:spPr>
            <p:txBody>
              <a:bodyPr wrap="square" lIns="0" tIns="0" rIns="0" bIns="0" rtlCol="0">
                <a:spAutoFit/>
              </a:bodyPr>
              <a:lstStyle/>
              <a:p>
                <a14:m>
                  <m:oMath xmlns:m="http://schemas.openxmlformats.org/officeDocument/2006/math">
                    <m:r>
                      <a:rPr lang="en-TW" i="1" smtClean="0">
                        <a:latin typeface="Cambria Math" panose="02040503050406030204" pitchFamily="18" charset="0"/>
                        <a:cs typeface="Times New Roman" pitchFamily="18" charset="0"/>
                      </a:rPr>
                      <m:t>設</m:t>
                    </m:r>
                    <m:sSup>
                      <m:sSupPr>
                        <m:ctrlPr>
                          <a:rPr lang="en-TW" i="1" smtClean="0">
                            <a:latin typeface="Cambria Math" panose="02040503050406030204" pitchFamily="18" charset="0"/>
                            <a:cs typeface="Times New Roman" pitchFamily="18" charset="0"/>
                          </a:rPr>
                        </m:ctrlPr>
                      </m:sSupPr>
                      <m:e>
                        <m:r>
                          <a:rPr lang="en-TW" i="1" smtClean="0">
                            <a:latin typeface="Cambria Math" panose="02040503050406030204" pitchFamily="18" charset="0"/>
                            <a:ea typeface="Cambria Math" panose="02040503050406030204" pitchFamily="18" charset="0"/>
                            <a:cs typeface="Times New Roman" pitchFamily="18" charset="0"/>
                          </a:rPr>
                          <m:t>𝜋</m:t>
                        </m:r>
                      </m:e>
                      <m:sup>
                        <m:r>
                          <a:rPr lang="en-US" b="0" i="1" smtClean="0">
                            <a:latin typeface="Cambria Math" panose="02040503050406030204" pitchFamily="18" charset="0"/>
                            <a:cs typeface="Times New Roman" pitchFamily="18" charset="0"/>
                          </a:rPr>
                          <m:t>−</m:t>
                        </m:r>
                      </m:sup>
                    </m:sSup>
                  </m:oMath>
                </a14:m>
                <a:r>
                  <a:rPr lang="en-TW" dirty="0">
                    <a:latin typeface="Times New Roman" pitchFamily="18" charset="0"/>
                    <a:cs typeface="Times New Roman" pitchFamily="18" charset="0"/>
                  </a:rPr>
                  <a:t>與</a:t>
                </a:r>
                <a14:m>
                  <m:oMath xmlns:m="http://schemas.openxmlformats.org/officeDocument/2006/math">
                    <m:sSup>
                      <m:sSupPr>
                        <m:ctrlPr>
                          <a:rPr lang="en-TW" i="1">
                            <a:latin typeface="Cambria Math" panose="02040503050406030204" pitchFamily="18" charset="0"/>
                            <a:cs typeface="Times New Roman" pitchFamily="18" charset="0"/>
                          </a:rPr>
                        </m:ctrlPr>
                      </m:sSupPr>
                      <m:e>
                        <m:r>
                          <a:rPr lang="en-TW" i="1">
                            <a:latin typeface="Cambria Math" panose="02040503050406030204" pitchFamily="18" charset="0"/>
                            <a:ea typeface="Cambria Math" panose="02040503050406030204" pitchFamily="18" charset="0"/>
                            <a:cs typeface="Times New Roman" pitchFamily="18" charset="0"/>
                          </a:rPr>
                          <m:t>𝜋</m:t>
                        </m:r>
                      </m:e>
                      <m:sup>
                        <m:r>
                          <a:rPr lang="en-US" b="0" i="1" smtClean="0">
                            <a:latin typeface="Cambria Math" panose="02040503050406030204" pitchFamily="18" charset="0"/>
                            <a:ea typeface="Cambria Math" panose="02040503050406030204" pitchFamily="18" charset="0"/>
                            <a:cs typeface="Times New Roman" pitchFamily="18" charset="0"/>
                          </a:rPr>
                          <m:t>0</m:t>
                        </m:r>
                      </m:sup>
                    </m:sSup>
                  </m:oMath>
                </a14:m>
                <a:r>
                  <a:rPr lang="en-TW" dirty="0">
                    <a:latin typeface="Times New Roman" pitchFamily="18" charset="0"/>
                    <a:cs typeface="Times New Roman" pitchFamily="18" charset="0"/>
                  </a:rPr>
                  <a:t>質量接近</a:t>
                </a:r>
              </a:p>
            </p:txBody>
          </p:sp>
        </mc:Choice>
        <mc:Fallback xmlns="">
          <p:sp>
            <p:nvSpPr>
              <p:cNvPr id="12" name="TextBox 11">
                <a:extLst>
                  <a:ext uri="{FF2B5EF4-FFF2-40B4-BE49-F238E27FC236}">
                    <a16:creationId xmlns:a16="http://schemas.microsoft.com/office/drawing/2014/main" id="{4748CC9E-8CF9-4579-2691-944E2E4A5919}"/>
                  </a:ext>
                </a:extLst>
              </p:cNvPr>
              <p:cNvSpPr txBox="1">
                <a:spLocks noRot="1" noChangeAspect="1" noMove="1" noResize="1" noEditPoints="1" noAdjustHandles="1" noChangeArrowheads="1" noChangeShapeType="1" noTextEdit="1"/>
              </p:cNvSpPr>
              <p:nvPr/>
            </p:nvSpPr>
            <p:spPr>
              <a:xfrm>
                <a:off x="5904964" y="3914816"/>
                <a:ext cx="2002390" cy="276999"/>
              </a:xfrm>
              <a:prstGeom prst="rect">
                <a:avLst/>
              </a:prstGeom>
              <a:blipFill>
                <a:blip r:embed="rId10"/>
                <a:stretch>
                  <a:fillRect l="-5696" t="-26087" r="-1899" b="-43478"/>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9A0D65B-4AD8-2CD0-552F-27138421C7AB}"/>
                  </a:ext>
                </a:extLst>
              </p:cNvPr>
              <p:cNvSpPr txBox="1"/>
              <p:nvPr/>
            </p:nvSpPr>
            <p:spPr>
              <a:xfrm>
                <a:off x="5904964" y="4396230"/>
                <a:ext cx="2002390" cy="276999"/>
              </a:xfrm>
              <a:prstGeom prst="rect">
                <a:avLst/>
              </a:prstGeom>
              <a:solidFill>
                <a:schemeClr val="bg1"/>
              </a:solidFill>
            </p:spPr>
            <p:txBody>
              <a:bodyPr wrap="square" lIns="0" tIns="0" rIns="0" bIns="0" rtlCol="0">
                <a:spAutoFit/>
              </a:bodyPr>
              <a:lstStyle/>
              <a:p>
                <a14:m>
                  <m:oMath xmlns:m="http://schemas.openxmlformats.org/officeDocument/2006/math">
                    <m:sSup>
                      <m:sSupPr>
                        <m:ctrlPr>
                          <a:rPr lang="en-TW" i="1">
                            <a:latin typeface="Cambria Math" panose="02040503050406030204" pitchFamily="18" charset="0"/>
                            <a:cs typeface="Times New Roman" pitchFamily="18" charset="0"/>
                          </a:rPr>
                        </m:ctrlPr>
                      </m:sSupPr>
                      <m:e>
                        <m:r>
                          <a:rPr lang="en-TW" i="1" smtClean="0">
                            <a:latin typeface="Cambria Math" panose="02040503050406030204" pitchFamily="18" charset="0"/>
                            <a:ea typeface="Cambria Math" panose="02040503050406030204" pitchFamily="18" charset="0"/>
                            <a:cs typeface="Times New Roman" pitchFamily="18" charset="0"/>
                          </a:rPr>
                          <m:t>𝜈</m:t>
                        </m:r>
                      </m:e>
                      <m:sup>
                        <m:r>
                          <a:rPr lang="en-US" b="0" i="1" smtClean="0">
                            <a:latin typeface="Cambria Math" panose="02040503050406030204" pitchFamily="18" charset="0"/>
                            <a:ea typeface="Cambria Math" panose="02040503050406030204" pitchFamily="18" charset="0"/>
                            <a:cs typeface="Times New Roman" pitchFamily="18" charset="0"/>
                          </a:rPr>
                          <m:t>0</m:t>
                        </m:r>
                      </m:sup>
                    </m:sSup>
                  </m:oMath>
                </a14:m>
                <a:r>
                  <a:rPr lang="en-TW" dirty="0">
                    <a:latin typeface="Times New Roman" pitchFamily="18" charset="0"/>
                    <a:cs typeface="Times New Roman" pitchFamily="18" charset="0"/>
                  </a:rPr>
                  <a:t>質量為零。</a:t>
                </a:r>
              </a:p>
            </p:txBody>
          </p:sp>
        </mc:Choice>
        <mc:Fallback xmlns="">
          <p:sp>
            <p:nvSpPr>
              <p:cNvPr id="13" name="TextBox 12">
                <a:extLst>
                  <a:ext uri="{FF2B5EF4-FFF2-40B4-BE49-F238E27FC236}">
                    <a16:creationId xmlns:a16="http://schemas.microsoft.com/office/drawing/2014/main" id="{89A0D65B-4AD8-2CD0-552F-27138421C7AB}"/>
                  </a:ext>
                </a:extLst>
              </p:cNvPr>
              <p:cNvSpPr txBox="1">
                <a:spLocks noRot="1" noChangeAspect="1" noMove="1" noResize="1" noEditPoints="1" noAdjustHandles="1" noChangeArrowheads="1" noChangeShapeType="1" noTextEdit="1"/>
              </p:cNvSpPr>
              <p:nvPr/>
            </p:nvSpPr>
            <p:spPr>
              <a:xfrm>
                <a:off x="5904964" y="4396230"/>
                <a:ext cx="2002390" cy="276999"/>
              </a:xfrm>
              <a:prstGeom prst="rect">
                <a:avLst/>
              </a:prstGeom>
              <a:blipFill>
                <a:blip r:embed="rId11"/>
                <a:stretch>
                  <a:fillRect l="-3165" t="-26087" b="-43478"/>
                </a:stretch>
              </a:blipFill>
            </p:spPr>
            <p:txBody>
              <a:bodyPr/>
              <a:lstStyle/>
              <a:p>
                <a:r>
                  <a:rPr lang="en-TW">
                    <a:noFill/>
                  </a:rPr>
                  <a:t> </a:t>
                </a:r>
              </a:p>
            </p:txBody>
          </p:sp>
        </mc:Fallback>
      </mc:AlternateContent>
    </p:spTree>
    <p:extLst>
      <p:ext uri="{BB962C8B-B14F-4D97-AF65-F5344CB8AC3E}">
        <p14:creationId xmlns:p14="http://schemas.microsoft.com/office/powerpoint/2010/main" val="659953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F534C6-8219-D418-06D3-8A96151191DE}"/>
              </a:ext>
            </a:extLst>
          </p:cNvPr>
          <p:cNvPicPr>
            <a:picLocks noChangeAspect="1"/>
          </p:cNvPicPr>
          <p:nvPr/>
        </p:nvPicPr>
        <p:blipFill>
          <a:blip r:embed="rId2"/>
          <a:stretch>
            <a:fillRect/>
          </a:stretch>
        </p:blipFill>
        <p:spPr>
          <a:xfrm>
            <a:off x="1009084" y="562733"/>
            <a:ext cx="7361775" cy="1979409"/>
          </a:xfrm>
          <a:prstGeom prst="rect">
            <a:avLst/>
          </a:prstGeom>
        </p:spPr>
      </p:pic>
      <p:pic>
        <p:nvPicPr>
          <p:cNvPr id="4" name="Picture 3">
            <a:extLst>
              <a:ext uri="{FF2B5EF4-FFF2-40B4-BE49-F238E27FC236}">
                <a16:creationId xmlns:a16="http://schemas.microsoft.com/office/drawing/2014/main" id="{6BB8E5B5-8FDF-FCA6-14C9-14D29F0BF796}"/>
              </a:ext>
            </a:extLst>
          </p:cNvPr>
          <p:cNvPicPr>
            <a:picLocks noChangeAspect="1"/>
          </p:cNvPicPr>
          <p:nvPr/>
        </p:nvPicPr>
        <p:blipFill>
          <a:blip r:embed="rId3"/>
          <a:stretch>
            <a:fillRect/>
          </a:stretch>
        </p:blipFill>
        <p:spPr>
          <a:xfrm>
            <a:off x="2643604" y="287755"/>
            <a:ext cx="4152900" cy="215900"/>
          </a:xfrm>
          <a:prstGeom prst="rect">
            <a:avLst/>
          </a:prstGeom>
        </p:spPr>
      </p:pic>
      <p:pic>
        <p:nvPicPr>
          <p:cNvPr id="5" name="Picture 2">
            <a:extLst>
              <a:ext uri="{FF2B5EF4-FFF2-40B4-BE49-F238E27FC236}">
                <a16:creationId xmlns:a16="http://schemas.microsoft.com/office/drawing/2014/main" id="{5A37B1FD-564B-8D84-A3E3-667F740DE1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5811" r="53343" b="8712"/>
          <a:stretch/>
        </p:blipFill>
        <p:spPr bwMode="auto">
          <a:xfrm>
            <a:off x="1816117" y="2988513"/>
            <a:ext cx="3692244" cy="10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a:extLst>
              <a:ext uri="{FF2B5EF4-FFF2-40B4-BE49-F238E27FC236}">
                <a16:creationId xmlns:a16="http://schemas.microsoft.com/office/drawing/2014/main" id="{716A3272-8BEE-02B8-824B-D109CDD1B26B}"/>
              </a:ext>
            </a:extLst>
          </p:cNvPr>
          <p:cNvSpPr/>
          <p:nvPr/>
        </p:nvSpPr>
        <p:spPr>
          <a:xfrm>
            <a:off x="2517733" y="3433804"/>
            <a:ext cx="247426" cy="193638"/>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4A5F0A4-33DA-3516-D92E-E29015872557}"/>
                  </a:ext>
                </a:extLst>
              </p:cNvPr>
              <p:cNvSpPr txBox="1"/>
              <p:nvPr/>
            </p:nvSpPr>
            <p:spPr>
              <a:xfrm>
                <a:off x="2060532" y="3785364"/>
                <a:ext cx="338867"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TW" i="1" smtClean="0">
                              <a:latin typeface="Cambria Math" panose="02040503050406030204" pitchFamily="18" charset="0"/>
                              <a:cs typeface="Times New Roman" pitchFamily="18" charset="0"/>
                            </a:rPr>
                          </m:ctrlPr>
                        </m:sSupPr>
                        <m:e>
                          <m:r>
                            <a:rPr lang="en-US" b="0" i="1" smtClean="0">
                              <a:latin typeface="Cambria Math" panose="02040503050406030204" pitchFamily="18" charset="0"/>
                              <a:cs typeface="Times New Roman" pitchFamily="18" charset="0"/>
                            </a:rPr>
                            <m:t>𝐾</m:t>
                          </m:r>
                        </m:e>
                        <m:sup>
                          <m:r>
                            <a:rPr lang="en-US" b="0" i="1" smtClean="0">
                              <a:latin typeface="Cambria Math" panose="02040503050406030204" pitchFamily="18" charset="0"/>
                              <a:cs typeface="Times New Roman" pitchFamily="18" charset="0"/>
                            </a:rPr>
                            <m:t>−</m:t>
                          </m:r>
                        </m:sup>
                      </m:sSup>
                    </m:oMath>
                  </m:oMathPara>
                </a14:m>
                <a:endParaRPr lang="en-TW" dirty="0">
                  <a:latin typeface="Times New Roman" pitchFamily="18" charset="0"/>
                  <a:cs typeface="Times New Roman" pitchFamily="18" charset="0"/>
                </a:endParaRPr>
              </a:p>
            </p:txBody>
          </p:sp>
        </mc:Choice>
        <mc:Fallback xmlns="">
          <p:sp>
            <p:nvSpPr>
              <p:cNvPr id="9" name="TextBox 8">
                <a:extLst>
                  <a:ext uri="{FF2B5EF4-FFF2-40B4-BE49-F238E27FC236}">
                    <a16:creationId xmlns:a16="http://schemas.microsoft.com/office/drawing/2014/main" id="{C4A5F0A4-33DA-3516-D92E-E29015872557}"/>
                  </a:ext>
                </a:extLst>
              </p:cNvPr>
              <p:cNvSpPr txBox="1">
                <a:spLocks noRot="1" noChangeAspect="1" noMove="1" noResize="1" noEditPoints="1" noAdjustHandles="1" noChangeArrowheads="1" noChangeShapeType="1" noTextEdit="1"/>
              </p:cNvSpPr>
              <p:nvPr/>
            </p:nvSpPr>
            <p:spPr>
              <a:xfrm>
                <a:off x="2060532" y="3785364"/>
                <a:ext cx="338867" cy="276999"/>
              </a:xfrm>
              <a:prstGeom prst="rect">
                <a:avLst/>
              </a:prstGeom>
              <a:blipFill>
                <a:blip r:embed="rId5"/>
                <a:stretch>
                  <a:fillRect l="-17857" b="-9091"/>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9A12FC9-6E7B-D601-7F08-E9DC3DA7C14C}"/>
                  </a:ext>
                </a:extLst>
              </p:cNvPr>
              <p:cNvSpPr txBox="1"/>
              <p:nvPr/>
            </p:nvSpPr>
            <p:spPr>
              <a:xfrm>
                <a:off x="3431235" y="3646864"/>
                <a:ext cx="338867"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TW" i="1" smtClean="0">
                              <a:latin typeface="Cambria Math" panose="02040503050406030204" pitchFamily="18" charset="0"/>
                              <a:cs typeface="Times New Roman" pitchFamily="18" charset="0"/>
                            </a:rPr>
                          </m:ctrlPr>
                        </m:sSupPr>
                        <m:e>
                          <m:r>
                            <a:rPr lang="en-TW" i="1" smtClean="0">
                              <a:latin typeface="Cambria Math" panose="02040503050406030204" pitchFamily="18" charset="0"/>
                              <a:ea typeface="Cambria Math" panose="02040503050406030204" pitchFamily="18" charset="0"/>
                              <a:cs typeface="Times New Roman" pitchFamily="18" charset="0"/>
                            </a:rPr>
                            <m:t>𝜋</m:t>
                          </m:r>
                        </m:e>
                        <m:sup>
                          <m:r>
                            <a:rPr lang="en-US" b="0" i="1" smtClean="0">
                              <a:latin typeface="Cambria Math" panose="02040503050406030204" pitchFamily="18" charset="0"/>
                              <a:cs typeface="Times New Roman" pitchFamily="18" charset="0"/>
                            </a:rPr>
                            <m:t>0</m:t>
                          </m:r>
                        </m:sup>
                      </m:sSup>
                    </m:oMath>
                  </m:oMathPara>
                </a14:m>
                <a:endParaRPr lang="en-TW" dirty="0">
                  <a:latin typeface="Times New Roman" pitchFamily="18" charset="0"/>
                  <a:cs typeface="Times New Roman" pitchFamily="18" charset="0"/>
                </a:endParaRPr>
              </a:p>
            </p:txBody>
          </p:sp>
        </mc:Choice>
        <mc:Fallback xmlns="">
          <p:sp>
            <p:nvSpPr>
              <p:cNvPr id="10" name="TextBox 9">
                <a:extLst>
                  <a:ext uri="{FF2B5EF4-FFF2-40B4-BE49-F238E27FC236}">
                    <a16:creationId xmlns:a16="http://schemas.microsoft.com/office/drawing/2014/main" id="{89A12FC9-6E7B-D601-7F08-E9DC3DA7C14C}"/>
                  </a:ext>
                </a:extLst>
              </p:cNvPr>
              <p:cNvSpPr txBox="1">
                <a:spLocks noRot="1" noChangeAspect="1" noMove="1" noResize="1" noEditPoints="1" noAdjustHandles="1" noChangeArrowheads="1" noChangeShapeType="1" noTextEdit="1"/>
              </p:cNvSpPr>
              <p:nvPr/>
            </p:nvSpPr>
            <p:spPr>
              <a:xfrm>
                <a:off x="3431235" y="3646864"/>
                <a:ext cx="338867" cy="276999"/>
              </a:xfrm>
              <a:prstGeom prst="rect">
                <a:avLst/>
              </a:prstGeom>
              <a:blipFill>
                <a:blip r:embed="rId6"/>
                <a:stretch>
                  <a:fillRect l="-3704" t="-4348" r="-3704"/>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1F23774-E6EE-7EB0-0097-AE430D1678CC}"/>
                  </a:ext>
                </a:extLst>
              </p:cNvPr>
              <p:cNvSpPr txBox="1"/>
              <p:nvPr/>
            </p:nvSpPr>
            <p:spPr>
              <a:xfrm>
                <a:off x="4601480" y="3646864"/>
                <a:ext cx="338867"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TW" i="1" smtClean="0">
                              <a:latin typeface="Cambria Math" panose="02040503050406030204" pitchFamily="18" charset="0"/>
                              <a:cs typeface="Times New Roman" pitchFamily="18" charset="0"/>
                            </a:rPr>
                          </m:ctrlPr>
                        </m:sSupPr>
                        <m:e>
                          <m:r>
                            <a:rPr lang="en-TW" i="1" smtClean="0">
                              <a:latin typeface="Cambria Math" panose="02040503050406030204" pitchFamily="18" charset="0"/>
                              <a:ea typeface="Cambria Math" panose="02040503050406030204" pitchFamily="18" charset="0"/>
                              <a:cs typeface="Times New Roman" pitchFamily="18" charset="0"/>
                            </a:rPr>
                            <m:t>𝜋</m:t>
                          </m:r>
                        </m:e>
                        <m:sup>
                          <m:r>
                            <a:rPr lang="en-US" b="0" i="1" smtClean="0">
                              <a:latin typeface="Cambria Math" panose="02040503050406030204" pitchFamily="18" charset="0"/>
                              <a:cs typeface="Times New Roman" pitchFamily="18" charset="0"/>
                            </a:rPr>
                            <m:t>−</m:t>
                          </m:r>
                        </m:sup>
                      </m:sSup>
                    </m:oMath>
                  </m:oMathPara>
                </a14:m>
                <a:endParaRPr lang="en-TW" dirty="0">
                  <a:latin typeface="Times New Roman" pitchFamily="18" charset="0"/>
                  <a:cs typeface="Times New Roman" pitchFamily="18" charset="0"/>
                </a:endParaRPr>
              </a:p>
            </p:txBody>
          </p:sp>
        </mc:Choice>
        <mc:Fallback xmlns="">
          <p:sp>
            <p:nvSpPr>
              <p:cNvPr id="11" name="TextBox 10">
                <a:extLst>
                  <a:ext uri="{FF2B5EF4-FFF2-40B4-BE49-F238E27FC236}">
                    <a16:creationId xmlns:a16="http://schemas.microsoft.com/office/drawing/2014/main" id="{31F23774-E6EE-7EB0-0097-AE430D1678CC}"/>
                  </a:ext>
                </a:extLst>
              </p:cNvPr>
              <p:cNvSpPr txBox="1">
                <a:spLocks noRot="1" noChangeAspect="1" noMove="1" noResize="1" noEditPoints="1" noAdjustHandles="1" noChangeArrowheads="1" noChangeShapeType="1" noTextEdit="1"/>
              </p:cNvSpPr>
              <p:nvPr/>
            </p:nvSpPr>
            <p:spPr>
              <a:xfrm>
                <a:off x="4601480" y="3646864"/>
                <a:ext cx="338867" cy="276999"/>
              </a:xfrm>
              <a:prstGeom prst="rect">
                <a:avLst/>
              </a:prstGeom>
              <a:blipFill>
                <a:blip r:embed="rId7"/>
                <a:stretch>
                  <a:fillRect l="-7407"/>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748CC9E-8CF9-4579-2691-944E2E4A5919}"/>
                  </a:ext>
                </a:extLst>
              </p:cNvPr>
              <p:cNvSpPr txBox="1"/>
              <p:nvPr/>
            </p:nvSpPr>
            <p:spPr>
              <a:xfrm>
                <a:off x="1009084" y="2619181"/>
                <a:ext cx="2002390" cy="276999"/>
              </a:xfrm>
              <a:prstGeom prst="rect">
                <a:avLst/>
              </a:prstGeom>
              <a:solidFill>
                <a:schemeClr val="bg1"/>
              </a:solidFill>
            </p:spPr>
            <p:txBody>
              <a:bodyPr wrap="square" lIns="0" tIns="0" rIns="0" bIns="0" rtlCol="0">
                <a:spAutoFit/>
              </a:bodyPr>
              <a:lstStyle/>
              <a:p>
                <a14:m>
                  <m:oMath xmlns:m="http://schemas.openxmlformats.org/officeDocument/2006/math">
                    <m:r>
                      <a:rPr lang="en-TW" i="1" smtClean="0">
                        <a:latin typeface="Cambria Math" panose="02040503050406030204" pitchFamily="18" charset="0"/>
                        <a:cs typeface="Times New Roman" pitchFamily="18" charset="0"/>
                      </a:rPr>
                      <m:t>設</m:t>
                    </m:r>
                    <m:sSup>
                      <m:sSupPr>
                        <m:ctrlPr>
                          <a:rPr lang="en-TW" i="1" smtClean="0">
                            <a:latin typeface="Cambria Math" panose="02040503050406030204" pitchFamily="18" charset="0"/>
                            <a:cs typeface="Times New Roman" pitchFamily="18" charset="0"/>
                          </a:rPr>
                        </m:ctrlPr>
                      </m:sSupPr>
                      <m:e>
                        <m:r>
                          <a:rPr lang="en-TW" i="1" smtClean="0">
                            <a:latin typeface="Cambria Math" panose="02040503050406030204" pitchFamily="18" charset="0"/>
                            <a:ea typeface="Cambria Math" panose="02040503050406030204" pitchFamily="18" charset="0"/>
                            <a:cs typeface="Times New Roman" pitchFamily="18" charset="0"/>
                          </a:rPr>
                          <m:t>𝜋</m:t>
                        </m:r>
                      </m:e>
                      <m:sup>
                        <m:r>
                          <a:rPr lang="en-US" b="0" i="1" smtClean="0">
                            <a:latin typeface="Cambria Math" panose="02040503050406030204" pitchFamily="18" charset="0"/>
                            <a:cs typeface="Times New Roman" pitchFamily="18" charset="0"/>
                          </a:rPr>
                          <m:t>−</m:t>
                        </m:r>
                      </m:sup>
                    </m:sSup>
                  </m:oMath>
                </a14:m>
                <a:r>
                  <a:rPr lang="en-TW" dirty="0">
                    <a:latin typeface="Times New Roman" pitchFamily="18" charset="0"/>
                    <a:cs typeface="Times New Roman" pitchFamily="18" charset="0"/>
                  </a:rPr>
                  <a:t>與</a:t>
                </a:r>
                <a14:m>
                  <m:oMath xmlns:m="http://schemas.openxmlformats.org/officeDocument/2006/math">
                    <m:sSup>
                      <m:sSupPr>
                        <m:ctrlPr>
                          <a:rPr lang="en-TW" i="1">
                            <a:latin typeface="Cambria Math" panose="02040503050406030204" pitchFamily="18" charset="0"/>
                            <a:cs typeface="Times New Roman" pitchFamily="18" charset="0"/>
                          </a:rPr>
                        </m:ctrlPr>
                      </m:sSupPr>
                      <m:e>
                        <m:r>
                          <a:rPr lang="en-TW" i="1">
                            <a:latin typeface="Cambria Math" panose="02040503050406030204" pitchFamily="18" charset="0"/>
                            <a:ea typeface="Cambria Math" panose="02040503050406030204" pitchFamily="18" charset="0"/>
                            <a:cs typeface="Times New Roman" pitchFamily="18" charset="0"/>
                          </a:rPr>
                          <m:t>𝜋</m:t>
                        </m:r>
                      </m:e>
                      <m:sup>
                        <m:r>
                          <a:rPr lang="en-US" b="0" i="1" smtClean="0">
                            <a:latin typeface="Cambria Math" panose="02040503050406030204" pitchFamily="18" charset="0"/>
                            <a:ea typeface="Cambria Math" panose="02040503050406030204" pitchFamily="18" charset="0"/>
                            <a:cs typeface="Times New Roman" pitchFamily="18" charset="0"/>
                          </a:rPr>
                          <m:t>0</m:t>
                        </m:r>
                      </m:sup>
                    </m:sSup>
                  </m:oMath>
                </a14:m>
                <a:r>
                  <a:rPr lang="en-TW" dirty="0">
                    <a:latin typeface="Times New Roman" pitchFamily="18" charset="0"/>
                    <a:cs typeface="Times New Roman" pitchFamily="18" charset="0"/>
                  </a:rPr>
                  <a:t>質量接近</a:t>
                </a:r>
              </a:p>
            </p:txBody>
          </p:sp>
        </mc:Choice>
        <mc:Fallback xmlns="">
          <p:sp>
            <p:nvSpPr>
              <p:cNvPr id="12" name="TextBox 11">
                <a:extLst>
                  <a:ext uri="{FF2B5EF4-FFF2-40B4-BE49-F238E27FC236}">
                    <a16:creationId xmlns:a16="http://schemas.microsoft.com/office/drawing/2014/main" id="{4748CC9E-8CF9-4579-2691-944E2E4A5919}"/>
                  </a:ext>
                </a:extLst>
              </p:cNvPr>
              <p:cNvSpPr txBox="1">
                <a:spLocks noRot="1" noChangeAspect="1" noMove="1" noResize="1" noEditPoints="1" noAdjustHandles="1" noChangeArrowheads="1" noChangeShapeType="1" noTextEdit="1"/>
              </p:cNvSpPr>
              <p:nvPr/>
            </p:nvSpPr>
            <p:spPr>
              <a:xfrm>
                <a:off x="1009084" y="2619181"/>
                <a:ext cx="2002390" cy="276999"/>
              </a:xfrm>
              <a:prstGeom prst="rect">
                <a:avLst/>
              </a:prstGeom>
              <a:blipFill>
                <a:blip r:embed="rId8"/>
                <a:stretch>
                  <a:fillRect l="-5660" t="-26087" r="-1887" b="-43478"/>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4" name="矩形 20">
                <a:extLst>
                  <a:ext uri="{FF2B5EF4-FFF2-40B4-BE49-F238E27FC236}">
                    <a16:creationId xmlns:a16="http://schemas.microsoft.com/office/drawing/2014/main" id="{9F08724C-4D21-F4C9-2F78-7EF2BCEAFFAD}"/>
                  </a:ext>
                </a:extLst>
              </p:cNvPr>
              <p:cNvSpPr/>
              <p:nvPr/>
            </p:nvSpPr>
            <p:spPr>
              <a:xfrm>
                <a:off x="1768056" y="4175769"/>
                <a:ext cx="1525033" cy="610936"/>
              </a:xfrm>
              <a:prstGeom prst="rect">
                <a:avLst/>
              </a:prstGeom>
              <a:solidFill>
                <a:srgbClr val="FFFDAB"/>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ea typeface="Cambria Math" panose="02040503050406030204" pitchFamily="18" charset="0"/>
                            </a:rPr>
                          </m:ctrlPr>
                        </m:sSubPr>
                        <m:e>
                          <m:r>
                            <a:rPr lang="en-US" altLang="zh-TW" i="1">
                              <a:latin typeface="Cambria Math"/>
                              <a:ea typeface="Cambria Math" panose="02040503050406030204" pitchFamily="18" charset="0"/>
                            </a:rPr>
                            <m:t>𝐸</m:t>
                          </m:r>
                        </m:e>
                        <m:sub>
                          <m:r>
                            <a:rPr lang="en-US" altLang="zh-TW" i="1" smtClean="0">
                              <a:latin typeface="Cambria Math" panose="02040503050406030204" pitchFamily="18" charset="0"/>
                              <a:ea typeface="Cambria Math" panose="02040503050406030204" pitchFamily="18" charset="0"/>
                            </a:rPr>
                            <m:t>𝜋</m:t>
                          </m:r>
                        </m:sub>
                      </m:sSub>
                      <m:r>
                        <a:rPr lang="en-US" altLang="zh-TW" i="1">
                          <a:latin typeface="Cambria Math"/>
                          <a:ea typeface="Cambria Math" panose="02040503050406030204" pitchFamily="18" charset="0"/>
                        </a:rPr>
                        <m:t>=</m:t>
                      </m:r>
                      <m:f>
                        <m:fPr>
                          <m:ctrlPr>
                            <a:rPr lang="en-US" altLang="zh-TW" i="1" smtClean="0">
                              <a:latin typeface="Cambria Math" panose="02040503050406030204" pitchFamily="18" charset="0"/>
                              <a:ea typeface="Cambria Math" panose="02040503050406030204" pitchFamily="18" charset="0"/>
                            </a:rPr>
                          </m:ctrlPr>
                        </m:fPr>
                        <m:num>
                          <m:r>
                            <a:rPr lang="en-US" altLang="zh-TW" b="0" i="1" smtClean="0">
                              <a:latin typeface="Cambria Math" panose="02040503050406030204" pitchFamily="18" charset="0"/>
                              <a:ea typeface="Cambria Math" panose="02040503050406030204" pitchFamily="18" charset="0"/>
                            </a:rPr>
                            <m:t>1</m:t>
                          </m:r>
                        </m:num>
                        <m:den>
                          <m:r>
                            <a:rPr lang="en-US" altLang="zh-TW" b="0" i="1" smtClean="0">
                              <a:latin typeface="Cambria Math" panose="02040503050406030204" pitchFamily="18" charset="0"/>
                              <a:ea typeface="Cambria Math" panose="02040503050406030204" pitchFamily="18" charset="0"/>
                            </a:rPr>
                            <m:t>2</m:t>
                          </m:r>
                        </m:den>
                      </m:f>
                      <m:sSub>
                        <m:sSubPr>
                          <m:ctrlPr>
                            <a:rPr lang="en-US" altLang="zh-TW" b="0" i="1" smtClean="0">
                              <a:latin typeface="Cambria Math" panose="02040503050406030204" pitchFamily="18" charset="0"/>
                              <a:ea typeface="Cambria Math" panose="02040503050406030204" pitchFamily="18" charset="0"/>
                            </a:rPr>
                          </m:ctrlPr>
                        </m:sSubPr>
                        <m:e>
                          <m:r>
                            <a:rPr lang="en-US" altLang="zh-TW" i="1">
                              <a:latin typeface="Cambria Math"/>
                              <a:ea typeface="Cambria Math" panose="02040503050406030204" pitchFamily="18" charset="0"/>
                            </a:rPr>
                            <m:t>𝑀</m:t>
                          </m:r>
                        </m:e>
                        <m:sub>
                          <m:r>
                            <a:rPr lang="en-US" altLang="zh-TW" b="0" i="1" smtClean="0">
                              <a:latin typeface="Cambria Math" panose="02040503050406030204" pitchFamily="18" charset="0"/>
                              <a:ea typeface="Cambria Math" panose="02040503050406030204" pitchFamily="18" charset="0"/>
                            </a:rPr>
                            <m:t>𝐾</m:t>
                          </m:r>
                        </m:sub>
                      </m:sSub>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a:ea typeface="Cambria Math" panose="02040503050406030204" pitchFamily="18" charset="0"/>
                            </a:rPr>
                            <m:t>𝑐</m:t>
                          </m:r>
                        </m:e>
                        <m:sup>
                          <m:r>
                            <a:rPr lang="en-US" altLang="zh-TW" i="1">
                              <a:latin typeface="Cambria Math"/>
                              <a:ea typeface="Cambria Math" panose="02040503050406030204" pitchFamily="18" charset="0"/>
                            </a:rPr>
                            <m:t>2</m:t>
                          </m:r>
                        </m:sup>
                      </m:sSup>
                    </m:oMath>
                  </m:oMathPara>
                </a14:m>
                <a:endParaRPr lang="zh-TW" altLang="en-US" dirty="0"/>
              </a:p>
            </p:txBody>
          </p:sp>
        </mc:Choice>
        <mc:Fallback xmlns="">
          <p:sp>
            <p:nvSpPr>
              <p:cNvPr id="14" name="矩形 20">
                <a:extLst>
                  <a:ext uri="{FF2B5EF4-FFF2-40B4-BE49-F238E27FC236}">
                    <a16:creationId xmlns:a16="http://schemas.microsoft.com/office/drawing/2014/main" id="{9F08724C-4D21-F4C9-2F78-7EF2BCEAFFAD}"/>
                  </a:ext>
                </a:extLst>
              </p:cNvPr>
              <p:cNvSpPr>
                <a:spLocks noRot="1" noChangeAspect="1" noMove="1" noResize="1" noEditPoints="1" noAdjustHandles="1" noChangeArrowheads="1" noChangeShapeType="1" noTextEdit="1"/>
              </p:cNvSpPr>
              <p:nvPr/>
            </p:nvSpPr>
            <p:spPr>
              <a:xfrm>
                <a:off x="1768056" y="4175769"/>
                <a:ext cx="1525033" cy="610936"/>
              </a:xfrm>
              <a:prstGeom prst="rect">
                <a:avLst/>
              </a:prstGeom>
              <a:blipFill>
                <a:blip r:embed="rId9"/>
                <a:stretch>
                  <a:fillRect b="-4082"/>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5" name="矩形 5">
                <a:extLst>
                  <a:ext uri="{FF2B5EF4-FFF2-40B4-BE49-F238E27FC236}">
                    <a16:creationId xmlns:a16="http://schemas.microsoft.com/office/drawing/2014/main" id="{C716608C-D12C-8E3C-FA81-AB874138D187}"/>
                  </a:ext>
                </a:extLst>
              </p:cNvPr>
              <p:cNvSpPr/>
              <p:nvPr/>
            </p:nvSpPr>
            <p:spPr>
              <a:xfrm>
                <a:off x="5989199" y="5647978"/>
                <a:ext cx="1584023" cy="911275"/>
              </a:xfrm>
              <a:prstGeom prst="rect">
                <a:avLst/>
              </a:prstGeom>
              <a:solidFill>
                <a:srgbClr val="FFFDAB"/>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ea typeface="Cambria Math" panose="02040503050406030204" pitchFamily="18" charset="0"/>
                        </a:rPr>
                        <m:t>𝑀</m:t>
                      </m:r>
                      <m:r>
                        <a:rPr lang="en-US" altLang="zh-TW" i="1">
                          <a:latin typeface="Cambria Math"/>
                          <a:ea typeface="Cambria Math" panose="02040503050406030204" pitchFamily="18" charset="0"/>
                        </a:rPr>
                        <m:t>=</m:t>
                      </m:r>
                      <m:f>
                        <m:fPr>
                          <m:ctrlPr>
                            <a:rPr lang="en-US" altLang="zh-TW" i="1">
                              <a:latin typeface="Cambria Math" panose="02040503050406030204" pitchFamily="18" charset="0"/>
                              <a:ea typeface="Cambria Math" panose="02040503050406030204" pitchFamily="18" charset="0"/>
                            </a:rPr>
                          </m:ctrlPr>
                        </m:fPr>
                        <m:num>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𝑚</m:t>
                              </m:r>
                            </m:e>
                            <m:sub>
                              <m:r>
                                <a:rPr lang="en-US" altLang="zh-TW" i="1">
                                  <a:latin typeface="Cambria Math" panose="02040503050406030204" pitchFamily="18" charset="0"/>
                                  <a:ea typeface="Cambria Math" panose="02040503050406030204" pitchFamily="18" charset="0"/>
                                </a:rPr>
                                <m:t>𝜋</m:t>
                              </m:r>
                            </m:sub>
                          </m:sSub>
                        </m:num>
                        <m:den>
                          <m:rad>
                            <m:radPr>
                              <m:degHide m:val="on"/>
                              <m:ctrlPr>
                                <a:rPr lang="en-US" altLang="zh-TW" i="1">
                                  <a:latin typeface="Cambria Math" panose="02040503050406030204" pitchFamily="18" charset="0"/>
                                  <a:ea typeface="Cambria Math" panose="02040503050406030204" pitchFamily="18" charset="0"/>
                                </a:rPr>
                              </m:ctrlPr>
                            </m:radPr>
                            <m:deg/>
                            <m:e>
                              <m:r>
                                <a:rPr lang="en-US" altLang="zh-TW" i="1">
                                  <a:latin typeface="Cambria Math"/>
                                  <a:ea typeface="Cambria Math" panose="02040503050406030204" pitchFamily="18" charset="0"/>
                                </a:rPr>
                                <m:t>1−</m:t>
                              </m:r>
                              <m:f>
                                <m:fPr>
                                  <m:ctrlPr>
                                    <a:rPr lang="en-US" altLang="zh-TW" i="1">
                                      <a:latin typeface="Cambria Math" panose="02040503050406030204" pitchFamily="18" charset="0"/>
                                      <a:ea typeface="Cambria Math" panose="02040503050406030204" pitchFamily="18" charset="0"/>
                                    </a:rPr>
                                  </m:ctrlPr>
                                </m:fPr>
                                <m:num>
                                  <m:sSubSup>
                                    <m:sSubSupPr>
                                      <m:ctrlPr>
                                        <a:rPr lang="en-US" altLang="zh-TW" i="1">
                                          <a:latin typeface="Cambria Math" panose="02040503050406030204" pitchFamily="18" charset="0"/>
                                          <a:ea typeface="Cambria Math" panose="02040503050406030204" pitchFamily="18" charset="0"/>
                                        </a:rPr>
                                      </m:ctrlPr>
                                    </m:sSubSupPr>
                                    <m:e>
                                      <m:r>
                                        <a:rPr lang="en-US" altLang="zh-TW" b="0" i="1" smtClean="0">
                                          <a:latin typeface="Cambria Math" panose="02040503050406030204" pitchFamily="18" charset="0"/>
                                          <a:ea typeface="Cambria Math" panose="02040503050406030204" pitchFamily="18" charset="0"/>
                                        </a:rPr>
                                        <m:t>𝑣</m:t>
                                      </m:r>
                                    </m:e>
                                    <m:sub>
                                      <m:r>
                                        <a:rPr lang="en-US" altLang="zh-TW" i="1">
                                          <a:latin typeface="Cambria Math" panose="02040503050406030204" pitchFamily="18" charset="0"/>
                                          <a:ea typeface="Cambria Math" panose="02040503050406030204" pitchFamily="18" charset="0"/>
                                        </a:rPr>
                                        <m:t>𝜋</m:t>
                                      </m:r>
                                    </m:sub>
                                    <m:sup>
                                      <m:r>
                                        <a:rPr lang="en-US" altLang="zh-TW" i="1">
                                          <a:latin typeface="Cambria Math" panose="02040503050406030204" pitchFamily="18" charset="0"/>
                                          <a:ea typeface="Cambria Math" panose="02040503050406030204" pitchFamily="18" charset="0"/>
                                        </a:rPr>
                                        <m:t>2</m:t>
                                      </m:r>
                                    </m:sup>
                                  </m:sSubSup>
                                </m:num>
                                <m:den>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a:ea typeface="Cambria Math" panose="02040503050406030204" pitchFamily="18" charset="0"/>
                                        </a:rPr>
                                        <m:t>𝑐</m:t>
                                      </m:r>
                                    </m:e>
                                    <m:sup>
                                      <m:r>
                                        <a:rPr lang="en-US" altLang="zh-TW" i="1">
                                          <a:latin typeface="Cambria Math"/>
                                          <a:ea typeface="Cambria Math" panose="02040503050406030204" pitchFamily="18" charset="0"/>
                                        </a:rPr>
                                        <m:t>2</m:t>
                                      </m:r>
                                    </m:sup>
                                  </m:sSup>
                                </m:den>
                              </m:f>
                            </m:e>
                          </m:rad>
                        </m:den>
                      </m:f>
                    </m:oMath>
                  </m:oMathPara>
                </a14:m>
                <a:endParaRPr lang="zh-TW" altLang="en-US" dirty="0"/>
              </a:p>
            </p:txBody>
          </p:sp>
        </mc:Choice>
        <mc:Fallback xmlns="">
          <p:sp>
            <p:nvSpPr>
              <p:cNvPr id="15" name="矩形 5">
                <a:extLst>
                  <a:ext uri="{FF2B5EF4-FFF2-40B4-BE49-F238E27FC236}">
                    <a16:creationId xmlns:a16="http://schemas.microsoft.com/office/drawing/2014/main" id="{C716608C-D12C-8E3C-FA81-AB874138D187}"/>
                  </a:ext>
                </a:extLst>
              </p:cNvPr>
              <p:cNvSpPr>
                <a:spLocks noRot="1" noChangeAspect="1" noMove="1" noResize="1" noEditPoints="1" noAdjustHandles="1" noChangeArrowheads="1" noChangeShapeType="1" noTextEdit="1"/>
              </p:cNvSpPr>
              <p:nvPr/>
            </p:nvSpPr>
            <p:spPr>
              <a:xfrm>
                <a:off x="5989199" y="5647978"/>
                <a:ext cx="1584023" cy="911275"/>
              </a:xfrm>
              <a:prstGeom prst="rect">
                <a:avLst/>
              </a:prstGeom>
              <a:blipFill>
                <a:blip r:embed="rId10"/>
                <a:stretch>
                  <a:fillRect/>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6" name="矩形 21">
                <a:extLst>
                  <a:ext uri="{FF2B5EF4-FFF2-40B4-BE49-F238E27FC236}">
                    <a16:creationId xmlns:a16="http://schemas.microsoft.com/office/drawing/2014/main" id="{A7591A41-80E3-7895-DBF2-93ECFE0E41C8}"/>
                  </a:ext>
                </a:extLst>
              </p:cNvPr>
              <p:cNvSpPr/>
              <p:nvPr/>
            </p:nvSpPr>
            <p:spPr>
              <a:xfrm>
                <a:off x="1751367" y="5859653"/>
                <a:ext cx="2333588" cy="662938"/>
              </a:xfrm>
              <a:prstGeom prst="rect">
                <a:avLst/>
              </a:prstGeom>
              <a:solidFill>
                <a:srgbClr val="FFFDAB"/>
              </a:solidFill>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ea typeface="Cambria Math" panose="02040503050406030204" pitchFamily="18" charset="0"/>
                            </a:rPr>
                          </m:ctrlPr>
                        </m:sSupPr>
                        <m:e>
                          <m:d>
                            <m:dPr>
                              <m:begChr m:val="|"/>
                              <m:endChr m:val="|"/>
                              <m:ctrlPr>
                                <a:rPr lang="en-US" altLang="zh-TW" i="1">
                                  <a:latin typeface="Cambria Math" panose="02040503050406030204" pitchFamily="18" charset="0"/>
                                  <a:ea typeface="Cambria Math" panose="02040503050406030204" pitchFamily="18" charset="0"/>
                                </a:rPr>
                              </m:ctrlPr>
                            </m:dPr>
                            <m:e>
                              <m:acc>
                                <m:accPr>
                                  <m:chr m:val="⃗"/>
                                  <m:ctrlPr>
                                    <a:rPr lang="en-US" altLang="zh-TW" i="1">
                                      <a:latin typeface="Cambria Math" panose="02040503050406030204" pitchFamily="18" charset="0"/>
                                      <a:ea typeface="Cambria Math" panose="02040503050406030204" pitchFamily="18" charset="0"/>
                                    </a:rPr>
                                  </m:ctrlPr>
                                </m:accPr>
                                <m:e>
                                  <m:r>
                                    <a:rPr lang="en-US" altLang="zh-TW" i="1">
                                      <a:latin typeface="Cambria Math"/>
                                      <a:ea typeface="Cambria Math" panose="02040503050406030204" pitchFamily="18" charset="0"/>
                                    </a:rPr>
                                    <m:t>𝑝</m:t>
                                  </m:r>
                                </m:e>
                              </m:acc>
                            </m:e>
                          </m:d>
                        </m:e>
                        <m:sup>
                          <m:r>
                            <a:rPr lang="en-US" altLang="zh-TW" i="1">
                              <a:latin typeface="Cambria Math"/>
                              <a:ea typeface="Cambria Math" panose="02040503050406030204" pitchFamily="18" charset="0"/>
                            </a:rPr>
                            <m:t>2</m:t>
                          </m:r>
                        </m:sup>
                      </m:sSup>
                      <m:r>
                        <a:rPr lang="en-US" altLang="zh-TW" b="0" i="1" smtClean="0">
                          <a:latin typeface="Cambria Math"/>
                          <a:ea typeface="Cambria Math" panose="02040503050406030204" pitchFamily="18" charset="0"/>
                        </a:rPr>
                        <m:t>=</m:t>
                      </m:r>
                      <m:f>
                        <m:fPr>
                          <m:ctrlPr>
                            <a:rPr lang="en-US" altLang="zh-TW" b="0" i="1" smtClean="0">
                              <a:latin typeface="Cambria Math" panose="02040503050406030204" pitchFamily="18" charset="0"/>
                              <a:ea typeface="Cambria Math" panose="02040503050406030204" pitchFamily="18" charset="0"/>
                            </a:rPr>
                          </m:ctrlPr>
                        </m:fPr>
                        <m:num>
                          <m:sSubSup>
                            <m:sSubSupPr>
                              <m:ctrlPr>
                                <a:rPr lang="en-US" altLang="zh-TW" i="1">
                                  <a:latin typeface="Cambria Math" panose="02040503050406030204" pitchFamily="18" charset="0"/>
                                  <a:ea typeface="Cambria Math" panose="02040503050406030204" pitchFamily="18" charset="0"/>
                                </a:rPr>
                              </m:ctrlPr>
                            </m:sSubSupPr>
                            <m:e>
                              <m:r>
                                <a:rPr lang="en-US" altLang="zh-TW" b="0" i="1" smtClean="0">
                                  <a:latin typeface="Cambria Math" panose="02040503050406030204" pitchFamily="18" charset="0"/>
                                  <a:ea typeface="Cambria Math" panose="02040503050406030204" pitchFamily="18" charset="0"/>
                                </a:rPr>
                                <m:t>𝑀</m:t>
                              </m:r>
                            </m:e>
                            <m:sub>
                              <m:r>
                                <a:rPr lang="en-US" altLang="zh-TW" b="0" i="1" smtClean="0">
                                  <a:latin typeface="Cambria Math" panose="02040503050406030204" pitchFamily="18" charset="0"/>
                                  <a:ea typeface="Cambria Math" panose="02040503050406030204" pitchFamily="18" charset="0"/>
                                </a:rPr>
                                <m:t>𝑘</m:t>
                              </m:r>
                            </m:sub>
                            <m:sup>
                              <m:r>
                                <a:rPr lang="en-US" altLang="zh-TW" i="1">
                                  <a:latin typeface="Cambria Math" panose="02040503050406030204" pitchFamily="18" charset="0"/>
                                  <a:ea typeface="Cambria Math" panose="02040503050406030204" pitchFamily="18" charset="0"/>
                                </a:rPr>
                                <m:t>2</m:t>
                              </m:r>
                            </m:sup>
                          </m:sSubSup>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a:ea typeface="Cambria Math" panose="02040503050406030204" pitchFamily="18" charset="0"/>
                                </a:rPr>
                                <m:t>𝑐</m:t>
                              </m:r>
                            </m:e>
                            <m:sup>
                              <m:r>
                                <a:rPr lang="en-US" altLang="zh-TW" i="1">
                                  <a:latin typeface="Cambria Math"/>
                                  <a:ea typeface="Cambria Math" panose="02040503050406030204" pitchFamily="18" charset="0"/>
                                </a:rPr>
                                <m:t>2</m:t>
                              </m:r>
                            </m:sup>
                          </m:sSup>
                        </m:num>
                        <m:den>
                          <m:r>
                            <a:rPr lang="en-US" altLang="zh-TW" b="0" i="1" smtClean="0">
                              <a:latin typeface="Cambria Math" panose="02040503050406030204" pitchFamily="18" charset="0"/>
                              <a:ea typeface="Cambria Math" panose="02040503050406030204" pitchFamily="18" charset="0"/>
                            </a:rPr>
                            <m:t>4</m:t>
                          </m:r>
                        </m:den>
                      </m:f>
                      <m:r>
                        <a:rPr lang="en-US" altLang="zh-TW" i="1">
                          <a:latin typeface="Cambria Math" panose="02040503050406030204" pitchFamily="18" charset="0"/>
                          <a:ea typeface="Cambria Math" panose="02040503050406030204" pitchFamily="18" charset="0"/>
                        </a:rPr>
                        <m:t>−</m:t>
                      </m:r>
                      <m:sSubSup>
                        <m:sSubSupPr>
                          <m:ctrlPr>
                            <a:rPr lang="en-US" altLang="zh-TW" i="1">
                              <a:latin typeface="Cambria Math" panose="02040503050406030204" pitchFamily="18" charset="0"/>
                              <a:ea typeface="Cambria Math" panose="02040503050406030204" pitchFamily="18" charset="0"/>
                            </a:rPr>
                          </m:ctrlPr>
                        </m:sSubSupPr>
                        <m:e>
                          <m:r>
                            <a:rPr lang="en-US" altLang="zh-TW" i="1">
                              <a:latin typeface="Cambria Math" panose="02040503050406030204" pitchFamily="18" charset="0"/>
                              <a:ea typeface="Cambria Math" panose="02040503050406030204" pitchFamily="18" charset="0"/>
                            </a:rPr>
                            <m:t>𝑚</m:t>
                          </m:r>
                        </m:e>
                        <m:sub>
                          <m:r>
                            <a:rPr lang="en-US" altLang="zh-TW" i="1">
                              <a:latin typeface="Cambria Math" panose="02040503050406030204" pitchFamily="18" charset="0"/>
                              <a:ea typeface="Cambria Math" panose="02040503050406030204" pitchFamily="18" charset="0"/>
                            </a:rPr>
                            <m:t>𝜋</m:t>
                          </m:r>
                        </m:sub>
                        <m:sup>
                          <m:r>
                            <a:rPr lang="en-US" altLang="zh-TW" i="1">
                              <a:latin typeface="Cambria Math" panose="02040503050406030204" pitchFamily="18" charset="0"/>
                              <a:ea typeface="Cambria Math" panose="02040503050406030204" pitchFamily="18" charset="0"/>
                            </a:rPr>
                            <m:t>2</m:t>
                          </m:r>
                        </m:sup>
                      </m:sSubSup>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a:ea typeface="Cambria Math" panose="02040503050406030204" pitchFamily="18" charset="0"/>
                            </a:rPr>
                            <m:t>𝑐</m:t>
                          </m:r>
                        </m:e>
                        <m:sup>
                          <m:r>
                            <a:rPr lang="en-US" altLang="zh-TW" i="1">
                              <a:latin typeface="Cambria Math"/>
                              <a:ea typeface="Cambria Math" panose="02040503050406030204" pitchFamily="18" charset="0"/>
                            </a:rPr>
                            <m:t>2</m:t>
                          </m:r>
                        </m:sup>
                      </m:sSup>
                    </m:oMath>
                  </m:oMathPara>
                </a14:m>
                <a:endParaRPr lang="zh-TW" altLang="en-US" dirty="0"/>
              </a:p>
            </p:txBody>
          </p:sp>
        </mc:Choice>
        <mc:Fallback xmlns="">
          <p:sp>
            <p:nvSpPr>
              <p:cNvPr id="16" name="矩形 21">
                <a:extLst>
                  <a:ext uri="{FF2B5EF4-FFF2-40B4-BE49-F238E27FC236}">
                    <a16:creationId xmlns:a16="http://schemas.microsoft.com/office/drawing/2014/main" id="{A7591A41-80E3-7895-DBF2-93ECFE0E41C8}"/>
                  </a:ext>
                </a:extLst>
              </p:cNvPr>
              <p:cNvSpPr>
                <a:spLocks noRot="1" noChangeAspect="1" noMove="1" noResize="1" noEditPoints="1" noAdjustHandles="1" noChangeArrowheads="1" noChangeShapeType="1" noTextEdit="1"/>
              </p:cNvSpPr>
              <p:nvPr/>
            </p:nvSpPr>
            <p:spPr>
              <a:xfrm>
                <a:off x="1751367" y="5859653"/>
                <a:ext cx="2333588" cy="662938"/>
              </a:xfrm>
              <a:prstGeom prst="rect">
                <a:avLst/>
              </a:prstGeom>
              <a:blipFill>
                <a:blip r:embed="rId11"/>
                <a:stretch>
                  <a:fillRect b="-3774"/>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C3B6E50-DCD5-2D1C-2956-D187BF0806A2}"/>
                  </a:ext>
                </a:extLst>
              </p:cNvPr>
              <p:cNvSpPr txBox="1"/>
              <p:nvPr/>
            </p:nvSpPr>
            <p:spPr>
              <a:xfrm>
                <a:off x="3164439" y="2619181"/>
                <a:ext cx="4232953" cy="369332"/>
              </a:xfrm>
              <a:prstGeom prst="rect">
                <a:avLst/>
              </a:prstGeom>
              <a:noFill/>
            </p:spPr>
            <p:txBody>
              <a:bodyPr wrap="square" rtlCol="0">
                <a:spAutoFit/>
              </a:bodyPr>
              <a:lstStyle/>
              <a:p>
                <a14:m>
                  <m:oMath xmlns:m="http://schemas.openxmlformats.org/officeDocument/2006/math">
                    <m:sSup>
                      <m:sSupPr>
                        <m:ctrlPr>
                          <a:rPr lang="en-GB" i="1" smtClean="0">
                            <a:latin typeface="Cambria Math" panose="02040503050406030204" pitchFamily="18" charset="0"/>
                            <a:cs typeface="Times New Roman" pitchFamily="18" charset="0"/>
                          </a:rPr>
                        </m:ctrlPr>
                      </m:sSupPr>
                      <m:e>
                        <m:r>
                          <a:rPr lang="en-US" b="0" i="1" smtClean="0">
                            <a:latin typeface="Cambria Math" panose="02040503050406030204" pitchFamily="18" charset="0"/>
                            <a:cs typeface="Times New Roman" pitchFamily="18" charset="0"/>
                          </a:rPr>
                          <m:t>𝐾</m:t>
                        </m:r>
                      </m:e>
                      <m:sup>
                        <m:r>
                          <a:rPr lang="en-US" b="0" i="1" smtClean="0">
                            <a:latin typeface="Cambria Math" panose="02040503050406030204" pitchFamily="18" charset="0"/>
                            <a:cs typeface="Times New Roman" pitchFamily="18" charset="0"/>
                          </a:rPr>
                          <m:t>−</m:t>
                        </m:r>
                      </m:sup>
                    </m:sSup>
                  </m:oMath>
                </a14:m>
                <a:r>
                  <a:rPr lang="en-GB" dirty="0" err="1">
                    <a:latin typeface="Times New Roman" pitchFamily="18" charset="0"/>
                    <a:cs typeface="Times New Roman" pitchFamily="18" charset="0"/>
                  </a:rPr>
                  <a:t>衰變就是第一種產物質量相同的情況</a:t>
                </a:r>
                <a:endParaRPr lang="en-TW" dirty="0">
                  <a:latin typeface="Times New Roman" pitchFamily="18" charset="0"/>
                  <a:cs typeface="Times New Roman" pitchFamily="18" charset="0"/>
                </a:endParaRPr>
              </a:p>
            </p:txBody>
          </p:sp>
        </mc:Choice>
        <mc:Fallback xmlns="">
          <p:sp>
            <p:nvSpPr>
              <p:cNvPr id="17" name="TextBox 16">
                <a:extLst>
                  <a:ext uri="{FF2B5EF4-FFF2-40B4-BE49-F238E27FC236}">
                    <a16:creationId xmlns:a16="http://schemas.microsoft.com/office/drawing/2014/main" id="{CC3B6E50-DCD5-2D1C-2956-D187BF0806A2}"/>
                  </a:ext>
                </a:extLst>
              </p:cNvPr>
              <p:cNvSpPr txBox="1">
                <a:spLocks noRot="1" noChangeAspect="1" noMove="1" noResize="1" noEditPoints="1" noAdjustHandles="1" noChangeArrowheads="1" noChangeShapeType="1" noTextEdit="1"/>
              </p:cNvSpPr>
              <p:nvPr/>
            </p:nvSpPr>
            <p:spPr>
              <a:xfrm>
                <a:off x="3164439" y="2619181"/>
                <a:ext cx="4232953" cy="369332"/>
              </a:xfrm>
              <a:prstGeom prst="rect">
                <a:avLst/>
              </a:prstGeom>
              <a:blipFill>
                <a:blip r:embed="rId12"/>
                <a:stretch>
                  <a:fillRect t="-6667" b="-20000"/>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8" name="矩形 20">
                <a:extLst>
                  <a:ext uri="{FF2B5EF4-FFF2-40B4-BE49-F238E27FC236}">
                    <a16:creationId xmlns:a16="http://schemas.microsoft.com/office/drawing/2014/main" id="{C2D60DC0-3C45-C5C5-EDF0-914E73CAEC01}"/>
                  </a:ext>
                </a:extLst>
              </p:cNvPr>
              <p:cNvSpPr/>
              <p:nvPr/>
            </p:nvSpPr>
            <p:spPr>
              <a:xfrm>
                <a:off x="1768056" y="5200147"/>
                <a:ext cx="2809872" cy="610936"/>
              </a:xfrm>
              <a:prstGeom prst="rect">
                <a:avLst/>
              </a:prstGeom>
              <a:solidFill>
                <a:srgbClr val="FFFDAB"/>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TW" i="1" smtClean="0">
                              <a:latin typeface="Cambria Math" panose="02040503050406030204" pitchFamily="18" charset="0"/>
                              <a:ea typeface="Cambria Math" panose="02040503050406030204" pitchFamily="18" charset="0"/>
                            </a:rPr>
                          </m:ctrlPr>
                        </m:fPr>
                        <m:num>
                          <m:r>
                            <a:rPr lang="en-US" altLang="zh-TW" b="0" i="1" smtClean="0">
                              <a:latin typeface="Cambria Math" panose="02040503050406030204" pitchFamily="18" charset="0"/>
                              <a:ea typeface="Cambria Math" panose="02040503050406030204" pitchFamily="18" charset="0"/>
                            </a:rPr>
                            <m:t>1</m:t>
                          </m:r>
                        </m:num>
                        <m:den>
                          <m:r>
                            <a:rPr lang="en-US" altLang="zh-TW" b="0" i="1" smtClean="0">
                              <a:latin typeface="Cambria Math" panose="02040503050406030204" pitchFamily="18" charset="0"/>
                              <a:ea typeface="Cambria Math" panose="02040503050406030204" pitchFamily="18" charset="0"/>
                            </a:rPr>
                            <m:t>2</m:t>
                          </m:r>
                        </m:den>
                      </m:f>
                      <m:sSub>
                        <m:sSubPr>
                          <m:ctrlPr>
                            <a:rPr lang="en-US" altLang="zh-TW" b="0" i="1" smtClean="0">
                              <a:latin typeface="Cambria Math" panose="02040503050406030204" pitchFamily="18" charset="0"/>
                              <a:ea typeface="Cambria Math" panose="02040503050406030204" pitchFamily="18" charset="0"/>
                            </a:rPr>
                          </m:ctrlPr>
                        </m:sSubPr>
                        <m:e>
                          <m:r>
                            <a:rPr lang="en-US" altLang="zh-TW" i="1">
                              <a:latin typeface="Cambria Math"/>
                              <a:ea typeface="Cambria Math" panose="02040503050406030204" pitchFamily="18" charset="0"/>
                            </a:rPr>
                            <m:t>𝑀</m:t>
                          </m:r>
                        </m:e>
                        <m:sub>
                          <m:r>
                            <a:rPr lang="en-US" altLang="zh-TW" b="0" i="1" smtClean="0">
                              <a:latin typeface="Cambria Math" panose="02040503050406030204" pitchFamily="18" charset="0"/>
                              <a:ea typeface="Cambria Math" panose="02040503050406030204" pitchFamily="18" charset="0"/>
                            </a:rPr>
                            <m:t>𝐾</m:t>
                          </m:r>
                        </m:sub>
                      </m:sSub>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a:ea typeface="Cambria Math" panose="02040503050406030204" pitchFamily="18" charset="0"/>
                            </a:rPr>
                            <m:t>𝑐</m:t>
                          </m:r>
                        </m:e>
                        <m:sup>
                          <m:r>
                            <a:rPr lang="en-US" altLang="zh-TW" i="1">
                              <a:latin typeface="Cambria Math"/>
                              <a:ea typeface="Cambria Math" panose="02040503050406030204" pitchFamily="18" charset="0"/>
                            </a:rPr>
                            <m:t>2</m:t>
                          </m:r>
                        </m:sup>
                      </m:sSup>
                      <m:r>
                        <a:rPr lang="en-US" altLang="zh-TW" b="0" i="0" smtClean="0">
                          <a:latin typeface="Cambria Math"/>
                          <a:ea typeface="Cambria Math" panose="02040503050406030204" pitchFamily="18" charset="0"/>
                        </a:rPr>
                        <m:t>=</m:t>
                      </m:r>
                      <m:f>
                        <m:fPr>
                          <m:ctrlPr>
                            <a:rPr lang="en-US" altLang="zh-TW" b="0" i="1" smtClean="0">
                              <a:latin typeface="Cambria Math" panose="02040503050406030204" pitchFamily="18" charset="0"/>
                              <a:ea typeface="Cambria Math" panose="02040503050406030204" pitchFamily="18" charset="0"/>
                            </a:rPr>
                          </m:ctrlPr>
                        </m:fPr>
                        <m:num>
                          <m:r>
                            <a:rPr lang="en-US" altLang="zh-TW" i="1">
                              <a:latin typeface="Cambria Math"/>
                              <a:ea typeface="Cambria Math" panose="02040503050406030204" pitchFamily="18" charset="0"/>
                            </a:rPr>
                            <m:t>𝑐</m:t>
                          </m:r>
                        </m:num>
                        <m:den>
                          <m:r>
                            <a:rPr lang="en-US" altLang="zh-TW" b="0" i="1" smtClean="0">
                              <a:latin typeface="Cambria Math" panose="02040503050406030204" pitchFamily="18" charset="0"/>
                              <a:ea typeface="Cambria Math" panose="02040503050406030204" pitchFamily="18" charset="0"/>
                            </a:rPr>
                            <m:t>2</m:t>
                          </m:r>
                        </m:den>
                      </m:f>
                      <m:rad>
                        <m:radPr>
                          <m:degHide m:val="on"/>
                          <m:ctrlPr>
                            <a:rPr lang="en-US" altLang="zh-TW" b="0" i="1" smtClean="0">
                              <a:latin typeface="Cambria Math" panose="02040503050406030204" pitchFamily="18" charset="0"/>
                              <a:ea typeface="Cambria Math" panose="02040503050406030204" pitchFamily="18" charset="0"/>
                            </a:rPr>
                          </m:ctrlPr>
                        </m:radPr>
                        <m:deg/>
                        <m:e>
                          <m:sSup>
                            <m:sSupPr>
                              <m:ctrlPr>
                                <a:rPr lang="en-US" altLang="zh-TW" b="0" i="1" smtClean="0">
                                  <a:latin typeface="Cambria Math" panose="02040503050406030204" pitchFamily="18" charset="0"/>
                                  <a:ea typeface="Cambria Math" panose="02040503050406030204" pitchFamily="18" charset="0"/>
                                </a:rPr>
                              </m:ctrlPr>
                            </m:sSupPr>
                            <m:e>
                              <m:d>
                                <m:dPr>
                                  <m:begChr m:val="|"/>
                                  <m:endChr m:val="|"/>
                                  <m:ctrlPr>
                                    <a:rPr lang="en-US" altLang="zh-TW" b="0" i="1" smtClean="0">
                                      <a:latin typeface="Cambria Math" panose="02040503050406030204" pitchFamily="18" charset="0"/>
                                      <a:ea typeface="Cambria Math" panose="02040503050406030204" pitchFamily="18" charset="0"/>
                                    </a:rPr>
                                  </m:ctrlPr>
                                </m:dPr>
                                <m:e>
                                  <m:acc>
                                    <m:accPr>
                                      <m:chr m:val="⃗"/>
                                      <m:ctrlPr>
                                        <a:rPr lang="en-US" altLang="zh-TW" b="0" i="1" smtClean="0">
                                          <a:latin typeface="Cambria Math" panose="02040503050406030204" pitchFamily="18" charset="0"/>
                                          <a:ea typeface="Cambria Math" panose="02040503050406030204" pitchFamily="18" charset="0"/>
                                        </a:rPr>
                                      </m:ctrlPr>
                                    </m:accPr>
                                    <m:e>
                                      <m:r>
                                        <a:rPr lang="en-US" altLang="zh-TW" b="0" i="1" smtClean="0">
                                          <a:latin typeface="Cambria Math"/>
                                          <a:ea typeface="Cambria Math" panose="02040503050406030204" pitchFamily="18" charset="0"/>
                                        </a:rPr>
                                        <m:t>𝑝</m:t>
                                      </m:r>
                                    </m:e>
                                  </m:acc>
                                </m:e>
                              </m:d>
                            </m:e>
                            <m:sup>
                              <m:r>
                                <a:rPr lang="en-US" altLang="zh-TW" b="0" i="1" smtClean="0">
                                  <a:latin typeface="Cambria Math"/>
                                  <a:ea typeface="Cambria Math" panose="02040503050406030204" pitchFamily="18" charset="0"/>
                                </a:rPr>
                                <m:t>2</m:t>
                              </m:r>
                            </m:sup>
                          </m:sSup>
                          <m:r>
                            <a:rPr lang="en-US" altLang="zh-TW" b="0" i="1" smtClean="0">
                              <a:latin typeface="Cambria Math"/>
                              <a:ea typeface="Cambria Math" panose="02040503050406030204" pitchFamily="18" charset="0"/>
                            </a:rPr>
                            <m:t>+</m:t>
                          </m:r>
                          <m:sSubSup>
                            <m:sSubSupPr>
                              <m:ctrlPr>
                                <a:rPr lang="en-US" altLang="zh-TW" b="0" i="1" smtClean="0">
                                  <a:latin typeface="Cambria Math" panose="02040503050406030204" pitchFamily="18" charset="0"/>
                                  <a:ea typeface="Cambria Math" panose="02040503050406030204" pitchFamily="18" charset="0"/>
                                </a:rPr>
                              </m:ctrlPr>
                            </m:sSubSupPr>
                            <m:e>
                              <m:r>
                                <a:rPr lang="en-US" altLang="zh-TW" b="0" i="1" smtClean="0">
                                  <a:latin typeface="Cambria Math" panose="02040503050406030204" pitchFamily="18" charset="0"/>
                                  <a:ea typeface="Cambria Math" panose="02040503050406030204" pitchFamily="18" charset="0"/>
                                </a:rPr>
                                <m:t>𝑚</m:t>
                              </m:r>
                            </m:e>
                            <m:sub>
                              <m:r>
                                <a:rPr lang="en-US" altLang="zh-TW" b="0" i="1" smtClean="0">
                                  <a:latin typeface="Cambria Math" panose="02040503050406030204" pitchFamily="18" charset="0"/>
                                  <a:ea typeface="Cambria Math" panose="02040503050406030204" pitchFamily="18" charset="0"/>
                                </a:rPr>
                                <m:t>𝜋</m:t>
                              </m:r>
                            </m:sub>
                            <m:sup>
                              <m:r>
                                <a:rPr lang="en-US" altLang="zh-TW" b="0" i="1" smtClean="0">
                                  <a:latin typeface="Cambria Math" panose="02040503050406030204" pitchFamily="18" charset="0"/>
                                  <a:ea typeface="Cambria Math" panose="02040503050406030204" pitchFamily="18" charset="0"/>
                                </a:rPr>
                                <m:t>2</m:t>
                              </m:r>
                            </m:sup>
                          </m:sSubSup>
                          <m:sSup>
                            <m:sSupPr>
                              <m:ctrlPr>
                                <a:rPr lang="en-US" altLang="zh-TW" b="0" i="1" smtClean="0">
                                  <a:latin typeface="Cambria Math" panose="02040503050406030204" pitchFamily="18" charset="0"/>
                                  <a:ea typeface="Cambria Math" panose="02040503050406030204" pitchFamily="18" charset="0"/>
                                </a:rPr>
                              </m:ctrlPr>
                            </m:sSupPr>
                            <m:e>
                              <m:r>
                                <a:rPr lang="en-US" altLang="zh-TW" b="0" i="1" smtClean="0">
                                  <a:latin typeface="Cambria Math"/>
                                  <a:ea typeface="Cambria Math" panose="02040503050406030204" pitchFamily="18" charset="0"/>
                                </a:rPr>
                                <m:t>𝑐</m:t>
                              </m:r>
                            </m:e>
                            <m:sup>
                              <m:r>
                                <a:rPr lang="en-US" altLang="zh-TW" b="0" i="1" smtClean="0">
                                  <a:latin typeface="Cambria Math"/>
                                  <a:ea typeface="Cambria Math" panose="02040503050406030204" pitchFamily="18" charset="0"/>
                                </a:rPr>
                                <m:t>2</m:t>
                              </m:r>
                            </m:sup>
                          </m:sSup>
                        </m:e>
                      </m:rad>
                    </m:oMath>
                  </m:oMathPara>
                </a14:m>
                <a:endParaRPr lang="zh-TW" altLang="en-US" dirty="0"/>
              </a:p>
            </p:txBody>
          </p:sp>
        </mc:Choice>
        <mc:Fallback xmlns="">
          <p:sp>
            <p:nvSpPr>
              <p:cNvPr id="18" name="矩形 20">
                <a:extLst>
                  <a:ext uri="{FF2B5EF4-FFF2-40B4-BE49-F238E27FC236}">
                    <a16:creationId xmlns:a16="http://schemas.microsoft.com/office/drawing/2014/main" id="{C2D60DC0-3C45-C5C5-EDF0-914E73CAEC01}"/>
                  </a:ext>
                </a:extLst>
              </p:cNvPr>
              <p:cNvSpPr>
                <a:spLocks noRot="1" noChangeAspect="1" noMove="1" noResize="1" noEditPoints="1" noAdjustHandles="1" noChangeArrowheads="1" noChangeShapeType="1" noTextEdit="1"/>
              </p:cNvSpPr>
              <p:nvPr/>
            </p:nvSpPr>
            <p:spPr>
              <a:xfrm>
                <a:off x="1768056" y="5200147"/>
                <a:ext cx="2809872" cy="610936"/>
              </a:xfrm>
              <a:prstGeom prst="rect">
                <a:avLst/>
              </a:prstGeom>
              <a:blipFill>
                <a:blip r:embed="rId13"/>
                <a:stretch>
                  <a:fillRect b="-4082"/>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9" name="矩形 20">
                <a:extLst>
                  <a:ext uri="{FF2B5EF4-FFF2-40B4-BE49-F238E27FC236}">
                    <a16:creationId xmlns:a16="http://schemas.microsoft.com/office/drawing/2014/main" id="{55F01C2D-6C44-9082-CD5F-28ADB50A06F6}"/>
                  </a:ext>
                </a:extLst>
              </p:cNvPr>
              <p:cNvSpPr/>
              <p:nvPr/>
            </p:nvSpPr>
            <p:spPr>
              <a:xfrm>
                <a:off x="5989199" y="4627968"/>
                <a:ext cx="2649443" cy="992708"/>
              </a:xfrm>
              <a:prstGeom prst="rect">
                <a:avLst/>
              </a:prstGeom>
              <a:solidFill>
                <a:srgbClr val="FFFDAB"/>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ea typeface="Cambria Math" panose="02040503050406030204" pitchFamily="18" charset="0"/>
                            </a:rPr>
                          </m:ctrlPr>
                        </m:sSubPr>
                        <m:e>
                          <m:r>
                            <a:rPr lang="en-US" altLang="zh-TW" i="1">
                              <a:latin typeface="Cambria Math"/>
                              <a:ea typeface="Cambria Math" panose="02040503050406030204" pitchFamily="18" charset="0"/>
                            </a:rPr>
                            <m:t>𝐸</m:t>
                          </m:r>
                        </m:e>
                        <m:sub>
                          <m:r>
                            <a:rPr lang="en-US" altLang="zh-TW" i="1" smtClean="0">
                              <a:latin typeface="Cambria Math" panose="02040503050406030204" pitchFamily="18" charset="0"/>
                              <a:ea typeface="Cambria Math" panose="02040503050406030204" pitchFamily="18" charset="0"/>
                            </a:rPr>
                            <m:t>𝜋</m:t>
                          </m:r>
                        </m:sub>
                      </m:sSub>
                      <m:r>
                        <a:rPr lang="en-US" altLang="zh-TW" i="1">
                          <a:latin typeface="Cambria Math"/>
                          <a:ea typeface="Cambria Math" panose="02040503050406030204" pitchFamily="18" charset="0"/>
                        </a:rPr>
                        <m:t>=</m:t>
                      </m:r>
                      <m:f>
                        <m:fPr>
                          <m:ctrlPr>
                            <a:rPr lang="en-US" altLang="zh-TW" i="1" smtClean="0">
                              <a:latin typeface="Cambria Math" panose="02040503050406030204" pitchFamily="18" charset="0"/>
                              <a:ea typeface="Cambria Math" panose="02040503050406030204" pitchFamily="18" charset="0"/>
                            </a:rPr>
                          </m:ctrlPr>
                        </m:fPr>
                        <m:num>
                          <m:r>
                            <a:rPr lang="en-US" altLang="zh-TW" b="0" i="1" smtClean="0">
                              <a:latin typeface="Cambria Math" panose="02040503050406030204" pitchFamily="18" charset="0"/>
                              <a:ea typeface="Cambria Math" panose="02040503050406030204" pitchFamily="18" charset="0"/>
                            </a:rPr>
                            <m:t>1</m:t>
                          </m:r>
                        </m:num>
                        <m:den>
                          <m:r>
                            <a:rPr lang="en-US" altLang="zh-TW" b="0" i="1" smtClean="0">
                              <a:latin typeface="Cambria Math" panose="02040503050406030204" pitchFamily="18" charset="0"/>
                              <a:ea typeface="Cambria Math" panose="02040503050406030204" pitchFamily="18" charset="0"/>
                            </a:rPr>
                            <m:t>2</m:t>
                          </m:r>
                        </m:den>
                      </m:f>
                      <m:sSub>
                        <m:sSubPr>
                          <m:ctrlPr>
                            <a:rPr lang="en-US" altLang="zh-TW" b="0" i="1" smtClean="0">
                              <a:latin typeface="Cambria Math" panose="02040503050406030204" pitchFamily="18" charset="0"/>
                              <a:ea typeface="Cambria Math" panose="02040503050406030204" pitchFamily="18" charset="0"/>
                            </a:rPr>
                          </m:ctrlPr>
                        </m:sSubPr>
                        <m:e>
                          <m:r>
                            <a:rPr lang="en-US" altLang="zh-TW" i="1">
                              <a:latin typeface="Cambria Math"/>
                              <a:ea typeface="Cambria Math" panose="02040503050406030204" pitchFamily="18" charset="0"/>
                            </a:rPr>
                            <m:t>𝑀</m:t>
                          </m:r>
                        </m:e>
                        <m:sub>
                          <m:r>
                            <a:rPr lang="en-US" altLang="zh-TW" b="0" i="1" smtClean="0">
                              <a:latin typeface="Cambria Math" panose="02040503050406030204" pitchFamily="18" charset="0"/>
                              <a:ea typeface="Cambria Math" panose="02040503050406030204" pitchFamily="18" charset="0"/>
                            </a:rPr>
                            <m:t>𝐾</m:t>
                          </m:r>
                        </m:sub>
                      </m:sSub>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a:ea typeface="Cambria Math" panose="02040503050406030204" pitchFamily="18" charset="0"/>
                            </a:rPr>
                            <m:t>𝑐</m:t>
                          </m:r>
                        </m:e>
                        <m:sup>
                          <m:r>
                            <a:rPr lang="en-US" altLang="zh-TW" i="1">
                              <a:latin typeface="Cambria Math"/>
                              <a:ea typeface="Cambria Math" panose="02040503050406030204" pitchFamily="18" charset="0"/>
                            </a:rPr>
                            <m:t>2</m:t>
                          </m:r>
                        </m:sup>
                      </m:sSup>
                      <m:r>
                        <a:rPr lang="en-US" altLang="zh-TW" b="0" i="1" smtClean="0">
                          <a:latin typeface="Cambria Math" panose="02040503050406030204" pitchFamily="18" charset="0"/>
                          <a:ea typeface="Cambria Math" panose="02040503050406030204" pitchFamily="18" charset="0"/>
                        </a:rPr>
                        <m:t>=</m:t>
                      </m:r>
                      <m:f>
                        <m:fPr>
                          <m:ctrlPr>
                            <a:rPr lang="en-US" altLang="zh-TW" i="1" smtClean="0">
                              <a:latin typeface="Cambria Math" panose="02040503050406030204" pitchFamily="18" charset="0"/>
                              <a:ea typeface="Cambria Math" panose="02040503050406030204" pitchFamily="18" charset="0"/>
                            </a:rPr>
                          </m:ctrlPr>
                        </m:fPr>
                        <m:num>
                          <m:sSub>
                            <m:sSubPr>
                              <m:ctrlPr>
                                <a:rPr lang="en-US" altLang="zh-TW" i="1">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𝑚</m:t>
                              </m:r>
                            </m:e>
                            <m:sub>
                              <m:r>
                                <a:rPr lang="en-US" altLang="zh-TW" i="1" smtClean="0">
                                  <a:latin typeface="Cambria Math" panose="02040503050406030204" pitchFamily="18" charset="0"/>
                                  <a:ea typeface="Cambria Math" panose="02040503050406030204" pitchFamily="18" charset="0"/>
                                </a:rPr>
                                <m:t>𝜋</m:t>
                              </m:r>
                            </m:sub>
                          </m:sSub>
                          <m:sSup>
                            <m:sSupPr>
                              <m:ctrlPr>
                                <a:rPr lang="en-US" altLang="zh-TW" i="1" smtClean="0">
                                  <a:latin typeface="Cambria Math" panose="02040503050406030204" pitchFamily="18" charset="0"/>
                                  <a:ea typeface="Cambria Math" panose="02040503050406030204" pitchFamily="18" charset="0"/>
                                </a:rPr>
                              </m:ctrlPr>
                            </m:sSupPr>
                            <m:e>
                              <m:r>
                                <a:rPr lang="en-US" altLang="zh-TW" b="0" i="1" smtClean="0">
                                  <a:latin typeface="Cambria Math" panose="02040503050406030204" pitchFamily="18" charset="0"/>
                                  <a:ea typeface="Cambria Math" panose="02040503050406030204" pitchFamily="18" charset="0"/>
                                </a:rPr>
                                <m:t>𝑐</m:t>
                              </m:r>
                            </m:e>
                            <m:sup>
                              <m:r>
                                <a:rPr lang="en-US" altLang="zh-TW" b="0" i="1" smtClean="0">
                                  <a:latin typeface="Cambria Math" panose="02040503050406030204" pitchFamily="18" charset="0"/>
                                  <a:ea typeface="Cambria Math" panose="02040503050406030204" pitchFamily="18" charset="0"/>
                                </a:rPr>
                                <m:t>2</m:t>
                              </m:r>
                            </m:sup>
                          </m:sSup>
                        </m:num>
                        <m:den>
                          <m:rad>
                            <m:radPr>
                              <m:degHide m:val="on"/>
                              <m:ctrlPr>
                                <a:rPr lang="en-US" altLang="zh-TW" i="1">
                                  <a:latin typeface="Cambria Math" panose="02040503050406030204" pitchFamily="18" charset="0"/>
                                  <a:ea typeface="Cambria Math" panose="02040503050406030204" pitchFamily="18" charset="0"/>
                                </a:rPr>
                              </m:ctrlPr>
                            </m:radPr>
                            <m:deg/>
                            <m:e>
                              <m:r>
                                <a:rPr lang="en-US" altLang="zh-TW" i="1">
                                  <a:latin typeface="Cambria Math"/>
                                  <a:ea typeface="Cambria Math" panose="02040503050406030204" pitchFamily="18" charset="0"/>
                                </a:rPr>
                                <m:t>1−</m:t>
                              </m:r>
                              <m:f>
                                <m:fPr>
                                  <m:ctrlPr>
                                    <a:rPr lang="en-US" altLang="zh-TW" i="1">
                                      <a:latin typeface="Cambria Math" panose="02040503050406030204" pitchFamily="18" charset="0"/>
                                      <a:ea typeface="Cambria Math" panose="02040503050406030204" pitchFamily="18" charset="0"/>
                                    </a:rPr>
                                  </m:ctrlPr>
                                </m:fPr>
                                <m:num>
                                  <m:sSubSup>
                                    <m:sSubSupPr>
                                      <m:ctrlPr>
                                        <a:rPr lang="en-US" altLang="zh-TW" i="1" smtClean="0">
                                          <a:latin typeface="Cambria Math" panose="02040503050406030204" pitchFamily="18" charset="0"/>
                                          <a:ea typeface="Cambria Math" panose="02040503050406030204" pitchFamily="18" charset="0"/>
                                        </a:rPr>
                                      </m:ctrlPr>
                                    </m:sSubSupPr>
                                    <m:e>
                                      <m:r>
                                        <a:rPr lang="en-US" altLang="zh-TW" b="0" i="1" smtClean="0">
                                          <a:latin typeface="Cambria Math" panose="02040503050406030204" pitchFamily="18" charset="0"/>
                                          <a:ea typeface="Cambria Math" panose="02040503050406030204" pitchFamily="18" charset="0"/>
                                        </a:rPr>
                                        <m:t>𝑣</m:t>
                                      </m:r>
                                    </m:e>
                                    <m:sub>
                                      <m:r>
                                        <a:rPr lang="en-US" altLang="zh-TW" i="1" smtClean="0">
                                          <a:latin typeface="Cambria Math" panose="02040503050406030204" pitchFamily="18" charset="0"/>
                                          <a:ea typeface="Cambria Math" panose="02040503050406030204" pitchFamily="18" charset="0"/>
                                        </a:rPr>
                                        <m:t>𝜋</m:t>
                                      </m:r>
                                    </m:sub>
                                    <m:sup>
                                      <m:r>
                                        <a:rPr lang="en-US" altLang="zh-TW" b="0" i="1" smtClean="0">
                                          <a:latin typeface="Cambria Math" panose="02040503050406030204" pitchFamily="18" charset="0"/>
                                          <a:ea typeface="Cambria Math" panose="02040503050406030204" pitchFamily="18" charset="0"/>
                                        </a:rPr>
                                        <m:t>2</m:t>
                                      </m:r>
                                    </m:sup>
                                  </m:sSubSup>
                                </m:num>
                                <m:den>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a:ea typeface="Cambria Math" panose="02040503050406030204" pitchFamily="18" charset="0"/>
                                        </a:rPr>
                                        <m:t>𝑐</m:t>
                                      </m:r>
                                    </m:e>
                                    <m:sup>
                                      <m:r>
                                        <a:rPr lang="en-US" altLang="zh-TW" i="1">
                                          <a:latin typeface="Cambria Math"/>
                                          <a:ea typeface="Cambria Math" panose="02040503050406030204" pitchFamily="18" charset="0"/>
                                        </a:rPr>
                                        <m:t>2</m:t>
                                      </m:r>
                                    </m:sup>
                                  </m:sSup>
                                </m:den>
                              </m:f>
                            </m:e>
                          </m:rad>
                        </m:den>
                      </m:f>
                    </m:oMath>
                  </m:oMathPara>
                </a14:m>
                <a:endParaRPr lang="zh-TW" altLang="en-US" dirty="0"/>
              </a:p>
            </p:txBody>
          </p:sp>
        </mc:Choice>
        <mc:Fallback xmlns="">
          <p:sp>
            <p:nvSpPr>
              <p:cNvPr id="19" name="矩形 20">
                <a:extLst>
                  <a:ext uri="{FF2B5EF4-FFF2-40B4-BE49-F238E27FC236}">
                    <a16:creationId xmlns:a16="http://schemas.microsoft.com/office/drawing/2014/main" id="{55F01C2D-6C44-9082-CD5F-28ADB50A06F6}"/>
                  </a:ext>
                </a:extLst>
              </p:cNvPr>
              <p:cNvSpPr>
                <a:spLocks noRot="1" noChangeAspect="1" noMove="1" noResize="1" noEditPoints="1" noAdjustHandles="1" noChangeArrowheads="1" noChangeShapeType="1" noTextEdit="1"/>
              </p:cNvSpPr>
              <p:nvPr/>
            </p:nvSpPr>
            <p:spPr>
              <a:xfrm>
                <a:off x="5989199" y="4627968"/>
                <a:ext cx="2649443" cy="992708"/>
              </a:xfrm>
              <a:prstGeom prst="rect">
                <a:avLst/>
              </a:prstGeom>
              <a:blipFill>
                <a:blip r:embed="rId14"/>
                <a:stretch>
                  <a:fillRect/>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827212F-1810-0F05-F1F9-4E5F1EDF1CB8}"/>
                  </a:ext>
                </a:extLst>
              </p:cNvPr>
              <p:cNvSpPr txBox="1"/>
              <p:nvPr/>
            </p:nvSpPr>
            <p:spPr>
              <a:xfrm>
                <a:off x="3513762" y="4253501"/>
                <a:ext cx="4857097" cy="369332"/>
              </a:xfrm>
              <a:prstGeom prst="rect">
                <a:avLst/>
              </a:prstGeom>
              <a:noFill/>
            </p:spPr>
            <p:txBody>
              <a:bodyPr wrap="square" rtlCol="0">
                <a:spAutoFit/>
              </a:bodyPr>
              <a:lstStyle/>
              <a:p>
                <a:r>
                  <a:rPr lang="en-TW" dirty="0">
                    <a:latin typeface="Times New Roman" pitchFamily="18" charset="0"/>
                    <a:cs typeface="Times New Roman" pitchFamily="18" charset="0"/>
                  </a:rPr>
                  <a:t>由此式還可以算出</a:t>
                </a:r>
                <a14:m>
                  <m:oMath xmlns:m="http://schemas.openxmlformats.org/officeDocument/2006/math">
                    <m:r>
                      <a:rPr lang="en-TW" i="1" smtClean="0">
                        <a:latin typeface="Cambria Math" panose="02040503050406030204" pitchFamily="18" charset="0"/>
                        <a:ea typeface="Cambria Math" panose="02040503050406030204" pitchFamily="18" charset="0"/>
                        <a:cs typeface="Times New Roman" pitchFamily="18" charset="0"/>
                      </a:rPr>
                      <m:t>𝜋</m:t>
                    </m:r>
                  </m:oMath>
                </a14:m>
                <a:r>
                  <a:rPr lang="en-TW" dirty="0">
                    <a:latin typeface="Times New Roman" pitchFamily="18" charset="0"/>
                    <a:cs typeface="Times New Roman" pitchFamily="18" charset="0"/>
                  </a:rPr>
                  <a:t>的動量與速度：</a:t>
                </a:r>
              </a:p>
            </p:txBody>
          </p:sp>
        </mc:Choice>
        <mc:Fallback xmlns="">
          <p:sp>
            <p:nvSpPr>
              <p:cNvPr id="20" name="TextBox 19">
                <a:extLst>
                  <a:ext uri="{FF2B5EF4-FFF2-40B4-BE49-F238E27FC236}">
                    <a16:creationId xmlns:a16="http://schemas.microsoft.com/office/drawing/2014/main" id="{D827212F-1810-0F05-F1F9-4E5F1EDF1CB8}"/>
                  </a:ext>
                </a:extLst>
              </p:cNvPr>
              <p:cNvSpPr txBox="1">
                <a:spLocks noRot="1" noChangeAspect="1" noMove="1" noResize="1" noEditPoints="1" noAdjustHandles="1" noChangeArrowheads="1" noChangeShapeType="1" noTextEdit="1"/>
              </p:cNvSpPr>
              <p:nvPr/>
            </p:nvSpPr>
            <p:spPr>
              <a:xfrm>
                <a:off x="3513762" y="4253501"/>
                <a:ext cx="4857097" cy="369332"/>
              </a:xfrm>
              <a:prstGeom prst="rect">
                <a:avLst/>
              </a:prstGeom>
              <a:blipFill>
                <a:blip r:embed="rId15"/>
                <a:stretch>
                  <a:fillRect l="-1042" t="-10345" b="-24138"/>
                </a:stretch>
              </a:blipFill>
            </p:spPr>
            <p:txBody>
              <a:bodyPr/>
              <a:lstStyle/>
              <a:p>
                <a:r>
                  <a:rPr lang="en-TW">
                    <a:noFill/>
                  </a:rPr>
                  <a:t> </a:t>
                </a:r>
              </a:p>
            </p:txBody>
          </p:sp>
        </mc:Fallback>
      </mc:AlternateContent>
    </p:spTree>
    <p:extLst>
      <p:ext uri="{BB962C8B-B14F-4D97-AF65-F5344CB8AC3E}">
        <p14:creationId xmlns:p14="http://schemas.microsoft.com/office/powerpoint/2010/main" val="27089623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F534C6-8219-D418-06D3-8A96151191DE}"/>
              </a:ext>
            </a:extLst>
          </p:cNvPr>
          <p:cNvPicPr>
            <a:picLocks noChangeAspect="1"/>
          </p:cNvPicPr>
          <p:nvPr/>
        </p:nvPicPr>
        <p:blipFill rotWithShape="1">
          <a:blip r:embed="rId2"/>
          <a:srcRect t="72807" b="9550"/>
          <a:stretch/>
        </p:blipFill>
        <p:spPr>
          <a:xfrm>
            <a:off x="1020440" y="955601"/>
            <a:ext cx="7361775" cy="349218"/>
          </a:xfrm>
          <a:prstGeom prst="rect">
            <a:avLst/>
          </a:prstGeom>
        </p:spPr>
      </p:pic>
      <p:pic>
        <p:nvPicPr>
          <p:cNvPr id="6" name="Picture 3">
            <a:extLst>
              <a:ext uri="{FF2B5EF4-FFF2-40B4-BE49-F238E27FC236}">
                <a16:creationId xmlns:a16="http://schemas.microsoft.com/office/drawing/2014/main" id="{6B68784E-A86D-7F8B-C0B8-096D79C6EE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9" t="12135" r="58078" b="19908"/>
          <a:stretch/>
        </p:blipFill>
        <p:spPr bwMode="auto">
          <a:xfrm>
            <a:off x="1887109" y="2212955"/>
            <a:ext cx="2936838" cy="114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a:extLst>
              <a:ext uri="{FF2B5EF4-FFF2-40B4-BE49-F238E27FC236}">
                <a16:creationId xmlns:a16="http://schemas.microsoft.com/office/drawing/2014/main" id="{0C9FB4A9-C687-108C-A2B1-4352973F53FF}"/>
              </a:ext>
            </a:extLst>
          </p:cNvPr>
          <p:cNvSpPr/>
          <p:nvPr/>
        </p:nvSpPr>
        <p:spPr>
          <a:xfrm>
            <a:off x="2806889" y="2805295"/>
            <a:ext cx="247426" cy="193638"/>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9A0D65B-4AD8-2CD0-552F-27138421C7AB}"/>
                  </a:ext>
                </a:extLst>
              </p:cNvPr>
              <p:cNvSpPr txBox="1"/>
              <p:nvPr/>
            </p:nvSpPr>
            <p:spPr>
              <a:xfrm>
                <a:off x="1148255" y="1400550"/>
                <a:ext cx="2002390" cy="276999"/>
              </a:xfrm>
              <a:prstGeom prst="rect">
                <a:avLst/>
              </a:prstGeom>
              <a:solidFill>
                <a:schemeClr val="bg1"/>
              </a:solidFill>
            </p:spPr>
            <p:txBody>
              <a:bodyPr wrap="square" lIns="0" tIns="0" rIns="0" bIns="0" rtlCol="0">
                <a:spAutoFit/>
              </a:bodyPr>
              <a:lstStyle/>
              <a:p>
                <a14:m>
                  <m:oMath xmlns:m="http://schemas.openxmlformats.org/officeDocument/2006/math">
                    <m:sSup>
                      <m:sSupPr>
                        <m:ctrlPr>
                          <a:rPr lang="en-TW" i="1">
                            <a:latin typeface="Cambria Math" panose="02040503050406030204" pitchFamily="18" charset="0"/>
                            <a:cs typeface="Times New Roman" pitchFamily="18" charset="0"/>
                          </a:rPr>
                        </m:ctrlPr>
                      </m:sSupPr>
                      <m:e>
                        <m:r>
                          <a:rPr lang="en-TW" i="1" smtClean="0">
                            <a:latin typeface="Cambria Math" panose="02040503050406030204" pitchFamily="18" charset="0"/>
                            <a:ea typeface="Cambria Math" panose="02040503050406030204" pitchFamily="18" charset="0"/>
                            <a:cs typeface="Times New Roman" pitchFamily="18" charset="0"/>
                          </a:rPr>
                          <m:t>𝜈</m:t>
                        </m:r>
                      </m:e>
                      <m:sup>
                        <m:r>
                          <a:rPr lang="en-US" b="0" i="1" smtClean="0">
                            <a:latin typeface="Cambria Math" panose="02040503050406030204" pitchFamily="18" charset="0"/>
                            <a:ea typeface="Cambria Math" panose="02040503050406030204" pitchFamily="18" charset="0"/>
                            <a:cs typeface="Times New Roman" pitchFamily="18" charset="0"/>
                          </a:rPr>
                          <m:t>0</m:t>
                        </m:r>
                      </m:sup>
                    </m:sSup>
                  </m:oMath>
                </a14:m>
                <a:r>
                  <a:rPr lang="en-TW" dirty="0">
                    <a:latin typeface="Times New Roman" pitchFamily="18" charset="0"/>
                    <a:cs typeface="Times New Roman" pitchFamily="18" charset="0"/>
                  </a:rPr>
                  <a:t>質量為零。</a:t>
                </a:r>
              </a:p>
            </p:txBody>
          </p:sp>
        </mc:Choice>
        <mc:Fallback xmlns="">
          <p:sp>
            <p:nvSpPr>
              <p:cNvPr id="13" name="TextBox 12">
                <a:extLst>
                  <a:ext uri="{FF2B5EF4-FFF2-40B4-BE49-F238E27FC236}">
                    <a16:creationId xmlns:a16="http://schemas.microsoft.com/office/drawing/2014/main" id="{89A0D65B-4AD8-2CD0-552F-27138421C7AB}"/>
                  </a:ext>
                </a:extLst>
              </p:cNvPr>
              <p:cNvSpPr txBox="1">
                <a:spLocks noRot="1" noChangeAspect="1" noMove="1" noResize="1" noEditPoints="1" noAdjustHandles="1" noChangeArrowheads="1" noChangeShapeType="1" noTextEdit="1"/>
              </p:cNvSpPr>
              <p:nvPr/>
            </p:nvSpPr>
            <p:spPr>
              <a:xfrm>
                <a:off x="1148255" y="1400550"/>
                <a:ext cx="2002390" cy="276999"/>
              </a:xfrm>
              <a:prstGeom prst="rect">
                <a:avLst/>
              </a:prstGeom>
              <a:blipFill>
                <a:blip r:embed="rId4"/>
                <a:stretch>
                  <a:fillRect l="-3145" t="-27273" b="-50000"/>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CAE9462-AC65-E845-FAEC-C4B01297C0A8}"/>
                  </a:ext>
                </a:extLst>
              </p:cNvPr>
              <p:cNvSpPr txBox="1"/>
              <p:nvPr/>
            </p:nvSpPr>
            <p:spPr>
              <a:xfrm>
                <a:off x="1048812" y="1712493"/>
                <a:ext cx="6102850" cy="369332"/>
              </a:xfrm>
              <a:prstGeom prst="rect">
                <a:avLst/>
              </a:prstGeom>
              <a:noFill/>
            </p:spPr>
            <p:txBody>
              <a:bodyPr wrap="square" rtlCol="0">
                <a:spAutoFit/>
              </a:bodyPr>
              <a:lstStyle/>
              <a:p>
                <a:r>
                  <a:rPr lang="en-TW" dirty="0">
                    <a:latin typeface="Times New Roman" pitchFamily="18" charset="0"/>
                    <a:cs typeface="Times New Roman" pitchFamily="18" charset="0"/>
                  </a:rPr>
                  <a:t>在</a:t>
                </a:r>
                <a14:m>
                  <m:oMath xmlns:m="http://schemas.openxmlformats.org/officeDocument/2006/math">
                    <m:r>
                      <a:rPr lang="en-TW" i="1" smtClean="0">
                        <a:latin typeface="Cambria Math" panose="02040503050406030204" pitchFamily="18" charset="0"/>
                        <a:ea typeface="Cambria Math" panose="02040503050406030204" pitchFamily="18" charset="0"/>
                        <a:cs typeface="Times New Roman" pitchFamily="18" charset="0"/>
                      </a:rPr>
                      <m:t>𝜋</m:t>
                    </m:r>
                  </m:oMath>
                </a14:m>
                <a:r>
                  <a:rPr lang="en-TW" dirty="0">
                    <a:latin typeface="Times New Roman" pitchFamily="18" charset="0"/>
                    <a:cs typeface="Times New Roman" pitchFamily="18" charset="0"/>
                  </a:rPr>
                  <a:t>的靜止座標，就是第二種，產物一質量為零的情況：</a:t>
                </a:r>
              </a:p>
            </p:txBody>
          </p:sp>
        </mc:Choice>
        <mc:Fallback xmlns="">
          <p:sp>
            <p:nvSpPr>
              <p:cNvPr id="14" name="TextBox 13">
                <a:extLst>
                  <a:ext uri="{FF2B5EF4-FFF2-40B4-BE49-F238E27FC236}">
                    <a16:creationId xmlns:a16="http://schemas.microsoft.com/office/drawing/2014/main" id="{0CAE9462-AC65-E845-FAEC-C4B01297C0A8}"/>
                  </a:ext>
                </a:extLst>
              </p:cNvPr>
              <p:cNvSpPr txBox="1">
                <a:spLocks noRot="1" noChangeAspect="1" noMove="1" noResize="1" noEditPoints="1" noAdjustHandles="1" noChangeArrowheads="1" noChangeShapeType="1" noTextEdit="1"/>
              </p:cNvSpPr>
              <p:nvPr/>
            </p:nvSpPr>
            <p:spPr>
              <a:xfrm>
                <a:off x="1048812" y="1712493"/>
                <a:ext cx="6102850" cy="369332"/>
              </a:xfrm>
              <a:prstGeom prst="rect">
                <a:avLst/>
              </a:prstGeom>
              <a:blipFill>
                <a:blip r:embed="rId5"/>
                <a:stretch>
                  <a:fillRect l="-830" t="-6452" b="-19355"/>
                </a:stretch>
              </a:blipFill>
            </p:spPr>
            <p:txBody>
              <a:bodyPr/>
              <a:lstStyle/>
              <a:p>
                <a:r>
                  <a:rPr lang="en-TW">
                    <a:noFill/>
                  </a:rPr>
                  <a:t> </a:t>
                </a:r>
              </a:p>
            </p:txBody>
          </p:sp>
        </mc:Fallback>
      </mc:AlternateContent>
      <p:pic>
        <p:nvPicPr>
          <p:cNvPr id="16" name="Picture 2">
            <a:extLst>
              <a:ext uri="{FF2B5EF4-FFF2-40B4-BE49-F238E27FC236}">
                <a16:creationId xmlns:a16="http://schemas.microsoft.com/office/drawing/2014/main" id="{2138A386-E0FC-B6F8-6663-7903ECD26E2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6505" t="6501" r="32702" b="80567"/>
          <a:stretch/>
        </p:blipFill>
        <p:spPr bwMode="auto">
          <a:xfrm>
            <a:off x="1887109" y="3696578"/>
            <a:ext cx="2188324" cy="76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a:extLst>
              <a:ext uri="{FF2B5EF4-FFF2-40B4-BE49-F238E27FC236}">
                <a16:creationId xmlns:a16="http://schemas.microsoft.com/office/drawing/2014/main" id="{2AFFB2FF-0136-F598-11AE-329E9B24FD7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6505" t="24312" r="32702" b="62356"/>
          <a:stretch/>
        </p:blipFill>
        <p:spPr bwMode="auto">
          <a:xfrm>
            <a:off x="1887108" y="4612500"/>
            <a:ext cx="2122532" cy="76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C3C04A4D-D291-872C-7D81-B064250C77CA}"/>
              </a:ext>
            </a:extLst>
          </p:cNvPr>
          <p:cNvSpPr txBox="1"/>
          <p:nvPr/>
        </p:nvSpPr>
        <p:spPr>
          <a:xfrm>
            <a:off x="1132800" y="5619369"/>
            <a:ext cx="5753679" cy="369332"/>
          </a:xfrm>
          <a:prstGeom prst="rect">
            <a:avLst/>
          </a:prstGeom>
          <a:noFill/>
        </p:spPr>
        <p:txBody>
          <a:bodyPr wrap="square" rtlCol="0">
            <a:spAutoFit/>
          </a:bodyPr>
          <a:lstStyle/>
          <a:p>
            <a:r>
              <a:rPr lang="en-TW" dirty="0">
                <a:solidFill>
                  <a:srgbClr val="FF0000"/>
                </a:solidFill>
                <a:latin typeface="Times New Roman" pitchFamily="18" charset="0"/>
                <a:cs typeface="Times New Roman" pitchFamily="18" charset="0"/>
              </a:rPr>
              <a:t>二體衰變中，產物的能量與動量都固定！</a:t>
            </a:r>
          </a:p>
        </p:txBody>
      </p:sp>
    </p:spTree>
    <p:extLst>
      <p:ext uri="{BB962C8B-B14F-4D97-AF65-F5344CB8AC3E}">
        <p14:creationId xmlns:p14="http://schemas.microsoft.com/office/powerpoint/2010/main" val="16159279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95CF0375-D0FF-1A4E-5518-6778B825BE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9" r="58078"/>
          <a:stretch/>
        </p:blipFill>
        <p:spPr bwMode="auto">
          <a:xfrm>
            <a:off x="3566577" y="2611202"/>
            <a:ext cx="293683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5" descr="http://upload.wikimedia.org/wikibooks/en/3/32/Relstandard.gif">
            <a:extLst>
              <a:ext uri="{FF2B5EF4-FFF2-40B4-BE49-F238E27FC236}">
                <a16:creationId xmlns:a16="http://schemas.microsoft.com/office/drawing/2014/main" id="{DDB6DE4B-C07D-9D2E-BAC0-F4835DAB9F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057" r="2359" b="25065"/>
          <a:stretch/>
        </p:blipFill>
        <p:spPr bwMode="auto">
          <a:xfrm>
            <a:off x="4847624" y="1033417"/>
            <a:ext cx="3087729" cy="148134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矩形 16">
                <a:extLst>
                  <a:ext uri="{FF2B5EF4-FFF2-40B4-BE49-F238E27FC236}">
                    <a16:creationId xmlns:a16="http://schemas.microsoft.com/office/drawing/2014/main" id="{F32AFF47-FB03-A626-946E-E5375D2C816C}"/>
                  </a:ext>
                </a:extLst>
              </p:cNvPr>
              <p:cNvSpPr/>
              <p:nvPr/>
            </p:nvSpPr>
            <p:spPr>
              <a:xfrm>
                <a:off x="1086551" y="2657486"/>
                <a:ext cx="2217210" cy="567207"/>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TW" altLang="en-US" i="1" smtClean="0">
                              <a:latin typeface="Cambria Math" panose="02040503050406030204" pitchFamily="18" charset="0"/>
                            </a:rPr>
                          </m:ctrlPr>
                        </m:sSubSupPr>
                        <m:e>
                          <m:r>
                            <a:rPr lang="en-US" altLang="zh-TW" i="1">
                              <a:latin typeface="Cambria Math"/>
                            </a:rPr>
                            <m:t>𝑝</m:t>
                          </m:r>
                        </m:e>
                        <m:sub>
                          <m:r>
                            <a:rPr lang="en-US" altLang="zh-TW" i="1">
                              <a:latin typeface="Cambria Math"/>
                            </a:rPr>
                            <m:t>𝑥</m:t>
                          </m:r>
                        </m:sub>
                        <m:sup>
                          <m:r>
                            <a:rPr lang="en-US" altLang="zh-TW" i="1">
                              <a:latin typeface="Cambria Math"/>
                              <a:ea typeface="Cambria Math" panose="02040503050406030204" pitchFamily="18" charset="0"/>
                            </a:rPr>
                            <m:t>′</m:t>
                          </m:r>
                        </m:sup>
                      </m:sSubSup>
                      <m:r>
                        <a:rPr lang="en-US" altLang="zh-TW" b="0" i="1" smtClean="0">
                          <a:latin typeface="Cambria Math"/>
                          <a:ea typeface="Cambria Math" panose="02040503050406030204" pitchFamily="18" charset="0"/>
                        </a:rPr>
                        <m:t>=</m:t>
                      </m:r>
                      <m:r>
                        <a:rPr lang="zh-TW" altLang="en-US" i="1">
                          <a:latin typeface="Cambria Math"/>
                          <a:ea typeface="Cambria Math"/>
                        </a:rPr>
                        <m:t>𝛾</m:t>
                      </m:r>
                      <m:d>
                        <m:dPr>
                          <m:ctrlPr>
                            <a:rPr lang="en-US" altLang="zh-TW" i="1">
                              <a:latin typeface="Cambria Math" panose="02040503050406030204" pitchFamily="18" charset="0"/>
                              <a:ea typeface="Cambria Math"/>
                            </a:rPr>
                          </m:ctrlPr>
                        </m:dPr>
                        <m:e>
                          <m:sSub>
                            <m:sSubPr>
                              <m:ctrlPr>
                                <a:rPr lang="en-US" altLang="zh-TW" i="1">
                                  <a:latin typeface="Cambria Math" panose="02040503050406030204" pitchFamily="18" charset="0"/>
                                </a:rPr>
                              </m:ctrlPr>
                            </m:sSubPr>
                            <m:e>
                              <m:r>
                                <a:rPr lang="en-US" altLang="zh-TW" i="1">
                                  <a:latin typeface="Cambria Math"/>
                                </a:rPr>
                                <m:t>𝑝</m:t>
                              </m:r>
                            </m:e>
                            <m:sub>
                              <m:r>
                                <a:rPr lang="en-US" altLang="zh-TW" i="1">
                                  <a:latin typeface="Cambria Math"/>
                                </a:rPr>
                                <m:t>𝑥</m:t>
                              </m:r>
                            </m:sub>
                          </m:sSub>
                          <m:r>
                            <a:rPr lang="en-US" altLang="zh-TW" i="1">
                              <a:latin typeface="Cambria Math"/>
                              <a:ea typeface="Cambria Math"/>
                            </a:rPr>
                            <m:t>−</m:t>
                          </m:r>
                          <m:f>
                            <m:fPr>
                              <m:ctrlPr>
                                <a:rPr lang="en-US" altLang="zh-TW" i="1">
                                  <a:latin typeface="Cambria Math" panose="02040503050406030204" pitchFamily="18" charset="0"/>
                                  <a:ea typeface="Cambria Math"/>
                                </a:rPr>
                              </m:ctrlPr>
                            </m:fPr>
                            <m:num>
                              <m:r>
                                <a:rPr lang="en-US" altLang="zh-TW" i="1">
                                  <a:latin typeface="Cambria Math"/>
                                  <a:ea typeface="Cambria Math"/>
                                </a:rPr>
                                <m:t>𝑣</m:t>
                              </m:r>
                            </m:num>
                            <m:den>
                              <m:sSup>
                                <m:sSupPr>
                                  <m:ctrlPr>
                                    <a:rPr lang="en-US" altLang="zh-TW" i="1">
                                      <a:latin typeface="Cambria Math" panose="02040503050406030204" pitchFamily="18" charset="0"/>
                                      <a:ea typeface="Cambria Math"/>
                                    </a:rPr>
                                  </m:ctrlPr>
                                </m:sSupPr>
                                <m:e>
                                  <m:r>
                                    <a:rPr lang="en-US" altLang="zh-TW" i="1">
                                      <a:latin typeface="Cambria Math"/>
                                      <a:ea typeface="Cambria Math"/>
                                    </a:rPr>
                                    <m:t>𝑐</m:t>
                                  </m:r>
                                </m:e>
                                <m:sup>
                                  <m:r>
                                    <a:rPr lang="en-US" altLang="zh-TW" i="1">
                                      <a:latin typeface="Cambria Math"/>
                                      <a:ea typeface="Cambria Math"/>
                                    </a:rPr>
                                    <m:t>2</m:t>
                                  </m:r>
                                </m:sup>
                              </m:sSup>
                            </m:den>
                          </m:f>
                          <m:r>
                            <a:rPr lang="en-US" altLang="zh-TW" i="1" smtClean="0">
                              <a:latin typeface="Cambria Math"/>
                              <a:ea typeface="Cambria Math"/>
                            </a:rPr>
                            <m:t>∙</m:t>
                          </m:r>
                          <m:r>
                            <a:rPr lang="en-US" altLang="zh-TW" b="0" i="1" smtClean="0">
                              <a:latin typeface="Cambria Math"/>
                              <a:ea typeface="Cambria Math"/>
                            </a:rPr>
                            <m:t>𝐸</m:t>
                          </m:r>
                        </m:e>
                      </m:d>
                    </m:oMath>
                  </m:oMathPara>
                </a14:m>
                <a:endParaRPr lang="en-US" altLang="zh-TW" i="1" dirty="0">
                  <a:latin typeface="Cambria Math"/>
                </a:endParaRPr>
              </a:p>
            </p:txBody>
          </p:sp>
        </mc:Choice>
        <mc:Fallback xmlns="">
          <p:sp>
            <p:nvSpPr>
              <p:cNvPr id="5" name="矩形 16">
                <a:extLst>
                  <a:ext uri="{FF2B5EF4-FFF2-40B4-BE49-F238E27FC236}">
                    <a16:creationId xmlns:a16="http://schemas.microsoft.com/office/drawing/2014/main" id="{F32AFF47-FB03-A626-946E-E5375D2C816C}"/>
                  </a:ext>
                </a:extLst>
              </p:cNvPr>
              <p:cNvSpPr>
                <a:spLocks noRot="1" noChangeAspect="1" noMove="1" noResize="1" noEditPoints="1" noAdjustHandles="1" noChangeArrowheads="1" noChangeShapeType="1" noTextEdit="1"/>
              </p:cNvSpPr>
              <p:nvPr/>
            </p:nvSpPr>
            <p:spPr>
              <a:xfrm>
                <a:off x="1086551" y="2657486"/>
                <a:ext cx="2217210" cy="567207"/>
              </a:xfrm>
              <a:prstGeom prst="rect">
                <a:avLst/>
              </a:prstGeom>
              <a:blipFill>
                <a:blip r:embed="rId4"/>
                <a:stretch>
                  <a:fillRect b="-2222"/>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6" name="矩形 16">
                <a:extLst>
                  <a:ext uri="{FF2B5EF4-FFF2-40B4-BE49-F238E27FC236}">
                    <a16:creationId xmlns:a16="http://schemas.microsoft.com/office/drawing/2014/main" id="{4B86896A-2627-FF3F-D2A3-C78DE1F4F691}"/>
                  </a:ext>
                </a:extLst>
              </p:cNvPr>
              <p:cNvSpPr/>
              <p:nvPr/>
            </p:nvSpPr>
            <p:spPr>
              <a:xfrm>
                <a:off x="1058163" y="3333242"/>
                <a:ext cx="2043123" cy="369332"/>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𝐸</m:t>
                      </m:r>
                      <m:r>
                        <a:rPr lang="en-US" altLang="zh-TW" b="0" i="1" smtClean="0">
                          <a:latin typeface="Cambria Math"/>
                        </a:rPr>
                        <m:t>′=</m:t>
                      </m:r>
                      <m:r>
                        <a:rPr lang="zh-TW" altLang="en-US" i="1">
                          <a:latin typeface="Cambria Math"/>
                          <a:ea typeface="Cambria Math"/>
                        </a:rPr>
                        <m:t>𝛾</m:t>
                      </m:r>
                      <m:d>
                        <m:dPr>
                          <m:ctrlPr>
                            <a:rPr lang="en-US" altLang="zh-TW" i="1">
                              <a:latin typeface="Cambria Math" panose="02040503050406030204" pitchFamily="18" charset="0"/>
                              <a:ea typeface="Cambria Math"/>
                            </a:rPr>
                          </m:ctrlPr>
                        </m:dPr>
                        <m:e>
                          <m:r>
                            <a:rPr lang="en-US" altLang="zh-TW" b="0" i="1" smtClean="0">
                              <a:latin typeface="Cambria Math"/>
                            </a:rPr>
                            <m:t>𝐸</m:t>
                          </m:r>
                          <m:r>
                            <a:rPr lang="en-US" altLang="zh-TW" i="1">
                              <a:latin typeface="Cambria Math"/>
                              <a:ea typeface="Cambria Math"/>
                            </a:rPr>
                            <m:t>−</m:t>
                          </m:r>
                          <m:r>
                            <a:rPr lang="en-US" altLang="zh-TW" b="0" i="1" smtClean="0">
                              <a:latin typeface="Cambria Math"/>
                              <a:ea typeface="Cambria Math"/>
                            </a:rPr>
                            <m:t>𝑣</m:t>
                          </m:r>
                          <m:r>
                            <a:rPr lang="en-US" altLang="zh-TW" i="1">
                              <a:latin typeface="Cambria Math"/>
                              <a:ea typeface="Cambria Math"/>
                            </a:rPr>
                            <m:t>∙</m:t>
                          </m:r>
                          <m:sSub>
                            <m:sSubPr>
                              <m:ctrlPr>
                                <a:rPr lang="en-US" altLang="zh-TW" i="1">
                                  <a:latin typeface="Cambria Math" panose="02040503050406030204" pitchFamily="18" charset="0"/>
                                </a:rPr>
                              </m:ctrlPr>
                            </m:sSubPr>
                            <m:e>
                              <m:r>
                                <a:rPr lang="en-US" altLang="zh-TW" i="1">
                                  <a:latin typeface="Cambria Math"/>
                                </a:rPr>
                                <m:t>𝑝</m:t>
                              </m:r>
                            </m:e>
                            <m:sub>
                              <m:r>
                                <a:rPr lang="en-US" altLang="zh-TW" i="1">
                                  <a:latin typeface="Cambria Math"/>
                                </a:rPr>
                                <m:t>𝑥</m:t>
                              </m:r>
                            </m:sub>
                          </m:sSub>
                        </m:e>
                      </m:d>
                    </m:oMath>
                  </m:oMathPara>
                </a14:m>
                <a:endParaRPr lang="en-US" altLang="zh-TW" i="1" dirty="0"/>
              </a:p>
            </p:txBody>
          </p:sp>
        </mc:Choice>
        <mc:Fallback xmlns="">
          <p:sp>
            <p:nvSpPr>
              <p:cNvPr id="6" name="矩形 16">
                <a:extLst>
                  <a:ext uri="{FF2B5EF4-FFF2-40B4-BE49-F238E27FC236}">
                    <a16:creationId xmlns:a16="http://schemas.microsoft.com/office/drawing/2014/main" id="{4B86896A-2627-FF3F-D2A3-C78DE1F4F691}"/>
                  </a:ext>
                </a:extLst>
              </p:cNvPr>
              <p:cNvSpPr>
                <a:spLocks noRot="1" noChangeAspect="1" noMove="1" noResize="1" noEditPoints="1" noAdjustHandles="1" noChangeArrowheads="1" noChangeShapeType="1" noTextEdit="1"/>
              </p:cNvSpPr>
              <p:nvPr/>
            </p:nvSpPr>
            <p:spPr>
              <a:xfrm>
                <a:off x="1058163" y="3333242"/>
                <a:ext cx="2043123" cy="369332"/>
              </a:xfrm>
              <a:prstGeom prst="rect">
                <a:avLst/>
              </a:prstGeom>
              <a:blipFill>
                <a:blip r:embed="rId5"/>
                <a:stretch>
                  <a:fillRect b="-10000"/>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7" name="矩形 16">
                <a:extLst>
                  <a:ext uri="{FF2B5EF4-FFF2-40B4-BE49-F238E27FC236}">
                    <a16:creationId xmlns:a16="http://schemas.microsoft.com/office/drawing/2014/main" id="{941A5318-C8D5-E00D-A34B-D75CF6C6FD2B}"/>
                  </a:ext>
                </a:extLst>
              </p:cNvPr>
              <p:cNvSpPr/>
              <p:nvPr/>
            </p:nvSpPr>
            <p:spPr>
              <a:xfrm>
                <a:off x="1058163" y="3825909"/>
                <a:ext cx="1275349" cy="391261"/>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TW" altLang="en-US" i="1" smtClean="0">
                              <a:latin typeface="Cambria Math" panose="02040503050406030204" pitchFamily="18" charset="0"/>
                            </a:rPr>
                          </m:ctrlPr>
                        </m:sSubSupPr>
                        <m:e>
                          <m:r>
                            <a:rPr lang="en-US" altLang="zh-TW" i="1">
                              <a:latin typeface="Cambria Math"/>
                            </a:rPr>
                            <m:t>𝑝</m:t>
                          </m:r>
                        </m:e>
                        <m:sub>
                          <m:r>
                            <a:rPr lang="en-US" altLang="zh-TW" b="0" i="1" smtClean="0">
                              <a:latin typeface="Cambria Math" panose="02040503050406030204" pitchFamily="18" charset="0"/>
                            </a:rPr>
                            <m:t>𝑦</m:t>
                          </m:r>
                          <m:r>
                            <a:rPr lang="en-US" altLang="zh-TW" b="0" i="1" smtClean="0">
                              <a:latin typeface="Cambria Math" panose="02040503050406030204" pitchFamily="18" charset="0"/>
                            </a:rPr>
                            <m:t>,</m:t>
                          </m:r>
                          <m:r>
                            <a:rPr lang="en-US" altLang="zh-TW" b="0" i="1" smtClean="0">
                              <a:latin typeface="Cambria Math" panose="02040503050406030204" pitchFamily="18" charset="0"/>
                            </a:rPr>
                            <m:t>𝑧</m:t>
                          </m:r>
                        </m:sub>
                        <m:sup>
                          <m:r>
                            <a:rPr lang="en-US" altLang="zh-TW" i="1">
                              <a:latin typeface="Cambria Math"/>
                              <a:ea typeface="Cambria Math" panose="02040503050406030204" pitchFamily="18" charset="0"/>
                            </a:rPr>
                            <m:t>′</m:t>
                          </m:r>
                        </m:sup>
                      </m:sSubSup>
                      <m:r>
                        <a:rPr lang="en-US" altLang="zh-TW" b="0" i="1" smtClean="0">
                          <a:latin typeface="Cambria Math"/>
                          <a:ea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a:rPr>
                            <m:t>𝑝</m:t>
                          </m:r>
                        </m:e>
                        <m:sub>
                          <m:r>
                            <a:rPr lang="en-US" altLang="zh-TW" b="0" i="1" smtClean="0">
                              <a:latin typeface="Cambria Math" panose="02040503050406030204" pitchFamily="18" charset="0"/>
                            </a:rPr>
                            <m:t>𝑦</m:t>
                          </m:r>
                          <m:r>
                            <a:rPr lang="en-US" altLang="zh-TW" b="0" i="1" smtClean="0">
                              <a:latin typeface="Cambria Math" panose="02040503050406030204" pitchFamily="18" charset="0"/>
                            </a:rPr>
                            <m:t>,</m:t>
                          </m:r>
                          <m:r>
                            <a:rPr lang="en-US" altLang="zh-TW" b="0" i="1" smtClean="0">
                              <a:latin typeface="Cambria Math" panose="02040503050406030204" pitchFamily="18" charset="0"/>
                            </a:rPr>
                            <m:t>𝑧</m:t>
                          </m:r>
                        </m:sub>
                      </m:sSub>
                    </m:oMath>
                  </m:oMathPara>
                </a14:m>
                <a:endParaRPr lang="en-US" altLang="zh-TW" i="1" dirty="0">
                  <a:latin typeface="Cambria Math"/>
                </a:endParaRPr>
              </a:p>
            </p:txBody>
          </p:sp>
        </mc:Choice>
        <mc:Fallback xmlns="">
          <p:sp>
            <p:nvSpPr>
              <p:cNvPr id="7" name="矩形 16">
                <a:extLst>
                  <a:ext uri="{FF2B5EF4-FFF2-40B4-BE49-F238E27FC236}">
                    <a16:creationId xmlns:a16="http://schemas.microsoft.com/office/drawing/2014/main" id="{941A5318-C8D5-E00D-A34B-D75CF6C6FD2B}"/>
                  </a:ext>
                </a:extLst>
              </p:cNvPr>
              <p:cNvSpPr>
                <a:spLocks noRot="1" noChangeAspect="1" noMove="1" noResize="1" noEditPoints="1" noAdjustHandles="1" noChangeArrowheads="1" noChangeShapeType="1" noTextEdit="1"/>
              </p:cNvSpPr>
              <p:nvPr/>
            </p:nvSpPr>
            <p:spPr>
              <a:xfrm>
                <a:off x="1058163" y="3825909"/>
                <a:ext cx="1275349" cy="391261"/>
              </a:xfrm>
              <a:prstGeom prst="rect">
                <a:avLst/>
              </a:prstGeom>
              <a:blipFill>
                <a:blip r:embed="rId6"/>
                <a:stretch>
                  <a:fillRect b="-3125"/>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1F5A45C-3ADA-DB45-6960-6675FD320354}"/>
                  </a:ext>
                </a:extLst>
              </p:cNvPr>
              <p:cNvSpPr txBox="1"/>
              <p:nvPr/>
            </p:nvSpPr>
            <p:spPr>
              <a:xfrm>
                <a:off x="6218337" y="2893777"/>
                <a:ext cx="1942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TW" i="1" smtClean="0">
                          <a:latin typeface="Cambria Math" panose="02040503050406030204" pitchFamily="18" charset="0"/>
                          <a:ea typeface="Cambria Math" panose="02040503050406030204" pitchFamily="18" charset="0"/>
                          <a:cs typeface="Times New Roman" pitchFamily="18" charset="0"/>
                        </a:rPr>
                        <m:t>𝜃</m:t>
                      </m:r>
                    </m:oMath>
                  </m:oMathPara>
                </a14:m>
                <a:endParaRPr lang="en-TW" dirty="0">
                  <a:latin typeface="Times New Roman" pitchFamily="18" charset="0"/>
                  <a:cs typeface="Times New Roman" pitchFamily="18" charset="0"/>
                </a:endParaRPr>
              </a:p>
            </p:txBody>
          </p:sp>
        </mc:Choice>
        <mc:Fallback xmlns="">
          <p:sp>
            <p:nvSpPr>
              <p:cNvPr id="8" name="TextBox 7">
                <a:extLst>
                  <a:ext uri="{FF2B5EF4-FFF2-40B4-BE49-F238E27FC236}">
                    <a16:creationId xmlns:a16="http://schemas.microsoft.com/office/drawing/2014/main" id="{01F5A45C-3ADA-DB45-6960-6675FD320354}"/>
                  </a:ext>
                </a:extLst>
              </p:cNvPr>
              <p:cNvSpPr txBox="1">
                <a:spLocks noRot="1" noChangeAspect="1" noMove="1" noResize="1" noEditPoints="1" noAdjustHandles="1" noChangeArrowheads="1" noChangeShapeType="1" noTextEdit="1"/>
              </p:cNvSpPr>
              <p:nvPr/>
            </p:nvSpPr>
            <p:spPr>
              <a:xfrm>
                <a:off x="6218337" y="2893777"/>
                <a:ext cx="194284" cy="276999"/>
              </a:xfrm>
              <a:prstGeom prst="rect">
                <a:avLst/>
              </a:prstGeom>
              <a:blipFill>
                <a:blip r:embed="rId7"/>
                <a:stretch>
                  <a:fillRect l="-25000" r="-25000" b="-9091"/>
                </a:stretch>
              </a:blipFill>
            </p:spPr>
            <p:txBody>
              <a:bodyPr/>
              <a:lstStyle/>
              <a:p>
                <a:r>
                  <a:rPr lang="en-TW">
                    <a:noFill/>
                  </a:rPr>
                  <a:t> </a:t>
                </a:r>
              </a:p>
            </p:txBody>
          </p:sp>
        </mc:Fallback>
      </mc:AlternateContent>
      <p:cxnSp>
        <p:nvCxnSpPr>
          <p:cNvPr id="10" name="Straight Arrow Connector 9">
            <a:extLst>
              <a:ext uri="{FF2B5EF4-FFF2-40B4-BE49-F238E27FC236}">
                <a16:creationId xmlns:a16="http://schemas.microsoft.com/office/drawing/2014/main" id="{5B059886-E62B-8F45-62EF-65F38C5FC8EB}"/>
              </a:ext>
            </a:extLst>
          </p:cNvPr>
          <p:cNvCxnSpPr>
            <a:cxnSpLocks/>
          </p:cNvCxnSpPr>
          <p:nvPr/>
        </p:nvCxnSpPr>
        <p:spPr>
          <a:xfrm>
            <a:off x="5997805" y="3170776"/>
            <a:ext cx="505610"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67318C9F-A181-9E3B-269B-75887231201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65811" r="88479" b="8712"/>
          <a:stretch/>
        </p:blipFill>
        <p:spPr bwMode="auto">
          <a:xfrm>
            <a:off x="3508941" y="1187407"/>
            <a:ext cx="911707" cy="10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14">
            <a:extLst>
              <a:ext uri="{FF2B5EF4-FFF2-40B4-BE49-F238E27FC236}">
                <a16:creationId xmlns:a16="http://schemas.microsoft.com/office/drawing/2014/main" id="{F1A3BFDC-1DB1-1B8C-3A40-B9468B5BB0FB}"/>
              </a:ext>
            </a:extLst>
          </p:cNvPr>
          <p:cNvSpPr/>
          <p:nvPr/>
        </p:nvSpPr>
        <p:spPr>
          <a:xfrm flipH="1">
            <a:off x="3654806" y="2328653"/>
            <a:ext cx="338867" cy="168138"/>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62DA86C-99A5-A8F6-B919-4C9A875CEAB0}"/>
                  </a:ext>
                </a:extLst>
              </p:cNvPr>
              <p:cNvSpPr txBox="1"/>
              <p:nvPr/>
            </p:nvSpPr>
            <p:spPr>
              <a:xfrm>
                <a:off x="3753356" y="1984258"/>
                <a:ext cx="338867"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TW" i="1" smtClean="0">
                              <a:latin typeface="Cambria Math" panose="02040503050406030204" pitchFamily="18" charset="0"/>
                              <a:cs typeface="Times New Roman" pitchFamily="18" charset="0"/>
                            </a:rPr>
                          </m:ctrlPr>
                        </m:sSupPr>
                        <m:e>
                          <m:r>
                            <a:rPr lang="en-US" b="0" i="1" smtClean="0">
                              <a:latin typeface="Cambria Math" panose="02040503050406030204" pitchFamily="18" charset="0"/>
                              <a:cs typeface="Times New Roman" pitchFamily="18" charset="0"/>
                            </a:rPr>
                            <m:t>𝐾</m:t>
                          </m:r>
                        </m:e>
                        <m:sup>
                          <m:r>
                            <a:rPr lang="en-US" b="0" i="1" smtClean="0">
                              <a:latin typeface="Cambria Math" panose="02040503050406030204" pitchFamily="18" charset="0"/>
                              <a:cs typeface="Times New Roman" pitchFamily="18" charset="0"/>
                            </a:rPr>
                            <m:t>+</m:t>
                          </m:r>
                        </m:sup>
                      </m:sSup>
                    </m:oMath>
                  </m:oMathPara>
                </a14:m>
                <a:endParaRPr lang="en-TW" dirty="0">
                  <a:latin typeface="Times New Roman" pitchFamily="18" charset="0"/>
                  <a:cs typeface="Times New Roman" pitchFamily="18" charset="0"/>
                </a:endParaRPr>
              </a:p>
            </p:txBody>
          </p:sp>
        </mc:Choice>
        <mc:Fallback xmlns="">
          <p:sp>
            <p:nvSpPr>
              <p:cNvPr id="16" name="TextBox 15">
                <a:extLst>
                  <a:ext uri="{FF2B5EF4-FFF2-40B4-BE49-F238E27FC236}">
                    <a16:creationId xmlns:a16="http://schemas.microsoft.com/office/drawing/2014/main" id="{F62DA86C-99A5-A8F6-B919-4C9A875CEAB0}"/>
                  </a:ext>
                </a:extLst>
              </p:cNvPr>
              <p:cNvSpPr txBox="1">
                <a:spLocks noRot="1" noChangeAspect="1" noMove="1" noResize="1" noEditPoints="1" noAdjustHandles="1" noChangeArrowheads="1" noChangeShapeType="1" noTextEdit="1"/>
              </p:cNvSpPr>
              <p:nvPr/>
            </p:nvSpPr>
            <p:spPr>
              <a:xfrm>
                <a:off x="3753356" y="1984258"/>
                <a:ext cx="338867" cy="276999"/>
              </a:xfrm>
              <a:prstGeom prst="rect">
                <a:avLst/>
              </a:prstGeom>
              <a:blipFill>
                <a:blip r:embed="rId9"/>
                <a:stretch>
                  <a:fillRect l="-17857" r="-7143" b="-4348"/>
                </a:stretch>
              </a:blipFill>
            </p:spPr>
            <p:txBody>
              <a:bodyPr/>
              <a:lstStyle/>
              <a:p>
                <a:r>
                  <a:rPr lang="en-TW">
                    <a:noFill/>
                  </a:rPr>
                  <a:t> </a:t>
                </a:r>
              </a:p>
            </p:txBody>
          </p:sp>
        </mc:Fallback>
      </mc:AlternateContent>
      <p:pic>
        <p:nvPicPr>
          <p:cNvPr id="2" name="Picture 1">
            <a:extLst>
              <a:ext uri="{FF2B5EF4-FFF2-40B4-BE49-F238E27FC236}">
                <a16:creationId xmlns:a16="http://schemas.microsoft.com/office/drawing/2014/main" id="{4FA5A980-EA62-63BD-81F5-1475EB72555D}"/>
              </a:ext>
            </a:extLst>
          </p:cNvPr>
          <p:cNvPicPr>
            <a:picLocks noChangeAspect="1"/>
          </p:cNvPicPr>
          <p:nvPr/>
        </p:nvPicPr>
        <p:blipFill rotWithShape="1">
          <a:blip r:embed="rId10"/>
          <a:srcRect t="72806" b="-421"/>
          <a:stretch/>
        </p:blipFill>
        <p:spPr>
          <a:xfrm>
            <a:off x="986944" y="333098"/>
            <a:ext cx="7361775" cy="54659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72FA9C7-C559-C096-DD88-77A33330F3B6}"/>
                  </a:ext>
                </a:extLst>
              </p:cNvPr>
              <p:cNvSpPr txBox="1"/>
              <p:nvPr/>
            </p:nvSpPr>
            <p:spPr>
              <a:xfrm>
                <a:off x="1058163" y="4357043"/>
                <a:ext cx="6102850"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ea typeface="Cambria Math" panose="02040503050406030204" pitchFamily="18" charset="0"/>
                        <a:cs typeface="Times New Roman" pitchFamily="18" charset="0"/>
                      </a:rPr>
                      <m:t>𝐾</m:t>
                    </m:r>
                  </m:oMath>
                </a14:m>
                <a:r>
                  <a:rPr lang="en-TW" dirty="0">
                    <a:latin typeface="Times New Roman" pitchFamily="18" charset="0"/>
                    <a:cs typeface="Times New Roman" pitchFamily="18" charset="0"/>
                  </a:rPr>
                  <a:t>的靜止座標相對於</a:t>
                </a:r>
                <a14:m>
                  <m:oMath xmlns:m="http://schemas.openxmlformats.org/officeDocument/2006/math">
                    <m:r>
                      <a:rPr lang="en-TW" i="1" smtClean="0">
                        <a:latin typeface="Cambria Math" panose="02040503050406030204" pitchFamily="18" charset="0"/>
                        <a:ea typeface="Cambria Math" panose="02040503050406030204" pitchFamily="18" charset="0"/>
                        <a:cs typeface="Times New Roman" pitchFamily="18" charset="0"/>
                      </a:rPr>
                      <m:t>𝜋</m:t>
                    </m:r>
                  </m:oMath>
                </a14:m>
                <a:r>
                  <a:rPr lang="en-TW" dirty="0">
                    <a:latin typeface="Times New Roman" pitchFamily="18" charset="0"/>
                    <a:cs typeface="Times New Roman" pitchFamily="18" charset="0"/>
                  </a:rPr>
                  <a:t>的靜止座標，是以速度</a:t>
                </a:r>
                <a14:m>
                  <m:oMath xmlns:m="http://schemas.openxmlformats.org/officeDocument/2006/math">
                    <m:r>
                      <a:rPr lang="en-US" b="0" i="1" dirty="0" smtClean="0">
                        <a:latin typeface="Cambria Math" panose="02040503050406030204" pitchFamily="18" charset="0"/>
                        <a:cs typeface="Times New Roman" pitchFamily="18" charset="0"/>
                      </a:rPr>
                      <m:t>−</m:t>
                    </m:r>
                    <m:sSub>
                      <m:sSubPr>
                        <m:ctrlPr>
                          <a:rPr lang="en-US" b="0" i="1" dirty="0" smtClean="0">
                            <a:latin typeface="Cambria Math" panose="02040503050406030204" pitchFamily="18" charset="0"/>
                            <a:cs typeface="Times New Roman" pitchFamily="18" charset="0"/>
                          </a:rPr>
                        </m:ctrlPr>
                      </m:sSubPr>
                      <m:e>
                        <m:r>
                          <a:rPr lang="en-US" b="0" i="1" dirty="0" smtClean="0">
                            <a:latin typeface="Cambria Math" panose="02040503050406030204" pitchFamily="18" charset="0"/>
                            <a:cs typeface="Times New Roman" pitchFamily="18" charset="0"/>
                          </a:rPr>
                          <m:t>𝑣</m:t>
                        </m:r>
                      </m:e>
                      <m:sub>
                        <m:r>
                          <a:rPr lang="en-US" b="0" i="1" dirty="0" smtClean="0">
                            <a:latin typeface="Cambria Math" panose="02040503050406030204" pitchFamily="18" charset="0"/>
                            <a:ea typeface="Cambria Math" panose="02040503050406030204" pitchFamily="18" charset="0"/>
                            <a:cs typeface="Times New Roman" pitchFamily="18" charset="0"/>
                          </a:rPr>
                          <m:t>𝜋</m:t>
                        </m:r>
                      </m:sub>
                    </m:sSub>
                  </m:oMath>
                </a14:m>
                <a:r>
                  <a:rPr lang="en-TW" dirty="0">
                    <a:latin typeface="Times New Roman" pitchFamily="18" charset="0"/>
                    <a:cs typeface="Times New Roman" pitchFamily="18" charset="0"/>
                  </a:rPr>
                  <a:t>移動。</a:t>
                </a:r>
              </a:p>
            </p:txBody>
          </p:sp>
        </mc:Choice>
        <mc:Fallback xmlns="">
          <p:sp>
            <p:nvSpPr>
              <p:cNvPr id="9" name="TextBox 8">
                <a:extLst>
                  <a:ext uri="{FF2B5EF4-FFF2-40B4-BE49-F238E27FC236}">
                    <a16:creationId xmlns:a16="http://schemas.microsoft.com/office/drawing/2014/main" id="{572FA9C7-C559-C096-DD88-77A33330F3B6}"/>
                  </a:ext>
                </a:extLst>
              </p:cNvPr>
              <p:cNvSpPr txBox="1">
                <a:spLocks noRot="1" noChangeAspect="1" noMove="1" noResize="1" noEditPoints="1" noAdjustHandles="1" noChangeArrowheads="1" noChangeShapeType="1" noTextEdit="1"/>
              </p:cNvSpPr>
              <p:nvPr/>
            </p:nvSpPr>
            <p:spPr>
              <a:xfrm>
                <a:off x="1058163" y="4357043"/>
                <a:ext cx="6102850" cy="369332"/>
              </a:xfrm>
              <a:prstGeom prst="rect">
                <a:avLst/>
              </a:prstGeom>
              <a:blipFill>
                <a:blip r:embed="rId11"/>
                <a:stretch>
                  <a:fillRect t="-10345" b="-24138"/>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27823F7-E638-6A43-BC53-A94DE173B167}"/>
                  </a:ext>
                </a:extLst>
              </p:cNvPr>
              <p:cNvSpPr txBox="1"/>
              <p:nvPr/>
            </p:nvSpPr>
            <p:spPr>
              <a:xfrm>
                <a:off x="1058163" y="4704369"/>
                <a:ext cx="6102850"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ea typeface="Cambria Math" panose="02040503050406030204" pitchFamily="18" charset="0"/>
                        <a:cs typeface="Times New Roman" pitchFamily="18" charset="0"/>
                      </a:rPr>
                      <m:t>𝐾</m:t>
                    </m:r>
                  </m:oMath>
                </a14:m>
                <a:r>
                  <a:rPr lang="en-TW" dirty="0">
                    <a:latin typeface="Times New Roman" pitchFamily="18" charset="0"/>
                    <a:cs typeface="Times New Roman" pitchFamily="18" charset="0"/>
                  </a:rPr>
                  <a:t>的靜止座標內</a:t>
                </a:r>
                <a14:m>
                  <m:oMath xmlns:m="http://schemas.openxmlformats.org/officeDocument/2006/math">
                    <m:r>
                      <a:rPr lang="en-TW" i="1" dirty="0" smtClean="0">
                        <a:latin typeface="Cambria Math" panose="02040503050406030204" pitchFamily="18" charset="0"/>
                        <a:ea typeface="Cambria Math" panose="02040503050406030204" pitchFamily="18" charset="0"/>
                        <a:cs typeface="Times New Roman" pitchFamily="18" charset="0"/>
                      </a:rPr>
                      <m:t>𝜇</m:t>
                    </m:r>
                  </m:oMath>
                </a14:m>
                <a:r>
                  <a:rPr lang="en-TW" dirty="0">
                    <a:latin typeface="Times New Roman" pitchFamily="18" charset="0"/>
                    <a:cs typeface="Times New Roman" pitchFamily="18" charset="0"/>
                  </a:rPr>
                  <a:t>的能量，利用羅倫茲變換就等於：</a:t>
                </a:r>
              </a:p>
            </p:txBody>
          </p:sp>
        </mc:Choice>
        <mc:Fallback xmlns="">
          <p:sp>
            <p:nvSpPr>
              <p:cNvPr id="11" name="TextBox 10">
                <a:extLst>
                  <a:ext uri="{FF2B5EF4-FFF2-40B4-BE49-F238E27FC236}">
                    <a16:creationId xmlns:a16="http://schemas.microsoft.com/office/drawing/2014/main" id="{A27823F7-E638-6A43-BC53-A94DE173B167}"/>
                  </a:ext>
                </a:extLst>
              </p:cNvPr>
              <p:cNvSpPr txBox="1">
                <a:spLocks noRot="1" noChangeAspect="1" noMove="1" noResize="1" noEditPoints="1" noAdjustHandles="1" noChangeArrowheads="1" noChangeShapeType="1" noTextEdit="1"/>
              </p:cNvSpPr>
              <p:nvPr/>
            </p:nvSpPr>
            <p:spPr>
              <a:xfrm>
                <a:off x="1058163" y="4704369"/>
                <a:ext cx="6102850" cy="369332"/>
              </a:xfrm>
              <a:prstGeom prst="rect">
                <a:avLst/>
              </a:prstGeom>
              <a:blipFill>
                <a:blip r:embed="rId12"/>
                <a:stretch>
                  <a:fillRect t="-6667" b="-23333"/>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19" name="矩形 16">
                <a:extLst>
                  <a:ext uri="{FF2B5EF4-FFF2-40B4-BE49-F238E27FC236}">
                    <a16:creationId xmlns:a16="http://schemas.microsoft.com/office/drawing/2014/main" id="{BABD072C-8BF8-2E02-B583-2549349055B8}"/>
                  </a:ext>
                </a:extLst>
              </p:cNvPr>
              <p:cNvSpPr/>
              <p:nvPr/>
            </p:nvSpPr>
            <p:spPr>
              <a:xfrm>
                <a:off x="1086551" y="5153967"/>
                <a:ext cx="4511107" cy="411395"/>
              </a:xfrm>
              <a:prstGeom prst="rect">
                <a:avLst/>
              </a:prstGeom>
              <a:solidFill>
                <a:srgbClr val="FFFB7B"/>
              </a:solidFill>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b="0" i="1" smtClean="0">
                              <a:latin typeface="Cambria Math" panose="02040503050406030204" pitchFamily="18" charset="0"/>
                            </a:rPr>
                          </m:ctrlPr>
                        </m:sSupPr>
                        <m:e>
                          <m:r>
                            <a:rPr lang="en-US" altLang="zh-TW" b="0" i="1" smtClean="0">
                              <a:latin typeface="Cambria Math"/>
                            </a:rPr>
                            <m:t>𝐸</m:t>
                          </m:r>
                        </m:e>
                        <m:sup>
                          <m:r>
                            <a:rPr lang="en-US" altLang="zh-TW" b="0" i="1" smtClean="0">
                              <a:latin typeface="Cambria Math"/>
                            </a:rPr>
                            <m:t>′</m:t>
                          </m:r>
                        </m:sup>
                      </m:sSup>
                      <m:r>
                        <a:rPr lang="en-US" altLang="zh-TW" b="0" i="1" smtClean="0">
                          <a:latin typeface="Cambria Math"/>
                        </a:rPr>
                        <m:t>=</m:t>
                      </m:r>
                      <m:r>
                        <a:rPr lang="zh-TW" altLang="en-US" i="1">
                          <a:latin typeface="Cambria Math"/>
                          <a:ea typeface="Cambria Math"/>
                        </a:rPr>
                        <m:t>𝛾</m:t>
                      </m:r>
                      <m:d>
                        <m:dPr>
                          <m:ctrlPr>
                            <a:rPr lang="en-US" altLang="zh-TW" i="1">
                              <a:latin typeface="Cambria Math" panose="02040503050406030204" pitchFamily="18" charset="0"/>
                              <a:ea typeface="Cambria Math"/>
                            </a:rPr>
                          </m:ctrlPr>
                        </m:dPr>
                        <m:e>
                          <m:r>
                            <a:rPr lang="en-US" altLang="zh-TW" b="0" i="1" smtClean="0">
                              <a:latin typeface="Cambria Math"/>
                            </a:rPr>
                            <m:t>𝐸</m:t>
                          </m:r>
                          <m:r>
                            <a:rPr lang="en-US" altLang="zh-TW" i="1">
                              <a:latin typeface="Cambria Math"/>
                              <a:ea typeface="Cambria Math"/>
                            </a:rPr>
                            <m:t>−</m:t>
                          </m:r>
                          <m:r>
                            <a:rPr lang="en-US" altLang="zh-TW" b="0" i="1" smtClean="0">
                              <a:latin typeface="Cambria Math"/>
                              <a:ea typeface="Cambria Math"/>
                            </a:rPr>
                            <m:t>𝑣</m:t>
                          </m:r>
                          <m:r>
                            <a:rPr lang="en-US" altLang="zh-TW" i="1">
                              <a:latin typeface="Cambria Math"/>
                              <a:ea typeface="Cambria Math"/>
                            </a:rPr>
                            <m:t>∙</m:t>
                          </m:r>
                          <m:sSub>
                            <m:sSubPr>
                              <m:ctrlPr>
                                <a:rPr lang="en-US" altLang="zh-TW" i="1">
                                  <a:latin typeface="Cambria Math" panose="02040503050406030204" pitchFamily="18" charset="0"/>
                                </a:rPr>
                              </m:ctrlPr>
                            </m:sSubPr>
                            <m:e>
                              <m:r>
                                <a:rPr lang="en-US" altLang="zh-TW" i="1">
                                  <a:latin typeface="Cambria Math"/>
                                </a:rPr>
                                <m:t>𝑝</m:t>
                              </m:r>
                            </m:e>
                            <m:sub>
                              <m:r>
                                <a:rPr lang="en-US" altLang="zh-TW" i="1">
                                  <a:latin typeface="Cambria Math"/>
                                </a:rPr>
                                <m:t>𝑥</m:t>
                              </m:r>
                            </m:sub>
                          </m:sSub>
                        </m:e>
                      </m:d>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zh-TW" altLang="en-US" i="1">
                              <a:latin typeface="Cambria Math"/>
                              <a:ea typeface="Cambria Math"/>
                            </a:rPr>
                            <m:t>𝛾</m:t>
                          </m:r>
                        </m:e>
                        <m:sub>
                          <m:r>
                            <a:rPr lang="en-US" altLang="zh-TW" i="1">
                              <a:latin typeface="Cambria Math" panose="02040503050406030204" pitchFamily="18" charset="0"/>
                              <a:ea typeface="Cambria Math" panose="02040503050406030204" pitchFamily="18" charset="0"/>
                            </a:rPr>
                            <m:t>𝜋</m:t>
                          </m:r>
                        </m:sub>
                      </m:sSub>
                      <m:r>
                        <a:rPr lang="zh-TW" altLang="en-US" i="1" smtClean="0">
                          <a:latin typeface="Cambria Math"/>
                          <a:ea typeface="Cambria Math"/>
                        </a:rPr>
                        <m:t> </m:t>
                      </m:r>
                      <m:r>
                        <a:rPr lang="en-US" altLang="zh-TW" i="1" dirty="0" smtClean="0">
                          <a:latin typeface="Cambria Math" panose="02040503050406030204" pitchFamily="18" charset="0"/>
                          <a:ea typeface="Cambria Math"/>
                        </a:rPr>
                        <m:t>(</m:t>
                      </m:r>
                      <m:sSub>
                        <m:sSubPr>
                          <m:ctrlPr>
                            <a:rPr lang="en-US" altLang="zh-TW" i="1" dirty="0" smtClean="0">
                              <a:latin typeface="Cambria Math" panose="02040503050406030204" pitchFamily="18" charset="0"/>
                              <a:ea typeface="Cambria Math"/>
                            </a:rPr>
                          </m:ctrlPr>
                        </m:sSubPr>
                        <m:e>
                          <m:r>
                            <a:rPr lang="en-US" altLang="zh-TW" b="0" i="1" dirty="0" smtClean="0">
                              <a:latin typeface="Cambria Math" panose="02040503050406030204" pitchFamily="18" charset="0"/>
                              <a:ea typeface="Cambria Math"/>
                            </a:rPr>
                            <m:t>𝐸</m:t>
                          </m:r>
                        </m:e>
                        <m:sub>
                          <m:r>
                            <a:rPr lang="en-US" altLang="zh-TW" i="1" dirty="0" smtClean="0">
                              <a:latin typeface="Cambria Math" panose="02040503050406030204" pitchFamily="18" charset="0"/>
                              <a:ea typeface="Cambria Math" panose="02040503050406030204" pitchFamily="18" charset="0"/>
                            </a:rPr>
                            <m:t>𝜇</m:t>
                          </m:r>
                        </m:sub>
                      </m:sSub>
                      <m:r>
                        <a:rPr lang="en-US" altLang="zh-TW" b="0" i="1" dirty="0" smtClean="0">
                          <a:latin typeface="Cambria Math" panose="02040503050406030204" pitchFamily="18" charset="0"/>
                          <a:ea typeface="Cambria Math"/>
                        </a:rPr>
                        <m:t>+</m:t>
                      </m:r>
                      <m:sSub>
                        <m:sSubPr>
                          <m:ctrlPr>
                            <a:rPr lang="en-US" i="1" dirty="0">
                              <a:latin typeface="Cambria Math" panose="02040503050406030204" pitchFamily="18" charset="0"/>
                              <a:cs typeface="Times New Roman" pitchFamily="18" charset="0"/>
                            </a:rPr>
                          </m:ctrlPr>
                        </m:sSubPr>
                        <m:e>
                          <m:r>
                            <a:rPr lang="en-US" i="1" dirty="0">
                              <a:latin typeface="Cambria Math" panose="02040503050406030204" pitchFamily="18" charset="0"/>
                              <a:cs typeface="Times New Roman" pitchFamily="18" charset="0"/>
                            </a:rPr>
                            <m:t>𝑣</m:t>
                          </m:r>
                        </m:e>
                        <m:sub>
                          <m:r>
                            <a:rPr lang="en-US" i="1" dirty="0">
                              <a:latin typeface="Cambria Math" panose="02040503050406030204" pitchFamily="18" charset="0"/>
                              <a:ea typeface="Cambria Math" panose="02040503050406030204" pitchFamily="18" charset="0"/>
                              <a:cs typeface="Times New Roman" pitchFamily="18" charset="0"/>
                            </a:rPr>
                            <m:t>𝜋</m:t>
                          </m:r>
                        </m:sub>
                      </m:sSub>
                      <m:d>
                        <m:dPr>
                          <m:begChr m:val="|"/>
                          <m:endChr m:val="|"/>
                          <m:ctrlPr>
                            <a:rPr lang="en-US" i="1" dirty="0" smtClean="0">
                              <a:latin typeface="Cambria Math" panose="02040503050406030204" pitchFamily="18" charset="0"/>
                              <a:ea typeface="Cambria Math" panose="02040503050406030204" pitchFamily="18" charset="0"/>
                              <a:cs typeface="Times New Roman" pitchFamily="18" charset="0"/>
                            </a:rPr>
                          </m:ctrlPr>
                        </m:dPr>
                        <m:e>
                          <m:sSub>
                            <m:sSubPr>
                              <m:ctrlPr>
                                <a:rPr lang="en-US" i="1" dirty="0" smtClean="0">
                                  <a:latin typeface="Cambria Math" panose="02040503050406030204" pitchFamily="18" charset="0"/>
                                  <a:ea typeface="Cambria Math" panose="02040503050406030204" pitchFamily="18" charset="0"/>
                                  <a:cs typeface="Times New Roman" pitchFamily="18" charset="0"/>
                                </a:rPr>
                              </m:ctrlPr>
                            </m:sSubPr>
                            <m:e>
                              <m:acc>
                                <m:accPr>
                                  <m:chr m:val="⃗"/>
                                  <m:ctrlPr>
                                    <a:rPr lang="en-US" altLang="zh-TW" b="0" i="1" dirty="0" smtClean="0">
                                      <a:latin typeface="Cambria Math" panose="02040503050406030204" pitchFamily="18" charset="0"/>
                                      <a:ea typeface="Cambria Math" panose="02040503050406030204" pitchFamily="18" charset="0"/>
                                      <a:cs typeface="Times New Roman" pitchFamily="18" charset="0"/>
                                    </a:rPr>
                                  </m:ctrlPr>
                                </m:accPr>
                                <m:e>
                                  <m:r>
                                    <a:rPr lang="en-US" altLang="zh-TW" b="0" i="1" dirty="0" smtClean="0">
                                      <a:latin typeface="Cambria Math" panose="02040503050406030204" pitchFamily="18" charset="0"/>
                                      <a:ea typeface="Cambria Math" panose="02040503050406030204" pitchFamily="18" charset="0"/>
                                      <a:cs typeface="Times New Roman" pitchFamily="18" charset="0"/>
                                    </a:rPr>
                                    <m:t>𝑝</m:t>
                                  </m:r>
                                </m:e>
                              </m:acc>
                            </m:e>
                            <m:sub>
                              <m:r>
                                <a:rPr lang="en-US" i="1" dirty="0" smtClean="0">
                                  <a:latin typeface="Cambria Math" panose="02040503050406030204" pitchFamily="18" charset="0"/>
                                  <a:ea typeface="Cambria Math" panose="02040503050406030204" pitchFamily="18" charset="0"/>
                                  <a:cs typeface="Times New Roman" pitchFamily="18" charset="0"/>
                                </a:rPr>
                                <m:t>𝜇</m:t>
                              </m:r>
                            </m:sub>
                          </m:sSub>
                        </m:e>
                      </m:d>
                      <m:func>
                        <m:funcPr>
                          <m:ctrlPr>
                            <a:rPr lang="en-US" i="1" dirty="0" smtClean="0">
                              <a:latin typeface="Cambria Math" panose="02040503050406030204" pitchFamily="18" charset="0"/>
                              <a:ea typeface="Cambria Math" panose="02040503050406030204" pitchFamily="18" charset="0"/>
                              <a:cs typeface="Times New Roman" pitchFamily="18" charset="0"/>
                            </a:rPr>
                          </m:ctrlPr>
                        </m:funcPr>
                        <m:fName>
                          <m:r>
                            <m:rPr>
                              <m:sty m:val="p"/>
                            </m:rPr>
                            <a:rPr lang="en-US" i="0" dirty="0" smtClean="0">
                              <a:latin typeface="Cambria Math" panose="02040503050406030204" pitchFamily="18" charset="0"/>
                              <a:ea typeface="Cambria Math" panose="02040503050406030204" pitchFamily="18" charset="0"/>
                              <a:cs typeface="Times New Roman" pitchFamily="18" charset="0"/>
                            </a:rPr>
                            <m:t>cos</m:t>
                          </m:r>
                        </m:fName>
                        <m:e>
                          <m:r>
                            <a:rPr lang="en-US" i="1" dirty="0" smtClean="0">
                              <a:latin typeface="Cambria Math" panose="02040503050406030204" pitchFamily="18" charset="0"/>
                              <a:ea typeface="Cambria Math" panose="02040503050406030204" pitchFamily="18" charset="0"/>
                              <a:cs typeface="Times New Roman" pitchFamily="18" charset="0"/>
                            </a:rPr>
                            <m:t>𝜃</m:t>
                          </m:r>
                        </m:e>
                      </m:func>
                      <m:r>
                        <a:rPr lang="en-US" altLang="zh-TW" i="1" dirty="0">
                          <a:latin typeface="Cambria Math" panose="02040503050406030204" pitchFamily="18" charset="0"/>
                        </a:rPr>
                        <m:t>)</m:t>
                      </m:r>
                    </m:oMath>
                  </m:oMathPara>
                </a14:m>
                <a:endParaRPr lang="en-US" altLang="zh-TW" i="1" dirty="0"/>
              </a:p>
            </p:txBody>
          </p:sp>
        </mc:Choice>
        <mc:Fallback xmlns="">
          <p:sp>
            <p:nvSpPr>
              <p:cNvPr id="19" name="矩形 16">
                <a:extLst>
                  <a:ext uri="{FF2B5EF4-FFF2-40B4-BE49-F238E27FC236}">
                    <a16:creationId xmlns:a16="http://schemas.microsoft.com/office/drawing/2014/main" id="{BABD072C-8BF8-2E02-B583-2549349055B8}"/>
                  </a:ext>
                </a:extLst>
              </p:cNvPr>
              <p:cNvSpPr>
                <a:spLocks noRot="1" noChangeAspect="1" noMove="1" noResize="1" noEditPoints="1" noAdjustHandles="1" noChangeArrowheads="1" noChangeShapeType="1" noTextEdit="1"/>
              </p:cNvSpPr>
              <p:nvPr/>
            </p:nvSpPr>
            <p:spPr>
              <a:xfrm>
                <a:off x="1086551" y="5153967"/>
                <a:ext cx="4511107" cy="411395"/>
              </a:xfrm>
              <a:prstGeom prst="rect">
                <a:avLst/>
              </a:prstGeom>
              <a:blipFill>
                <a:blip r:embed="rId13"/>
                <a:stretch>
                  <a:fillRect t="-2941" b="-8824"/>
                </a:stretch>
              </a:blipFill>
            </p:spPr>
            <p:txBody>
              <a:bodyPr/>
              <a:lstStyle/>
              <a:p>
                <a:r>
                  <a:rPr lang="en-TW">
                    <a:noFill/>
                  </a:rPr>
                  <a:t> </a:t>
                </a:r>
              </a:p>
            </p:txBody>
          </p:sp>
        </mc:Fallback>
      </mc:AlternateContent>
      <p:pic>
        <p:nvPicPr>
          <p:cNvPr id="20" name="Picture 2">
            <a:extLst>
              <a:ext uri="{FF2B5EF4-FFF2-40B4-BE49-F238E27FC236}">
                <a16:creationId xmlns:a16="http://schemas.microsoft.com/office/drawing/2014/main" id="{CF3677F8-B901-55C8-6580-EC832FAC1433}"/>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36505" t="6501" r="32702" b="80567"/>
          <a:stretch/>
        </p:blipFill>
        <p:spPr bwMode="auto">
          <a:xfrm>
            <a:off x="6953892" y="4723994"/>
            <a:ext cx="1943528" cy="67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5A4028A8-975D-D692-7590-8028B4C9ABF8}"/>
              </a:ext>
            </a:extLst>
          </p:cNvPr>
          <p:cNvSpPr txBox="1"/>
          <p:nvPr/>
        </p:nvSpPr>
        <p:spPr>
          <a:xfrm>
            <a:off x="1047813" y="5639917"/>
            <a:ext cx="5753679" cy="369332"/>
          </a:xfrm>
          <a:prstGeom prst="rect">
            <a:avLst/>
          </a:prstGeom>
          <a:noFill/>
        </p:spPr>
        <p:txBody>
          <a:bodyPr wrap="square" rtlCol="0">
            <a:spAutoFit/>
          </a:bodyPr>
          <a:lstStyle/>
          <a:p>
            <a:r>
              <a:rPr lang="en-TW" dirty="0">
                <a:latin typeface="Times New Roman" pitchFamily="18" charset="0"/>
                <a:cs typeface="Times New Roman" pitchFamily="18" charset="0"/>
              </a:rPr>
              <a:t>二體衰變能量與動量都固定，因此此式只有角度可變！</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045B031-655E-915E-7872-3CE12B99F4C9}"/>
                  </a:ext>
                </a:extLst>
              </p:cNvPr>
              <p:cNvSpPr txBox="1"/>
              <p:nvPr/>
            </p:nvSpPr>
            <p:spPr>
              <a:xfrm>
                <a:off x="1058162" y="6083553"/>
                <a:ext cx="4027546" cy="369332"/>
              </a:xfrm>
              <a:prstGeom prst="rect">
                <a:avLst/>
              </a:prstGeom>
              <a:noFill/>
            </p:spPr>
            <p:txBody>
              <a:bodyPr wrap="square" rtlCol="0">
                <a:spAutoFit/>
              </a:bodyPr>
              <a:lstStyle/>
              <a:p>
                <a:r>
                  <a:rPr lang="en-TW" dirty="0">
                    <a:latin typeface="Times New Roman" pitchFamily="18" charset="0"/>
                    <a:cs typeface="Times New Roman" pitchFamily="18" charset="0"/>
                  </a:rPr>
                  <a:t>最大值與最小值就在</a:t>
                </a:r>
                <a:r>
                  <a:rPr lang="en-US" dirty="0">
                    <a:ea typeface="Cambria Math" panose="02040503050406030204" pitchFamily="18" charset="0"/>
                    <a:cs typeface="Times New Roman" pitchFamily="18" charset="0"/>
                  </a:rPr>
                  <a:t> </a:t>
                </a:r>
                <a14:m>
                  <m:oMath xmlns:m="http://schemas.openxmlformats.org/officeDocument/2006/math">
                    <m:func>
                      <m:funcPr>
                        <m:ctrlPr>
                          <a:rPr lang="en-US" i="1" dirty="0" smtClean="0">
                            <a:latin typeface="Cambria Math" panose="02040503050406030204" pitchFamily="18" charset="0"/>
                            <a:ea typeface="Cambria Math" panose="02040503050406030204" pitchFamily="18" charset="0"/>
                            <a:cs typeface="Times New Roman" pitchFamily="18" charset="0"/>
                          </a:rPr>
                        </m:ctrlPr>
                      </m:funcPr>
                      <m:fName>
                        <m:r>
                          <m:rPr>
                            <m:sty m:val="p"/>
                          </m:rPr>
                          <a:rPr lang="en-US" i="0" dirty="0" smtClean="0">
                            <a:latin typeface="Cambria Math" panose="02040503050406030204" pitchFamily="18" charset="0"/>
                            <a:ea typeface="Cambria Math" panose="02040503050406030204" pitchFamily="18" charset="0"/>
                            <a:cs typeface="Times New Roman" pitchFamily="18" charset="0"/>
                          </a:rPr>
                          <m:t>cos</m:t>
                        </m:r>
                      </m:fName>
                      <m:e>
                        <m:r>
                          <a:rPr lang="en-US" i="1" dirty="0" smtClean="0">
                            <a:latin typeface="Cambria Math" panose="02040503050406030204" pitchFamily="18" charset="0"/>
                            <a:ea typeface="Cambria Math" panose="02040503050406030204" pitchFamily="18" charset="0"/>
                            <a:cs typeface="Times New Roman" pitchFamily="18" charset="0"/>
                          </a:rPr>
                          <m:t>𝜃</m:t>
                        </m:r>
                      </m:e>
                    </m:func>
                    <m:r>
                      <a:rPr lang="en-US" b="0" i="1" dirty="0" smtClean="0">
                        <a:latin typeface="Cambria Math" panose="02040503050406030204" pitchFamily="18" charset="0"/>
                        <a:ea typeface="Cambria Math" panose="02040503050406030204" pitchFamily="18" charset="0"/>
                        <a:cs typeface="Times New Roman" pitchFamily="18" charset="0"/>
                      </a:rPr>
                      <m:t>=±1</m:t>
                    </m:r>
                  </m:oMath>
                </a14:m>
                <a:r>
                  <a:rPr lang="en-TW" dirty="0">
                    <a:latin typeface="Times New Roman" pitchFamily="18" charset="0"/>
                    <a:cs typeface="Times New Roman" pitchFamily="18" charset="0"/>
                  </a:rPr>
                  <a:t>。</a:t>
                </a:r>
              </a:p>
            </p:txBody>
          </p:sp>
        </mc:Choice>
        <mc:Fallback xmlns="">
          <p:sp>
            <p:nvSpPr>
              <p:cNvPr id="22" name="TextBox 21">
                <a:extLst>
                  <a:ext uri="{FF2B5EF4-FFF2-40B4-BE49-F238E27FC236}">
                    <a16:creationId xmlns:a16="http://schemas.microsoft.com/office/drawing/2014/main" id="{C045B031-655E-915E-7872-3CE12B99F4C9}"/>
                  </a:ext>
                </a:extLst>
              </p:cNvPr>
              <p:cNvSpPr txBox="1">
                <a:spLocks noRot="1" noChangeAspect="1" noMove="1" noResize="1" noEditPoints="1" noAdjustHandles="1" noChangeArrowheads="1" noChangeShapeType="1" noTextEdit="1"/>
              </p:cNvSpPr>
              <p:nvPr/>
            </p:nvSpPr>
            <p:spPr>
              <a:xfrm>
                <a:off x="1058162" y="6083553"/>
                <a:ext cx="4027546" cy="369332"/>
              </a:xfrm>
              <a:prstGeom prst="rect">
                <a:avLst/>
              </a:prstGeom>
              <a:blipFill>
                <a:blip r:embed="rId15"/>
                <a:stretch>
                  <a:fillRect l="-1258" t="-6667" b="-23333"/>
                </a:stretch>
              </a:blipFill>
            </p:spPr>
            <p:txBody>
              <a:bodyPr/>
              <a:lstStyle/>
              <a:p>
                <a:r>
                  <a:rPr lang="en-TW">
                    <a:noFill/>
                  </a:rPr>
                  <a:t> </a:t>
                </a:r>
              </a:p>
            </p:txBody>
          </p:sp>
        </mc:Fallback>
      </mc:AlternateContent>
      <p:pic>
        <p:nvPicPr>
          <p:cNvPr id="23" name="Picture 2">
            <a:extLst>
              <a:ext uri="{FF2B5EF4-FFF2-40B4-BE49-F238E27FC236}">
                <a16:creationId xmlns:a16="http://schemas.microsoft.com/office/drawing/2014/main" id="{97E43EFF-A402-055F-279B-CF3E186193A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36505" t="24312" r="32702" b="62356"/>
          <a:stretch/>
        </p:blipFill>
        <p:spPr bwMode="auto">
          <a:xfrm>
            <a:off x="6953891" y="5639917"/>
            <a:ext cx="1885093" cy="67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2198688-6661-A9C1-EBD9-29A198DE0B44}"/>
                  </a:ext>
                </a:extLst>
              </p:cNvPr>
              <p:cNvSpPr txBox="1"/>
              <p:nvPr/>
            </p:nvSpPr>
            <p:spPr>
              <a:xfrm>
                <a:off x="3108578" y="2211540"/>
                <a:ext cx="52911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itchFamily="18" charset="0"/>
                        </a:rPr>
                        <m:t>−</m:t>
                      </m:r>
                      <m:sSub>
                        <m:sSubPr>
                          <m:ctrlPr>
                            <a:rPr lang="en-US" b="0" i="1" dirty="0" smtClean="0">
                              <a:latin typeface="Cambria Math" panose="02040503050406030204" pitchFamily="18" charset="0"/>
                              <a:cs typeface="Times New Roman" pitchFamily="18" charset="0"/>
                            </a:rPr>
                          </m:ctrlPr>
                        </m:sSubPr>
                        <m:e>
                          <m:r>
                            <a:rPr lang="en-US" b="0" i="1" dirty="0" smtClean="0">
                              <a:latin typeface="Cambria Math" panose="02040503050406030204" pitchFamily="18" charset="0"/>
                              <a:cs typeface="Times New Roman" pitchFamily="18" charset="0"/>
                            </a:rPr>
                            <m:t>𝑣</m:t>
                          </m:r>
                        </m:e>
                        <m:sub>
                          <m:r>
                            <a:rPr lang="en-US" b="0" i="1" dirty="0" smtClean="0">
                              <a:latin typeface="Cambria Math" panose="02040503050406030204" pitchFamily="18" charset="0"/>
                              <a:ea typeface="Cambria Math" panose="02040503050406030204" pitchFamily="18" charset="0"/>
                              <a:cs typeface="Times New Roman" pitchFamily="18" charset="0"/>
                            </a:rPr>
                            <m:t>𝜋</m:t>
                          </m:r>
                        </m:sub>
                      </m:sSub>
                    </m:oMath>
                  </m:oMathPara>
                </a14:m>
                <a:endParaRPr lang="en-TW" dirty="0"/>
              </a:p>
            </p:txBody>
          </p:sp>
        </mc:Choice>
        <mc:Fallback xmlns="">
          <p:sp>
            <p:nvSpPr>
              <p:cNvPr id="25" name="TextBox 24">
                <a:extLst>
                  <a:ext uri="{FF2B5EF4-FFF2-40B4-BE49-F238E27FC236}">
                    <a16:creationId xmlns:a16="http://schemas.microsoft.com/office/drawing/2014/main" id="{E2198688-6661-A9C1-EBD9-29A198DE0B44}"/>
                  </a:ext>
                </a:extLst>
              </p:cNvPr>
              <p:cNvSpPr txBox="1">
                <a:spLocks noRot="1" noChangeAspect="1" noMove="1" noResize="1" noEditPoints="1" noAdjustHandles="1" noChangeArrowheads="1" noChangeShapeType="1" noTextEdit="1"/>
              </p:cNvSpPr>
              <p:nvPr/>
            </p:nvSpPr>
            <p:spPr>
              <a:xfrm>
                <a:off x="3108578" y="2211540"/>
                <a:ext cx="529119" cy="369332"/>
              </a:xfrm>
              <a:prstGeom prst="rect">
                <a:avLst/>
              </a:prstGeom>
              <a:blipFill>
                <a:blip r:embed="rId16"/>
                <a:stretch>
                  <a:fillRect/>
                </a:stretch>
              </a:blipFill>
            </p:spPr>
            <p:txBody>
              <a:bodyPr/>
              <a:lstStyle/>
              <a:p>
                <a:r>
                  <a:rPr lang="en-TW">
                    <a:noFill/>
                  </a:rPr>
                  <a:t> </a:t>
                </a:r>
              </a:p>
            </p:txBody>
          </p:sp>
        </mc:Fallback>
      </mc:AlternateContent>
    </p:spTree>
    <p:extLst>
      <p:ext uri="{BB962C8B-B14F-4D97-AF65-F5344CB8AC3E}">
        <p14:creationId xmlns:p14="http://schemas.microsoft.com/office/powerpoint/2010/main" val="1603128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 name="文字方塊 35">
                <a:extLst>
                  <a:ext uri="{FF2B5EF4-FFF2-40B4-BE49-F238E27FC236}">
                    <a16:creationId xmlns:a16="http://schemas.microsoft.com/office/drawing/2014/main" id="{C0702574-7E58-0343-A0A1-81E1439D168A}"/>
                  </a:ext>
                </a:extLst>
              </p:cNvPr>
              <p:cNvSpPr txBox="1"/>
              <p:nvPr/>
            </p:nvSpPr>
            <p:spPr>
              <a:xfrm>
                <a:off x="5356633" y="957662"/>
                <a:ext cx="959622" cy="310598"/>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TW" altLang="en-US"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𝐹</m:t>
                          </m:r>
                        </m:e>
                      </m:acc>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acc>
                        <m:accPr>
                          <m:chr m:val="⃗"/>
                          <m:ctrlPr>
                            <a:rPr kumimoji="1" lang="en-US" altLang="zh-TW" b="0"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𝑎</m:t>
                          </m:r>
                        </m:e>
                      </m:acc>
                      <m:r>
                        <a:rPr kumimoji="1" lang="en-US" altLang="zh-TW" b="0" i="1" smtClean="0">
                          <a:latin typeface="Cambria Math" panose="02040503050406030204" pitchFamily="18" charset="0"/>
                          <a:cs typeface="Times New Roman" pitchFamily="18" charset="0"/>
                        </a:rPr>
                        <m:t>′</m:t>
                      </m:r>
                    </m:oMath>
                  </m:oMathPara>
                </a14:m>
                <a:endParaRPr kumimoji="1" lang="zh-TW" altLang="en-US" dirty="0">
                  <a:latin typeface="Times New Roman" pitchFamily="18" charset="0"/>
                  <a:cs typeface="Times New Roman" pitchFamily="18" charset="0"/>
                </a:endParaRPr>
              </a:p>
            </p:txBody>
          </p:sp>
        </mc:Choice>
        <mc:Fallback xmlns="">
          <p:sp>
            <p:nvSpPr>
              <p:cNvPr id="36" name="文字方塊 35">
                <a:extLst>
                  <a:ext uri="{FF2B5EF4-FFF2-40B4-BE49-F238E27FC236}">
                    <a16:creationId xmlns:a16="http://schemas.microsoft.com/office/drawing/2014/main" id="{C0702574-7E58-0343-A0A1-81E1439D168A}"/>
                  </a:ext>
                </a:extLst>
              </p:cNvPr>
              <p:cNvSpPr txBox="1">
                <a:spLocks noRot="1" noChangeAspect="1" noMove="1" noResize="1" noEditPoints="1" noAdjustHandles="1" noChangeArrowheads="1" noChangeShapeType="1" noTextEdit="1"/>
              </p:cNvSpPr>
              <p:nvPr/>
            </p:nvSpPr>
            <p:spPr>
              <a:xfrm>
                <a:off x="5356633" y="957662"/>
                <a:ext cx="959622" cy="310598"/>
              </a:xfrm>
              <a:prstGeom prst="rect">
                <a:avLst/>
              </a:prstGeom>
              <a:blipFill>
                <a:blip r:embed="rId2"/>
                <a:stretch>
                  <a:fillRect l="-3947" t="-26923" r="-6579" b="-7692"/>
                </a:stretch>
              </a:blipFill>
            </p:spPr>
            <p:txBody>
              <a:bodyPr/>
              <a:lstStyle/>
              <a:p>
                <a:r>
                  <a:rPr lang="zh-TW" altLang="en-US">
                    <a:noFill/>
                  </a:rPr>
                  <a:t> </a:t>
                </a:r>
              </a:p>
            </p:txBody>
          </p:sp>
        </mc:Fallback>
      </mc:AlternateContent>
      <p:sp>
        <p:nvSpPr>
          <p:cNvPr id="188418" name="文字方塊 1"/>
          <p:cNvSpPr txBox="1">
            <a:spLocks noChangeArrowheads="1"/>
          </p:cNvSpPr>
          <p:nvPr/>
        </p:nvSpPr>
        <p:spPr bwMode="auto">
          <a:xfrm>
            <a:off x="1551529" y="326673"/>
            <a:ext cx="62303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r>
              <a:rPr lang="zh-TW" altLang="en-US" sz="1800" dirty="0">
                <a:latin typeface="Tahoma" pitchFamily="34" charset="0"/>
              </a:rPr>
              <a:t>如何確定旋轉變換後，物理定律是不變的？</a:t>
            </a:r>
            <a:r>
              <a:rPr lang="en-US" altLang="zh-TW" sz="1800" dirty="0">
                <a:cs typeface="Times New Roman" panose="02020603050405020304" pitchFamily="18" charset="0"/>
              </a:rPr>
              <a:t>How?</a:t>
            </a:r>
            <a:endParaRPr lang="zh-TW" altLang="en-US" sz="1800" dirty="0">
              <a:cs typeface="Times New Roman" panose="02020603050405020304" pitchFamily="18" charset="0"/>
            </a:endParaRPr>
          </a:p>
        </p:txBody>
      </p:sp>
      <p:sp>
        <p:nvSpPr>
          <p:cNvPr id="188424" name="向右箭號 8"/>
          <p:cNvSpPr>
            <a:spLocks noChangeArrowheads="1"/>
          </p:cNvSpPr>
          <p:nvPr/>
        </p:nvSpPr>
        <p:spPr bwMode="auto">
          <a:xfrm>
            <a:off x="4042569" y="973818"/>
            <a:ext cx="584200" cy="255587"/>
          </a:xfrm>
          <a:prstGeom prst="rightArrow">
            <a:avLst>
              <a:gd name="adj1" fmla="val 50000"/>
              <a:gd name="adj2" fmla="val 50000"/>
            </a:avLst>
          </a:prstGeom>
          <a:solidFill>
            <a:schemeClr val="accent1"/>
          </a:solidFill>
          <a:ln w="9525">
            <a:solidFill>
              <a:schemeClr val="tx1"/>
            </a:solidFill>
            <a:round/>
            <a:headEnd/>
            <a:tailEnd/>
          </a:ln>
        </p:spPr>
        <p:txBody>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endParaRPr kumimoji="0" lang="zh-TW" altLang="en-US" sz="1800">
              <a:latin typeface="Arial" charset="0"/>
            </a:endParaRPr>
          </a:p>
        </p:txBody>
      </p:sp>
      <p:sp>
        <p:nvSpPr>
          <p:cNvPr id="188425" name="文字方塊 9"/>
          <p:cNvSpPr txBox="1">
            <a:spLocks noChangeArrowheads="1"/>
          </p:cNvSpPr>
          <p:nvPr/>
        </p:nvSpPr>
        <p:spPr bwMode="auto">
          <a:xfrm>
            <a:off x="5569744" y="900793"/>
            <a:ext cx="179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r>
              <a:rPr lang="en-US" altLang="zh-TW" sz="2400" b="1" dirty="0">
                <a:solidFill>
                  <a:srgbClr val="FF0000"/>
                </a:solidFill>
                <a:latin typeface="Calibri" pitchFamily="34" charset="0"/>
              </a:rPr>
              <a:t>?</a:t>
            </a:r>
            <a:endParaRPr lang="zh-TW" altLang="en-US" sz="2400" b="1" dirty="0">
              <a:solidFill>
                <a:srgbClr val="FF0000"/>
              </a:solidFill>
              <a:latin typeface="Calibri" pitchFamily="34" charset="0"/>
            </a:endParaRPr>
          </a:p>
        </p:txBody>
      </p:sp>
      <p:sp>
        <p:nvSpPr>
          <p:cNvPr id="57353" name="文字方塊 10"/>
          <p:cNvSpPr txBox="1">
            <a:spLocks noChangeArrowheads="1"/>
          </p:cNvSpPr>
          <p:nvPr/>
        </p:nvSpPr>
        <p:spPr bwMode="auto">
          <a:xfrm>
            <a:off x="1926430" y="2517380"/>
            <a:ext cx="59496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r>
              <a:rPr lang="zh-TW" altLang="en-US" sz="1800" dirty="0">
                <a:latin typeface="Tahoma" pitchFamily="34" charset="0"/>
              </a:rPr>
              <a:t>所有的向量分量，在座標軸旋轉下滿足一樣的變換式：</a:t>
            </a:r>
          </a:p>
        </p:txBody>
      </p:sp>
      <p:sp>
        <p:nvSpPr>
          <p:cNvPr id="188428"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endParaRPr kumimoji="0" lang="zh-TW" altLang="en-US" sz="1800">
              <a:latin typeface="Arial" charset="0"/>
            </a:endParaRPr>
          </a:p>
        </p:txBody>
      </p:sp>
      <p:sp>
        <p:nvSpPr>
          <p:cNvPr id="188430"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endParaRPr kumimoji="0" lang="zh-TW" altLang="en-US" sz="1800">
              <a:latin typeface="Arial" charset="0"/>
            </a:endParaRPr>
          </a:p>
        </p:txBody>
      </p:sp>
      <p:sp>
        <p:nvSpPr>
          <p:cNvPr id="57364" name="文字方塊 23"/>
          <p:cNvSpPr txBox="1">
            <a:spLocks noChangeArrowheads="1"/>
          </p:cNvSpPr>
          <p:nvPr/>
        </p:nvSpPr>
        <p:spPr bwMode="auto">
          <a:xfrm>
            <a:off x="1333597" y="6248729"/>
            <a:ext cx="72803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r>
              <a:rPr kumimoji="0" lang="zh-TW" altLang="en-US" sz="1800" dirty="0">
                <a:latin typeface="Arial" charset="0"/>
              </a:rPr>
              <a:t>因此，如果等式兩邊都是向量，就保證公式不隨座標軸變換而改變！</a:t>
            </a:r>
          </a:p>
        </p:txBody>
      </p:sp>
      <p:sp>
        <p:nvSpPr>
          <p:cNvPr id="57371" name="向右箭號 8"/>
          <p:cNvSpPr>
            <a:spLocks noChangeArrowheads="1"/>
          </p:cNvSpPr>
          <p:nvPr/>
        </p:nvSpPr>
        <p:spPr bwMode="auto">
          <a:xfrm>
            <a:off x="3920026" y="5304663"/>
            <a:ext cx="584200" cy="255587"/>
          </a:xfrm>
          <a:prstGeom prst="rightArrow">
            <a:avLst>
              <a:gd name="adj1" fmla="val 50000"/>
              <a:gd name="adj2" fmla="val 50000"/>
            </a:avLst>
          </a:prstGeom>
          <a:solidFill>
            <a:schemeClr val="accent1"/>
          </a:solidFill>
          <a:ln w="9525">
            <a:solidFill>
              <a:schemeClr val="tx1"/>
            </a:solidFill>
            <a:round/>
            <a:headEnd/>
            <a:tailEnd/>
          </a:ln>
        </p:spPr>
        <p:txBody>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endParaRPr kumimoji="0" lang="zh-TW" altLang="en-US" sz="1800">
              <a:latin typeface="Arial" charset="0"/>
            </a:endParaRPr>
          </a:p>
        </p:txBody>
      </p:sp>
      <p:sp>
        <p:nvSpPr>
          <p:cNvPr id="57372" name="向右箭號 8"/>
          <p:cNvSpPr>
            <a:spLocks noChangeArrowheads="1"/>
          </p:cNvSpPr>
          <p:nvPr/>
        </p:nvSpPr>
        <p:spPr bwMode="auto">
          <a:xfrm>
            <a:off x="4069830" y="1940550"/>
            <a:ext cx="584200" cy="255588"/>
          </a:xfrm>
          <a:prstGeom prst="rightArrow">
            <a:avLst>
              <a:gd name="adj1" fmla="val 50000"/>
              <a:gd name="adj2" fmla="val 50000"/>
            </a:avLst>
          </a:prstGeom>
          <a:solidFill>
            <a:schemeClr val="accent1"/>
          </a:solidFill>
          <a:ln w="9525">
            <a:solidFill>
              <a:schemeClr val="tx1"/>
            </a:solidFill>
            <a:round/>
            <a:headEnd/>
            <a:tailEnd/>
          </a:ln>
        </p:spPr>
        <p:txBody>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endParaRPr kumimoji="0" lang="zh-TW" altLang="en-US" sz="1800">
              <a:latin typeface="Arial" charset="0"/>
            </a:endParaRPr>
          </a:p>
        </p:txBody>
      </p:sp>
      <p:sp>
        <p:nvSpPr>
          <p:cNvPr id="32" name="文字方塊 11"/>
          <p:cNvSpPr txBox="1">
            <a:spLocks noChangeArrowheads="1"/>
          </p:cNvSpPr>
          <p:nvPr/>
        </p:nvSpPr>
        <p:spPr bwMode="auto">
          <a:xfrm>
            <a:off x="1787799" y="1381699"/>
            <a:ext cx="5732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r>
              <a:rPr lang="zh-TW" altLang="en-US" sz="1800" dirty="0">
                <a:latin typeface="Tahoma" pitchFamily="34" charset="0"/>
              </a:rPr>
              <a:t>注意等式兩邊都是向量。此定律可以寫成分量等式：</a:t>
            </a:r>
          </a:p>
        </p:txBody>
      </p:sp>
      <mc:AlternateContent xmlns:mc="http://schemas.openxmlformats.org/markup-compatibility/2006" xmlns:a14="http://schemas.microsoft.com/office/drawing/2010/main">
        <mc:Choice Requires="a14">
          <p:sp>
            <p:nvSpPr>
              <p:cNvPr id="35" name="文字方塊 34">
                <a:extLst>
                  <a:ext uri="{FF2B5EF4-FFF2-40B4-BE49-F238E27FC236}">
                    <a16:creationId xmlns:a16="http://schemas.microsoft.com/office/drawing/2014/main" id="{1C93B39B-7151-FD48-8AC6-4F7BB0B8B56F}"/>
                  </a:ext>
                </a:extLst>
              </p:cNvPr>
              <p:cNvSpPr txBox="1"/>
              <p:nvPr/>
            </p:nvSpPr>
            <p:spPr>
              <a:xfrm>
                <a:off x="2395869" y="964215"/>
                <a:ext cx="840999" cy="310598"/>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TW" altLang="en-US"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𝐹</m:t>
                          </m:r>
                        </m:e>
                      </m:acc>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acc>
                        <m:accPr>
                          <m:chr m:val="⃗"/>
                          <m:ctrlPr>
                            <a:rPr kumimoji="1" lang="en-US" altLang="zh-TW" b="0"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𝑎</m:t>
                          </m:r>
                        </m:e>
                      </m:acc>
                    </m:oMath>
                  </m:oMathPara>
                </a14:m>
                <a:endParaRPr kumimoji="1" lang="zh-TW" altLang="en-US" dirty="0">
                  <a:latin typeface="Times New Roman" pitchFamily="18" charset="0"/>
                  <a:cs typeface="Times New Roman" pitchFamily="18" charset="0"/>
                </a:endParaRPr>
              </a:p>
            </p:txBody>
          </p:sp>
        </mc:Choice>
        <mc:Fallback xmlns="">
          <p:sp>
            <p:nvSpPr>
              <p:cNvPr id="35" name="文字方塊 34">
                <a:extLst>
                  <a:ext uri="{FF2B5EF4-FFF2-40B4-BE49-F238E27FC236}">
                    <a16:creationId xmlns:a16="http://schemas.microsoft.com/office/drawing/2014/main" id="{1C93B39B-7151-FD48-8AC6-4F7BB0B8B56F}"/>
                  </a:ext>
                </a:extLst>
              </p:cNvPr>
              <p:cNvSpPr txBox="1">
                <a:spLocks noRot="1" noChangeAspect="1" noMove="1" noResize="1" noEditPoints="1" noAdjustHandles="1" noChangeArrowheads="1" noChangeShapeType="1" noTextEdit="1"/>
              </p:cNvSpPr>
              <p:nvPr/>
            </p:nvSpPr>
            <p:spPr>
              <a:xfrm>
                <a:off x="2395869" y="964215"/>
                <a:ext cx="840999" cy="310598"/>
              </a:xfrm>
              <a:prstGeom prst="rect">
                <a:avLst/>
              </a:prstGeom>
              <a:blipFill>
                <a:blip r:embed="rId3"/>
                <a:stretch>
                  <a:fillRect l="-5970" t="-28000" r="-1493" b="-8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7" name="文字方塊 36">
                <a:extLst>
                  <a:ext uri="{FF2B5EF4-FFF2-40B4-BE49-F238E27FC236}">
                    <a16:creationId xmlns:a16="http://schemas.microsoft.com/office/drawing/2014/main" id="{9F6D7775-5331-5D48-8B40-8C0DE5CC25B3}"/>
                  </a:ext>
                </a:extLst>
              </p:cNvPr>
              <p:cNvSpPr txBox="1"/>
              <p:nvPr/>
            </p:nvSpPr>
            <p:spPr>
              <a:xfrm>
                <a:off x="2420770" y="5342927"/>
                <a:ext cx="840999" cy="310598"/>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TW" altLang="en-US"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𝐹</m:t>
                          </m:r>
                        </m:e>
                      </m:acc>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acc>
                        <m:accPr>
                          <m:chr m:val="⃗"/>
                          <m:ctrlPr>
                            <a:rPr kumimoji="1" lang="en-US" altLang="zh-TW" b="0"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𝑎</m:t>
                          </m:r>
                        </m:e>
                      </m:acc>
                    </m:oMath>
                  </m:oMathPara>
                </a14:m>
                <a:endParaRPr kumimoji="1" lang="zh-TW" altLang="en-US" dirty="0">
                  <a:latin typeface="Times New Roman" pitchFamily="18" charset="0"/>
                  <a:cs typeface="Times New Roman" pitchFamily="18" charset="0"/>
                </a:endParaRPr>
              </a:p>
            </p:txBody>
          </p:sp>
        </mc:Choice>
        <mc:Fallback xmlns="">
          <p:sp>
            <p:nvSpPr>
              <p:cNvPr id="37" name="文字方塊 36">
                <a:extLst>
                  <a:ext uri="{FF2B5EF4-FFF2-40B4-BE49-F238E27FC236}">
                    <a16:creationId xmlns:a16="http://schemas.microsoft.com/office/drawing/2014/main" id="{9F6D7775-5331-5D48-8B40-8C0DE5CC25B3}"/>
                  </a:ext>
                </a:extLst>
              </p:cNvPr>
              <p:cNvSpPr txBox="1">
                <a:spLocks noRot="1" noChangeAspect="1" noMove="1" noResize="1" noEditPoints="1" noAdjustHandles="1" noChangeArrowheads="1" noChangeShapeType="1" noTextEdit="1"/>
              </p:cNvSpPr>
              <p:nvPr/>
            </p:nvSpPr>
            <p:spPr>
              <a:xfrm>
                <a:off x="2420770" y="5342927"/>
                <a:ext cx="840999" cy="310598"/>
              </a:xfrm>
              <a:prstGeom prst="rect">
                <a:avLst/>
              </a:prstGeom>
              <a:blipFill>
                <a:blip r:embed="rId4"/>
                <a:stretch>
                  <a:fillRect l="-5970" t="-28000" r="-1493" b="-4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8" name="文字方塊 37">
                <a:extLst>
                  <a:ext uri="{FF2B5EF4-FFF2-40B4-BE49-F238E27FC236}">
                    <a16:creationId xmlns:a16="http://schemas.microsoft.com/office/drawing/2014/main" id="{D81F777D-DA52-9245-B382-49B5037D0EF2}"/>
                  </a:ext>
                </a:extLst>
              </p:cNvPr>
              <p:cNvSpPr txBox="1"/>
              <p:nvPr/>
            </p:nvSpPr>
            <p:spPr>
              <a:xfrm>
                <a:off x="5169747" y="5328988"/>
                <a:ext cx="959622" cy="310598"/>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TW" altLang="en-US"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𝐹</m:t>
                          </m:r>
                        </m:e>
                      </m:acc>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acc>
                        <m:accPr>
                          <m:chr m:val="⃗"/>
                          <m:ctrlPr>
                            <a:rPr kumimoji="1" lang="en-US" altLang="zh-TW" b="0"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𝑎</m:t>
                          </m:r>
                        </m:e>
                      </m:acc>
                      <m:r>
                        <a:rPr kumimoji="1" lang="en-US" altLang="zh-TW" b="0" i="1" smtClean="0">
                          <a:latin typeface="Cambria Math" panose="02040503050406030204" pitchFamily="18" charset="0"/>
                          <a:cs typeface="Times New Roman" pitchFamily="18" charset="0"/>
                        </a:rPr>
                        <m:t>′</m:t>
                      </m:r>
                    </m:oMath>
                  </m:oMathPara>
                </a14:m>
                <a:endParaRPr kumimoji="1" lang="zh-TW" altLang="en-US" dirty="0">
                  <a:latin typeface="Times New Roman" pitchFamily="18" charset="0"/>
                  <a:cs typeface="Times New Roman" pitchFamily="18" charset="0"/>
                </a:endParaRPr>
              </a:p>
            </p:txBody>
          </p:sp>
        </mc:Choice>
        <mc:Fallback xmlns="">
          <p:sp>
            <p:nvSpPr>
              <p:cNvPr id="38" name="文字方塊 37">
                <a:extLst>
                  <a:ext uri="{FF2B5EF4-FFF2-40B4-BE49-F238E27FC236}">
                    <a16:creationId xmlns:a16="http://schemas.microsoft.com/office/drawing/2014/main" id="{D81F777D-DA52-9245-B382-49B5037D0EF2}"/>
                  </a:ext>
                </a:extLst>
              </p:cNvPr>
              <p:cNvSpPr txBox="1">
                <a:spLocks noRot="1" noChangeAspect="1" noMove="1" noResize="1" noEditPoints="1" noAdjustHandles="1" noChangeArrowheads="1" noChangeShapeType="1" noTextEdit="1"/>
              </p:cNvSpPr>
              <p:nvPr/>
            </p:nvSpPr>
            <p:spPr>
              <a:xfrm>
                <a:off x="5169747" y="5328988"/>
                <a:ext cx="959622" cy="310598"/>
              </a:xfrm>
              <a:prstGeom prst="rect">
                <a:avLst/>
              </a:prstGeom>
              <a:blipFill>
                <a:blip r:embed="rId5"/>
                <a:stretch>
                  <a:fillRect l="-3896" t="-37500" r="-5195"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9" name="文字方塊 38">
                <a:extLst>
                  <a:ext uri="{FF2B5EF4-FFF2-40B4-BE49-F238E27FC236}">
                    <a16:creationId xmlns:a16="http://schemas.microsoft.com/office/drawing/2014/main" id="{4D2A3C39-3A23-E146-9F0A-08851E677BAC}"/>
                  </a:ext>
                </a:extLst>
              </p:cNvPr>
              <p:cNvSpPr txBox="1"/>
              <p:nvPr/>
            </p:nvSpPr>
            <p:spPr>
              <a:xfrm>
                <a:off x="779703" y="1909162"/>
                <a:ext cx="1008096" cy="276999"/>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b="0" i="1" smtClean="0">
                              <a:latin typeface="Cambria Math" panose="02040503050406030204" pitchFamily="18" charset="0"/>
                              <a:cs typeface="Times New Roman" pitchFamily="18" charset="0"/>
                            </a:rPr>
                          </m:ctrlPr>
                        </m:sSubPr>
                        <m:e>
                          <m:r>
                            <a:rPr kumimoji="1" lang="en-US" altLang="zh-TW" b="0" i="1" smtClean="0">
                              <a:latin typeface="Cambria Math" panose="02040503050406030204" pitchFamily="18" charset="0"/>
                              <a:cs typeface="Times New Roman" pitchFamily="18" charset="0"/>
                            </a:rPr>
                            <m:t>𝐹</m:t>
                          </m:r>
                        </m:e>
                        <m:sub>
                          <m:r>
                            <a:rPr kumimoji="1" lang="en-US" altLang="zh-TW" b="0" i="1" smtClean="0">
                              <a:latin typeface="Cambria Math" panose="02040503050406030204" pitchFamily="18" charset="0"/>
                              <a:cs typeface="Times New Roman" pitchFamily="18" charset="0"/>
                            </a:rPr>
                            <m:t>𝑥</m:t>
                          </m:r>
                        </m:sub>
                      </m:sSub>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sSub>
                        <m:sSubPr>
                          <m:ctrlPr>
                            <a:rPr kumimoji="1" lang="en-US" altLang="zh-TW" b="0" i="1" smtClean="0">
                              <a:latin typeface="Cambria Math" panose="02040503050406030204" pitchFamily="18" charset="0"/>
                              <a:cs typeface="Times New Roman" pitchFamily="18" charset="0"/>
                            </a:rPr>
                          </m:ctrlPr>
                        </m:sSubPr>
                        <m:e>
                          <m:r>
                            <a:rPr kumimoji="1" lang="en-US" altLang="zh-TW" b="0" i="1" smtClean="0">
                              <a:latin typeface="Cambria Math" panose="02040503050406030204" pitchFamily="18" charset="0"/>
                              <a:cs typeface="Times New Roman" pitchFamily="18" charset="0"/>
                            </a:rPr>
                            <m:t>𝑎</m:t>
                          </m:r>
                        </m:e>
                        <m:sub>
                          <m:r>
                            <a:rPr kumimoji="1" lang="en-US" altLang="zh-TW" b="0" i="1" smtClean="0">
                              <a:latin typeface="Cambria Math" panose="02040503050406030204" pitchFamily="18" charset="0"/>
                              <a:cs typeface="Times New Roman" pitchFamily="18" charset="0"/>
                            </a:rPr>
                            <m:t>𝑥</m:t>
                          </m:r>
                        </m:sub>
                      </m:sSub>
                    </m:oMath>
                  </m:oMathPara>
                </a14:m>
                <a:endParaRPr kumimoji="1" lang="zh-TW" altLang="en-US" dirty="0">
                  <a:latin typeface="Times New Roman" pitchFamily="18" charset="0"/>
                  <a:cs typeface="Times New Roman" pitchFamily="18" charset="0"/>
                </a:endParaRPr>
              </a:p>
            </p:txBody>
          </p:sp>
        </mc:Choice>
        <mc:Fallback xmlns="">
          <p:sp>
            <p:nvSpPr>
              <p:cNvPr id="39" name="文字方塊 38">
                <a:extLst>
                  <a:ext uri="{FF2B5EF4-FFF2-40B4-BE49-F238E27FC236}">
                    <a16:creationId xmlns:a16="http://schemas.microsoft.com/office/drawing/2014/main" id="{4D2A3C39-3A23-E146-9F0A-08851E677BAC}"/>
                  </a:ext>
                </a:extLst>
              </p:cNvPr>
              <p:cNvSpPr txBox="1">
                <a:spLocks noRot="1" noChangeAspect="1" noMove="1" noResize="1" noEditPoints="1" noAdjustHandles="1" noChangeArrowheads="1" noChangeShapeType="1" noTextEdit="1"/>
              </p:cNvSpPr>
              <p:nvPr/>
            </p:nvSpPr>
            <p:spPr>
              <a:xfrm>
                <a:off x="779703" y="1909162"/>
                <a:ext cx="1008096" cy="276999"/>
              </a:xfrm>
              <a:prstGeom prst="rect">
                <a:avLst/>
              </a:prstGeom>
              <a:blipFill>
                <a:blip r:embed="rId6"/>
                <a:stretch>
                  <a:fillRect l="-3704" b="-869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0" name="文字方塊 39">
                <a:extLst>
                  <a:ext uri="{FF2B5EF4-FFF2-40B4-BE49-F238E27FC236}">
                    <a16:creationId xmlns:a16="http://schemas.microsoft.com/office/drawing/2014/main" id="{9AC26C26-B80D-BF4D-B8E3-90BF51F1C8DD}"/>
                  </a:ext>
                </a:extLst>
              </p:cNvPr>
              <p:cNvSpPr txBox="1"/>
              <p:nvPr/>
            </p:nvSpPr>
            <p:spPr>
              <a:xfrm>
                <a:off x="2290029" y="1888531"/>
                <a:ext cx="1023357" cy="298928"/>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b="0" i="1" smtClean="0">
                              <a:latin typeface="Cambria Math" panose="02040503050406030204" pitchFamily="18" charset="0"/>
                              <a:cs typeface="Times New Roman" pitchFamily="18" charset="0"/>
                            </a:rPr>
                          </m:ctrlPr>
                        </m:sSubPr>
                        <m:e>
                          <m:r>
                            <a:rPr kumimoji="1" lang="en-US" altLang="zh-TW" b="0" i="1" smtClean="0">
                              <a:latin typeface="Cambria Math" panose="02040503050406030204" pitchFamily="18" charset="0"/>
                              <a:cs typeface="Times New Roman" pitchFamily="18" charset="0"/>
                            </a:rPr>
                            <m:t>𝐹</m:t>
                          </m:r>
                        </m:e>
                        <m:sub>
                          <m:r>
                            <a:rPr kumimoji="1" lang="en-US" altLang="zh-TW" b="0" i="1" smtClean="0">
                              <a:latin typeface="Cambria Math" panose="02040503050406030204" pitchFamily="18" charset="0"/>
                              <a:cs typeface="Times New Roman" pitchFamily="18" charset="0"/>
                            </a:rPr>
                            <m:t>𝑦</m:t>
                          </m:r>
                        </m:sub>
                      </m:sSub>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sSub>
                        <m:sSubPr>
                          <m:ctrlPr>
                            <a:rPr kumimoji="1" lang="en-US" altLang="zh-TW" b="0" i="1" smtClean="0">
                              <a:latin typeface="Cambria Math" panose="02040503050406030204" pitchFamily="18" charset="0"/>
                              <a:cs typeface="Times New Roman" pitchFamily="18" charset="0"/>
                            </a:rPr>
                          </m:ctrlPr>
                        </m:sSubPr>
                        <m:e>
                          <m:r>
                            <a:rPr kumimoji="1" lang="en-US" altLang="zh-TW" b="0" i="1" smtClean="0">
                              <a:latin typeface="Cambria Math" panose="02040503050406030204" pitchFamily="18" charset="0"/>
                              <a:cs typeface="Times New Roman" pitchFamily="18" charset="0"/>
                            </a:rPr>
                            <m:t>𝑎</m:t>
                          </m:r>
                        </m:e>
                        <m:sub>
                          <m:r>
                            <a:rPr kumimoji="1" lang="en-US" altLang="zh-TW" b="0" i="1" smtClean="0">
                              <a:latin typeface="Cambria Math" panose="02040503050406030204" pitchFamily="18" charset="0"/>
                              <a:cs typeface="Times New Roman" pitchFamily="18" charset="0"/>
                            </a:rPr>
                            <m:t>𝑦</m:t>
                          </m:r>
                        </m:sub>
                      </m:sSub>
                    </m:oMath>
                  </m:oMathPara>
                </a14:m>
                <a:endParaRPr kumimoji="1" lang="zh-TW" altLang="en-US" dirty="0">
                  <a:latin typeface="Times New Roman" pitchFamily="18" charset="0"/>
                  <a:cs typeface="Times New Roman" pitchFamily="18" charset="0"/>
                </a:endParaRPr>
              </a:p>
            </p:txBody>
          </p:sp>
        </mc:Choice>
        <mc:Fallback xmlns="">
          <p:sp>
            <p:nvSpPr>
              <p:cNvPr id="40" name="文字方塊 39">
                <a:extLst>
                  <a:ext uri="{FF2B5EF4-FFF2-40B4-BE49-F238E27FC236}">
                    <a16:creationId xmlns:a16="http://schemas.microsoft.com/office/drawing/2014/main" id="{9AC26C26-B80D-BF4D-B8E3-90BF51F1C8DD}"/>
                  </a:ext>
                </a:extLst>
              </p:cNvPr>
              <p:cNvSpPr txBox="1">
                <a:spLocks noRot="1" noChangeAspect="1" noMove="1" noResize="1" noEditPoints="1" noAdjustHandles="1" noChangeArrowheads="1" noChangeShapeType="1" noTextEdit="1"/>
              </p:cNvSpPr>
              <p:nvPr/>
            </p:nvSpPr>
            <p:spPr>
              <a:xfrm>
                <a:off x="2290029" y="1888531"/>
                <a:ext cx="1023357" cy="298928"/>
              </a:xfrm>
              <a:prstGeom prst="rect">
                <a:avLst/>
              </a:prstGeom>
              <a:blipFill>
                <a:blip r:embed="rId7"/>
                <a:stretch>
                  <a:fillRect l="-4938" r="-1235" b="-208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1" name="文字方塊 40">
                <a:extLst>
                  <a:ext uri="{FF2B5EF4-FFF2-40B4-BE49-F238E27FC236}">
                    <a16:creationId xmlns:a16="http://schemas.microsoft.com/office/drawing/2014/main" id="{684493E6-6CC7-584B-B0B9-737DC03CDA8F}"/>
                  </a:ext>
                </a:extLst>
              </p:cNvPr>
              <p:cNvSpPr txBox="1"/>
              <p:nvPr/>
            </p:nvSpPr>
            <p:spPr>
              <a:xfrm>
                <a:off x="5159618" y="1883125"/>
                <a:ext cx="1017650" cy="276999"/>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TW" b="0" i="1" smtClean="0">
                              <a:latin typeface="Cambria Math" panose="02040503050406030204" pitchFamily="18" charset="0"/>
                              <a:cs typeface="Times New Roman" pitchFamily="18" charset="0"/>
                            </a:rPr>
                          </m:ctrlPr>
                        </m:sSubSupPr>
                        <m:e>
                          <m:r>
                            <a:rPr kumimoji="1" lang="en-US" altLang="zh-TW" b="0" i="1" smtClean="0">
                              <a:latin typeface="Cambria Math" panose="02040503050406030204" pitchFamily="18" charset="0"/>
                              <a:cs typeface="Times New Roman" pitchFamily="18" charset="0"/>
                            </a:rPr>
                            <m:t>𝐹</m:t>
                          </m:r>
                        </m:e>
                        <m:sub>
                          <m:r>
                            <a:rPr kumimoji="1" lang="en-US" altLang="zh-TW" b="0" i="1" smtClean="0">
                              <a:latin typeface="Cambria Math" panose="02040503050406030204" pitchFamily="18" charset="0"/>
                              <a:cs typeface="Times New Roman" pitchFamily="18" charset="0"/>
                            </a:rPr>
                            <m:t>𝑥</m:t>
                          </m:r>
                        </m:sub>
                        <m:sup>
                          <m:r>
                            <a:rPr kumimoji="1" lang="en-US" altLang="zh-TW" b="0" i="1" smtClean="0">
                              <a:latin typeface="Cambria Math" panose="02040503050406030204" pitchFamily="18" charset="0"/>
                              <a:cs typeface="Times New Roman" pitchFamily="18" charset="0"/>
                            </a:rPr>
                            <m:t>′</m:t>
                          </m:r>
                        </m:sup>
                      </m:sSubSup>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sSubSup>
                        <m:sSubSupPr>
                          <m:ctrlPr>
                            <a:rPr lang="en-US" altLang="zh-TW" i="1">
                              <a:latin typeface="Cambria Math" panose="02040503050406030204" pitchFamily="18" charset="0"/>
                              <a:cs typeface="Times New Roman" pitchFamily="18" charset="0"/>
                            </a:rPr>
                          </m:ctrlPr>
                        </m:sSubSupPr>
                        <m:e>
                          <m:r>
                            <a:rPr lang="en-US" altLang="zh-TW" b="0" i="1" smtClean="0">
                              <a:latin typeface="Cambria Math" panose="02040503050406030204" pitchFamily="18" charset="0"/>
                              <a:cs typeface="Times New Roman" pitchFamily="18" charset="0"/>
                            </a:rPr>
                            <m:t>𝑎</m:t>
                          </m:r>
                        </m:e>
                        <m:sub>
                          <m:r>
                            <a:rPr lang="en-US" altLang="zh-TW" i="1">
                              <a:latin typeface="Cambria Math" panose="02040503050406030204" pitchFamily="18" charset="0"/>
                              <a:cs typeface="Times New Roman" pitchFamily="18" charset="0"/>
                            </a:rPr>
                            <m:t>𝑥</m:t>
                          </m:r>
                        </m:sub>
                        <m:sup>
                          <m:r>
                            <a:rPr lang="en-US" altLang="zh-TW" i="1">
                              <a:latin typeface="Cambria Math" panose="02040503050406030204" pitchFamily="18" charset="0"/>
                              <a:cs typeface="Times New Roman" pitchFamily="18" charset="0"/>
                            </a:rPr>
                            <m:t>′</m:t>
                          </m:r>
                        </m:sup>
                      </m:sSubSup>
                    </m:oMath>
                  </m:oMathPara>
                </a14:m>
                <a:endParaRPr kumimoji="1" lang="zh-TW" altLang="en-US" dirty="0">
                  <a:latin typeface="Times New Roman" pitchFamily="18" charset="0"/>
                  <a:cs typeface="Times New Roman" pitchFamily="18" charset="0"/>
                </a:endParaRPr>
              </a:p>
            </p:txBody>
          </p:sp>
        </mc:Choice>
        <mc:Fallback xmlns="">
          <p:sp>
            <p:nvSpPr>
              <p:cNvPr id="41" name="文字方塊 40">
                <a:extLst>
                  <a:ext uri="{FF2B5EF4-FFF2-40B4-BE49-F238E27FC236}">
                    <a16:creationId xmlns:a16="http://schemas.microsoft.com/office/drawing/2014/main" id="{684493E6-6CC7-584B-B0B9-737DC03CDA8F}"/>
                  </a:ext>
                </a:extLst>
              </p:cNvPr>
              <p:cNvSpPr txBox="1">
                <a:spLocks noRot="1" noChangeAspect="1" noMove="1" noResize="1" noEditPoints="1" noAdjustHandles="1" noChangeArrowheads="1" noChangeShapeType="1" noTextEdit="1"/>
              </p:cNvSpPr>
              <p:nvPr/>
            </p:nvSpPr>
            <p:spPr>
              <a:xfrm>
                <a:off x="5159618" y="1883125"/>
                <a:ext cx="1017650" cy="276999"/>
              </a:xfrm>
              <a:prstGeom prst="rect">
                <a:avLst/>
              </a:prstGeom>
              <a:blipFill>
                <a:blip r:embed="rId8"/>
                <a:stretch>
                  <a:fillRect l="-3704" b="-869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2" name="文字方塊 41">
                <a:extLst>
                  <a:ext uri="{FF2B5EF4-FFF2-40B4-BE49-F238E27FC236}">
                    <a16:creationId xmlns:a16="http://schemas.microsoft.com/office/drawing/2014/main" id="{732C17EB-A62F-A644-BB9B-4399E445DF1D}"/>
                  </a:ext>
                </a:extLst>
              </p:cNvPr>
              <p:cNvSpPr txBox="1"/>
              <p:nvPr/>
            </p:nvSpPr>
            <p:spPr>
              <a:xfrm>
                <a:off x="6756643" y="1890248"/>
                <a:ext cx="1025281" cy="298928"/>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TW" b="0" i="1" smtClean="0">
                              <a:latin typeface="Cambria Math" panose="02040503050406030204" pitchFamily="18" charset="0"/>
                              <a:cs typeface="Times New Roman" pitchFamily="18" charset="0"/>
                            </a:rPr>
                          </m:ctrlPr>
                        </m:sSubSupPr>
                        <m:e>
                          <m:r>
                            <a:rPr kumimoji="1" lang="en-US" altLang="zh-TW" b="0" i="1" smtClean="0">
                              <a:latin typeface="Cambria Math" panose="02040503050406030204" pitchFamily="18" charset="0"/>
                              <a:cs typeface="Times New Roman" pitchFamily="18" charset="0"/>
                            </a:rPr>
                            <m:t>𝐹</m:t>
                          </m:r>
                        </m:e>
                        <m:sub>
                          <m:r>
                            <a:rPr kumimoji="1" lang="en-US" altLang="zh-TW" b="0" i="1" smtClean="0">
                              <a:latin typeface="Cambria Math" panose="02040503050406030204" pitchFamily="18" charset="0"/>
                              <a:cs typeface="Times New Roman" pitchFamily="18" charset="0"/>
                            </a:rPr>
                            <m:t>𝑦</m:t>
                          </m:r>
                        </m:sub>
                        <m:sup>
                          <m:r>
                            <a:rPr kumimoji="1" lang="en-US" altLang="zh-TW" b="0" i="1" smtClean="0">
                              <a:latin typeface="Cambria Math" panose="02040503050406030204" pitchFamily="18" charset="0"/>
                              <a:cs typeface="Times New Roman" pitchFamily="18" charset="0"/>
                            </a:rPr>
                            <m:t>′</m:t>
                          </m:r>
                        </m:sup>
                      </m:sSubSup>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sSubSup>
                        <m:sSubSupPr>
                          <m:ctrlPr>
                            <a:rPr lang="en-US" altLang="zh-TW" i="1">
                              <a:latin typeface="Cambria Math" panose="02040503050406030204" pitchFamily="18" charset="0"/>
                              <a:cs typeface="Times New Roman" pitchFamily="18" charset="0"/>
                            </a:rPr>
                          </m:ctrlPr>
                        </m:sSubSupPr>
                        <m:e>
                          <m:r>
                            <a:rPr lang="en-US" altLang="zh-TW" b="0" i="1" smtClean="0">
                              <a:latin typeface="Cambria Math" panose="02040503050406030204" pitchFamily="18" charset="0"/>
                              <a:cs typeface="Times New Roman" pitchFamily="18" charset="0"/>
                            </a:rPr>
                            <m:t>𝑎</m:t>
                          </m:r>
                        </m:e>
                        <m:sub>
                          <m:r>
                            <a:rPr lang="en-US" altLang="zh-TW" b="0" i="1" smtClean="0">
                              <a:latin typeface="Cambria Math" panose="02040503050406030204" pitchFamily="18" charset="0"/>
                              <a:cs typeface="Times New Roman" pitchFamily="18" charset="0"/>
                            </a:rPr>
                            <m:t>𝑦</m:t>
                          </m:r>
                        </m:sub>
                        <m:sup>
                          <m:r>
                            <a:rPr lang="en-US" altLang="zh-TW" i="1">
                              <a:latin typeface="Cambria Math" panose="02040503050406030204" pitchFamily="18" charset="0"/>
                              <a:cs typeface="Times New Roman" pitchFamily="18" charset="0"/>
                            </a:rPr>
                            <m:t>′</m:t>
                          </m:r>
                        </m:sup>
                      </m:sSubSup>
                    </m:oMath>
                  </m:oMathPara>
                </a14:m>
                <a:endParaRPr kumimoji="1" lang="zh-TW" altLang="en-US" dirty="0">
                  <a:latin typeface="Times New Roman" pitchFamily="18" charset="0"/>
                  <a:cs typeface="Times New Roman" pitchFamily="18" charset="0"/>
                </a:endParaRPr>
              </a:p>
            </p:txBody>
          </p:sp>
        </mc:Choice>
        <mc:Fallback xmlns="">
          <p:sp>
            <p:nvSpPr>
              <p:cNvPr id="42" name="文字方塊 41">
                <a:extLst>
                  <a:ext uri="{FF2B5EF4-FFF2-40B4-BE49-F238E27FC236}">
                    <a16:creationId xmlns:a16="http://schemas.microsoft.com/office/drawing/2014/main" id="{732C17EB-A62F-A644-BB9B-4399E445DF1D}"/>
                  </a:ext>
                </a:extLst>
              </p:cNvPr>
              <p:cNvSpPr txBox="1">
                <a:spLocks noRot="1" noChangeAspect="1" noMove="1" noResize="1" noEditPoints="1" noAdjustHandles="1" noChangeArrowheads="1" noChangeShapeType="1" noTextEdit="1"/>
              </p:cNvSpPr>
              <p:nvPr/>
            </p:nvSpPr>
            <p:spPr>
              <a:xfrm>
                <a:off x="6756643" y="1890248"/>
                <a:ext cx="1025281" cy="298928"/>
              </a:xfrm>
              <a:prstGeom prst="rect">
                <a:avLst/>
              </a:prstGeom>
              <a:blipFill>
                <a:blip r:embed="rId9"/>
                <a:stretch>
                  <a:fillRect l="-3659" b="-208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3" name="文字方塊 42">
                <a:extLst>
                  <a:ext uri="{FF2B5EF4-FFF2-40B4-BE49-F238E27FC236}">
                    <a16:creationId xmlns:a16="http://schemas.microsoft.com/office/drawing/2014/main" id="{DC5F9BC9-2859-CA4B-870F-C9FFF2AE236A}"/>
                  </a:ext>
                </a:extLst>
              </p:cNvPr>
              <p:cNvSpPr txBox="1"/>
              <p:nvPr/>
            </p:nvSpPr>
            <p:spPr>
              <a:xfrm>
                <a:off x="2071408" y="3021864"/>
                <a:ext cx="2321213" cy="298928"/>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i="1">
                              <a:latin typeface="Cambria Math" panose="02040503050406030204" pitchFamily="18" charset="0"/>
                              <a:cs typeface="Times New Roman" pitchFamily="18" charset="0"/>
                            </a:rPr>
                          </m:ctrlPr>
                        </m:sSubSupPr>
                        <m:e>
                          <m:r>
                            <a:rPr lang="en-US" altLang="zh-TW" i="1">
                              <a:latin typeface="Cambria Math" panose="02040503050406030204" pitchFamily="18" charset="0"/>
                              <a:cs typeface="Times New Roman" pitchFamily="18" charset="0"/>
                            </a:rPr>
                            <m:t>𝐹</m:t>
                          </m:r>
                        </m:e>
                        <m:sub>
                          <m:r>
                            <a:rPr lang="en-US" altLang="zh-TW" i="1">
                              <a:latin typeface="Cambria Math" panose="02040503050406030204" pitchFamily="18" charset="0"/>
                              <a:cs typeface="Times New Roman" pitchFamily="18" charset="0"/>
                            </a:rPr>
                            <m:t>𝑥</m:t>
                          </m:r>
                        </m:sub>
                        <m:sup>
                          <m:r>
                            <a:rPr lang="en-US" altLang="zh-TW" i="1">
                              <a:latin typeface="Cambria Math" panose="02040503050406030204" pitchFamily="18" charset="0"/>
                              <a:cs typeface="Times New Roman" pitchFamily="18" charset="0"/>
                            </a:rPr>
                            <m:t>′</m:t>
                          </m:r>
                        </m:sup>
                      </m:sSubSup>
                      <m:r>
                        <a:rPr kumimoji="1" lang="en-US" altLang="zh-TW" b="0" i="1" smtClean="0">
                          <a:latin typeface="Cambria Math" panose="02040503050406030204" pitchFamily="18" charset="0"/>
                          <a:cs typeface="Times New Roman" pitchFamily="18" charset="0"/>
                        </a:rPr>
                        <m:t>=</m:t>
                      </m:r>
                      <m:sSub>
                        <m:sSubPr>
                          <m:ctrlPr>
                            <a:rPr lang="en-US" altLang="zh-TW" i="1">
                              <a:latin typeface="Cambria Math" panose="02040503050406030204" pitchFamily="18" charset="0"/>
                              <a:cs typeface="Times New Roman" pitchFamily="18" charset="0"/>
                            </a:rPr>
                          </m:ctrlPr>
                        </m:sSubPr>
                        <m:e>
                          <m:r>
                            <a:rPr lang="en-US" altLang="zh-TW" i="1">
                              <a:latin typeface="Cambria Math" panose="02040503050406030204" pitchFamily="18" charset="0"/>
                              <a:cs typeface="Times New Roman" pitchFamily="18" charset="0"/>
                            </a:rPr>
                            <m:t>𝐹</m:t>
                          </m:r>
                        </m:e>
                        <m:sub>
                          <m:r>
                            <a:rPr lang="en-US" altLang="zh-TW" i="1">
                              <a:latin typeface="Cambria Math" panose="02040503050406030204" pitchFamily="18" charset="0"/>
                              <a:cs typeface="Times New Roman" pitchFamily="18" charset="0"/>
                            </a:rPr>
                            <m:t>𝑥</m:t>
                          </m:r>
                        </m:sub>
                      </m:sSub>
                      <m:func>
                        <m:funcPr>
                          <m:ctrlPr>
                            <a:rPr kumimoji="1" lang="en-US" altLang="zh-TW" b="0" i="1" smtClean="0">
                              <a:latin typeface="Cambria Math" panose="02040503050406030204" pitchFamily="18" charset="0"/>
                              <a:cs typeface="Times New Roman" pitchFamily="18" charset="0"/>
                            </a:rPr>
                          </m:ctrlPr>
                        </m:funcPr>
                        <m:fName>
                          <m:r>
                            <m:rPr>
                              <m:sty m:val="p"/>
                            </m:rPr>
                            <a:rPr kumimoji="1" lang="en-US" altLang="zh-TW" b="0" i="0" smtClean="0">
                              <a:latin typeface="Cambria Math" panose="02040503050406030204" pitchFamily="18" charset="0"/>
                              <a:cs typeface="Times New Roman" pitchFamily="18" charset="0"/>
                            </a:rPr>
                            <m:t>cos</m:t>
                          </m:r>
                        </m:fName>
                        <m:e>
                          <m:r>
                            <a:rPr kumimoji="1" lang="en-US" altLang="zh-TW" b="0" i="1" smtClean="0">
                              <a:latin typeface="Cambria Math" panose="02040503050406030204" pitchFamily="18" charset="0"/>
                              <a:ea typeface="Cambria Math" panose="02040503050406030204" pitchFamily="18" charset="0"/>
                              <a:cs typeface="Times New Roman" pitchFamily="18" charset="0"/>
                            </a:rPr>
                            <m:t>𝜃</m:t>
                          </m:r>
                        </m:e>
                      </m:func>
                      <m:r>
                        <a:rPr kumimoji="1" lang="en-US" altLang="zh-TW" b="0" i="1" smtClean="0">
                          <a:latin typeface="Cambria Math" panose="02040503050406030204" pitchFamily="18" charset="0"/>
                          <a:cs typeface="Times New Roman" pitchFamily="18" charset="0"/>
                        </a:rPr>
                        <m:t>−</m:t>
                      </m:r>
                      <m:sSub>
                        <m:sSubPr>
                          <m:ctrlPr>
                            <a:rPr lang="en-US" altLang="zh-TW" i="1">
                              <a:latin typeface="Cambria Math" panose="02040503050406030204" pitchFamily="18" charset="0"/>
                              <a:cs typeface="Times New Roman" pitchFamily="18" charset="0"/>
                            </a:rPr>
                          </m:ctrlPr>
                        </m:sSubPr>
                        <m:e>
                          <m:r>
                            <a:rPr lang="en-US" altLang="zh-TW" i="1">
                              <a:latin typeface="Cambria Math" panose="02040503050406030204" pitchFamily="18" charset="0"/>
                              <a:cs typeface="Times New Roman" pitchFamily="18" charset="0"/>
                            </a:rPr>
                            <m:t>𝐹</m:t>
                          </m:r>
                        </m:e>
                        <m:sub>
                          <m:r>
                            <a:rPr lang="en-US" altLang="zh-TW" i="1">
                              <a:latin typeface="Cambria Math" panose="02040503050406030204" pitchFamily="18" charset="0"/>
                              <a:cs typeface="Times New Roman" pitchFamily="18" charset="0"/>
                            </a:rPr>
                            <m:t>𝑦</m:t>
                          </m:r>
                        </m:sub>
                      </m:sSub>
                      <m:func>
                        <m:funcPr>
                          <m:ctrlPr>
                            <a:rPr kumimoji="1" lang="en-US" altLang="zh-TW" b="0" i="1" smtClean="0">
                              <a:latin typeface="Cambria Math" panose="02040503050406030204" pitchFamily="18" charset="0"/>
                              <a:cs typeface="Times New Roman" pitchFamily="18" charset="0"/>
                            </a:rPr>
                          </m:ctrlPr>
                        </m:funcPr>
                        <m:fName>
                          <m:r>
                            <m:rPr>
                              <m:sty m:val="p"/>
                            </m:rPr>
                            <a:rPr kumimoji="1" lang="en-US" altLang="zh-TW" b="0" i="0" smtClean="0">
                              <a:latin typeface="Cambria Math" panose="02040503050406030204" pitchFamily="18" charset="0"/>
                              <a:cs typeface="Times New Roman" pitchFamily="18" charset="0"/>
                            </a:rPr>
                            <m:t>sin</m:t>
                          </m:r>
                        </m:fName>
                        <m:e>
                          <m:r>
                            <a:rPr kumimoji="1" lang="en-US" altLang="zh-TW" b="0" i="1" smtClean="0">
                              <a:latin typeface="Cambria Math" panose="02040503050406030204" pitchFamily="18" charset="0"/>
                              <a:ea typeface="Cambria Math" panose="02040503050406030204" pitchFamily="18" charset="0"/>
                              <a:cs typeface="Times New Roman" pitchFamily="18" charset="0"/>
                            </a:rPr>
                            <m:t>𝜃</m:t>
                          </m:r>
                        </m:e>
                      </m:func>
                    </m:oMath>
                  </m:oMathPara>
                </a14:m>
                <a:endParaRPr kumimoji="1" lang="zh-TW" altLang="en-US" dirty="0">
                  <a:latin typeface="Times New Roman" pitchFamily="18" charset="0"/>
                  <a:cs typeface="Times New Roman" pitchFamily="18" charset="0"/>
                </a:endParaRPr>
              </a:p>
            </p:txBody>
          </p:sp>
        </mc:Choice>
        <mc:Fallback xmlns="">
          <p:sp>
            <p:nvSpPr>
              <p:cNvPr id="43" name="文字方塊 42">
                <a:extLst>
                  <a:ext uri="{FF2B5EF4-FFF2-40B4-BE49-F238E27FC236}">
                    <a16:creationId xmlns:a16="http://schemas.microsoft.com/office/drawing/2014/main" id="{DC5F9BC9-2859-CA4B-870F-C9FFF2AE236A}"/>
                  </a:ext>
                </a:extLst>
              </p:cNvPr>
              <p:cNvSpPr txBox="1">
                <a:spLocks noRot="1" noChangeAspect="1" noMove="1" noResize="1" noEditPoints="1" noAdjustHandles="1" noChangeArrowheads="1" noChangeShapeType="1" noTextEdit="1"/>
              </p:cNvSpPr>
              <p:nvPr/>
            </p:nvSpPr>
            <p:spPr>
              <a:xfrm>
                <a:off x="2071408" y="3021864"/>
                <a:ext cx="2321213" cy="298928"/>
              </a:xfrm>
              <a:prstGeom prst="rect">
                <a:avLst/>
              </a:prstGeom>
              <a:blipFill>
                <a:blip r:embed="rId10"/>
                <a:stretch>
                  <a:fillRect l="-1630" r="-1087" b="-208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4" name="文字方塊 43">
                <a:extLst>
                  <a:ext uri="{FF2B5EF4-FFF2-40B4-BE49-F238E27FC236}">
                    <a16:creationId xmlns:a16="http://schemas.microsoft.com/office/drawing/2014/main" id="{C3C5FAAD-D93A-EA4F-B5DB-4C572E8FA746}"/>
                  </a:ext>
                </a:extLst>
              </p:cNvPr>
              <p:cNvSpPr txBox="1"/>
              <p:nvPr/>
            </p:nvSpPr>
            <p:spPr>
              <a:xfrm>
                <a:off x="2071407" y="3505147"/>
                <a:ext cx="2321213" cy="298928"/>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i="1">
                              <a:latin typeface="Cambria Math" panose="02040503050406030204" pitchFamily="18" charset="0"/>
                              <a:cs typeface="Times New Roman" pitchFamily="18" charset="0"/>
                            </a:rPr>
                          </m:ctrlPr>
                        </m:sSubSupPr>
                        <m:e>
                          <m:r>
                            <a:rPr lang="en-US" altLang="zh-TW" i="1">
                              <a:latin typeface="Cambria Math" panose="02040503050406030204" pitchFamily="18" charset="0"/>
                              <a:cs typeface="Times New Roman" pitchFamily="18" charset="0"/>
                            </a:rPr>
                            <m:t>𝐹</m:t>
                          </m:r>
                        </m:e>
                        <m:sub>
                          <m:r>
                            <a:rPr lang="en-US" altLang="zh-TW" i="1">
                              <a:latin typeface="Cambria Math" panose="02040503050406030204" pitchFamily="18" charset="0"/>
                              <a:cs typeface="Times New Roman" pitchFamily="18" charset="0"/>
                            </a:rPr>
                            <m:t>𝑦</m:t>
                          </m:r>
                        </m:sub>
                        <m:sup>
                          <m:r>
                            <a:rPr lang="en-US" altLang="zh-TW" i="1">
                              <a:latin typeface="Cambria Math" panose="02040503050406030204" pitchFamily="18" charset="0"/>
                              <a:cs typeface="Times New Roman" pitchFamily="18" charset="0"/>
                            </a:rPr>
                            <m:t>′</m:t>
                          </m:r>
                        </m:sup>
                      </m:sSubSup>
                      <m:r>
                        <a:rPr kumimoji="1" lang="en-US" altLang="zh-TW" b="0" i="1" smtClean="0">
                          <a:latin typeface="Cambria Math" panose="02040503050406030204" pitchFamily="18" charset="0"/>
                          <a:cs typeface="Times New Roman" pitchFamily="18" charset="0"/>
                        </a:rPr>
                        <m:t>=</m:t>
                      </m:r>
                      <m:sSub>
                        <m:sSubPr>
                          <m:ctrlPr>
                            <a:rPr lang="en-US" altLang="zh-TW" i="1">
                              <a:latin typeface="Cambria Math" panose="02040503050406030204" pitchFamily="18" charset="0"/>
                              <a:cs typeface="Times New Roman" pitchFamily="18" charset="0"/>
                            </a:rPr>
                          </m:ctrlPr>
                        </m:sSubPr>
                        <m:e>
                          <m:r>
                            <a:rPr lang="en-US" altLang="zh-TW" i="1">
                              <a:latin typeface="Cambria Math" panose="02040503050406030204" pitchFamily="18" charset="0"/>
                              <a:cs typeface="Times New Roman" pitchFamily="18" charset="0"/>
                            </a:rPr>
                            <m:t>𝐹</m:t>
                          </m:r>
                        </m:e>
                        <m:sub>
                          <m:r>
                            <a:rPr lang="en-US" altLang="zh-TW" i="1">
                              <a:latin typeface="Cambria Math" panose="02040503050406030204" pitchFamily="18" charset="0"/>
                              <a:cs typeface="Times New Roman" pitchFamily="18" charset="0"/>
                            </a:rPr>
                            <m:t>𝑥</m:t>
                          </m:r>
                        </m:sub>
                      </m:sSub>
                      <m:func>
                        <m:funcPr>
                          <m:ctrlPr>
                            <a:rPr lang="en-US" altLang="zh-TW" i="1">
                              <a:latin typeface="Cambria Math" panose="02040503050406030204" pitchFamily="18" charset="0"/>
                              <a:cs typeface="Times New Roman" pitchFamily="18" charset="0"/>
                            </a:rPr>
                          </m:ctrlPr>
                        </m:funcPr>
                        <m:fName>
                          <m:r>
                            <m:rPr>
                              <m:sty m:val="p"/>
                            </m:rPr>
                            <a:rPr lang="en-US" altLang="zh-TW">
                              <a:latin typeface="Cambria Math" panose="02040503050406030204" pitchFamily="18" charset="0"/>
                              <a:cs typeface="Times New Roman" pitchFamily="18" charset="0"/>
                            </a:rPr>
                            <m:t>sin</m:t>
                          </m:r>
                        </m:fName>
                        <m:e>
                          <m:r>
                            <a:rPr lang="en-US" altLang="zh-TW" i="1">
                              <a:latin typeface="Cambria Math" panose="02040503050406030204" pitchFamily="18" charset="0"/>
                              <a:ea typeface="Cambria Math" panose="02040503050406030204" pitchFamily="18" charset="0"/>
                              <a:cs typeface="Times New Roman" pitchFamily="18" charset="0"/>
                            </a:rPr>
                            <m:t>𝜃</m:t>
                          </m:r>
                        </m:e>
                      </m:func>
                      <m:r>
                        <a:rPr lang="en-US" altLang="zh-TW" b="0" i="1" smtClean="0">
                          <a:latin typeface="Cambria Math" panose="02040503050406030204" pitchFamily="18" charset="0"/>
                          <a:ea typeface="Cambria Math" panose="02040503050406030204" pitchFamily="18" charset="0"/>
                          <a:cs typeface="Times New Roman" pitchFamily="18" charset="0"/>
                        </a:rPr>
                        <m:t>+</m:t>
                      </m:r>
                      <m:sSub>
                        <m:sSubPr>
                          <m:ctrlPr>
                            <a:rPr lang="en-US" altLang="zh-TW" i="1">
                              <a:latin typeface="Cambria Math" panose="02040503050406030204" pitchFamily="18" charset="0"/>
                              <a:cs typeface="Times New Roman" pitchFamily="18" charset="0"/>
                            </a:rPr>
                          </m:ctrlPr>
                        </m:sSubPr>
                        <m:e>
                          <m:r>
                            <a:rPr lang="en-US" altLang="zh-TW" i="1">
                              <a:latin typeface="Cambria Math" panose="02040503050406030204" pitchFamily="18" charset="0"/>
                              <a:cs typeface="Times New Roman" pitchFamily="18" charset="0"/>
                            </a:rPr>
                            <m:t>𝐹</m:t>
                          </m:r>
                        </m:e>
                        <m:sub>
                          <m:r>
                            <a:rPr lang="en-US" altLang="zh-TW" i="1">
                              <a:latin typeface="Cambria Math" panose="02040503050406030204" pitchFamily="18" charset="0"/>
                              <a:cs typeface="Times New Roman" pitchFamily="18" charset="0"/>
                            </a:rPr>
                            <m:t>𝑦</m:t>
                          </m:r>
                        </m:sub>
                      </m:sSub>
                      <m:func>
                        <m:funcPr>
                          <m:ctrlPr>
                            <a:rPr lang="en-US" altLang="zh-TW" i="1">
                              <a:latin typeface="Cambria Math" panose="02040503050406030204" pitchFamily="18" charset="0"/>
                              <a:cs typeface="Times New Roman" pitchFamily="18" charset="0"/>
                            </a:rPr>
                          </m:ctrlPr>
                        </m:funcPr>
                        <m:fName>
                          <m:r>
                            <m:rPr>
                              <m:sty m:val="p"/>
                            </m:rPr>
                            <a:rPr lang="en-US" altLang="zh-TW">
                              <a:latin typeface="Cambria Math" panose="02040503050406030204" pitchFamily="18" charset="0"/>
                              <a:cs typeface="Times New Roman" pitchFamily="18" charset="0"/>
                            </a:rPr>
                            <m:t>cos</m:t>
                          </m:r>
                        </m:fName>
                        <m:e>
                          <m:r>
                            <a:rPr lang="en-US" altLang="zh-TW" i="1">
                              <a:latin typeface="Cambria Math" panose="02040503050406030204" pitchFamily="18" charset="0"/>
                              <a:ea typeface="Cambria Math" panose="02040503050406030204" pitchFamily="18" charset="0"/>
                              <a:cs typeface="Times New Roman" pitchFamily="18" charset="0"/>
                            </a:rPr>
                            <m:t>𝜃</m:t>
                          </m:r>
                        </m:e>
                      </m:func>
                    </m:oMath>
                  </m:oMathPara>
                </a14:m>
                <a:endParaRPr kumimoji="1" lang="zh-TW" altLang="en-US" dirty="0">
                  <a:latin typeface="Times New Roman" pitchFamily="18" charset="0"/>
                  <a:cs typeface="Times New Roman" pitchFamily="18" charset="0"/>
                </a:endParaRPr>
              </a:p>
            </p:txBody>
          </p:sp>
        </mc:Choice>
        <mc:Fallback xmlns="">
          <p:sp>
            <p:nvSpPr>
              <p:cNvPr id="44" name="文字方塊 43">
                <a:extLst>
                  <a:ext uri="{FF2B5EF4-FFF2-40B4-BE49-F238E27FC236}">
                    <a16:creationId xmlns:a16="http://schemas.microsoft.com/office/drawing/2014/main" id="{C3C5FAAD-D93A-EA4F-B5DB-4C572E8FA746}"/>
                  </a:ext>
                </a:extLst>
              </p:cNvPr>
              <p:cNvSpPr txBox="1">
                <a:spLocks noRot="1" noChangeAspect="1" noMove="1" noResize="1" noEditPoints="1" noAdjustHandles="1" noChangeArrowheads="1" noChangeShapeType="1" noTextEdit="1"/>
              </p:cNvSpPr>
              <p:nvPr/>
            </p:nvSpPr>
            <p:spPr>
              <a:xfrm>
                <a:off x="2071407" y="3505147"/>
                <a:ext cx="2321213" cy="298928"/>
              </a:xfrm>
              <a:prstGeom prst="rect">
                <a:avLst/>
              </a:prstGeom>
              <a:blipFill>
                <a:blip r:embed="rId11"/>
                <a:stretch>
                  <a:fillRect l="-1630" r="-1087" b="-16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5" name="文字方塊 44">
                <a:extLst>
                  <a:ext uri="{FF2B5EF4-FFF2-40B4-BE49-F238E27FC236}">
                    <a16:creationId xmlns:a16="http://schemas.microsoft.com/office/drawing/2014/main" id="{19B8B462-DF0F-ED42-A7AD-8103ACCE79EF}"/>
                  </a:ext>
                </a:extLst>
              </p:cNvPr>
              <p:cNvSpPr txBox="1"/>
              <p:nvPr/>
            </p:nvSpPr>
            <p:spPr>
              <a:xfrm>
                <a:off x="5136360" y="3030657"/>
                <a:ext cx="2408416" cy="298928"/>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i="1">
                              <a:latin typeface="Cambria Math" panose="02040503050406030204" pitchFamily="18" charset="0"/>
                              <a:cs typeface="Times New Roman" pitchFamily="18" charset="0"/>
                            </a:rPr>
                          </m:ctrlPr>
                        </m:sSubSupPr>
                        <m:e>
                          <m:r>
                            <a:rPr lang="en-US" altLang="zh-TW" i="1">
                              <a:latin typeface="Cambria Math" panose="02040503050406030204" pitchFamily="18" charset="0"/>
                              <a:cs typeface="Times New Roman" pitchFamily="18" charset="0"/>
                            </a:rPr>
                            <m:t>𝑎</m:t>
                          </m:r>
                        </m:e>
                        <m:sub>
                          <m:r>
                            <a:rPr lang="en-US" altLang="zh-TW" i="1">
                              <a:latin typeface="Cambria Math" panose="02040503050406030204" pitchFamily="18" charset="0"/>
                              <a:cs typeface="Times New Roman" pitchFamily="18" charset="0"/>
                            </a:rPr>
                            <m:t>𝑥</m:t>
                          </m:r>
                        </m:sub>
                        <m:sup>
                          <m:r>
                            <a:rPr lang="en-US" altLang="zh-TW" i="1">
                              <a:latin typeface="Cambria Math" panose="02040503050406030204" pitchFamily="18" charset="0"/>
                              <a:cs typeface="Times New Roman" pitchFamily="18" charset="0"/>
                            </a:rPr>
                            <m:t>′</m:t>
                          </m:r>
                        </m:sup>
                      </m:sSubSup>
                      <m:r>
                        <a:rPr kumimoji="1" lang="en-US" altLang="zh-TW" b="0" i="1" smtClean="0">
                          <a:latin typeface="Cambria Math" panose="02040503050406030204" pitchFamily="18" charset="0"/>
                          <a:cs typeface="Times New Roman" pitchFamily="18" charset="0"/>
                        </a:rPr>
                        <m:t>=</m:t>
                      </m:r>
                      <m:sSub>
                        <m:sSubPr>
                          <m:ctrlPr>
                            <a:rPr lang="en-US" altLang="zh-TW" i="1">
                              <a:latin typeface="Cambria Math" panose="02040503050406030204" pitchFamily="18" charset="0"/>
                              <a:cs typeface="Times New Roman" pitchFamily="18" charset="0"/>
                            </a:rPr>
                          </m:ctrlPr>
                        </m:sSubPr>
                        <m:e>
                          <m:r>
                            <a:rPr lang="en-US" altLang="zh-TW" i="1">
                              <a:latin typeface="Cambria Math" panose="02040503050406030204" pitchFamily="18" charset="0"/>
                              <a:cs typeface="Times New Roman" pitchFamily="18" charset="0"/>
                            </a:rPr>
                            <m:t>𝑎</m:t>
                          </m:r>
                        </m:e>
                        <m:sub>
                          <m:r>
                            <a:rPr lang="en-US" altLang="zh-TW" i="1">
                              <a:latin typeface="Cambria Math" panose="02040503050406030204" pitchFamily="18" charset="0"/>
                              <a:cs typeface="Times New Roman" pitchFamily="18" charset="0"/>
                            </a:rPr>
                            <m:t>𝑥</m:t>
                          </m:r>
                        </m:sub>
                      </m:sSub>
                      <m:func>
                        <m:funcPr>
                          <m:ctrlPr>
                            <a:rPr kumimoji="1" lang="en-US" altLang="zh-TW" b="0" i="1" smtClean="0">
                              <a:latin typeface="Cambria Math" panose="02040503050406030204" pitchFamily="18" charset="0"/>
                              <a:cs typeface="Times New Roman" pitchFamily="18" charset="0"/>
                            </a:rPr>
                          </m:ctrlPr>
                        </m:funcPr>
                        <m:fName>
                          <m:r>
                            <m:rPr>
                              <m:sty m:val="p"/>
                            </m:rPr>
                            <a:rPr kumimoji="1" lang="en-US" altLang="zh-TW" b="0" i="0" smtClean="0">
                              <a:latin typeface="Cambria Math" panose="02040503050406030204" pitchFamily="18" charset="0"/>
                              <a:cs typeface="Times New Roman" pitchFamily="18" charset="0"/>
                            </a:rPr>
                            <m:t>cos</m:t>
                          </m:r>
                        </m:fName>
                        <m:e>
                          <m:r>
                            <a:rPr kumimoji="1" lang="en-US" altLang="zh-TW" b="0" i="1" smtClean="0">
                              <a:latin typeface="Cambria Math" panose="02040503050406030204" pitchFamily="18" charset="0"/>
                              <a:ea typeface="Cambria Math" panose="02040503050406030204" pitchFamily="18" charset="0"/>
                              <a:cs typeface="Times New Roman" pitchFamily="18" charset="0"/>
                            </a:rPr>
                            <m:t>𝜃</m:t>
                          </m:r>
                        </m:e>
                      </m:func>
                      <m:r>
                        <a:rPr kumimoji="1" lang="en-US" altLang="zh-TW" b="0" i="1" smtClean="0">
                          <a:latin typeface="Cambria Math" panose="02040503050406030204" pitchFamily="18" charset="0"/>
                          <a:cs typeface="Times New Roman" pitchFamily="18" charset="0"/>
                        </a:rPr>
                        <m:t>−</m:t>
                      </m:r>
                      <m:sSub>
                        <m:sSubPr>
                          <m:ctrlPr>
                            <a:rPr lang="en-US" altLang="zh-TW" i="1">
                              <a:latin typeface="Cambria Math" panose="02040503050406030204" pitchFamily="18" charset="0"/>
                              <a:cs typeface="Times New Roman" pitchFamily="18" charset="0"/>
                            </a:rPr>
                          </m:ctrlPr>
                        </m:sSubPr>
                        <m:e>
                          <m:r>
                            <a:rPr lang="en-US" altLang="zh-TW" i="1">
                              <a:latin typeface="Cambria Math" panose="02040503050406030204" pitchFamily="18" charset="0"/>
                              <a:cs typeface="Times New Roman" pitchFamily="18" charset="0"/>
                            </a:rPr>
                            <m:t>𝑎</m:t>
                          </m:r>
                        </m:e>
                        <m:sub>
                          <m:r>
                            <a:rPr lang="en-US" altLang="zh-TW" i="1">
                              <a:latin typeface="Cambria Math" panose="02040503050406030204" pitchFamily="18" charset="0"/>
                              <a:cs typeface="Times New Roman" pitchFamily="18" charset="0"/>
                            </a:rPr>
                            <m:t>𝑦</m:t>
                          </m:r>
                        </m:sub>
                      </m:sSub>
                      <m:func>
                        <m:funcPr>
                          <m:ctrlPr>
                            <a:rPr kumimoji="1" lang="en-US" altLang="zh-TW" b="0" i="1" smtClean="0">
                              <a:latin typeface="Cambria Math" panose="02040503050406030204" pitchFamily="18" charset="0"/>
                              <a:cs typeface="Times New Roman" pitchFamily="18" charset="0"/>
                            </a:rPr>
                          </m:ctrlPr>
                        </m:funcPr>
                        <m:fName>
                          <m:r>
                            <m:rPr>
                              <m:sty m:val="p"/>
                            </m:rPr>
                            <a:rPr kumimoji="1" lang="en-US" altLang="zh-TW" b="0" i="0" smtClean="0">
                              <a:latin typeface="Cambria Math" panose="02040503050406030204" pitchFamily="18" charset="0"/>
                              <a:cs typeface="Times New Roman" pitchFamily="18" charset="0"/>
                            </a:rPr>
                            <m:t>sin</m:t>
                          </m:r>
                        </m:fName>
                        <m:e>
                          <m:r>
                            <a:rPr kumimoji="1" lang="en-US" altLang="zh-TW" b="0" i="1" smtClean="0">
                              <a:latin typeface="Cambria Math" panose="02040503050406030204" pitchFamily="18" charset="0"/>
                              <a:ea typeface="Cambria Math" panose="02040503050406030204" pitchFamily="18" charset="0"/>
                              <a:cs typeface="Times New Roman" pitchFamily="18" charset="0"/>
                            </a:rPr>
                            <m:t>𝜃</m:t>
                          </m:r>
                        </m:e>
                      </m:func>
                    </m:oMath>
                  </m:oMathPara>
                </a14:m>
                <a:endParaRPr kumimoji="1" lang="zh-TW" altLang="en-US" dirty="0">
                  <a:latin typeface="Times New Roman" pitchFamily="18" charset="0"/>
                  <a:cs typeface="Times New Roman" pitchFamily="18" charset="0"/>
                </a:endParaRPr>
              </a:p>
            </p:txBody>
          </p:sp>
        </mc:Choice>
        <mc:Fallback xmlns="">
          <p:sp>
            <p:nvSpPr>
              <p:cNvPr id="45" name="文字方塊 44">
                <a:extLst>
                  <a:ext uri="{FF2B5EF4-FFF2-40B4-BE49-F238E27FC236}">
                    <a16:creationId xmlns:a16="http://schemas.microsoft.com/office/drawing/2014/main" id="{19B8B462-DF0F-ED42-A7AD-8103ACCE79EF}"/>
                  </a:ext>
                </a:extLst>
              </p:cNvPr>
              <p:cNvSpPr txBox="1">
                <a:spLocks noRot="1" noChangeAspect="1" noMove="1" noResize="1" noEditPoints="1" noAdjustHandles="1" noChangeArrowheads="1" noChangeShapeType="1" noTextEdit="1"/>
              </p:cNvSpPr>
              <p:nvPr/>
            </p:nvSpPr>
            <p:spPr>
              <a:xfrm>
                <a:off x="5136360" y="3030657"/>
                <a:ext cx="2408416" cy="298928"/>
              </a:xfrm>
              <a:prstGeom prst="rect">
                <a:avLst/>
              </a:prstGeom>
              <a:blipFill>
                <a:blip r:embed="rId12"/>
                <a:stretch>
                  <a:fillRect l="-524" r="-1047" b="-16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 name="文字方塊 45">
                <a:extLst>
                  <a:ext uri="{FF2B5EF4-FFF2-40B4-BE49-F238E27FC236}">
                    <a16:creationId xmlns:a16="http://schemas.microsoft.com/office/drawing/2014/main" id="{F9E71FDF-817D-1B4A-A847-60B9AB8B70B3}"/>
                  </a:ext>
                </a:extLst>
              </p:cNvPr>
              <p:cNvSpPr txBox="1"/>
              <p:nvPr/>
            </p:nvSpPr>
            <p:spPr>
              <a:xfrm>
                <a:off x="5108232" y="3513940"/>
                <a:ext cx="2416046" cy="298928"/>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i="1">
                              <a:latin typeface="Cambria Math" panose="02040503050406030204" pitchFamily="18" charset="0"/>
                              <a:cs typeface="Times New Roman" pitchFamily="18" charset="0"/>
                            </a:rPr>
                          </m:ctrlPr>
                        </m:sSubSupPr>
                        <m:e>
                          <m:r>
                            <a:rPr lang="en-US" altLang="zh-TW" i="1">
                              <a:latin typeface="Cambria Math" panose="02040503050406030204" pitchFamily="18" charset="0"/>
                              <a:cs typeface="Times New Roman" pitchFamily="18" charset="0"/>
                            </a:rPr>
                            <m:t>𝑎</m:t>
                          </m:r>
                        </m:e>
                        <m:sub>
                          <m:r>
                            <a:rPr lang="en-US" altLang="zh-TW" i="1">
                              <a:latin typeface="Cambria Math" panose="02040503050406030204" pitchFamily="18" charset="0"/>
                              <a:cs typeface="Times New Roman" pitchFamily="18" charset="0"/>
                            </a:rPr>
                            <m:t>𝑦</m:t>
                          </m:r>
                        </m:sub>
                        <m:sup>
                          <m:r>
                            <a:rPr lang="en-US" altLang="zh-TW" i="1">
                              <a:latin typeface="Cambria Math" panose="02040503050406030204" pitchFamily="18" charset="0"/>
                              <a:cs typeface="Times New Roman" pitchFamily="18" charset="0"/>
                            </a:rPr>
                            <m:t>′</m:t>
                          </m:r>
                        </m:sup>
                      </m:sSubSup>
                      <m:r>
                        <a:rPr kumimoji="1" lang="en-US" altLang="zh-TW" b="0" i="1" smtClean="0">
                          <a:latin typeface="Cambria Math" panose="02040503050406030204" pitchFamily="18" charset="0"/>
                          <a:cs typeface="Times New Roman" pitchFamily="18" charset="0"/>
                        </a:rPr>
                        <m:t>=</m:t>
                      </m:r>
                      <m:sSub>
                        <m:sSubPr>
                          <m:ctrlPr>
                            <a:rPr lang="en-US" altLang="zh-TW" i="1">
                              <a:latin typeface="Cambria Math" panose="02040503050406030204" pitchFamily="18" charset="0"/>
                              <a:cs typeface="Times New Roman" pitchFamily="18" charset="0"/>
                            </a:rPr>
                          </m:ctrlPr>
                        </m:sSubPr>
                        <m:e>
                          <m:r>
                            <a:rPr lang="en-US" altLang="zh-TW" i="1">
                              <a:latin typeface="Cambria Math" panose="02040503050406030204" pitchFamily="18" charset="0"/>
                              <a:cs typeface="Times New Roman" pitchFamily="18" charset="0"/>
                            </a:rPr>
                            <m:t>𝑎</m:t>
                          </m:r>
                        </m:e>
                        <m:sub>
                          <m:r>
                            <a:rPr lang="en-US" altLang="zh-TW" i="1">
                              <a:latin typeface="Cambria Math" panose="02040503050406030204" pitchFamily="18" charset="0"/>
                              <a:cs typeface="Times New Roman" pitchFamily="18" charset="0"/>
                            </a:rPr>
                            <m:t>𝑥</m:t>
                          </m:r>
                        </m:sub>
                      </m:sSub>
                      <m:func>
                        <m:funcPr>
                          <m:ctrlPr>
                            <a:rPr lang="en-US" altLang="zh-TW" i="1">
                              <a:latin typeface="Cambria Math" panose="02040503050406030204" pitchFamily="18" charset="0"/>
                              <a:cs typeface="Times New Roman" pitchFamily="18" charset="0"/>
                            </a:rPr>
                          </m:ctrlPr>
                        </m:funcPr>
                        <m:fName>
                          <m:r>
                            <m:rPr>
                              <m:sty m:val="p"/>
                            </m:rPr>
                            <a:rPr lang="en-US" altLang="zh-TW">
                              <a:latin typeface="Cambria Math" panose="02040503050406030204" pitchFamily="18" charset="0"/>
                              <a:cs typeface="Times New Roman" pitchFamily="18" charset="0"/>
                            </a:rPr>
                            <m:t>sin</m:t>
                          </m:r>
                        </m:fName>
                        <m:e>
                          <m:r>
                            <a:rPr lang="en-US" altLang="zh-TW" i="1">
                              <a:latin typeface="Cambria Math" panose="02040503050406030204" pitchFamily="18" charset="0"/>
                              <a:ea typeface="Cambria Math" panose="02040503050406030204" pitchFamily="18" charset="0"/>
                              <a:cs typeface="Times New Roman" pitchFamily="18" charset="0"/>
                            </a:rPr>
                            <m:t>𝜃</m:t>
                          </m:r>
                        </m:e>
                      </m:func>
                      <m:r>
                        <a:rPr lang="en-US" altLang="zh-TW" b="0" i="1" smtClean="0">
                          <a:latin typeface="Cambria Math" panose="02040503050406030204" pitchFamily="18" charset="0"/>
                          <a:ea typeface="Cambria Math" panose="02040503050406030204" pitchFamily="18" charset="0"/>
                          <a:cs typeface="Times New Roman" pitchFamily="18" charset="0"/>
                        </a:rPr>
                        <m:t>+</m:t>
                      </m:r>
                      <m:sSub>
                        <m:sSubPr>
                          <m:ctrlPr>
                            <a:rPr lang="en-US" altLang="zh-TW" i="1">
                              <a:latin typeface="Cambria Math" panose="02040503050406030204" pitchFamily="18" charset="0"/>
                              <a:cs typeface="Times New Roman" pitchFamily="18" charset="0"/>
                            </a:rPr>
                          </m:ctrlPr>
                        </m:sSubPr>
                        <m:e>
                          <m:r>
                            <a:rPr lang="en-US" altLang="zh-TW" i="1">
                              <a:latin typeface="Cambria Math" panose="02040503050406030204" pitchFamily="18" charset="0"/>
                              <a:cs typeface="Times New Roman" pitchFamily="18" charset="0"/>
                            </a:rPr>
                            <m:t>𝑎</m:t>
                          </m:r>
                        </m:e>
                        <m:sub>
                          <m:r>
                            <a:rPr lang="en-US" altLang="zh-TW" i="1">
                              <a:latin typeface="Cambria Math" panose="02040503050406030204" pitchFamily="18" charset="0"/>
                              <a:cs typeface="Times New Roman" pitchFamily="18" charset="0"/>
                            </a:rPr>
                            <m:t>𝑦</m:t>
                          </m:r>
                        </m:sub>
                      </m:sSub>
                      <m:func>
                        <m:funcPr>
                          <m:ctrlPr>
                            <a:rPr lang="en-US" altLang="zh-TW" i="1">
                              <a:latin typeface="Cambria Math" panose="02040503050406030204" pitchFamily="18" charset="0"/>
                              <a:cs typeface="Times New Roman" pitchFamily="18" charset="0"/>
                            </a:rPr>
                          </m:ctrlPr>
                        </m:funcPr>
                        <m:fName>
                          <m:r>
                            <m:rPr>
                              <m:sty m:val="p"/>
                            </m:rPr>
                            <a:rPr lang="en-US" altLang="zh-TW">
                              <a:latin typeface="Cambria Math" panose="02040503050406030204" pitchFamily="18" charset="0"/>
                              <a:cs typeface="Times New Roman" pitchFamily="18" charset="0"/>
                            </a:rPr>
                            <m:t>cos</m:t>
                          </m:r>
                        </m:fName>
                        <m:e>
                          <m:r>
                            <a:rPr lang="en-US" altLang="zh-TW" i="1">
                              <a:latin typeface="Cambria Math" panose="02040503050406030204" pitchFamily="18" charset="0"/>
                              <a:ea typeface="Cambria Math" panose="02040503050406030204" pitchFamily="18" charset="0"/>
                              <a:cs typeface="Times New Roman" pitchFamily="18" charset="0"/>
                            </a:rPr>
                            <m:t>𝜃</m:t>
                          </m:r>
                        </m:e>
                      </m:func>
                    </m:oMath>
                  </m:oMathPara>
                </a14:m>
                <a:endParaRPr kumimoji="1" lang="zh-TW" altLang="en-US" dirty="0">
                  <a:latin typeface="Times New Roman" pitchFamily="18" charset="0"/>
                  <a:cs typeface="Times New Roman" pitchFamily="18" charset="0"/>
                </a:endParaRPr>
              </a:p>
            </p:txBody>
          </p:sp>
        </mc:Choice>
        <mc:Fallback xmlns="">
          <p:sp>
            <p:nvSpPr>
              <p:cNvPr id="46" name="文字方塊 45">
                <a:extLst>
                  <a:ext uri="{FF2B5EF4-FFF2-40B4-BE49-F238E27FC236}">
                    <a16:creationId xmlns:a16="http://schemas.microsoft.com/office/drawing/2014/main" id="{F9E71FDF-817D-1B4A-A847-60B9AB8B70B3}"/>
                  </a:ext>
                </a:extLst>
              </p:cNvPr>
              <p:cNvSpPr txBox="1">
                <a:spLocks noRot="1" noChangeAspect="1" noMove="1" noResize="1" noEditPoints="1" noAdjustHandles="1" noChangeArrowheads="1" noChangeShapeType="1" noTextEdit="1"/>
              </p:cNvSpPr>
              <p:nvPr/>
            </p:nvSpPr>
            <p:spPr>
              <a:xfrm>
                <a:off x="5108232" y="3513940"/>
                <a:ext cx="2416046" cy="298928"/>
              </a:xfrm>
              <a:prstGeom prst="rect">
                <a:avLst/>
              </a:prstGeom>
              <a:blipFill>
                <a:blip r:embed="rId13"/>
                <a:stretch>
                  <a:fillRect l="-524" r="-1047" b="-20833"/>
                </a:stretch>
              </a:blipFill>
            </p:spPr>
            <p:txBody>
              <a:bodyPr/>
              <a:lstStyle/>
              <a:p>
                <a:r>
                  <a:rPr lang="zh-TW" altLang="en-US">
                    <a:noFill/>
                  </a:rPr>
                  <a:t> </a:t>
                </a:r>
              </a:p>
            </p:txBody>
          </p:sp>
        </mc:Fallback>
      </mc:AlternateContent>
      <p:sp>
        <p:nvSpPr>
          <p:cNvPr id="18" name="橢圓 17"/>
          <p:cNvSpPr>
            <a:spLocks noChangeArrowheads="1"/>
          </p:cNvSpPr>
          <p:nvPr/>
        </p:nvSpPr>
        <p:spPr bwMode="auto">
          <a:xfrm>
            <a:off x="2537908" y="2957565"/>
            <a:ext cx="431800" cy="39528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endParaRPr kumimoji="0" lang="zh-TW" altLang="en-US" sz="1800">
              <a:latin typeface="Arial" charset="0"/>
            </a:endParaRPr>
          </a:p>
        </p:txBody>
      </p:sp>
      <p:sp>
        <p:nvSpPr>
          <p:cNvPr id="20" name="橢圓 19"/>
          <p:cNvSpPr>
            <a:spLocks noChangeArrowheads="1"/>
          </p:cNvSpPr>
          <p:nvPr/>
        </p:nvSpPr>
        <p:spPr bwMode="auto">
          <a:xfrm>
            <a:off x="3497547" y="2971134"/>
            <a:ext cx="431800" cy="395288"/>
          </a:xfrm>
          <a:prstGeom prst="ellipse">
            <a:avLst/>
          </a:prstGeom>
          <a:noFill/>
          <a:ln w="9525">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endParaRPr kumimoji="0" lang="zh-TW" altLang="en-US" sz="1800">
              <a:latin typeface="Arial" charset="0"/>
            </a:endParaRPr>
          </a:p>
        </p:txBody>
      </p:sp>
      <p:sp>
        <p:nvSpPr>
          <p:cNvPr id="19" name="橢圓 18"/>
          <p:cNvSpPr>
            <a:spLocks noChangeArrowheads="1"/>
          </p:cNvSpPr>
          <p:nvPr/>
        </p:nvSpPr>
        <p:spPr bwMode="auto">
          <a:xfrm>
            <a:off x="5569744" y="2988268"/>
            <a:ext cx="431800" cy="39687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endParaRPr kumimoji="0" lang="zh-TW" altLang="en-US" sz="1800">
              <a:latin typeface="Arial" charset="0"/>
            </a:endParaRPr>
          </a:p>
        </p:txBody>
      </p:sp>
      <p:sp>
        <p:nvSpPr>
          <p:cNvPr id="21" name="橢圓 20"/>
          <p:cNvSpPr>
            <a:spLocks noChangeArrowheads="1"/>
          </p:cNvSpPr>
          <p:nvPr/>
        </p:nvSpPr>
        <p:spPr bwMode="auto">
          <a:xfrm>
            <a:off x="6667906" y="2988267"/>
            <a:ext cx="431800" cy="396875"/>
          </a:xfrm>
          <a:prstGeom prst="ellipse">
            <a:avLst/>
          </a:prstGeom>
          <a:noFill/>
          <a:ln w="9525">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endParaRPr kumimoji="0" lang="zh-TW" altLang="en-US" sz="1800">
              <a:latin typeface="Arial" charset="0"/>
            </a:endParaRPr>
          </a:p>
        </p:txBody>
      </p:sp>
      <p:sp>
        <p:nvSpPr>
          <p:cNvPr id="49" name="文字方塊 9">
            <a:extLst>
              <a:ext uri="{FF2B5EF4-FFF2-40B4-BE49-F238E27FC236}">
                <a16:creationId xmlns:a16="http://schemas.microsoft.com/office/drawing/2014/main" id="{86EA4FEE-932E-4B45-84B3-D5FB717FFC93}"/>
              </a:ext>
            </a:extLst>
          </p:cNvPr>
          <p:cNvSpPr txBox="1">
            <a:spLocks noChangeArrowheads="1"/>
          </p:cNvSpPr>
          <p:nvPr/>
        </p:nvSpPr>
        <p:spPr bwMode="auto">
          <a:xfrm>
            <a:off x="5410019" y="1799029"/>
            <a:ext cx="179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r>
              <a:rPr lang="en-US" altLang="zh-TW" sz="2400" b="1" dirty="0">
                <a:solidFill>
                  <a:srgbClr val="FF0000"/>
                </a:solidFill>
                <a:latin typeface="Calibri" pitchFamily="34" charset="0"/>
              </a:rPr>
              <a:t>?</a:t>
            </a:r>
            <a:endParaRPr lang="zh-TW" altLang="en-US" sz="2400" b="1" dirty="0">
              <a:solidFill>
                <a:srgbClr val="FF0000"/>
              </a:solidFill>
              <a:latin typeface="Calibri" pitchFamily="34" charset="0"/>
            </a:endParaRPr>
          </a:p>
        </p:txBody>
      </p:sp>
      <p:sp>
        <p:nvSpPr>
          <p:cNvPr id="50" name="文字方塊 9">
            <a:extLst>
              <a:ext uri="{FF2B5EF4-FFF2-40B4-BE49-F238E27FC236}">
                <a16:creationId xmlns:a16="http://schemas.microsoft.com/office/drawing/2014/main" id="{507C67B6-9ED0-0648-A658-BE23174562C6}"/>
              </a:ext>
            </a:extLst>
          </p:cNvPr>
          <p:cNvSpPr txBox="1">
            <a:spLocks noChangeArrowheads="1"/>
          </p:cNvSpPr>
          <p:nvPr/>
        </p:nvSpPr>
        <p:spPr bwMode="auto">
          <a:xfrm>
            <a:off x="6982229" y="1791436"/>
            <a:ext cx="179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r>
              <a:rPr lang="en-US" altLang="zh-TW" sz="2400" b="1" dirty="0">
                <a:solidFill>
                  <a:srgbClr val="FF0000"/>
                </a:solidFill>
                <a:latin typeface="Calibri" pitchFamily="34" charset="0"/>
              </a:rPr>
              <a:t>?</a:t>
            </a:r>
            <a:endParaRPr lang="zh-TW" altLang="en-US" sz="2400" b="1" dirty="0">
              <a:solidFill>
                <a:srgbClr val="FF0000"/>
              </a:solidFill>
              <a:latin typeface="Calibri" pitchFamily="34" charset="0"/>
            </a:endParaRPr>
          </a:p>
        </p:txBody>
      </p:sp>
      <p:sp>
        <p:nvSpPr>
          <p:cNvPr id="2" name="文字方塊 1">
            <a:extLst>
              <a:ext uri="{FF2B5EF4-FFF2-40B4-BE49-F238E27FC236}">
                <a16:creationId xmlns:a16="http://schemas.microsoft.com/office/drawing/2014/main" id="{C383E5DC-EC9B-734C-9C3C-E7713EC8FFA5}"/>
              </a:ext>
            </a:extLst>
          </p:cNvPr>
          <p:cNvSpPr txBox="1"/>
          <p:nvPr/>
        </p:nvSpPr>
        <p:spPr>
          <a:xfrm>
            <a:off x="1307198" y="4207419"/>
            <a:ext cx="5291138" cy="369332"/>
          </a:xfrm>
          <a:prstGeom prst="rect">
            <a:avLst/>
          </a:prstGeom>
          <a:noFill/>
        </p:spPr>
        <p:txBody>
          <a:bodyPr wrap="square" rtlCol="0">
            <a:spAutoFit/>
          </a:bodyPr>
          <a:lstStyle/>
          <a:p>
            <a:r>
              <a:rPr kumimoji="1" lang="zh-TW" altLang="en-US" dirty="0">
                <a:latin typeface="Times New Roman" pitchFamily="18" charset="0"/>
                <a:cs typeface="Times New Roman" pitchFamily="18" charset="0"/>
              </a:rPr>
              <a:t>如果，轉換前</a:t>
            </a:r>
            <a:r>
              <a:rPr lang="zh-TW" altLang="en-US" dirty="0">
                <a:latin typeface="Times New Roman" pitchFamily="18" charset="0"/>
                <a:cs typeface="Times New Roman" pitchFamily="18" charset="0"/>
              </a:rPr>
              <a:t>的分量等式是對的：</a:t>
            </a:r>
            <a:endParaRPr kumimoji="1" lang="zh-TW" alt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1" name="文字方塊 50">
                <a:extLst>
                  <a:ext uri="{FF2B5EF4-FFF2-40B4-BE49-F238E27FC236}">
                    <a16:creationId xmlns:a16="http://schemas.microsoft.com/office/drawing/2014/main" id="{D845DA6C-53EE-4A4A-87EA-6E9A3F4FADF1}"/>
                  </a:ext>
                </a:extLst>
              </p:cNvPr>
              <p:cNvSpPr txBox="1"/>
              <p:nvPr/>
            </p:nvSpPr>
            <p:spPr>
              <a:xfrm>
                <a:off x="4993448" y="4246778"/>
                <a:ext cx="1008096" cy="276999"/>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b="0" i="1" smtClean="0">
                              <a:latin typeface="Cambria Math" panose="02040503050406030204" pitchFamily="18" charset="0"/>
                              <a:cs typeface="Times New Roman" pitchFamily="18" charset="0"/>
                            </a:rPr>
                          </m:ctrlPr>
                        </m:sSubPr>
                        <m:e>
                          <m:r>
                            <a:rPr kumimoji="1" lang="en-US" altLang="zh-TW" b="0" i="1" smtClean="0">
                              <a:latin typeface="Cambria Math" panose="02040503050406030204" pitchFamily="18" charset="0"/>
                              <a:cs typeface="Times New Roman" pitchFamily="18" charset="0"/>
                            </a:rPr>
                            <m:t>𝐹</m:t>
                          </m:r>
                        </m:e>
                        <m:sub>
                          <m:r>
                            <a:rPr kumimoji="1" lang="en-US" altLang="zh-TW" b="0" i="1" smtClean="0">
                              <a:latin typeface="Cambria Math" panose="02040503050406030204" pitchFamily="18" charset="0"/>
                              <a:cs typeface="Times New Roman" pitchFamily="18" charset="0"/>
                            </a:rPr>
                            <m:t>𝑥</m:t>
                          </m:r>
                        </m:sub>
                      </m:sSub>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sSub>
                        <m:sSubPr>
                          <m:ctrlPr>
                            <a:rPr kumimoji="1" lang="en-US" altLang="zh-TW" b="0" i="1" smtClean="0">
                              <a:latin typeface="Cambria Math" panose="02040503050406030204" pitchFamily="18" charset="0"/>
                              <a:cs typeface="Times New Roman" pitchFamily="18" charset="0"/>
                            </a:rPr>
                          </m:ctrlPr>
                        </m:sSubPr>
                        <m:e>
                          <m:r>
                            <a:rPr kumimoji="1" lang="en-US" altLang="zh-TW" b="0" i="1" smtClean="0">
                              <a:latin typeface="Cambria Math" panose="02040503050406030204" pitchFamily="18" charset="0"/>
                              <a:cs typeface="Times New Roman" pitchFamily="18" charset="0"/>
                            </a:rPr>
                            <m:t>𝑎</m:t>
                          </m:r>
                        </m:e>
                        <m:sub>
                          <m:r>
                            <a:rPr kumimoji="1" lang="en-US" altLang="zh-TW" b="0" i="1" smtClean="0">
                              <a:latin typeface="Cambria Math" panose="02040503050406030204" pitchFamily="18" charset="0"/>
                              <a:cs typeface="Times New Roman" pitchFamily="18" charset="0"/>
                            </a:rPr>
                            <m:t>𝑥</m:t>
                          </m:r>
                        </m:sub>
                      </m:sSub>
                    </m:oMath>
                  </m:oMathPara>
                </a14:m>
                <a:endParaRPr kumimoji="1" lang="zh-TW" altLang="en-US" dirty="0">
                  <a:latin typeface="Times New Roman" pitchFamily="18" charset="0"/>
                  <a:cs typeface="Times New Roman" pitchFamily="18" charset="0"/>
                </a:endParaRPr>
              </a:p>
            </p:txBody>
          </p:sp>
        </mc:Choice>
        <mc:Fallback xmlns="">
          <p:sp>
            <p:nvSpPr>
              <p:cNvPr id="51" name="文字方塊 50">
                <a:extLst>
                  <a:ext uri="{FF2B5EF4-FFF2-40B4-BE49-F238E27FC236}">
                    <a16:creationId xmlns:a16="http://schemas.microsoft.com/office/drawing/2014/main" id="{D845DA6C-53EE-4A4A-87EA-6E9A3F4FADF1}"/>
                  </a:ext>
                </a:extLst>
              </p:cNvPr>
              <p:cNvSpPr txBox="1">
                <a:spLocks noRot="1" noChangeAspect="1" noMove="1" noResize="1" noEditPoints="1" noAdjustHandles="1" noChangeArrowheads="1" noChangeShapeType="1" noTextEdit="1"/>
              </p:cNvSpPr>
              <p:nvPr/>
            </p:nvSpPr>
            <p:spPr>
              <a:xfrm>
                <a:off x="4993448" y="4246778"/>
                <a:ext cx="1008096" cy="276999"/>
              </a:xfrm>
              <a:prstGeom prst="rect">
                <a:avLst/>
              </a:prstGeom>
              <a:blipFill>
                <a:blip r:embed="rId14"/>
                <a:stretch>
                  <a:fillRect l="-3704" b="-869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2" name="文字方塊 51">
                <a:extLst>
                  <a:ext uri="{FF2B5EF4-FFF2-40B4-BE49-F238E27FC236}">
                    <a16:creationId xmlns:a16="http://schemas.microsoft.com/office/drawing/2014/main" id="{06E990F5-0C49-F94A-94AE-DD12860141CA}"/>
                  </a:ext>
                </a:extLst>
              </p:cNvPr>
              <p:cNvSpPr txBox="1"/>
              <p:nvPr/>
            </p:nvSpPr>
            <p:spPr>
              <a:xfrm>
                <a:off x="6503774" y="4226147"/>
                <a:ext cx="1023357" cy="298928"/>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TW" b="0" i="1" smtClean="0">
                              <a:latin typeface="Cambria Math" panose="02040503050406030204" pitchFamily="18" charset="0"/>
                              <a:cs typeface="Times New Roman" pitchFamily="18" charset="0"/>
                            </a:rPr>
                          </m:ctrlPr>
                        </m:sSubPr>
                        <m:e>
                          <m:r>
                            <a:rPr kumimoji="1" lang="en-US" altLang="zh-TW" b="0" i="1" smtClean="0">
                              <a:latin typeface="Cambria Math" panose="02040503050406030204" pitchFamily="18" charset="0"/>
                              <a:cs typeface="Times New Roman" pitchFamily="18" charset="0"/>
                            </a:rPr>
                            <m:t>𝐹</m:t>
                          </m:r>
                        </m:e>
                        <m:sub>
                          <m:r>
                            <a:rPr kumimoji="1" lang="en-US" altLang="zh-TW" b="0" i="1" smtClean="0">
                              <a:latin typeface="Cambria Math" panose="02040503050406030204" pitchFamily="18" charset="0"/>
                              <a:cs typeface="Times New Roman" pitchFamily="18" charset="0"/>
                            </a:rPr>
                            <m:t>𝑦</m:t>
                          </m:r>
                        </m:sub>
                      </m:sSub>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sSub>
                        <m:sSubPr>
                          <m:ctrlPr>
                            <a:rPr kumimoji="1" lang="en-US" altLang="zh-TW" b="0" i="1" smtClean="0">
                              <a:latin typeface="Cambria Math" panose="02040503050406030204" pitchFamily="18" charset="0"/>
                              <a:cs typeface="Times New Roman" pitchFamily="18" charset="0"/>
                            </a:rPr>
                          </m:ctrlPr>
                        </m:sSubPr>
                        <m:e>
                          <m:r>
                            <a:rPr kumimoji="1" lang="en-US" altLang="zh-TW" b="0" i="1" smtClean="0">
                              <a:latin typeface="Cambria Math" panose="02040503050406030204" pitchFamily="18" charset="0"/>
                              <a:cs typeface="Times New Roman" pitchFamily="18" charset="0"/>
                            </a:rPr>
                            <m:t>𝑎</m:t>
                          </m:r>
                        </m:e>
                        <m:sub>
                          <m:r>
                            <a:rPr kumimoji="1" lang="en-US" altLang="zh-TW" b="0" i="1" smtClean="0">
                              <a:latin typeface="Cambria Math" panose="02040503050406030204" pitchFamily="18" charset="0"/>
                              <a:cs typeface="Times New Roman" pitchFamily="18" charset="0"/>
                            </a:rPr>
                            <m:t>𝑦</m:t>
                          </m:r>
                        </m:sub>
                      </m:sSub>
                    </m:oMath>
                  </m:oMathPara>
                </a14:m>
                <a:endParaRPr kumimoji="1" lang="zh-TW" altLang="en-US" dirty="0">
                  <a:latin typeface="Times New Roman" pitchFamily="18" charset="0"/>
                  <a:cs typeface="Times New Roman" pitchFamily="18" charset="0"/>
                </a:endParaRPr>
              </a:p>
            </p:txBody>
          </p:sp>
        </mc:Choice>
        <mc:Fallback xmlns="">
          <p:sp>
            <p:nvSpPr>
              <p:cNvPr id="52" name="文字方塊 51">
                <a:extLst>
                  <a:ext uri="{FF2B5EF4-FFF2-40B4-BE49-F238E27FC236}">
                    <a16:creationId xmlns:a16="http://schemas.microsoft.com/office/drawing/2014/main" id="{06E990F5-0C49-F94A-94AE-DD12860141CA}"/>
                  </a:ext>
                </a:extLst>
              </p:cNvPr>
              <p:cNvSpPr txBox="1">
                <a:spLocks noRot="1" noChangeAspect="1" noMove="1" noResize="1" noEditPoints="1" noAdjustHandles="1" noChangeArrowheads="1" noChangeShapeType="1" noTextEdit="1"/>
              </p:cNvSpPr>
              <p:nvPr/>
            </p:nvSpPr>
            <p:spPr>
              <a:xfrm>
                <a:off x="6503774" y="4226147"/>
                <a:ext cx="1023357" cy="298928"/>
              </a:xfrm>
              <a:prstGeom prst="rect">
                <a:avLst/>
              </a:prstGeom>
              <a:blipFill>
                <a:blip r:embed="rId15"/>
                <a:stretch>
                  <a:fillRect l="-3659" b="-16667"/>
                </a:stretch>
              </a:blipFill>
            </p:spPr>
            <p:txBody>
              <a:bodyPr/>
              <a:lstStyle/>
              <a:p>
                <a:r>
                  <a:rPr lang="zh-TW" altLang="en-US">
                    <a:noFill/>
                  </a:rPr>
                  <a:t> </a:t>
                </a:r>
              </a:p>
            </p:txBody>
          </p:sp>
        </mc:Fallback>
      </mc:AlternateContent>
      <p:sp>
        <p:nvSpPr>
          <p:cNvPr id="53" name="文字方塊 52">
            <a:extLst>
              <a:ext uri="{FF2B5EF4-FFF2-40B4-BE49-F238E27FC236}">
                <a16:creationId xmlns:a16="http://schemas.microsoft.com/office/drawing/2014/main" id="{0B262925-408F-DC4E-9434-1C22627F03E4}"/>
              </a:ext>
            </a:extLst>
          </p:cNvPr>
          <p:cNvSpPr txBox="1"/>
          <p:nvPr/>
        </p:nvSpPr>
        <p:spPr>
          <a:xfrm>
            <a:off x="1307102" y="4704785"/>
            <a:ext cx="5291138" cy="369332"/>
          </a:xfrm>
          <a:prstGeom prst="rect">
            <a:avLst/>
          </a:prstGeom>
          <a:noFill/>
        </p:spPr>
        <p:txBody>
          <a:bodyPr wrap="square" rtlCol="0">
            <a:spAutoFit/>
          </a:bodyPr>
          <a:lstStyle/>
          <a:p>
            <a:r>
              <a:rPr lang="zh-TW" altLang="en-US" dirty="0">
                <a:latin typeface="Times New Roman" pitchFamily="18" charset="0"/>
                <a:cs typeface="Times New Roman" pitchFamily="18" charset="0"/>
              </a:rPr>
              <a:t>那麼</a:t>
            </a:r>
            <a:r>
              <a:rPr kumimoji="1" lang="zh-TW" altLang="en-US" dirty="0">
                <a:latin typeface="Times New Roman" pitchFamily="18" charset="0"/>
                <a:cs typeface="Times New Roman" pitchFamily="18" charset="0"/>
              </a:rPr>
              <a:t>，轉換後</a:t>
            </a:r>
            <a:r>
              <a:rPr lang="zh-TW" altLang="en-US" dirty="0">
                <a:latin typeface="Times New Roman" pitchFamily="18" charset="0"/>
                <a:cs typeface="Times New Roman" pitchFamily="18" charset="0"/>
              </a:rPr>
              <a:t>的分量等式一定是對的：</a:t>
            </a:r>
            <a:endParaRPr kumimoji="1" lang="zh-TW" alt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4" name="文字方塊 53">
                <a:extLst>
                  <a:ext uri="{FF2B5EF4-FFF2-40B4-BE49-F238E27FC236}">
                    <a16:creationId xmlns:a16="http://schemas.microsoft.com/office/drawing/2014/main" id="{A747CFCD-F77A-554F-BDA2-E859D1E66EA6}"/>
                  </a:ext>
                </a:extLst>
              </p:cNvPr>
              <p:cNvSpPr txBox="1"/>
              <p:nvPr/>
            </p:nvSpPr>
            <p:spPr>
              <a:xfrm>
                <a:off x="5356633" y="4737286"/>
                <a:ext cx="1017650" cy="276999"/>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TW" b="0" i="1" smtClean="0">
                              <a:latin typeface="Cambria Math" panose="02040503050406030204" pitchFamily="18" charset="0"/>
                              <a:cs typeface="Times New Roman" pitchFamily="18" charset="0"/>
                            </a:rPr>
                          </m:ctrlPr>
                        </m:sSubSupPr>
                        <m:e>
                          <m:r>
                            <a:rPr kumimoji="1" lang="en-US" altLang="zh-TW" b="0" i="1" smtClean="0">
                              <a:latin typeface="Cambria Math" panose="02040503050406030204" pitchFamily="18" charset="0"/>
                              <a:cs typeface="Times New Roman" pitchFamily="18" charset="0"/>
                            </a:rPr>
                            <m:t>𝐹</m:t>
                          </m:r>
                        </m:e>
                        <m:sub>
                          <m:r>
                            <a:rPr kumimoji="1" lang="en-US" altLang="zh-TW" b="0" i="1" smtClean="0">
                              <a:latin typeface="Cambria Math" panose="02040503050406030204" pitchFamily="18" charset="0"/>
                              <a:cs typeface="Times New Roman" pitchFamily="18" charset="0"/>
                            </a:rPr>
                            <m:t>𝑥</m:t>
                          </m:r>
                        </m:sub>
                        <m:sup>
                          <m:r>
                            <a:rPr kumimoji="1" lang="en-US" altLang="zh-TW" b="0" i="1" smtClean="0">
                              <a:latin typeface="Cambria Math" panose="02040503050406030204" pitchFamily="18" charset="0"/>
                              <a:cs typeface="Times New Roman" pitchFamily="18" charset="0"/>
                            </a:rPr>
                            <m:t>′</m:t>
                          </m:r>
                        </m:sup>
                      </m:sSubSup>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sSubSup>
                        <m:sSubSupPr>
                          <m:ctrlPr>
                            <a:rPr lang="en-US" altLang="zh-TW" i="1">
                              <a:latin typeface="Cambria Math" panose="02040503050406030204" pitchFamily="18" charset="0"/>
                              <a:cs typeface="Times New Roman" pitchFamily="18" charset="0"/>
                            </a:rPr>
                          </m:ctrlPr>
                        </m:sSubSupPr>
                        <m:e>
                          <m:r>
                            <a:rPr lang="en-US" altLang="zh-TW" b="0" i="1" smtClean="0">
                              <a:latin typeface="Cambria Math" panose="02040503050406030204" pitchFamily="18" charset="0"/>
                              <a:cs typeface="Times New Roman" pitchFamily="18" charset="0"/>
                            </a:rPr>
                            <m:t>𝑎</m:t>
                          </m:r>
                        </m:e>
                        <m:sub>
                          <m:r>
                            <a:rPr lang="en-US" altLang="zh-TW" i="1">
                              <a:latin typeface="Cambria Math" panose="02040503050406030204" pitchFamily="18" charset="0"/>
                              <a:cs typeface="Times New Roman" pitchFamily="18" charset="0"/>
                            </a:rPr>
                            <m:t>𝑥</m:t>
                          </m:r>
                        </m:sub>
                        <m:sup>
                          <m:r>
                            <a:rPr lang="en-US" altLang="zh-TW" i="1">
                              <a:latin typeface="Cambria Math" panose="02040503050406030204" pitchFamily="18" charset="0"/>
                              <a:cs typeface="Times New Roman" pitchFamily="18" charset="0"/>
                            </a:rPr>
                            <m:t>′</m:t>
                          </m:r>
                        </m:sup>
                      </m:sSubSup>
                    </m:oMath>
                  </m:oMathPara>
                </a14:m>
                <a:endParaRPr kumimoji="1" lang="zh-TW" altLang="en-US" dirty="0">
                  <a:latin typeface="Times New Roman" pitchFamily="18" charset="0"/>
                  <a:cs typeface="Times New Roman" pitchFamily="18" charset="0"/>
                </a:endParaRPr>
              </a:p>
            </p:txBody>
          </p:sp>
        </mc:Choice>
        <mc:Fallback xmlns="">
          <p:sp>
            <p:nvSpPr>
              <p:cNvPr id="54" name="文字方塊 53">
                <a:extLst>
                  <a:ext uri="{FF2B5EF4-FFF2-40B4-BE49-F238E27FC236}">
                    <a16:creationId xmlns:a16="http://schemas.microsoft.com/office/drawing/2014/main" id="{A747CFCD-F77A-554F-BDA2-E859D1E66EA6}"/>
                  </a:ext>
                </a:extLst>
              </p:cNvPr>
              <p:cNvSpPr txBox="1">
                <a:spLocks noRot="1" noChangeAspect="1" noMove="1" noResize="1" noEditPoints="1" noAdjustHandles="1" noChangeArrowheads="1" noChangeShapeType="1" noTextEdit="1"/>
              </p:cNvSpPr>
              <p:nvPr/>
            </p:nvSpPr>
            <p:spPr>
              <a:xfrm>
                <a:off x="5356633" y="4737286"/>
                <a:ext cx="1017650" cy="276999"/>
              </a:xfrm>
              <a:prstGeom prst="rect">
                <a:avLst/>
              </a:prstGeom>
              <a:blipFill>
                <a:blip r:embed="rId16"/>
                <a:stretch>
                  <a:fillRect l="-3704" b="-4348"/>
                </a:stretch>
              </a:blipFill>
            </p:spPr>
            <p:txBody>
              <a:bodyPr/>
              <a:lstStyle/>
              <a:p>
                <a:r>
                  <a:rPr lang="zh-TW" altLang="en-US">
                    <a:noFill/>
                  </a:rPr>
                  <a:t> </a:t>
                </a:r>
              </a:p>
            </p:txBody>
          </p:sp>
        </mc:Fallback>
      </mc:AlternateContent>
      <p:sp>
        <p:nvSpPr>
          <p:cNvPr id="3" name="文字方塊 2">
            <a:extLst>
              <a:ext uri="{FF2B5EF4-FFF2-40B4-BE49-F238E27FC236}">
                <a16:creationId xmlns:a16="http://schemas.microsoft.com/office/drawing/2014/main" id="{9B2E67DF-3234-C944-A8E4-651FFFBF8CFE}"/>
              </a:ext>
            </a:extLst>
          </p:cNvPr>
          <p:cNvSpPr txBox="1"/>
          <p:nvPr/>
        </p:nvSpPr>
        <p:spPr>
          <a:xfrm>
            <a:off x="1333598" y="5802283"/>
            <a:ext cx="5600732" cy="369332"/>
          </a:xfrm>
          <a:prstGeom prst="rect">
            <a:avLst/>
          </a:prstGeom>
          <a:noFill/>
        </p:spPr>
        <p:txBody>
          <a:bodyPr wrap="square" rtlCol="0">
            <a:spAutoFit/>
          </a:bodyPr>
          <a:lstStyle/>
          <a:p>
            <a:r>
              <a:rPr kumimoji="1" lang="zh-TW" altLang="en-US" dirty="0">
                <a:latin typeface="Times New Roman" pitchFamily="18" charset="0"/>
                <a:cs typeface="Times New Roman" pitchFamily="18" charset="0"/>
              </a:rPr>
              <a:t>以上證明中的唯一關鍵輸入是</a:t>
            </a:r>
            <a:r>
              <a:rPr lang="zh-TW" altLang="en-US" dirty="0"/>
              <a:t>等式兩邊都是向量。</a:t>
            </a:r>
            <a:endParaRPr kumimoji="1" lang="zh-TW" alt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7" name="文字方塊 46">
                <a:extLst>
                  <a:ext uri="{FF2B5EF4-FFF2-40B4-BE49-F238E27FC236}">
                    <a16:creationId xmlns:a16="http://schemas.microsoft.com/office/drawing/2014/main" id="{DFAFFB29-EC0C-714A-94EF-F5A7AD5C0682}"/>
                  </a:ext>
                </a:extLst>
              </p:cNvPr>
              <p:cNvSpPr txBox="1"/>
              <p:nvPr/>
            </p:nvSpPr>
            <p:spPr>
              <a:xfrm>
                <a:off x="6667906" y="4737285"/>
                <a:ext cx="1025281" cy="298928"/>
              </a:xfrm>
              <a:prstGeom prst="rect">
                <a:avLst/>
              </a:prstGeom>
              <a:solidFill>
                <a:srgbClr val="FFFDAB"/>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TW" b="0" i="1" smtClean="0">
                              <a:latin typeface="Cambria Math" panose="02040503050406030204" pitchFamily="18" charset="0"/>
                              <a:cs typeface="Times New Roman" pitchFamily="18" charset="0"/>
                            </a:rPr>
                          </m:ctrlPr>
                        </m:sSubSupPr>
                        <m:e>
                          <m:r>
                            <a:rPr kumimoji="1" lang="en-US" altLang="zh-TW" b="0" i="1" smtClean="0">
                              <a:latin typeface="Cambria Math" panose="02040503050406030204" pitchFamily="18" charset="0"/>
                              <a:cs typeface="Times New Roman" pitchFamily="18" charset="0"/>
                            </a:rPr>
                            <m:t>𝐹</m:t>
                          </m:r>
                        </m:e>
                        <m:sub>
                          <m:r>
                            <a:rPr kumimoji="1" lang="en-US" altLang="zh-TW" b="0" i="1" smtClean="0">
                              <a:latin typeface="Cambria Math" panose="02040503050406030204" pitchFamily="18" charset="0"/>
                              <a:cs typeface="Times New Roman" pitchFamily="18" charset="0"/>
                            </a:rPr>
                            <m:t>𝑦</m:t>
                          </m:r>
                        </m:sub>
                        <m:sup>
                          <m:r>
                            <a:rPr kumimoji="1" lang="en-US" altLang="zh-TW" b="0" i="1" smtClean="0">
                              <a:latin typeface="Cambria Math" panose="02040503050406030204" pitchFamily="18" charset="0"/>
                              <a:cs typeface="Times New Roman" pitchFamily="18" charset="0"/>
                            </a:rPr>
                            <m:t>′</m:t>
                          </m:r>
                        </m:sup>
                      </m:sSubSup>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sSubSup>
                        <m:sSubSupPr>
                          <m:ctrlPr>
                            <a:rPr lang="en-US" altLang="zh-TW" i="1">
                              <a:latin typeface="Cambria Math" panose="02040503050406030204" pitchFamily="18" charset="0"/>
                              <a:cs typeface="Times New Roman" pitchFamily="18" charset="0"/>
                            </a:rPr>
                          </m:ctrlPr>
                        </m:sSubSupPr>
                        <m:e>
                          <m:r>
                            <a:rPr lang="en-US" altLang="zh-TW" b="0" i="1" smtClean="0">
                              <a:latin typeface="Cambria Math" panose="02040503050406030204" pitchFamily="18" charset="0"/>
                              <a:cs typeface="Times New Roman" pitchFamily="18" charset="0"/>
                            </a:rPr>
                            <m:t>𝑎</m:t>
                          </m:r>
                        </m:e>
                        <m:sub>
                          <m:r>
                            <a:rPr lang="en-US" altLang="zh-TW" b="0" i="1" smtClean="0">
                              <a:latin typeface="Cambria Math" panose="02040503050406030204" pitchFamily="18" charset="0"/>
                              <a:cs typeface="Times New Roman" pitchFamily="18" charset="0"/>
                            </a:rPr>
                            <m:t>𝑦</m:t>
                          </m:r>
                        </m:sub>
                        <m:sup>
                          <m:r>
                            <a:rPr lang="en-US" altLang="zh-TW" i="1">
                              <a:latin typeface="Cambria Math" panose="02040503050406030204" pitchFamily="18" charset="0"/>
                              <a:cs typeface="Times New Roman" pitchFamily="18" charset="0"/>
                            </a:rPr>
                            <m:t>′</m:t>
                          </m:r>
                        </m:sup>
                      </m:sSubSup>
                    </m:oMath>
                  </m:oMathPara>
                </a14:m>
                <a:endParaRPr kumimoji="1" lang="zh-TW" altLang="en-US" dirty="0">
                  <a:latin typeface="Times New Roman" pitchFamily="18" charset="0"/>
                  <a:cs typeface="Times New Roman" pitchFamily="18" charset="0"/>
                </a:endParaRPr>
              </a:p>
            </p:txBody>
          </p:sp>
        </mc:Choice>
        <mc:Fallback xmlns="">
          <p:sp>
            <p:nvSpPr>
              <p:cNvPr id="47" name="文字方塊 46">
                <a:extLst>
                  <a:ext uri="{FF2B5EF4-FFF2-40B4-BE49-F238E27FC236}">
                    <a16:creationId xmlns:a16="http://schemas.microsoft.com/office/drawing/2014/main" id="{DFAFFB29-EC0C-714A-94EF-F5A7AD5C0682}"/>
                  </a:ext>
                </a:extLst>
              </p:cNvPr>
              <p:cNvSpPr txBox="1">
                <a:spLocks noRot="1" noChangeAspect="1" noMove="1" noResize="1" noEditPoints="1" noAdjustHandles="1" noChangeArrowheads="1" noChangeShapeType="1" noTextEdit="1"/>
              </p:cNvSpPr>
              <p:nvPr/>
            </p:nvSpPr>
            <p:spPr>
              <a:xfrm>
                <a:off x="6667906" y="4737285"/>
                <a:ext cx="1025281" cy="298928"/>
              </a:xfrm>
              <a:prstGeom prst="rect">
                <a:avLst/>
              </a:prstGeom>
              <a:blipFill>
                <a:blip r:embed="rId17"/>
                <a:stretch>
                  <a:fillRect l="-3659" b="-1600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81285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72"/>
                                        </p:tgtEl>
                                        <p:attrNameLst>
                                          <p:attrName>style.visibility</p:attrName>
                                        </p:attrNameLst>
                                      </p:cBhvr>
                                      <p:to>
                                        <p:strVal val="visible"/>
                                      </p:to>
                                    </p:set>
                                    <p:anim calcmode="lin" valueType="num">
                                      <p:cBhvr additive="base">
                                        <p:cTn id="7" dur="500" fill="hold"/>
                                        <p:tgtEl>
                                          <p:spTgt spid="57372"/>
                                        </p:tgtEl>
                                        <p:attrNameLst>
                                          <p:attrName>ppt_x</p:attrName>
                                        </p:attrNameLst>
                                      </p:cBhvr>
                                      <p:tavLst>
                                        <p:tav tm="0">
                                          <p:val>
                                            <p:strVal val="#ppt_x"/>
                                          </p:val>
                                        </p:tav>
                                        <p:tav tm="100000">
                                          <p:val>
                                            <p:strVal val="#ppt_x"/>
                                          </p:val>
                                        </p:tav>
                                      </p:tavLst>
                                    </p:anim>
                                    <p:anim calcmode="lin" valueType="num">
                                      <p:cBhvr additive="base">
                                        <p:cTn id="8" dur="500" fill="hold"/>
                                        <p:tgtEl>
                                          <p:spTgt spid="573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7353"/>
                                        </p:tgtEl>
                                        <p:attrNameLst>
                                          <p:attrName>style.visibility</p:attrName>
                                        </p:attrNameLst>
                                      </p:cBhvr>
                                      <p:to>
                                        <p:strVal val="visible"/>
                                      </p:to>
                                    </p:set>
                                    <p:anim calcmode="lin" valueType="num">
                                      <p:cBhvr additive="base">
                                        <p:cTn id="41" dur="500" fill="hold"/>
                                        <p:tgtEl>
                                          <p:spTgt spid="57353"/>
                                        </p:tgtEl>
                                        <p:attrNameLst>
                                          <p:attrName>ppt_x</p:attrName>
                                        </p:attrNameLst>
                                      </p:cBhvr>
                                      <p:tavLst>
                                        <p:tav tm="0">
                                          <p:val>
                                            <p:strVal val="#ppt_x"/>
                                          </p:val>
                                        </p:tav>
                                        <p:tav tm="100000">
                                          <p:val>
                                            <p:strVal val="#ppt_x"/>
                                          </p:val>
                                        </p:tav>
                                      </p:tavLst>
                                    </p:anim>
                                    <p:anim calcmode="lin" valueType="num">
                                      <p:cBhvr additive="base">
                                        <p:cTn id="42" dur="500" fill="hold"/>
                                        <p:tgtEl>
                                          <p:spTgt spid="5735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fill="hold"/>
                                        <p:tgtEl>
                                          <p:spTgt spid="45"/>
                                        </p:tgtEl>
                                        <p:attrNameLst>
                                          <p:attrName>ppt_x</p:attrName>
                                        </p:attrNameLst>
                                      </p:cBhvr>
                                      <p:tavLst>
                                        <p:tav tm="0">
                                          <p:val>
                                            <p:strVal val="#ppt_x"/>
                                          </p:val>
                                        </p:tav>
                                        <p:tav tm="100000">
                                          <p:val>
                                            <p:strVal val="#ppt_x"/>
                                          </p:val>
                                        </p:tav>
                                      </p:tavLst>
                                    </p:anim>
                                    <p:anim calcmode="lin" valueType="num">
                                      <p:cBhvr additive="base">
                                        <p:cTn id="46" dur="500" fill="hold"/>
                                        <p:tgtEl>
                                          <p:spTgt spid="4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ppt_x"/>
                                          </p:val>
                                        </p:tav>
                                        <p:tav tm="100000">
                                          <p:val>
                                            <p:strVal val="#ppt_x"/>
                                          </p:val>
                                        </p:tav>
                                      </p:tavLst>
                                    </p:anim>
                                    <p:anim calcmode="lin" valueType="num">
                                      <p:cBhvr additive="base">
                                        <p:cTn id="64" dur="500" fill="hold"/>
                                        <p:tgtEl>
                                          <p:spTgt spid="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 calcmode="lin" valueType="num">
                                      <p:cBhvr additive="base">
                                        <p:cTn id="67" dur="500" fill="hold"/>
                                        <p:tgtEl>
                                          <p:spTgt spid="51"/>
                                        </p:tgtEl>
                                        <p:attrNameLst>
                                          <p:attrName>ppt_x</p:attrName>
                                        </p:attrNameLst>
                                      </p:cBhvr>
                                      <p:tavLst>
                                        <p:tav tm="0">
                                          <p:val>
                                            <p:strVal val="#ppt_x"/>
                                          </p:val>
                                        </p:tav>
                                        <p:tav tm="100000">
                                          <p:val>
                                            <p:strVal val="#ppt_x"/>
                                          </p:val>
                                        </p:tav>
                                      </p:tavLst>
                                    </p:anim>
                                    <p:anim calcmode="lin" valueType="num">
                                      <p:cBhvr additive="base">
                                        <p:cTn id="68" dur="500" fill="hold"/>
                                        <p:tgtEl>
                                          <p:spTgt spid="5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additive="base">
                                        <p:cTn id="71" dur="500" fill="hold"/>
                                        <p:tgtEl>
                                          <p:spTgt spid="52"/>
                                        </p:tgtEl>
                                        <p:attrNameLst>
                                          <p:attrName>ppt_x</p:attrName>
                                        </p:attrNameLst>
                                      </p:cBhvr>
                                      <p:tavLst>
                                        <p:tav tm="0">
                                          <p:val>
                                            <p:strVal val="#ppt_x"/>
                                          </p:val>
                                        </p:tav>
                                        <p:tav tm="100000">
                                          <p:val>
                                            <p:strVal val="#ppt_x"/>
                                          </p:val>
                                        </p:tav>
                                      </p:tavLst>
                                    </p:anim>
                                    <p:anim calcmode="lin" valueType="num">
                                      <p:cBhvr additive="base">
                                        <p:cTn id="72" dur="500" fill="hold"/>
                                        <p:tgtEl>
                                          <p:spTgt spid="5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53"/>
                                        </p:tgtEl>
                                        <p:attrNameLst>
                                          <p:attrName>style.visibility</p:attrName>
                                        </p:attrNameLst>
                                      </p:cBhvr>
                                      <p:to>
                                        <p:strVal val="visible"/>
                                      </p:to>
                                    </p:set>
                                    <p:anim calcmode="lin" valueType="num">
                                      <p:cBhvr additive="base">
                                        <p:cTn id="93" dur="500" fill="hold"/>
                                        <p:tgtEl>
                                          <p:spTgt spid="53"/>
                                        </p:tgtEl>
                                        <p:attrNameLst>
                                          <p:attrName>ppt_x</p:attrName>
                                        </p:attrNameLst>
                                      </p:cBhvr>
                                      <p:tavLst>
                                        <p:tav tm="0">
                                          <p:val>
                                            <p:strVal val="#ppt_x"/>
                                          </p:val>
                                        </p:tav>
                                        <p:tav tm="100000">
                                          <p:val>
                                            <p:strVal val="#ppt_x"/>
                                          </p:val>
                                        </p:tav>
                                      </p:tavLst>
                                    </p:anim>
                                    <p:anim calcmode="lin" valueType="num">
                                      <p:cBhvr additive="base">
                                        <p:cTn id="94" dur="500" fill="hold"/>
                                        <p:tgtEl>
                                          <p:spTgt spid="53"/>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 calcmode="lin" valueType="num">
                                      <p:cBhvr additive="base">
                                        <p:cTn id="97" dur="500" fill="hold"/>
                                        <p:tgtEl>
                                          <p:spTgt spid="54"/>
                                        </p:tgtEl>
                                        <p:attrNameLst>
                                          <p:attrName>ppt_x</p:attrName>
                                        </p:attrNameLst>
                                      </p:cBhvr>
                                      <p:tavLst>
                                        <p:tav tm="0">
                                          <p:val>
                                            <p:strVal val="#ppt_x"/>
                                          </p:val>
                                        </p:tav>
                                        <p:tav tm="100000">
                                          <p:val>
                                            <p:strVal val="#ppt_x"/>
                                          </p:val>
                                        </p:tav>
                                      </p:tavLst>
                                    </p:anim>
                                    <p:anim calcmode="lin" valueType="num">
                                      <p:cBhvr additive="base">
                                        <p:cTn id="98" dur="500" fill="hold"/>
                                        <p:tgtEl>
                                          <p:spTgt spid="5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57371"/>
                                        </p:tgtEl>
                                        <p:attrNameLst>
                                          <p:attrName>style.visibility</p:attrName>
                                        </p:attrNameLst>
                                      </p:cBhvr>
                                      <p:to>
                                        <p:strVal val="visible"/>
                                      </p:to>
                                    </p:set>
                                    <p:anim calcmode="lin" valueType="num">
                                      <p:cBhvr additive="base">
                                        <p:cTn id="101" dur="500" fill="hold"/>
                                        <p:tgtEl>
                                          <p:spTgt spid="57371"/>
                                        </p:tgtEl>
                                        <p:attrNameLst>
                                          <p:attrName>ppt_x</p:attrName>
                                        </p:attrNameLst>
                                      </p:cBhvr>
                                      <p:tavLst>
                                        <p:tav tm="0">
                                          <p:val>
                                            <p:strVal val="#ppt_x"/>
                                          </p:val>
                                        </p:tav>
                                        <p:tav tm="100000">
                                          <p:val>
                                            <p:strVal val="#ppt_x"/>
                                          </p:val>
                                        </p:tav>
                                      </p:tavLst>
                                    </p:anim>
                                    <p:anim calcmode="lin" valueType="num">
                                      <p:cBhvr additive="base">
                                        <p:cTn id="102" dur="500" fill="hold"/>
                                        <p:tgtEl>
                                          <p:spTgt spid="5737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500" fill="hold"/>
                                        <p:tgtEl>
                                          <p:spTgt spid="38"/>
                                        </p:tgtEl>
                                        <p:attrNameLst>
                                          <p:attrName>ppt_x</p:attrName>
                                        </p:attrNameLst>
                                      </p:cBhvr>
                                      <p:tavLst>
                                        <p:tav tm="0">
                                          <p:val>
                                            <p:strVal val="#ppt_x"/>
                                          </p:val>
                                        </p:tav>
                                        <p:tav tm="100000">
                                          <p:val>
                                            <p:strVal val="#ppt_x"/>
                                          </p:val>
                                        </p:tav>
                                      </p:tavLst>
                                    </p:anim>
                                    <p:anim calcmode="lin" valueType="num">
                                      <p:cBhvr additive="base">
                                        <p:cTn id="106" dur="500" fill="hold"/>
                                        <p:tgtEl>
                                          <p:spTgt spid="38"/>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additive="base">
                                        <p:cTn id="109" dur="500" fill="hold"/>
                                        <p:tgtEl>
                                          <p:spTgt spid="37"/>
                                        </p:tgtEl>
                                        <p:attrNameLst>
                                          <p:attrName>ppt_x</p:attrName>
                                        </p:attrNameLst>
                                      </p:cBhvr>
                                      <p:tavLst>
                                        <p:tav tm="0">
                                          <p:val>
                                            <p:strVal val="#ppt_x"/>
                                          </p:val>
                                        </p:tav>
                                        <p:tav tm="100000">
                                          <p:val>
                                            <p:strVal val="#ppt_x"/>
                                          </p:val>
                                        </p:tav>
                                      </p:tavLst>
                                    </p:anim>
                                    <p:anim calcmode="lin" valueType="num">
                                      <p:cBhvr additive="base">
                                        <p:cTn id="110" dur="500" fill="hold"/>
                                        <p:tgtEl>
                                          <p:spTgt spid="37"/>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47"/>
                                        </p:tgtEl>
                                        <p:attrNameLst>
                                          <p:attrName>style.visibility</p:attrName>
                                        </p:attrNameLst>
                                      </p:cBhvr>
                                      <p:to>
                                        <p:strVal val="visible"/>
                                      </p:to>
                                    </p:set>
                                    <p:anim calcmode="lin" valueType="num">
                                      <p:cBhvr additive="base">
                                        <p:cTn id="113" dur="500" fill="hold"/>
                                        <p:tgtEl>
                                          <p:spTgt spid="47"/>
                                        </p:tgtEl>
                                        <p:attrNameLst>
                                          <p:attrName>ppt_x</p:attrName>
                                        </p:attrNameLst>
                                      </p:cBhvr>
                                      <p:tavLst>
                                        <p:tav tm="0">
                                          <p:val>
                                            <p:strVal val="#ppt_x"/>
                                          </p:val>
                                        </p:tav>
                                        <p:tav tm="100000">
                                          <p:val>
                                            <p:strVal val="#ppt_x"/>
                                          </p:val>
                                        </p:tav>
                                      </p:tavLst>
                                    </p:anim>
                                    <p:anim calcmode="lin" valueType="num">
                                      <p:cBhvr additive="base">
                                        <p:cTn id="11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3"/>
                                        </p:tgtEl>
                                        <p:attrNameLst>
                                          <p:attrName>style.visibility</p:attrName>
                                        </p:attrNameLst>
                                      </p:cBhvr>
                                      <p:to>
                                        <p:strVal val="visible"/>
                                      </p:to>
                                    </p:set>
                                    <p:anim calcmode="lin" valueType="num">
                                      <p:cBhvr additive="base">
                                        <p:cTn id="119" dur="500" fill="hold"/>
                                        <p:tgtEl>
                                          <p:spTgt spid="3"/>
                                        </p:tgtEl>
                                        <p:attrNameLst>
                                          <p:attrName>ppt_x</p:attrName>
                                        </p:attrNameLst>
                                      </p:cBhvr>
                                      <p:tavLst>
                                        <p:tav tm="0">
                                          <p:val>
                                            <p:strVal val="#ppt_x"/>
                                          </p:val>
                                        </p:tav>
                                        <p:tav tm="100000">
                                          <p:val>
                                            <p:strVal val="#ppt_x"/>
                                          </p:val>
                                        </p:tav>
                                      </p:tavLst>
                                    </p:anim>
                                    <p:anim calcmode="lin" valueType="num">
                                      <p:cBhvr additive="base">
                                        <p:cTn id="120" dur="500" fill="hold"/>
                                        <p:tgtEl>
                                          <p:spTgt spid="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57364"/>
                                        </p:tgtEl>
                                        <p:attrNameLst>
                                          <p:attrName>style.visibility</p:attrName>
                                        </p:attrNameLst>
                                      </p:cBhvr>
                                      <p:to>
                                        <p:strVal val="visible"/>
                                      </p:to>
                                    </p:set>
                                    <p:anim calcmode="lin" valueType="num">
                                      <p:cBhvr additive="base">
                                        <p:cTn id="123" dur="500" fill="hold"/>
                                        <p:tgtEl>
                                          <p:spTgt spid="57364"/>
                                        </p:tgtEl>
                                        <p:attrNameLst>
                                          <p:attrName>ppt_x</p:attrName>
                                        </p:attrNameLst>
                                      </p:cBhvr>
                                      <p:tavLst>
                                        <p:tav tm="0">
                                          <p:val>
                                            <p:strVal val="#ppt_x"/>
                                          </p:val>
                                        </p:tav>
                                        <p:tav tm="100000">
                                          <p:val>
                                            <p:strVal val="#ppt_x"/>
                                          </p:val>
                                        </p:tav>
                                      </p:tavLst>
                                    </p:anim>
                                    <p:anim calcmode="lin" valueType="num">
                                      <p:cBhvr additive="base">
                                        <p:cTn id="124" dur="500" fill="hold"/>
                                        <p:tgtEl>
                                          <p:spTgt spid="57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3" grpId="0"/>
      <p:bldP spid="57364" grpId="0"/>
      <p:bldP spid="57371" grpId="0" animBg="1"/>
      <p:bldP spid="57372" grpId="0" animBg="1"/>
      <p:bldP spid="32" grpId="0"/>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18" grpId="0" animBg="1"/>
      <p:bldP spid="20" grpId="0" animBg="1"/>
      <p:bldP spid="19" grpId="0" animBg="1"/>
      <p:bldP spid="21" grpId="0" animBg="1"/>
      <p:bldP spid="49" grpId="0"/>
      <p:bldP spid="50" grpId="0"/>
      <p:bldP spid="2" grpId="0"/>
      <p:bldP spid="51" grpId="0" animBg="1"/>
      <p:bldP spid="52" grpId="0" animBg="1"/>
      <p:bldP spid="53" grpId="0"/>
      <p:bldP spid="54" grpId="0" animBg="1"/>
      <p:bldP spid="3" grpId="0"/>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867678" y="1211501"/>
            <a:ext cx="4037012" cy="41068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 name="矩形 1"/>
          <p:cNvSpPr/>
          <p:nvPr/>
        </p:nvSpPr>
        <p:spPr>
          <a:xfrm>
            <a:off x="203603" y="1194039"/>
            <a:ext cx="4067175" cy="4106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pic>
        <p:nvPicPr>
          <p:cNvPr id="189444" name="Picture 11" descr="13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953" y="1787764"/>
            <a:ext cx="3097212"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線單箭頭接點 9"/>
          <p:cNvCxnSpPr/>
          <p:nvPr/>
        </p:nvCxnSpPr>
        <p:spPr>
          <a:xfrm rot="10800000" flipV="1">
            <a:off x="2268940" y="2527539"/>
            <a:ext cx="785813" cy="5715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9446" name="文字方塊 10"/>
              <p:cNvSpPr txBox="1">
                <a:spLocks noChangeArrowheads="1"/>
              </p:cNvSpPr>
              <p:nvPr/>
            </p:nvSpPr>
            <p:spPr bwMode="auto">
              <a:xfrm>
                <a:off x="2268940" y="2598976"/>
                <a:ext cx="428625" cy="36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US" altLang="zh-TW" sz="1800" i="1" dirty="0" smtClean="0">
                          <a:latin typeface="Cambria Math"/>
                        </a:rPr>
                        <m:t>𝐹</m:t>
                      </m:r>
                    </m:oMath>
                  </m:oMathPara>
                </a14:m>
                <a:endParaRPr lang="zh-TW" altLang="en-US" sz="1800" i="1" dirty="0">
                  <a:latin typeface="Tahoma" pitchFamily="34" charset="0"/>
                </a:endParaRPr>
              </a:p>
            </p:txBody>
          </p:sp>
        </mc:Choice>
        <mc:Fallback xmlns="">
          <p:sp>
            <p:nvSpPr>
              <p:cNvPr id="189446" name="文字方塊 10"/>
              <p:cNvSpPr txBox="1">
                <a:spLocks noRot="1" noChangeAspect="1" noMove="1" noResize="1" noEditPoints="1" noAdjustHandles="1" noChangeArrowheads="1" noChangeShapeType="1" noTextEdit="1"/>
              </p:cNvSpPr>
              <p:nvPr/>
            </p:nvSpPr>
            <p:spPr bwMode="auto">
              <a:xfrm>
                <a:off x="2268940" y="2598976"/>
                <a:ext cx="428625" cy="369888"/>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pic>
        <p:nvPicPr>
          <p:cNvPr id="189447" name="Picture 11" descr="13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5212">
            <a:off x="5321703" y="1859201"/>
            <a:ext cx="309721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線單箭頭接點 12"/>
          <p:cNvCxnSpPr/>
          <p:nvPr/>
        </p:nvCxnSpPr>
        <p:spPr>
          <a:xfrm rot="12795212" flipV="1">
            <a:off x="7056840" y="2956164"/>
            <a:ext cx="785813" cy="5715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9449" name="文字方塊 13"/>
              <p:cNvSpPr txBox="1">
                <a:spLocks noChangeArrowheads="1"/>
              </p:cNvSpPr>
              <p:nvPr/>
            </p:nvSpPr>
            <p:spPr bwMode="auto">
              <a:xfrm>
                <a:off x="7321953" y="2859326"/>
                <a:ext cx="428625" cy="36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US" altLang="zh-TW" sz="1800" i="1" dirty="0" smtClean="0">
                          <a:latin typeface="Cambria Math"/>
                        </a:rPr>
                        <m:t>𝐹</m:t>
                      </m:r>
                      <m:r>
                        <a:rPr lang="en-US" altLang="zh-TW" sz="1800" i="1" dirty="0" smtClean="0">
                          <a:latin typeface="Cambria Math"/>
                        </a:rPr>
                        <m:t>’</m:t>
                      </m:r>
                    </m:oMath>
                  </m:oMathPara>
                </a14:m>
                <a:endParaRPr lang="zh-TW" altLang="en-US" sz="1800" i="1" dirty="0">
                  <a:latin typeface="Tahoma" pitchFamily="34" charset="0"/>
                </a:endParaRPr>
              </a:p>
            </p:txBody>
          </p:sp>
        </mc:Choice>
        <mc:Fallback xmlns="">
          <p:sp>
            <p:nvSpPr>
              <p:cNvPr id="189449" name="文字方塊 13"/>
              <p:cNvSpPr txBox="1">
                <a:spLocks noRot="1" noChangeAspect="1" noMove="1" noResize="1" noEditPoints="1" noAdjustHandles="1" noChangeArrowheads="1" noChangeShapeType="1" noTextEdit="1"/>
              </p:cNvSpPr>
              <p:nvPr/>
            </p:nvSpPr>
            <p:spPr bwMode="auto">
              <a:xfrm>
                <a:off x="7321953" y="2859326"/>
                <a:ext cx="428625" cy="369888"/>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9450" name="文字方塊 16"/>
              <p:cNvSpPr txBox="1">
                <a:spLocks noChangeArrowheads="1"/>
              </p:cNvSpPr>
              <p:nvPr/>
            </p:nvSpPr>
            <p:spPr bwMode="auto">
              <a:xfrm>
                <a:off x="7393390" y="3359389"/>
                <a:ext cx="428625" cy="369887"/>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US" altLang="zh-TW" sz="1800" i="1" dirty="0" smtClean="0">
                          <a:latin typeface="Cambria Math"/>
                        </a:rPr>
                        <m:t>𝑎</m:t>
                      </m:r>
                      <m:r>
                        <a:rPr lang="en-US" altLang="zh-TW" sz="1800" i="1" dirty="0" smtClean="0">
                          <a:latin typeface="Cambria Math"/>
                        </a:rPr>
                        <m:t>’</m:t>
                      </m:r>
                    </m:oMath>
                  </m:oMathPara>
                </a14:m>
                <a:endParaRPr lang="zh-TW" altLang="en-US" sz="1800" i="1" dirty="0">
                  <a:latin typeface="Tahoma" pitchFamily="34" charset="0"/>
                </a:endParaRPr>
              </a:p>
            </p:txBody>
          </p:sp>
        </mc:Choice>
        <mc:Fallback xmlns="">
          <p:sp>
            <p:nvSpPr>
              <p:cNvPr id="189450" name="文字方塊 16"/>
              <p:cNvSpPr txBox="1">
                <a:spLocks noRot="1" noChangeAspect="1" noMove="1" noResize="1" noEditPoints="1" noAdjustHandles="1" noChangeArrowheads="1" noChangeShapeType="1" noTextEdit="1"/>
              </p:cNvSpPr>
              <p:nvPr/>
            </p:nvSpPr>
            <p:spPr bwMode="auto">
              <a:xfrm>
                <a:off x="7393390" y="3359389"/>
                <a:ext cx="428625" cy="369887"/>
              </a:xfrm>
              <a:prstGeom prst="rect">
                <a:avLst/>
              </a:prstGeom>
              <a:blipFill>
                <a:blip r:embed="rId5"/>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sp>
        <p:nvSpPr>
          <p:cNvPr id="21" name="弧形箭號 (下彎) 20"/>
          <p:cNvSpPr/>
          <p:nvPr/>
        </p:nvSpPr>
        <p:spPr>
          <a:xfrm rot="1965318">
            <a:off x="2627715" y="1719501"/>
            <a:ext cx="2028825" cy="5715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189455" name="文字方塊 23"/>
          <p:cNvSpPr txBox="1">
            <a:spLocks noChangeArrowheads="1"/>
          </p:cNvSpPr>
          <p:nvPr/>
        </p:nvSpPr>
        <p:spPr bwMode="auto">
          <a:xfrm>
            <a:off x="379815" y="5386705"/>
            <a:ext cx="8137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新細明體" pitchFamily="18" charset="-120"/>
              </a:defRPr>
            </a:lvl1pPr>
            <a:lvl2pPr marL="742950" indent="-285750">
              <a:spcBef>
                <a:spcPct val="20000"/>
              </a:spcBef>
              <a:buChar char="–"/>
              <a:defRPr kumimoji="1" sz="2800">
                <a:solidFill>
                  <a:schemeClr val="tx1"/>
                </a:solidFill>
                <a:latin typeface="Times New Roman" pitchFamily="18" charset="0"/>
                <a:ea typeface="新細明體" pitchFamily="18" charset="-120"/>
              </a:defRPr>
            </a:lvl2pPr>
            <a:lvl3pPr marL="1143000" indent="-228600">
              <a:spcBef>
                <a:spcPct val="20000"/>
              </a:spcBef>
              <a:buChar char="•"/>
              <a:defRPr kumimoji="1" sz="2400">
                <a:solidFill>
                  <a:schemeClr val="tx1"/>
                </a:solidFill>
                <a:latin typeface="Times New Roman" pitchFamily="18" charset="0"/>
                <a:ea typeface="新細明體" pitchFamily="18" charset="-120"/>
              </a:defRPr>
            </a:lvl3pPr>
            <a:lvl4pPr marL="1600200" indent="-228600">
              <a:spcBef>
                <a:spcPct val="20000"/>
              </a:spcBef>
              <a:buChar char="–"/>
              <a:defRPr kumimoji="1" sz="2000">
                <a:solidFill>
                  <a:schemeClr val="tx1"/>
                </a:solidFill>
                <a:latin typeface="Times New Roman" pitchFamily="18" charset="0"/>
                <a:ea typeface="新細明體" pitchFamily="18" charset="-120"/>
              </a:defRPr>
            </a:lvl4pPr>
            <a:lvl5pPr marL="2057400" indent="-22860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spcBef>
                <a:spcPct val="0"/>
              </a:spcBef>
              <a:buFontTx/>
              <a:buNone/>
            </a:pPr>
            <a:r>
              <a:rPr lang="zh-TW" altLang="en-US" sz="1800" dirty="0">
                <a:latin typeface="Tahoma" pitchFamily="34" charset="0"/>
              </a:rPr>
              <a:t>牛頓第二定律等式兩邊都同時是向量，這保證了運動方程式在旋轉變換下不變。</a:t>
            </a:r>
          </a:p>
        </p:txBody>
      </p:sp>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E71EF9C6-9644-5845-8682-B816492EFC5E}"/>
                  </a:ext>
                </a:extLst>
              </p:cNvPr>
              <p:cNvSpPr txBox="1"/>
              <p:nvPr/>
            </p:nvSpPr>
            <p:spPr>
              <a:xfrm>
                <a:off x="5910687" y="4793177"/>
                <a:ext cx="959622" cy="310598"/>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TW" altLang="en-US"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𝐹</m:t>
                          </m:r>
                        </m:e>
                      </m:acc>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acc>
                        <m:accPr>
                          <m:chr m:val="⃗"/>
                          <m:ctrlPr>
                            <a:rPr kumimoji="1" lang="en-US" altLang="zh-TW" b="0"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𝑎</m:t>
                          </m:r>
                        </m:e>
                      </m:acc>
                      <m:r>
                        <a:rPr kumimoji="1" lang="en-US" altLang="zh-TW" b="0" i="1" smtClean="0">
                          <a:latin typeface="Cambria Math" panose="02040503050406030204" pitchFamily="18" charset="0"/>
                          <a:cs typeface="Times New Roman" pitchFamily="18" charset="0"/>
                        </a:rPr>
                        <m:t>′</m:t>
                      </m:r>
                    </m:oMath>
                  </m:oMathPara>
                </a14:m>
                <a:endParaRPr kumimoji="1" lang="zh-TW" altLang="en-US" dirty="0">
                  <a:latin typeface="Times New Roman" pitchFamily="18" charset="0"/>
                  <a:cs typeface="Times New Roman" pitchFamily="18" charset="0"/>
                </a:endParaRPr>
              </a:p>
            </p:txBody>
          </p:sp>
        </mc:Choice>
        <mc:Fallback xmlns="">
          <p:sp>
            <p:nvSpPr>
              <p:cNvPr id="19" name="文字方塊 18">
                <a:extLst>
                  <a:ext uri="{FF2B5EF4-FFF2-40B4-BE49-F238E27FC236}">
                    <a16:creationId xmlns:a16="http://schemas.microsoft.com/office/drawing/2014/main" id="{E71EF9C6-9644-5845-8682-B816492EFC5E}"/>
                  </a:ext>
                </a:extLst>
              </p:cNvPr>
              <p:cNvSpPr txBox="1">
                <a:spLocks noRot="1" noChangeAspect="1" noMove="1" noResize="1" noEditPoints="1" noAdjustHandles="1" noChangeArrowheads="1" noChangeShapeType="1" noTextEdit="1"/>
              </p:cNvSpPr>
              <p:nvPr/>
            </p:nvSpPr>
            <p:spPr>
              <a:xfrm>
                <a:off x="5910687" y="4793177"/>
                <a:ext cx="959622" cy="310598"/>
              </a:xfrm>
              <a:prstGeom prst="rect">
                <a:avLst/>
              </a:prstGeom>
              <a:blipFill>
                <a:blip r:embed="rId6"/>
                <a:stretch>
                  <a:fillRect l="-3896" t="-26923" r="-5195" b="-769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文字方塊 22">
                <a:extLst>
                  <a:ext uri="{FF2B5EF4-FFF2-40B4-BE49-F238E27FC236}">
                    <a16:creationId xmlns:a16="http://schemas.microsoft.com/office/drawing/2014/main" id="{B1FCB58C-84A9-A144-BED8-6D4FCA034F73}"/>
                  </a:ext>
                </a:extLst>
              </p:cNvPr>
              <p:cNvSpPr txBox="1"/>
              <p:nvPr/>
            </p:nvSpPr>
            <p:spPr>
              <a:xfrm>
                <a:off x="2123536" y="4793177"/>
                <a:ext cx="840999" cy="310598"/>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TW" altLang="en-US"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𝐹</m:t>
                          </m:r>
                        </m:e>
                      </m:acc>
                      <m:r>
                        <a:rPr kumimoji="1" lang="en-US" altLang="zh-TW" b="0" i="1" smtClean="0">
                          <a:latin typeface="Cambria Math" panose="02040503050406030204" pitchFamily="18" charset="0"/>
                          <a:cs typeface="Times New Roman" pitchFamily="18" charset="0"/>
                        </a:rPr>
                        <m:t>=</m:t>
                      </m:r>
                      <m:r>
                        <a:rPr kumimoji="1" lang="en-US" altLang="zh-TW" b="0" i="1" smtClean="0">
                          <a:latin typeface="Cambria Math" panose="02040503050406030204" pitchFamily="18" charset="0"/>
                          <a:cs typeface="Times New Roman" pitchFamily="18" charset="0"/>
                        </a:rPr>
                        <m:t>𝑚</m:t>
                      </m:r>
                      <m:acc>
                        <m:accPr>
                          <m:chr m:val="⃗"/>
                          <m:ctrlPr>
                            <a:rPr kumimoji="1" lang="en-US" altLang="zh-TW" b="0" i="1" smtClean="0">
                              <a:latin typeface="Cambria Math" panose="02040503050406030204" pitchFamily="18" charset="0"/>
                              <a:cs typeface="Times New Roman" pitchFamily="18" charset="0"/>
                            </a:rPr>
                          </m:ctrlPr>
                        </m:accPr>
                        <m:e>
                          <m:r>
                            <a:rPr kumimoji="1" lang="en-US" altLang="zh-TW" b="0" i="1" smtClean="0">
                              <a:latin typeface="Cambria Math" panose="02040503050406030204" pitchFamily="18" charset="0"/>
                              <a:cs typeface="Times New Roman" pitchFamily="18" charset="0"/>
                            </a:rPr>
                            <m:t>𝑎</m:t>
                          </m:r>
                        </m:e>
                      </m:acc>
                    </m:oMath>
                  </m:oMathPara>
                </a14:m>
                <a:endParaRPr kumimoji="1" lang="zh-TW" altLang="en-US" dirty="0">
                  <a:latin typeface="Times New Roman" pitchFamily="18" charset="0"/>
                  <a:cs typeface="Times New Roman" pitchFamily="18" charset="0"/>
                </a:endParaRPr>
              </a:p>
            </p:txBody>
          </p:sp>
        </mc:Choice>
        <mc:Fallback xmlns="">
          <p:sp>
            <p:nvSpPr>
              <p:cNvPr id="23" name="文字方塊 22">
                <a:extLst>
                  <a:ext uri="{FF2B5EF4-FFF2-40B4-BE49-F238E27FC236}">
                    <a16:creationId xmlns:a16="http://schemas.microsoft.com/office/drawing/2014/main" id="{B1FCB58C-84A9-A144-BED8-6D4FCA034F73}"/>
                  </a:ext>
                </a:extLst>
              </p:cNvPr>
              <p:cNvSpPr txBox="1">
                <a:spLocks noRot="1" noChangeAspect="1" noMove="1" noResize="1" noEditPoints="1" noAdjustHandles="1" noChangeArrowheads="1" noChangeShapeType="1" noTextEdit="1"/>
              </p:cNvSpPr>
              <p:nvPr/>
            </p:nvSpPr>
            <p:spPr>
              <a:xfrm>
                <a:off x="2123536" y="4793177"/>
                <a:ext cx="840999" cy="310598"/>
              </a:xfrm>
              <a:prstGeom prst="rect">
                <a:avLst/>
              </a:prstGeom>
              <a:blipFill>
                <a:blip r:embed="rId7"/>
                <a:stretch>
                  <a:fillRect l="-4478" t="-26923" r="-2985" b="-3846"/>
                </a:stretch>
              </a:blipFill>
            </p:spPr>
            <p:txBody>
              <a:bodyPr/>
              <a:lstStyle/>
              <a:p>
                <a:r>
                  <a:rPr lang="zh-TW" altLang="en-US">
                    <a:noFill/>
                  </a:rPr>
                  <a:t> </a:t>
                </a:r>
              </a:p>
            </p:txBody>
          </p:sp>
        </mc:Fallback>
      </mc:AlternateContent>
      <p:sp>
        <p:nvSpPr>
          <p:cNvPr id="3" name="TextBox 2">
            <a:extLst>
              <a:ext uri="{FF2B5EF4-FFF2-40B4-BE49-F238E27FC236}">
                <a16:creationId xmlns:a16="http://schemas.microsoft.com/office/drawing/2014/main" id="{10405312-1A64-7948-89C3-7E7604F60662}"/>
              </a:ext>
            </a:extLst>
          </p:cNvPr>
          <p:cNvSpPr txBox="1"/>
          <p:nvPr/>
        </p:nvSpPr>
        <p:spPr>
          <a:xfrm>
            <a:off x="379815" y="5756037"/>
            <a:ext cx="8384370" cy="369332"/>
          </a:xfrm>
          <a:prstGeom prst="rect">
            <a:avLst/>
          </a:prstGeom>
          <a:noFill/>
        </p:spPr>
        <p:txBody>
          <a:bodyPr wrap="square" rtlCol="0">
            <a:spAutoFit/>
          </a:bodyPr>
          <a:lstStyle/>
          <a:p>
            <a:r>
              <a:rPr lang="en-TW" dirty="0">
                <a:latin typeface="Times New Roman" pitchFamily="18" charset="0"/>
                <a:cs typeface="Times New Roman" pitchFamily="18" charset="0"/>
              </a:rPr>
              <a:t>If both sides of a physical law are vectors, the law will not change under transfromation.</a:t>
            </a:r>
          </a:p>
        </p:txBody>
      </p:sp>
      <p:sp>
        <p:nvSpPr>
          <p:cNvPr id="4" name="TextBox 3">
            <a:extLst>
              <a:ext uri="{FF2B5EF4-FFF2-40B4-BE49-F238E27FC236}">
                <a16:creationId xmlns:a16="http://schemas.microsoft.com/office/drawing/2014/main" id="{F9B5742B-9B45-BB47-9F10-807A6AEF9ED4}"/>
              </a:ext>
            </a:extLst>
          </p:cNvPr>
          <p:cNvSpPr txBox="1"/>
          <p:nvPr/>
        </p:nvSpPr>
        <p:spPr>
          <a:xfrm>
            <a:off x="379815" y="6125369"/>
            <a:ext cx="7727865" cy="369332"/>
          </a:xfrm>
          <a:prstGeom prst="rect">
            <a:avLst/>
          </a:prstGeom>
          <a:noFill/>
        </p:spPr>
        <p:txBody>
          <a:bodyPr wrap="square" rtlCol="0">
            <a:spAutoFit/>
          </a:bodyPr>
          <a:lstStyle/>
          <a:p>
            <a:r>
              <a:rPr lang="en-TW" dirty="0">
                <a:latin typeface="Times New Roman" pitchFamily="18" charset="0"/>
                <a:cs typeface="Times New Roman" pitchFamily="18" charset="0"/>
              </a:rPr>
              <a:t>The reason is that by definition all vectors transform in the same manner.</a:t>
            </a:r>
          </a:p>
        </p:txBody>
      </p:sp>
    </p:spTree>
    <p:extLst>
      <p:ext uri="{BB962C8B-B14F-4D97-AF65-F5344CB8AC3E}">
        <p14:creationId xmlns:p14="http://schemas.microsoft.com/office/powerpoint/2010/main" val="203463897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11680</TotalTime>
  <Words>5773</Words>
  <Application>Microsoft Macintosh PowerPoint</Application>
  <PresentationFormat>On-screen Show (4:3)</PresentationFormat>
  <Paragraphs>668</Paragraphs>
  <Slides>78</Slides>
  <Notes>0</Notes>
  <HiddenSlides>4</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5" baseType="lpstr">
      <vt:lpstr>Arial</vt:lpstr>
      <vt:lpstr>Calibri</vt:lpstr>
      <vt:lpstr>Cambria Math</vt:lpstr>
      <vt:lpstr>Tahoma</vt:lpstr>
      <vt:lpstr>Times New Roman</vt:lpstr>
      <vt:lpstr>Office 佈景主題</vt:lpstr>
      <vt:lpstr>方程式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有夢</dc:title>
  <dc:creator>Chia-Hung Chang</dc:creator>
  <cp:lastModifiedBy>Chia-Hung Vincent Chang</cp:lastModifiedBy>
  <cp:revision>885</cp:revision>
  <cp:lastPrinted>2000-04-18T09:05:08Z</cp:lastPrinted>
  <dcterms:created xsi:type="dcterms:W3CDTF">1998-11-28T03:19:55Z</dcterms:created>
  <dcterms:modified xsi:type="dcterms:W3CDTF">2023-05-30T12:03:48Z</dcterms:modified>
</cp:coreProperties>
</file>