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75" r:id="rId2"/>
    <p:sldId id="1624" r:id="rId3"/>
    <p:sldId id="1701" r:id="rId4"/>
    <p:sldId id="1706" r:id="rId5"/>
    <p:sldId id="1631" r:id="rId6"/>
    <p:sldId id="1575" r:id="rId7"/>
    <p:sldId id="1655" r:id="rId8"/>
    <p:sldId id="1657" r:id="rId9"/>
    <p:sldId id="1703" r:id="rId10"/>
    <p:sldId id="1654" r:id="rId11"/>
    <p:sldId id="1658" r:id="rId12"/>
    <p:sldId id="1661" r:id="rId13"/>
    <p:sldId id="1707" r:id="rId14"/>
    <p:sldId id="1664" r:id="rId15"/>
    <p:sldId id="1710" r:id="rId16"/>
    <p:sldId id="1676" r:id="rId17"/>
    <p:sldId id="1663" r:id="rId18"/>
    <p:sldId id="1773" r:id="rId19"/>
    <p:sldId id="1772" r:id="rId20"/>
    <p:sldId id="1769" r:id="rId21"/>
    <p:sldId id="1729" r:id="rId22"/>
    <p:sldId id="1770" r:id="rId23"/>
    <p:sldId id="1709" r:id="rId24"/>
    <p:sldId id="1713" r:id="rId25"/>
    <p:sldId id="1764" r:id="rId26"/>
    <p:sldId id="1711" r:id="rId27"/>
    <p:sldId id="1738" r:id="rId2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33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0"/>
    <p:restoredTop sz="96197" autoAdjust="0"/>
  </p:normalViewPr>
  <p:slideViewPr>
    <p:cSldViewPr>
      <p:cViewPr varScale="1">
        <p:scale>
          <a:sx n="124" d="100"/>
          <a:sy n="124" d="100"/>
        </p:scale>
        <p:origin x="12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F0E8003-1474-4B8E-940D-84CB7D9A8EA3}" type="datetimeFigureOut">
              <a:rPr lang="zh-TW" altLang="en-US"/>
              <a:pPr>
                <a:defRPr/>
              </a:pPr>
              <a:t>2023/4/12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8799E8D5-88C0-4892-BDA7-B863EB0893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426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6B0C9555-E961-4F69-ACA4-79C5FA72A480}" type="datetimeFigureOut">
              <a:rPr lang="zh-TW" altLang="en-US"/>
              <a:pPr>
                <a:defRPr/>
              </a:pPr>
              <a:t>2023/4/12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D7E969D-132A-4D59-8EC3-AD32CABFE4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605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44C2-06D8-43FF-A9AF-440150451A37}" type="datetimeFigureOut">
              <a:rPr lang="zh-TW" altLang="en-US"/>
              <a:pPr>
                <a:defRPr/>
              </a:pPr>
              <a:t>2023/4/12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3DD8-5C54-42B9-A2D9-B349CC4D3F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92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070E7-AD48-4024-954A-7A0ECBB641BF}" type="datetimeFigureOut">
              <a:rPr lang="zh-TW" altLang="en-US"/>
              <a:pPr>
                <a:defRPr/>
              </a:pPr>
              <a:t>2023/4/12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8289-0223-4D07-939A-CE42C3A486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94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D59D-86BC-49FD-B825-082C079FB64A}" type="datetimeFigureOut">
              <a:rPr lang="zh-TW" altLang="en-US"/>
              <a:pPr>
                <a:defRPr/>
              </a:pPr>
              <a:t>2023/4/12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E6B9A-1CD7-41FE-9B0E-446E3ABAC7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19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73E9-25B0-4E2E-BAAE-455E95DB67F0}" type="datetimeFigureOut">
              <a:rPr lang="zh-TW" altLang="en-US"/>
              <a:pPr>
                <a:defRPr/>
              </a:pPr>
              <a:t>2023/4/12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817C8-31D5-4801-B1B3-1FAA39DF87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99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E8E49-37CB-46EF-BCAC-1DE3216CA0BA}" type="datetimeFigureOut">
              <a:rPr lang="zh-TW" altLang="en-US"/>
              <a:pPr>
                <a:defRPr/>
              </a:pPr>
              <a:t>2023/4/12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286A-F7CE-4EE9-A765-A1A1E196A5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06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3B38-7037-466F-BA37-D70B43316A1B}" type="datetimeFigureOut">
              <a:rPr lang="zh-TW" altLang="en-US"/>
              <a:pPr>
                <a:defRPr/>
              </a:pPr>
              <a:t>2023/4/12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93C2-0A05-4449-AC77-ED2FD2FD8B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55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288EF-1A6C-4C60-BE16-DB4D13EFD62F}" type="datetimeFigureOut">
              <a:rPr lang="zh-TW" altLang="en-US"/>
              <a:pPr>
                <a:defRPr/>
              </a:pPr>
              <a:t>2023/4/12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AB37-46D5-4BE7-98B8-3D0D1B4449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26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C559-E49E-430C-ABDB-882723C7652E}" type="datetimeFigureOut">
              <a:rPr lang="zh-TW" altLang="en-US"/>
              <a:pPr>
                <a:defRPr/>
              </a:pPr>
              <a:t>2023/4/12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E616-3A23-4736-9A25-AA16EC042E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17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B77B-672B-4CED-BCF5-76CABB2838E2}" type="datetimeFigureOut">
              <a:rPr lang="zh-TW" altLang="en-US"/>
              <a:pPr>
                <a:defRPr/>
              </a:pPr>
              <a:t>2023/4/12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38FE-B7F1-42AD-84A7-8EC1967589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70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8D129-AD7D-4A40-8870-A15309344601}" type="datetimeFigureOut">
              <a:rPr lang="zh-TW" altLang="en-US"/>
              <a:pPr>
                <a:defRPr/>
              </a:pPr>
              <a:t>2023/4/12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C6B6-7C11-4490-898D-6B0026F096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580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D379-BB0B-4744-9F53-F9DDD81DA4CA}" type="datetimeFigureOut">
              <a:rPr lang="zh-TW" altLang="en-US"/>
              <a:pPr>
                <a:defRPr/>
              </a:pPr>
              <a:t>2023/4/12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98C23-9545-49C0-8E05-4AEB2895C4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0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63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93EFFD-7999-46F0-AAF6-7765E241E78C}" type="datetimeFigureOut">
              <a:rPr lang="zh-TW" altLang="en-US"/>
              <a:pPr>
                <a:defRPr/>
              </a:pPr>
              <a:t>2023/4/12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F4AAA8D-E2ED-435B-928D-B0FC0F5210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18" Type="http://schemas.openxmlformats.org/officeDocument/2006/relationships/image" Target="../media/image146.png"/><Relationship Id="rId3" Type="http://schemas.openxmlformats.org/officeDocument/2006/relationships/image" Target="../media/image132.png"/><Relationship Id="rId21" Type="http://schemas.openxmlformats.org/officeDocument/2006/relationships/image" Target="../media/image149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image" Target="../media/image145.png"/><Relationship Id="rId2" Type="http://schemas.openxmlformats.org/officeDocument/2006/relationships/image" Target="../media/image131.png"/><Relationship Id="rId16" Type="http://schemas.openxmlformats.org/officeDocument/2006/relationships/image" Target="../media/image144.png"/><Relationship Id="rId20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5" Type="http://schemas.openxmlformats.org/officeDocument/2006/relationships/image" Target="../media/image143.png"/><Relationship Id="rId10" Type="http://schemas.openxmlformats.org/officeDocument/2006/relationships/image" Target="../media/image138.png"/><Relationship Id="rId19" Type="http://schemas.openxmlformats.org/officeDocument/2006/relationships/image" Target="../media/image147.png"/><Relationship Id="rId4" Type="http://schemas.openxmlformats.org/officeDocument/2006/relationships/image" Target="../media/image8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1.png"/><Relationship Id="rId7" Type="http://schemas.openxmlformats.org/officeDocument/2006/relationships/image" Target="../media/image152.png"/><Relationship Id="rId12" Type="http://schemas.openxmlformats.org/officeDocument/2006/relationships/image" Target="../media/image1381.png"/><Relationship Id="rId17" Type="http://schemas.openxmlformats.org/officeDocument/2006/relationships/image" Target="../media/image150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1.png"/><Relationship Id="rId11" Type="http://schemas.openxmlformats.org/officeDocument/2006/relationships/image" Target="../media/image153.png"/><Relationship Id="rId5" Type="http://schemas.openxmlformats.org/officeDocument/2006/relationships/image" Target="../media/image151.png"/><Relationship Id="rId15" Type="http://schemas.openxmlformats.org/officeDocument/2006/relationships/image" Target="../media/image1411.png"/><Relationship Id="rId10" Type="http://schemas.openxmlformats.org/officeDocument/2006/relationships/image" Target="../media/image1361.png"/><Relationship Id="rId4" Type="http://schemas.openxmlformats.org/officeDocument/2006/relationships/image" Target="../media/image1300.png"/><Relationship Id="rId9" Type="http://schemas.openxmlformats.org/officeDocument/2006/relationships/image" Target="../media/image1351.png"/><Relationship Id="rId14" Type="http://schemas.openxmlformats.org/officeDocument/2006/relationships/image" Target="../media/image14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0.png"/><Relationship Id="rId13" Type="http://schemas.openxmlformats.org/officeDocument/2006/relationships/image" Target="../media/image8.png"/><Relationship Id="rId7" Type="http://schemas.openxmlformats.org/officeDocument/2006/relationships/image" Target="../media/image1340.png"/><Relationship Id="rId12" Type="http://schemas.openxmlformats.org/officeDocument/2006/relationships/image" Target="../media/image15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0.png"/><Relationship Id="rId11" Type="http://schemas.openxmlformats.org/officeDocument/2006/relationships/image" Target="../media/image1380.png"/><Relationship Id="rId5" Type="http://schemas.openxmlformats.org/officeDocument/2006/relationships/image" Target="../media/image1320.png"/><Relationship Id="rId10" Type="http://schemas.openxmlformats.org/officeDocument/2006/relationships/image" Target="../media/image1510.png"/><Relationship Id="rId4" Type="http://schemas.openxmlformats.org/officeDocument/2006/relationships/image" Target="../media/image1310.png"/><Relationship Id="rId9" Type="http://schemas.openxmlformats.org/officeDocument/2006/relationships/image" Target="../media/image1360.png"/><Relationship Id="rId14" Type="http://schemas.openxmlformats.org/officeDocument/2006/relationships/image" Target="../media/image1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611.png"/><Relationship Id="rId7" Type="http://schemas.openxmlformats.org/officeDocument/2006/relationships/image" Target="../media/image165.png"/><Relationship Id="rId2" Type="http://schemas.openxmlformats.org/officeDocument/2006/relationships/image" Target="../media/image16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0.png"/><Relationship Id="rId13" Type="http://schemas.openxmlformats.org/officeDocument/2006/relationships/image" Target="../media/image1640.png"/><Relationship Id="rId3" Type="http://schemas.openxmlformats.org/officeDocument/2006/relationships/image" Target="../media/image1540.png"/><Relationship Id="rId7" Type="http://schemas.openxmlformats.org/officeDocument/2006/relationships/image" Target="../media/image12.png"/><Relationship Id="rId12" Type="http://schemas.openxmlformats.org/officeDocument/2006/relationships/image" Target="../media/image1630.png"/><Relationship Id="rId2" Type="http://schemas.openxmlformats.org/officeDocument/2006/relationships/image" Target="../media/image15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20.png"/><Relationship Id="rId5" Type="http://schemas.openxmlformats.org/officeDocument/2006/relationships/image" Target="../media/image1560.png"/><Relationship Id="rId10" Type="http://schemas.openxmlformats.org/officeDocument/2006/relationships/image" Target="../media/image1610.png"/><Relationship Id="rId4" Type="http://schemas.openxmlformats.org/officeDocument/2006/relationships/image" Target="../media/image1550.png"/><Relationship Id="rId9" Type="http://schemas.openxmlformats.org/officeDocument/2006/relationships/image" Target="../media/image16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4.png"/><Relationship Id="rId13" Type="http://schemas.openxmlformats.org/officeDocument/2006/relationships/image" Target="../media/image201.png"/><Relationship Id="rId3" Type="http://schemas.openxmlformats.org/officeDocument/2006/relationships/image" Target="../media/image1932.png"/><Relationship Id="rId7" Type="http://schemas.openxmlformats.org/officeDocument/2006/relationships/image" Target="../media/image1961.png"/><Relationship Id="rId12" Type="http://schemas.openxmlformats.org/officeDocument/2006/relationships/image" Target="../media/image200.png"/><Relationship Id="rId2" Type="http://schemas.openxmlformats.org/officeDocument/2006/relationships/image" Target="../media/image19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52.png"/><Relationship Id="rId11" Type="http://schemas.openxmlformats.org/officeDocument/2006/relationships/image" Target="../media/image13.png"/><Relationship Id="rId10" Type="http://schemas.openxmlformats.org/officeDocument/2006/relationships/image" Target="../media/image1993.png"/><Relationship Id="rId4" Type="http://schemas.openxmlformats.org/officeDocument/2006/relationships/image" Target="../media/image11.png"/><Relationship Id="rId9" Type="http://schemas.openxmlformats.org/officeDocument/2006/relationships/image" Target="../media/image1982.png"/><Relationship Id="rId14" Type="http://schemas.openxmlformats.org/officeDocument/2006/relationships/image" Target="../media/image20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3" Type="http://schemas.openxmlformats.org/officeDocument/2006/relationships/image" Target="../media/image214.png"/><Relationship Id="rId7" Type="http://schemas.openxmlformats.org/officeDocument/2006/relationships/image" Target="../media/image2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6.png"/><Relationship Id="rId5" Type="http://schemas.openxmlformats.org/officeDocument/2006/relationships/image" Target="../media/image215.png"/><Relationship Id="rId10" Type="http://schemas.openxmlformats.org/officeDocument/2006/relationships/image" Target="../media/image220.png"/><Relationship Id="rId4" Type="http://schemas.openxmlformats.org/officeDocument/2006/relationships/image" Target="../media/image13.png"/><Relationship Id="rId9" Type="http://schemas.openxmlformats.org/officeDocument/2006/relationships/image" Target="../media/image2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870.png"/><Relationship Id="rId4" Type="http://schemas.openxmlformats.org/officeDocument/2006/relationships/image" Target="../media/image8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52.png"/><Relationship Id="rId5" Type="http://schemas.openxmlformats.org/officeDocument/2006/relationships/image" Target="../media/image349.png"/><Relationship Id="rId4" Type="http://schemas.openxmlformats.org/officeDocument/2006/relationships/image" Target="../media/image34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0.png"/><Relationship Id="rId3" Type="http://schemas.openxmlformats.org/officeDocument/2006/relationships/image" Target="../media/image105.png"/><Relationship Id="rId7" Type="http://schemas.openxmlformats.org/officeDocument/2006/relationships/image" Target="../media/image1002.png"/><Relationship Id="rId2" Type="http://schemas.openxmlformats.org/officeDocument/2006/relationships/image" Target="../media/image8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2.png"/><Relationship Id="rId5" Type="http://schemas.openxmlformats.org/officeDocument/2006/relationships/image" Target="../media/image1063.png"/><Relationship Id="rId4" Type="http://schemas.openxmlformats.org/officeDocument/2006/relationships/image" Target="../media/image913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0.png"/><Relationship Id="rId3" Type="http://schemas.openxmlformats.org/officeDocument/2006/relationships/image" Target="../media/image741.png"/><Relationship Id="rId7" Type="http://schemas.openxmlformats.org/officeDocument/2006/relationships/image" Target="../media/image7800.png"/><Relationship Id="rId12" Type="http://schemas.openxmlformats.org/officeDocument/2006/relationships/image" Target="../media/image8000.png"/><Relationship Id="rId2" Type="http://schemas.openxmlformats.org/officeDocument/2006/relationships/image" Target="../media/image73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00.png"/><Relationship Id="rId11" Type="http://schemas.openxmlformats.org/officeDocument/2006/relationships/image" Target="../media/image7900.png"/><Relationship Id="rId5" Type="http://schemas.openxmlformats.org/officeDocument/2006/relationships/image" Target="../media/image760.png"/><Relationship Id="rId10" Type="http://schemas.openxmlformats.org/officeDocument/2006/relationships/image" Target="../media/image751.png"/><Relationship Id="rId4" Type="http://schemas.openxmlformats.org/officeDocument/2006/relationships/image" Target="../media/image7500.png"/><Relationship Id="rId9" Type="http://schemas.openxmlformats.org/officeDocument/2006/relationships/image" Target="../media/image7400.png"/><Relationship Id="rId14" Type="http://schemas.openxmlformats.org/officeDocument/2006/relationships/image" Target="../media/image8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1.png"/><Relationship Id="rId13" Type="http://schemas.openxmlformats.org/officeDocument/2006/relationships/image" Target="../media/image1011.png"/><Relationship Id="rId18" Type="http://schemas.openxmlformats.org/officeDocument/2006/relationships/image" Target="../media/image109.png"/><Relationship Id="rId7" Type="http://schemas.openxmlformats.org/officeDocument/2006/relationships/image" Target="../media/image951.png"/><Relationship Id="rId12" Type="http://schemas.openxmlformats.org/officeDocument/2006/relationships/image" Target="../media/image1001.png"/><Relationship Id="rId17" Type="http://schemas.openxmlformats.org/officeDocument/2006/relationships/image" Target="../media/image108.png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1.png"/><Relationship Id="rId11" Type="http://schemas.openxmlformats.org/officeDocument/2006/relationships/image" Target="../media/image991.png"/><Relationship Id="rId5" Type="http://schemas.openxmlformats.org/officeDocument/2006/relationships/image" Target="../media/image931.png"/><Relationship Id="rId15" Type="http://schemas.openxmlformats.org/officeDocument/2006/relationships/image" Target="../media/image1022.png"/><Relationship Id="rId10" Type="http://schemas.openxmlformats.org/officeDocument/2006/relationships/image" Target="../media/image981.png"/><Relationship Id="rId4" Type="http://schemas.openxmlformats.org/officeDocument/2006/relationships/image" Target="../media/image921.png"/><Relationship Id="rId9" Type="http://schemas.openxmlformats.org/officeDocument/2006/relationships/image" Target="../media/image971.png"/><Relationship Id="rId14" Type="http://schemas.openxmlformats.org/officeDocument/2006/relationships/image" Target="../media/image9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6.png"/><Relationship Id="rId7" Type="http://schemas.openxmlformats.org/officeDocument/2006/relationships/image" Target="../media/image118.png"/><Relationship Id="rId2" Type="http://schemas.openxmlformats.org/officeDocument/2006/relationships/image" Target="../media/image1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0.png"/><Relationship Id="rId4" Type="http://schemas.openxmlformats.org/officeDocument/2006/relationships/image" Target="../media/image11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2.png"/><Relationship Id="rId4" Type="http://schemas.openxmlformats.org/officeDocument/2006/relationships/image" Target="../media/image12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2.png"/><Relationship Id="rId2" Type="http://schemas.openxmlformats.org/officeDocument/2006/relationships/image" Target="../media/image10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2.png"/><Relationship Id="rId4" Type="http://schemas.openxmlformats.org/officeDocument/2006/relationships/image" Target="../media/image10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9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4.png"/><Relationship Id="rId5" Type="http://schemas.openxmlformats.org/officeDocument/2006/relationships/image" Target="../media/image290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18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91.png"/><Relationship Id="rId7" Type="http://schemas.openxmlformats.org/officeDocument/2006/relationships/image" Target="../media/image66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41.png"/><Relationship Id="rId4" Type="http://schemas.openxmlformats.org/officeDocument/2006/relationships/image" Target="../media/image401.png"/><Relationship Id="rId9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2.png"/><Relationship Id="rId3" Type="http://schemas.openxmlformats.org/officeDocument/2006/relationships/image" Target="../media/image311.png"/><Relationship Id="rId7" Type="http://schemas.openxmlformats.org/officeDocument/2006/relationships/image" Target="../media/image411.png"/><Relationship Id="rId2" Type="http://schemas.openxmlformats.org/officeDocument/2006/relationships/image" Target="../media/image22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11" Type="http://schemas.openxmlformats.org/officeDocument/2006/relationships/image" Target="../media/image681.png"/><Relationship Id="rId5" Type="http://schemas.openxmlformats.org/officeDocument/2006/relationships/image" Target="../media/image390.png"/><Relationship Id="rId10" Type="http://schemas.openxmlformats.org/officeDocument/2006/relationships/image" Target="../media/image671.png"/><Relationship Id="rId4" Type="http://schemas.openxmlformats.org/officeDocument/2006/relationships/image" Target="../media/image360.png"/><Relationship Id="rId9" Type="http://schemas.openxmlformats.org/officeDocument/2006/relationships/image" Target="../media/image6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1.png"/><Relationship Id="rId13" Type="http://schemas.openxmlformats.org/officeDocument/2006/relationships/image" Target="../media/image600.png"/><Relationship Id="rId18" Type="http://schemas.openxmlformats.org/officeDocument/2006/relationships/image" Target="../media/image650.png"/><Relationship Id="rId3" Type="http://schemas.openxmlformats.org/officeDocument/2006/relationships/image" Target="../media/image86.png"/><Relationship Id="rId21" Type="http://schemas.openxmlformats.org/officeDocument/2006/relationships/image" Target="../media/image88.png"/><Relationship Id="rId7" Type="http://schemas.openxmlformats.org/officeDocument/2006/relationships/image" Target="../media/image541.png"/><Relationship Id="rId12" Type="http://schemas.openxmlformats.org/officeDocument/2006/relationships/image" Target="../media/image590.png"/><Relationship Id="rId17" Type="http://schemas.openxmlformats.org/officeDocument/2006/relationships/image" Target="../media/image640.png"/><Relationship Id="rId2" Type="http://schemas.openxmlformats.org/officeDocument/2006/relationships/image" Target="../media/image731.png"/><Relationship Id="rId16" Type="http://schemas.openxmlformats.org/officeDocument/2006/relationships/image" Target="../media/image630.png"/><Relationship Id="rId20" Type="http://schemas.openxmlformats.org/officeDocument/2006/relationships/image" Target="../media/image6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1.png"/><Relationship Id="rId11" Type="http://schemas.openxmlformats.org/officeDocument/2006/relationships/image" Target="../media/image87.png"/><Relationship Id="rId5" Type="http://schemas.openxmlformats.org/officeDocument/2006/relationships/image" Target="../media/image750.png"/><Relationship Id="rId15" Type="http://schemas.openxmlformats.org/officeDocument/2006/relationships/image" Target="../media/image620.png"/><Relationship Id="rId10" Type="http://schemas.openxmlformats.org/officeDocument/2006/relationships/image" Target="../media/image570.png"/><Relationship Id="rId19" Type="http://schemas.openxmlformats.org/officeDocument/2006/relationships/image" Target="../media/image660.png"/><Relationship Id="rId4" Type="http://schemas.openxmlformats.org/officeDocument/2006/relationships/image" Target="../media/image740.png"/><Relationship Id="rId9" Type="http://schemas.openxmlformats.org/officeDocument/2006/relationships/image" Target="../media/image561.png"/><Relationship Id="rId14" Type="http://schemas.openxmlformats.org/officeDocument/2006/relationships/image" Target="../media/image6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3" Type="http://schemas.openxmlformats.org/officeDocument/2006/relationships/image" Target="../media/image690.png"/><Relationship Id="rId7" Type="http://schemas.openxmlformats.org/officeDocument/2006/relationships/image" Target="../media/image73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0.png"/><Relationship Id="rId11" Type="http://schemas.openxmlformats.org/officeDocument/2006/relationships/image" Target="../media/image4.png"/><Relationship Id="rId5" Type="http://schemas.openxmlformats.org/officeDocument/2006/relationships/image" Target="../media/image770.png"/><Relationship Id="rId10" Type="http://schemas.openxmlformats.org/officeDocument/2006/relationships/image" Target="../media/image800.png"/><Relationship Id="rId4" Type="http://schemas.openxmlformats.org/officeDocument/2006/relationships/image" Target="../media/image700.png"/><Relationship Id="rId9" Type="http://schemas.openxmlformats.org/officeDocument/2006/relationships/image" Target="../media/image7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0.png"/><Relationship Id="rId7" Type="http://schemas.openxmlformats.org/officeDocument/2006/relationships/image" Target="../media/image880.png"/><Relationship Id="rId12" Type="http://schemas.openxmlformats.org/officeDocument/2006/relationships/image" Target="../media/image93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1.png"/><Relationship Id="rId11" Type="http://schemas.openxmlformats.org/officeDocument/2006/relationships/image" Target="../media/image92.png"/><Relationship Id="rId5" Type="http://schemas.openxmlformats.org/officeDocument/2006/relationships/image" Target="../media/image861.png"/><Relationship Id="rId10" Type="http://schemas.openxmlformats.org/officeDocument/2006/relationships/image" Target="../media/image91.png"/><Relationship Id="rId4" Type="http://schemas.openxmlformats.org/officeDocument/2006/relationships/image" Target="../media/image850.png"/><Relationship Id="rId9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6.png"/><Relationship Id="rId3" Type="http://schemas.openxmlformats.org/officeDocument/2006/relationships/image" Target="../media/image6.png"/><Relationship Id="rId7" Type="http://schemas.openxmlformats.org/officeDocument/2006/relationships/image" Target="../media/image7.jpeg"/><Relationship Id="rId12" Type="http://schemas.openxmlformats.org/officeDocument/2006/relationships/image" Target="../media/image107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0.png"/><Relationship Id="rId11" Type="http://schemas.openxmlformats.org/officeDocument/2006/relationships/image" Target="../media/image1061.png"/><Relationship Id="rId10" Type="http://schemas.openxmlformats.org/officeDocument/2006/relationships/image" Target="../media/image1051.png"/><Relationship Id="rId9" Type="http://schemas.openxmlformats.org/officeDocument/2006/relationships/image" Target="../media/image10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Text Box 4"/>
          <p:cNvSpPr txBox="1">
            <a:spLocks noChangeArrowheads="1"/>
          </p:cNvSpPr>
          <p:nvPr/>
        </p:nvSpPr>
        <p:spPr bwMode="auto">
          <a:xfrm>
            <a:off x="755576" y="976349"/>
            <a:ext cx="6613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dirty="0">
                <a:solidFill>
                  <a:srgbClr val="FF0000"/>
                </a:solidFill>
              </a:rPr>
              <a:t>實驗結果顯示：即使靜止時，電子也有角動量，稱為自旋 </a:t>
            </a:r>
            <a:r>
              <a:rPr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</a:t>
            </a:r>
            <a:r>
              <a:rPr lang="zh-TW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C03C33-6CFF-4F49-A2D2-34BD33997AD4}"/>
                  </a:ext>
                </a:extLst>
              </p:cNvPr>
              <p:cNvSpPr txBox="1"/>
              <p:nvPr/>
            </p:nvSpPr>
            <p:spPr bwMode="auto">
              <a:xfrm>
                <a:off x="2843808" y="1479025"/>
                <a:ext cx="986680" cy="51860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𝑙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TW" sz="1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C03C33-6CFF-4F49-A2D2-34BD33997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808" y="1479025"/>
                <a:ext cx="986680" cy="518604"/>
              </a:xfrm>
              <a:prstGeom prst="rect">
                <a:avLst/>
              </a:prstGeom>
              <a:blipFill>
                <a:blip r:embed="rId2"/>
                <a:stretch>
                  <a:fillRect l="-6410" t="-4762" r="-5128" b="-1190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2">
                <a:extLst>
                  <a:ext uri="{FF2B5EF4-FFF2-40B4-BE49-F238E27FC236}">
                    <a16:creationId xmlns:a16="http://schemas.microsoft.com/office/drawing/2014/main" id="{4E7EE0CF-AC42-9F4D-A02F-287DF5471D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5427" y="2289945"/>
                <a:ext cx="1229491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ℏ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0" name="文字方塊 2">
                <a:extLst>
                  <a:ext uri="{FF2B5EF4-FFF2-40B4-BE49-F238E27FC236}">
                    <a16:creationId xmlns:a16="http://schemas.microsoft.com/office/drawing/2014/main" id="{4E7EE0CF-AC42-9F4D-A02F-287DF5471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5427" y="2289945"/>
                <a:ext cx="122949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">
                <a:extLst>
                  <a:ext uri="{FF2B5EF4-FFF2-40B4-BE49-F238E27FC236}">
                    <a16:creationId xmlns:a16="http://schemas.microsoft.com/office/drawing/2014/main" id="{1CD7D2C9-454A-6C49-B5AF-4398A83052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181" y="2140157"/>
                <a:ext cx="2597149" cy="67326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1" name="文字方塊 2">
                <a:extLst>
                  <a:ext uri="{FF2B5EF4-FFF2-40B4-BE49-F238E27FC236}">
                    <a16:creationId xmlns:a16="http://schemas.microsoft.com/office/drawing/2014/main" id="{1CD7D2C9-454A-6C49-B5AF-4398A8305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6181" y="2140157"/>
                <a:ext cx="2597149" cy="673261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93A5987-625F-0A4C-A509-465A9249DC9E}"/>
                  </a:ext>
                </a:extLst>
              </p:cNvPr>
              <p:cNvSpPr txBox="1"/>
              <p:nvPr/>
            </p:nvSpPr>
            <p:spPr bwMode="auto">
              <a:xfrm>
                <a:off x="5006469" y="2249712"/>
                <a:ext cx="987643" cy="51860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±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TW" sz="1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93A5987-625F-0A4C-A509-465A9249D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6469" y="2249712"/>
                <a:ext cx="987643" cy="518604"/>
              </a:xfrm>
              <a:prstGeom prst="rect">
                <a:avLst/>
              </a:prstGeom>
              <a:blipFill>
                <a:blip r:embed="rId5"/>
                <a:stretch>
                  <a:fillRect l="-2564" t="-4878" r="-6410" b="-1463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414DE81-4665-20BB-1A61-BD2CB2FC4E6F}"/>
              </a:ext>
            </a:extLst>
          </p:cNvPr>
          <p:cNvSpPr txBox="1"/>
          <p:nvPr/>
        </p:nvSpPr>
        <p:spPr bwMode="auto">
          <a:xfrm>
            <a:off x="755576" y="551205"/>
            <a:ext cx="8147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sz="1800" dirty="0">
                <a:latin typeface="Times New Roman" pitchFamily="18" charset="0"/>
                <a:cs typeface="Times New Roman" pitchFamily="18" charset="0"/>
              </a:rPr>
              <a:t>基態氫原子的電子處於1s，沒有軌道角動量！SG實驗看到的不是軌道角動量。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53791-72C5-1499-2913-ECABA44C733F}"/>
              </a:ext>
            </a:extLst>
          </p:cNvPr>
          <p:cNvSpPr txBox="1"/>
          <p:nvPr/>
        </p:nvSpPr>
        <p:spPr bwMode="auto">
          <a:xfrm>
            <a:off x="755576" y="1558253"/>
            <a:ext cx="24620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只有兩個態，因此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71DCD3-3C85-E921-5467-174EAAF90C93}"/>
              </a:ext>
            </a:extLst>
          </p:cNvPr>
          <p:cNvSpPr txBox="1"/>
          <p:nvPr/>
        </p:nvSpPr>
        <p:spPr bwMode="auto">
          <a:xfrm>
            <a:off x="786248" y="3025990"/>
            <a:ext cx="5585951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自旋角動量，大小固定，無法增加，也無法減少。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4C4F01-A37C-50AB-005E-D3FEAF050907}"/>
              </a:ext>
            </a:extLst>
          </p:cNvPr>
          <p:cNvSpPr txBox="1"/>
          <p:nvPr/>
        </p:nvSpPr>
        <p:spPr bwMode="auto">
          <a:xfrm>
            <a:off x="755576" y="3573016"/>
            <a:ext cx="5514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軌道角動量是可以慢慢透過量子躍遷減少到零的。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3FB8581-DFA8-3493-8123-9244F43A17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5722" y="4158392"/>
            <a:ext cx="26289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70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CE1B97D-1B80-1E5B-8CE2-0BF101004694}"/>
                  </a:ext>
                </a:extLst>
              </p:cNvPr>
              <p:cNvSpPr txBox="1"/>
              <p:nvPr/>
            </p:nvSpPr>
            <p:spPr bwMode="auto">
              <a:xfrm>
                <a:off x="1097912" y="1041145"/>
                <a:ext cx="4743542" cy="54502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𝜙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𝜙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𝜙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𝜙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CE1B97D-1B80-1E5B-8CE2-0BF101004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7912" y="1041145"/>
                <a:ext cx="4743542" cy="545021"/>
              </a:xfrm>
              <a:prstGeom prst="rect">
                <a:avLst/>
              </a:prstGeom>
              <a:blipFill>
                <a:blip r:embed="rId2"/>
                <a:stretch>
                  <a:fillRect l="-535" t="-4651" b="-1860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AAAB99-EC0D-99F2-42CE-C5471A576218}"/>
                  </a:ext>
                </a:extLst>
              </p:cNvPr>
              <p:cNvSpPr txBox="1"/>
              <p:nvPr/>
            </p:nvSpPr>
            <p:spPr bwMode="auto">
              <a:xfrm>
                <a:off x="1064745" y="539117"/>
                <a:ext cx="7908379" cy="508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0" lang="zh-TW" altLang="en-US" dirty="0">
                    <a:solidFill>
                      <a:srgbClr val="000000"/>
                    </a:solidFill>
                  </a:rPr>
                  <a:t>讓我們以</a:t>
                </a:r>
                <a14:m>
                  <m:oMath xmlns:m="http://schemas.openxmlformats.org/officeDocument/2006/math">
                    <m:r>
                      <a:rPr kumimoji="0" lang="en-US" altLang="zh-TW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kumimoji="0" lang="zh-TW" altLang="en-US" dirty="0">
                    <a:solidFill>
                      <a:srgbClr val="000000"/>
                    </a:solidFill>
                  </a:rPr>
                  <a:t>平面上</a:t>
                </a:r>
                <a14:m>
                  <m:oMath xmlns:m="http://schemas.openxmlformats.org/officeDocument/2006/math">
                    <m:r>
                      <a:rPr kumimoji="0"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kumimoji="0" lang="en-US" altLang="zh-TW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zh-TW" altLang="en-US" dirty="0">
                    <a:solidFill>
                      <a:srgbClr val="000000"/>
                    </a:solidFill>
                  </a:rPr>
                  <a:t>的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zh-TW" altLang="en-US" dirty="0">
                    <a:solidFill>
                      <a:srgbClr val="000000"/>
                    </a:solidFill>
                  </a:rPr>
                  <a:t>為例，求解本徵值為</a:t>
                </a:r>
                <a14:m>
                  <m:oMath xmlns:m="http://schemas.openxmlformats.org/officeDocument/2006/math">
                    <m:r>
                      <a:rPr kumimoji="0" lang="zh-TW" alt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zh-TW" altLang="en-US" dirty="0">
                    <a:solidFill>
                      <a:srgbClr val="000000"/>
                    </a:solidFill>
                  </a:rPr>
                  <a:t>的本徵態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zh-TW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zh-TW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altLang="zh-TW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altLang="zh-TW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AAAB99-EC0D-99F2-42CE-C5471A576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4745" y="539117"/>
                <a:ext cx="7908379" cy="508344"/>
              </a:xfrm>
              <a:prstGeom prst="rect">
                <a:avLst/>
              </a:prstGeom>
              <a:blipFill>
                <a:blip r:embed="rId3"/>
                <a:stretch>
                  <a:fillRect l="-803" b="-48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D170847-4EE3-E8A6-55C3-B879721200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71" t="60320" r="35379" b="5274"/>
          <a:stretch/>
        </p:blipFill>
        <p:spPr>
          <a:xfrm>
            <a:off x="5963073" y="1654626"/>
            <a:ext cx="2652579" cy="1970487"/>
          </a:xfrm>
          <a:prstGeom prst="rect">
            <a:avLst/>
          </a:prstGeom>
        </p:spPr>
      </p:pic>
      <p:sp>
        <p:nvSpPr>
          <p:cNvPr id="6" name="Line 16">
            <a:extLst>
              <a:ext uri="{FF2B5EF4-FFF2-40B4-BE49-F238E27FC236}">
                <a16:creationId xmlns:a16="http://schemas.microsoft.com/office/drawing/2014/main" id="{DAAD83F5-5638-4FD8-621B-B5619AA30AD3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7995466" y="2148731"/>
            <a:ext cx="215443" cy="72276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15A66C-7471-1DF9-0C7C-26605BA6FBCE}"/>
                  </a:ext>
                </a:extLst>
              </p:cNvPr>
              <p:cNvSpPr txBox="1"/>
              <p:nvPr/>
            </p:nvSpPr>
            <p:spPr bwMode="auto">
              <a:xfrm>
                <a:off x="8314012" y="2139979"/>
                <a:ext cx="15055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n-TW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15A66C-7471-1DF9-0C7C-26605BA6F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4012" y="2139979"/>
                <a:ext cx="150554" cy="215444"/>
              </a:xfrm>
              <a:prstGeom prst="rect">
                <a:avLst/>
              </a:prstGeom>
              <a:blipFill>
                <a:blip r:embed="rId5"/>
                <a:stretch>
                  <a:fillRect l="-23077" t="-16667" r="-15385" b="-55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E95919-3C82-28DB-E695-C13987E7CD4B}"/>
                  </a:ext>
                </a:extLst>
              </p:cNvPr>
              <p:cNvSpPr txBox="1"/>
              <p:nvPr/>
            </p:nvSpPr>
            <p:spPr bwMode="auto">
              <a:xfrm>
                <a:off x="1115171" y="2052067"/>
                <a:ext cx="2525243" cy="51610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𝜙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𝜙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E95919-3C82-28DB-E695-C13987E7C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171" y="2052067"/>
                <a:ext cx="2525243" cy="516103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695672-6F8C-9FDC-80D4-0CC6DB0DA2BD}"/>
                  </a:ext>
                </a:extLst>
              </p:cNvPr>
              <p:cNvSpPr txBox="1"/>
              <p:nvPr/>
            </p:nvSpPr>
            <p:spPr bwMode="auto">
              <a:xfrm>
                <a:off x="1129516" y="2627963"/>
                <a:ext cx="2125582" cy="5162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0"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𝜙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𝜙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0"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695672-6F8C-9FDC-80D4-0CC6DB0DA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9516" y="2627963"/>
                <a:ext cx="2125582" cy="516232"/>
              </a:xfrm>
              <a:prstGeom prst="rect">
                <a:avLst/>
              </a:prstGeom>
              <a:blipFill>
                <a:blip r:embed="rId7"/>
                <a:stretch>
                  <a:fillRect r="-1775" b="-190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B6894D-FD5E-9C01-03B0-4E60E52AEC1C}"/>
                  </a:ext>
                </a:extLst>
              </p:cNvPr>
              <p:cNvSpPr txBox="1"/>
              <p:nvPr/>
            </p:nvSpPr>
            <p:spPr bwMode="auto">
              <a:xfrm>
                <a:off x="1136751" y="3550953"/>
                <a:ext cx="1642757" cy="5162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0"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𝜙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𝜙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0"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B6894D-FD5E-9C01-03B0-4E60E52AE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6751" y="3550953"/>
                <a:ext cx="1642757" cy="516232"/>
              </a:xfrm>
              <a:prstGeom prst="rect">
                <a:avLst/>
              </a:prstGeom>
              <a:blipFill>
                <a:blip r:embed="rId8"/>
                <a:stretch>
                  <a:fillRect r="-3077" b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3B720B-20DE-CA5B-3ACC-5AA6BE91FC1E}"/>
                  </a:ext>
                </a:extLst>
              </p:cNvPr>
              <p:cNvSpPr txBox="1"/>
              <p:nvPr/>
            </p:nvSpPr>
            <p:spPr bwMode="auto">
              <a:xfrm>
                <a:off x="2911934" y="3670569"/>
                <a:ext cx="1115498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3B720B-20DE-CA5B-3ACC-5AA6BE91F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1934" y="3670569"/>
                <a:ext cx="1115498" cy="276999"/>
              </a:xfrm>
              <a:prstGeom prst="rect">
                <a:avLst/>
              </a:prstGeom>
              <a:blipFill>
                <a:blip r:embed="rId9"/>
                <a:stretch>
                  <a:fillRect l="-4494" r="-3371" b="-41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DAB5F4-C341-B911-7417-0BD5E20993F8}"/>
                  </a:ext>
                </a:extLst>
              </p:cNvPr>
              <p:cNvSpPr txBox="1"/>
              <p:nvPr/>
            </p:nvSpPr>
            <p:spPr bwMode="auto">
              <a:xfrm>
                <a:off x="6285877" y="3670569"/>
                <a:ext cx="784637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kumimoji="0"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DAB5F4-C341-B911-7417-0BD5E2099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85877" y="3670569"/>
                <a:ext cx="784637" cy="276999"/>
              </a:xfrm>
              <a:prstGeom prst="rect">
                <a:avLst/>
              </a:prstGeom>
              <a:blipFill>
                <a:blip r:embed="rId10"/>
                <a:stretch>
                  <a:fillRect l="-6349" r="-6349" b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84D20850-75D1-410E-0AA8-E147C2155A3D}"/>
              </a:ext>
            </a:extLst>
          </p:cNvPr>
          <p:cNvSpPr txBox="1"/>
          <p:nvPr/>
        </p:nvSpPr>
        <p:spPr bwMode="auto">
          <a:xfrm>
            <a:off x="4067944" y="3624402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正如預期，本徵值為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E45CB8A-630D-809D-6A58-9C735496F7CD}"/>
                  </a:ext>
                </a:extLst>
              </p:cNvPr>
              <p:cNvSpPr txBox="1"/>
              <p:nvPr/>
            </p:nvSpPr>
            <p:spPr bwMode="auto">
              <a:xfrm>
                <a:off x="1173492" y="4484202"/>
                <a:ext cx="611514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kumimoji="0"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E45CB8A-630D-809D-6A58-9C735496F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3492" y="4484202"/>
                <a:ext cx="611514" cy="276999"/>
              </a:xfrm>
              <a:prstGeom prst="rect">
                <a:avLst/>
              </a:prstGeom>
              <a:blipFill>
                <a:blip r:embed="rId11"/>
                <a:stretch>
                  <a:fillRect l="-8163" r="-8163" b="-909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04A281-67A4-02DE-967C-64EC8235F212}"/>
                  </a:ext>
                </a:extLst>
              </p:cNvPr>
              <p:cNvSpPr txBox="1"/>
              <p:nvPr/>
            </p:nvSpPr>
            <p:spPr bwMode="auto">
              <a:xfrm>
                <a:off x="2915816" y="4494631"/>
                <a:ext cx="1655518" cy="28764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sup>
                      </m:sSup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0"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04A281-67A4-02DE-967C-64EC8235F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5816" y="4494631"/>
                <a:ext cx="1655518" cy="287643"/>
              </a:xfrm>
              <a:prstGeom prst="rect">
                <a:avLst/>
              </a:prstGeom>
              <a:blipFill>
                <a:blip r:embed="rId12"/>
                <a:stretch>
                  <a:fillRect l="-763" t="-8333" r="-3053" b="-8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E8E293-2908-1961-63A0-232C63110B65}"/>
                  </a:ext>
                </a:extLst>
              </p:cNvPr>
              <p:cNvSpPr txBox="1"/>
              <p:nvPr/>
            </p:nvSpPr>
            <p:spPr bwMode="auto">
              <a:xfrm>
                <a:off x="4895945" y="4369202"/>
                <a:ext cx="3308085" cy="50699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,↑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d>
                        <m:d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𝜙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kumimoji="0" lang="en-US" altLang="zh-TW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𝜙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kumimoji="0" lang="en-US" altLang="zh-TW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E8E293-2908-1961-63A0-232C63110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5945" y="4369202"/>
                <a:ext cx="3308085" cy="506998"/>
              </a:xfrm>
              <a:prstGeom prst="rect">
                <a:avLst/>
              </a:prstGeom>
              <a:blipFill>
                <a:blip r:embed="rId13"/>
                <a:stretch>
                  <a:fillRect l="-11069" t="-72500" b="-11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1715109-6E02-FB1E-C1A1-F0F4BFFB67DC}"/>
              </a:ext>
            </a:extLst>
          </p:cNvPr>
          <p:cNvSpPr txBox="1"/>
          <p:nvPr/>
        </p:nvSpPr>
        <p:spPr bwMode="auto">
          <a:xfrm>
            <a:off x="1755650" y="4438035"/>
            <a:ext cx="11601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代回，得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935AA3-6AE1-2FC0-E18A-04BBBEC9F052}"/>
              </a:ext>
            </a:extLst>
          </p:cNvPr>
          <p:cNvSpPr txBox="1"/>
          <p:nvPr/>
        </p:nvSpPr>
        <p:spPr bwMode="auto">
          <a:xfrm>
            <a:off x="1068596" y="4993551"/>
            <a:ext cx="17790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歸一化條件：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E078CE4-051C-4C2F-9AB1-6E1D45347B5A}"/>
                  </a:ext>
                </a:extLst>
              </p:cNvPr>
              <p:cNvSpPr txBox="1"/>
              <p:nvPr/>
            </p:nvSpPr>
            <p:spPr bwMode="auto">
              <a:xfrm>
                <a:off x="2759299" y="5020347"/>
                <a:ext cx="4495077" cy="41601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,↑</m:t>
                          </m:r>
                        </m: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E078CE4-051C-4C2F-9AB1-6E1D45347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59299" y="5020347"/>
                <a:ext cx="4495077" cy="416011"/>
              </a:xfrm>
              <a:prstGeom prst="rect">
                <a:avLst/>
              </a:prstGeom>
              <a:blipFill>
                <a:blip r:embed="rId14"/>
                <a:stretch>
                  <a:fillRect b="-1470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A708738-818B-FE7B-FC6B-5A0D89E60015}"/>
                  </a:ext>
                </a:extLst>
              </p:cNvPr>
              <p:cNvSpPr txBox="1"/>
              <p:nvPr/>
            </p:nvSpPr>
            <p:spPr bwMode="auto">
              <a:xfrm>
                <a:off x="2779508" y="5661506"/>
                <a:ext cx="2850589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A708738-818B-FE7B-FC6B-5A0D89E60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9508" y="5661506"/>
                <a:ext cx="2850589" cy="276999"/>
              </a:xfrm>
              <a:prstGeom prst="rect">
                <a:avLst/>
              </a:prstGeom>
              <a:blipFill>
                <a:blip r:embed="rId15"/>
                <a:stretch>
                  <a:fillRect t="-4348" r="-1327" b="-43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2C4C31D-12A0-BD82-58B3-50056F4EC990}"/>
                  </a:ext>
                </a:extLst>
              </p:cNvPr>
              <p:cNvSpPr txBox="1"/>
              <p:nvPr/>
            </p:nvSpPr>
            <p:spPr bwMode="auto">
              <a:xfrm>
                <a:off x="6006243" y="5540582"/>
                <a:ext cx="898066" cy="57227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2C4C31D-12A0-BD82-58B3-50056F4EC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6243" y="5540582"/>
                <a:ext cx="898066" cy="572273"/>
              </a:xfrm>
              <a:prstGeom prst="rect">
                <a:avLst/>
              </a:prstGeom>
              <a:blipFill>
                <a:blip r:embed="rId16"/>
                <a:stretch>
                  <a:fillRect t="-6522" r="-5556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45DA48-F9B6-6B3A-9ACE-AF353B2EEFF1}"/>
                  </a:ext>
                </a:extLst>
              </p:cNvPr>
              <p:cNvSpPr txBox="1"/>
              <p:nvPr/>
            </p:nvSpPr>
            <p:spPr bwMode="auto">
              <a:xfrm>
                <a:off x="7168876" y="5540581"/>
                <a:ext cx="1102802" cy="57227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𝑐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45DA48-F9B6-6B3A-9ACE-AF353B2EE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8876" y="5540581"/>
                <a:ext cx="1102802" cy="572273"/>
              </a:xfrm>
              <a:prstGeom prst="rect">
                <a:avLst/>
              </a:prstGeom>
              <a:blipFill>
                <a:blip r:embed="rId17"/>
                <a:stretch>
                  <a:fillRect l="-2273" t="-6522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93EBF78-2818-673A-9C4B-4426D5F5D539}"/>
                  </a:ext>
                </a:extLst>
              </p:cNvPr>
              <p:cNvSpPr txBox="1"/>
              <p:nvPr/>
            </p:nvSpPr>
            <p:spPr bwMode="auto">
              <a:xfrm>
                <a:off x="1065990" y="6204830"/>
                <a:ext cx="627762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如前所述：實數常數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𝑐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可以取任意值！例如：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93EBF78-2818-673A-9C4B-4426D5F5D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5990" y="6204830"/>
                <a:ext cx="6277623" cy="369332"/>
              </a:xfrm>
              <a:prstGeom prst="rect">
                <a:avLst/>
              </a:prstGeom>
              <a:blipFill>
                <a:blip r:embed="rId18"/>
                <a:stretch>
                  <a:fillRect l="-1010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AA8143F-E80A-CD1A-E022-D4574F754725}"/>
                  </a:ext>
                </a:extLst>
              </p:cNvPr>
              <p:cNvSpPr txBox="1"/>
              <p:nvPr/>
            </p:nvSpPr>
            <p:spPr bwMode="auto">
              <a:xfrm>
                <a:off x="5630097" y="6202515"/>
                <a:ext cx="665952" cy="52091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𝜙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AA8143F-E80A-CD1A-E022-D4574F754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0097" y="6202515"/>
                <a:ext cx="665952" cy="520912"/>
              </a:xfrm>
              <a:prstGeom prst="rect">
                <a:avLst/>
              </a:prstGeom>
              <a:blipFill>
                <a:blip r:embed="rId19"/>
                <a:stretch>
                  <a:fillRect l="-3774" t="-4762" r="-11321"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DB26D1-1D3C-2D9F-0DED-7CB3D8C104D3}"/>
                  </a:ext>
                </a:extLst>
              </p:cNvPr>
              <p:cNvSpPr txBox="1"/>
              <p:nvPr/>
            </p:nvSpPr>
            <p:spPr bwMode="auto">
              <a:xfrm>
                <a:off x="6778567" y="6204919"/>
                <a:ext cx="2022348" cy="57227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,↑</m:t>
                              </m:r>
                            </m:e>
                          </m:d>
                        </m:e>
                      </m:d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𝜙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/2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𝜙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/2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DB26D1-1D3C-2D9F-0DED-7CB3D8C10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78567" y="6204919"/>
                <a:ext cx="2022348" cy="572273"/>
              </a:xfrm>
              <a:prstGeom prst="rect">
                <a:avLst/>
              </a:prstGeom>
              <a:blipFill>
                <a:blip r:embed="rId20"/>
                <a:stretch>
                  <a:fillRect l="-18012" t="-56522" b="-9130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F2C0BFD8-50BF-C3D7-29B0-353254E02680}"/>
              </a:ext>
            </a:extLst>
          </p:cNvPr>
          <p:cNvSpPr txBox="1"/>
          <p:nvPr/>
        </p:nvSpPr>
        <p:spPr bwMode="auto">
          <a:xfrm>
            <a:off x="1115616" y="4125299"/>
            <a:ext cx="582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E584C97-4C8F-26BA-9591-85B9CE390004}"/>
                  </a:ext>
                </a:extLst>
              </p:cNvPr>
              <p:cNvSpPr txBox="1"/>
              <p:nvPr/>
            </p:nvSpPr>
            <p:spPr bwMode="auto">
              <a:xfrm>
                <a:off x="3684239" y="191091"/>
                <a:ext cx="217447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kumimoji="0" lang="zh-TW" altLang="en-US" dirty="0">
                    <a:solidFill>
                      <a:srgbClr val="FF0000"/>
                    </a:solidFill>
                  </a:rPr>
                  <a:t>平面上的自旋態</a:t>
                </a:r>
                <a:endParaRPr lang="en-T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E584C97-4C8F-26BA-9591-85B9CE390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4239" y="191091"/>
                <a:ext cx="2174474" cy="369332"/>
              </a:xfrm>
              <a:prstGeom prst="rect">
                <a:avLst/>
              </a:prstGeom>
              <a:blipFill>
                <a:blip r:embed="rId21"/>
                <a:stretch>
                  <a:fillRect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9542E22-B366-5C4F-7190-8783C34A6CF0}"/>
              </a:ext>
            </a:extLst>
          </p:cNvPr>
          <p:cNvSpPr txBox="1"/>
          <p:nvPr/>
        </p:nvSpPr>
        <p:spPr bwMode="auto">
          <a:xfrm>
            <a:off x="1064745" y="1618914"/>
            <a:ext cx="20657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本徵態方程式：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6BB18B-2755-0CEB-E060-28A9AC6F7579}"/>
              </a:ext>
            </a:extLst>
          </p:cNvPr>
          <p:cNvSpPr txBox="1"/>
          <p:nvPr/>
        </p:nvSpPr>
        <p:spPr bwMode="auto">
          <a:xfrm>
            <a:off x="1003388" y="3158538"/>
            <a:ext cx="43656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此式只有在行列式為零時有非零解：</a:t>
            </a:r>
          </a:p>
        </p:txBody>
      </p:sp>
    </p:spTree>
    <p:extLst>
      <p:ext uri="{BB962C8B-B14F-4D97-AF65-F5344CB8AC3E}">
        <p14:creationId xmlns:p14="http://schemas.microsoft.com/office/powerpoint/2010/main" val="108877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515992-794C-9910-12BB-8EFAE4E2599F}"/>
                  </a:ext>
                </a:extLst>
              </p:cNvPr>
              <p:cNvSpPr txBox="1"/>
              <p:nvPr/>
            </p:nvSpPr>
            <p:spPr bwMode="auto">
              <a:xfrm>
                <a:off x="1328571" y="395735"/>
                <a:ext cx="2022348" cy="57227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,↑</m:t>
                              </m:r>
                            </m:e>
                          </m:d>
                        </m:e>
                      </m:d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𝜙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/2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𝜙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/2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515992-794C-9910-12BB-8EFAE4E25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8571" y="395735"/>
                <a:ext cx="2022348" cy="572273"/>
              </a:xfrm>
              <a:prstGeom prst="rect">
                <a:avLst/>
              </a:prstGeom>
              <a:blipFill>
                <a:blip r:embed="rId4"/>
                <a:stretch>
                  <a:fillRect l="-18125" t="-56522" b="-8913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E24882-B469-9087-19C6-BD0407A90E8F}"/>
                  </a:ext>
                </a:extLst>
              </p:cNvPr>
              <p:cNvSpPr txBox="1"/>
              <p:nvPr/>
            </p:nvSpPr>
            <p:spPr bwMode="auto">
              <a:xfrm>
                <a:off x="1328571" y="1409240"/>
                <a:ext cx="2073645" cy="57227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e>
                          </m:d>
                        </m:e>
                      </m:d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𝜙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/2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𝜙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/2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E24882-B469-9087-19C6-BD0407A90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8571" y="1409240"/>
                <a:ext cx="2073645" cy="572273"/>
              </a:xfrm>
              <a:prstGeom prst="rect">
                <a:avLst/>
              </a:prstGeom>
              <a:blipFill>
                <a:blip r:embed="rId5"/>
                <a:stretch>
                  <a:fillRect l="-17683" t="-56522" b="-9130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7722FE-43B3-0AC9-C3F5-CB462812A942}"/>
                  </a:ext>
                </a:extLst>
              </p:cNvPr>
              <p:cNvSpPr txBox="1"/>
              <p:nvPr/>
            </p:nvSpPr>
            <p:spPr bwMode="auto">
              <a:xfrm>
                <a:off x="1613584" y="1025437"/>
                <a:ext cx="784638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kumimoji="0"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7722FE-43B3-0AC9-C3F5-CB462812A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3584" y="1025437"/>
                <a:ext cx="784638" cy="276999"/>
              </a:xfrm>
              <a:prstGeom prst="rect">
                <a:avLst/>
              </a:prstGeom>
              <a:blipFill>
                <a:blip r:embed="rId6"/>
                <a:stretch>
                  <a:fillRect l="-8065" r="-6452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93ECCA2-7E51-2362-7D01-D36E3A09AF6C}"/>
              </a:ext>
            </a:extLst>
          </p:cNvPr>
          <p:cNvSpPr txBox="1"/>
          <p:nvPr/>
        </p:nvSpPr>
        <p:spPr bwMode="auto">
          <a:xfrm>
            <a:off x="1253231" y="960121"/>
            <a:ext cx="582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當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455285-109B-C6DD-2A6E-D0C1F8EDA9AD}"/>
              </a:ext>
            </a:extLst>
          </p:cNvPr>
          <p:cNvSpPr txBox="1"/>
          <p:nvPr/>
        </p:nvSpPr>
        <p:spPr bwMode="auto">
          <a:xfrm>
            <a:off x="1253231" y="2060174"/>
            <a:ext cx="26703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計算自旋的期望值：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183840-D9CC-CD62-F1C3-05D608EF142E}"/>
                  </a:ext>
                </a:extLst>
              </p:cNvPr>
              <p:cNvSpPr txBox="1"/>
              <p:nvPr/>
            </p:nvSpPr>
            <p:spPr bwMode="auto">
              <a:xfrm>
                <a:off x="891111" y="2421078"/>
                <a:ext cx="6818790" cy="57778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↑</m:t>
                          </m:r>
                        </m:e>
                        <m:e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↑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𝜙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/2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𝜙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/2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𝜙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/2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𝜙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/2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183840-D9CC-CD62-F1C3-05D608EF1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1111" y="2421078"/>
                <a:ext cx="6818790" cy="577787"/>
              </a:xfrm>
              <a:prstGeom prst="rect">
                <a:avLst/>
              </a:prstGeom>
              <a:blipFill>
                <a:blip r:embed="rId7"/>
                <a:stretch>
                  <a:fillRect t="-2128" b="-85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CE5815-2A59-91CF-3C40-26F79C19DCF7}"/>
                  </a:ext>
                </a:extLst>
              </p:cNvPr>
              <p:cNvSpPr txBox="1"/>
              <p:nvPr/>
            </p:nvSpPr>
            <p:spPr bwMode="auto">
              <a:xfrm>
                <a:off x="869062" y="3797415"/>
                <a:ext cx="6619184" cy="57778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↑</m:t>
                          </m:r>
                        </m:e>
                        <m:e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↑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𝜙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/2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𝜙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/2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𝜙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/2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𝜙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/2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CE5815-2A59-91CF-3C40-26F79C19D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9062" y="3797415"/>
                <a:ext cx="6619184" cy="577787"/>
              </a:xfrm>
              <a:prstGeom prst="rect">
                <a:avLst/>
              </a:prstGeom>
              <a:blipFill>
                <a:blip r:embed="rId8"/>
                <a:stretch>
                  <a:fillRect t="-2174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0CD3A5-FFD3-5ED3-64F6-58175F9D30EE}"/>
                  </a:ext>
                </a:extLst>
              </p:cNvPr>
              <p:cNvSpPr txBox="1"/>
              <p:nvPr/>
            </p:nvSpPr>
            <p:spPr bwMode="auto">
              <a:xfrm>
                <a:off x="860581" y="3073138"/>
                <a:ext cx="3278846" cy="54495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/2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𝜙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/2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𝜙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/2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0CD3A5-FFD3-5ED3-64F6-58175F9D3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0581" y="3073138"/>
                <a:ext cx="3278846" cy="544957"/>
              </a:xfrm>
              <a:prstGeom prst="rect">
                <a:avLst/>
              </a:prstGeom>
              <a:blipFill>
                <a:blip r:embed="rId9"/>
                <a:stretch>
                  <a:fillRect t="-2222" r="-1158" b="-111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840169-E4B1-D7EE-F524-B108200EDEEC}"/>
                  </a:ext>
                </a:extLst>
              </p:cNvPr>
              <p:cNvSpPr txBox="1"/>
              <p:nvPr/>
            </p:nvSpPr>
            <p:spPr bwMode="auto">
              <a:xfrm>
                <a:off x="4300506" y="3163600"/>
                <a:ext cx="290436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TW" altLang="en-US" b="0" dirty="0">
                    <a:latin typeface="Times New Roman" pitchFamily="18" charset="0"/>
                  </a:rPr>
                  <a:t>期望值如預期是零。</a:t>
                </a:r>
                <a:endParaRPr lang="en-US" altLang="zh-TW" b="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840169-E4B1-D7EE-F524-B108200ED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00506" y="3163600"/>
                <a:ext cx="2904368" cy="369332"/>
              </a:xfrm>
              <a:prstGeom prst="rect">
                <a:avLst/>
              </a:prstGeom>
              <a:blipFill>
                <a:blip r:embed="rId10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9899869-DA66-ED8A-1C5F-53C45FBCBD28}"/>
                  </a:ext>
                </a:extLst>
              </p:cNvPr>
              <p:cNvSpPr txBox="1"/>
              <p:nvPr/>
            </p:nvSpPr>
            <p:spPr bwMode="auto">
              <a:xfrm>
                <a:off x="869062" y="4422930"/>
                <a:ext cx="5581080" cy="54495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/2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𝜙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/2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𝜙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/2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9899869-DA66-ED8A-1C5F-53C45FBCB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9062" y="4422930"/>
                <a:ext cx="5581080" cy="544957"/>
              </a:xfrm>
              <a:prstGeom prst="rect">
                <a:avLst/>
              </a:prstGeom>
              <a:blipFill>
                <a:blip r:embed="rId11"/>
                <a:stretch>
                  <a:fillRect t="-2273" r="-455" b="-113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44F8AE-A4A6-C6A0-710A-EEC86B00934D}"/>
                  </a:ext>
                </a:extLst>
              </p:cNvPr>
              <p:cNvSpPr txBox="1"/>
              <p:nvPr/>
            </p:nvSpPr>
            <p:spPr bwMode="auto">
              <a:xfrm>
                <a:off x="860879" y="5025187"/>
                <a:ext cx="1478866" cy="52411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44F8AE-A4A6-C6A0-710A-EEC86B009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0879" y="5025187"/>
                <a:ext cx="1478866" cy="524118"/>
              </a:xfrm>
              <a:prstGeom prst="rect">
                <a:avLst/>
              </a:prstGeom>
              <a:blipFill>
                <a:blip r:embed="rId12"/>
                <a:stretch>
                  <a:fillRect t="-2381" r="-2542" b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2CFD0508-4371-E3CB-2DC6-8CA7599E63D4}"/>
              </a:ext>
            </a:extLst>
          </p:cNvPr>
          <p:cNvSpPr txBox="1"/>
          <p:nvPr/>
        </p:nvSpPr>
        <p:spPr bwMode="auto">
          <a:xfrm>
            <a:off x="891111" y="6381991"/>
            <a:ext cx="5215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但記得這樣的古典圖像只對期望值成立！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9576B3B-D0F2-254D-E427-C5279A3C4F1B}"/>
                  </a:ext>
                </a:extLst>
              </p:cNvPr>
              <p:cNvSpPr txBox="1"/>
              <p:nvPr/>
            </p:nvSpPr>
            <p:spPr bwMode="auto">
              <a:xfrm>
                <a:off x="855046" y="5594540"/>
                <a:ext cx="48965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𝑛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,↑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自旋期望值的確是沿著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方向。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9576B3B-D0F2-254D-E427-C5279A3C4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5046" y="5594540"/>
                <a:ext cx="4896544" cy="369332"/>
              </a:xfrm>
              <a:prstGeom prst="rect">
                <a:avLst/>
              </a:prstGeom>
              <a:blipFill>
                <a:blip r:embed="rId14"/>
                <a:stretch>
                  <a:fillRect l="-1034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482BCD-FF72-8791-47AF-E2BE743A9A33}"/>
                  </a:ext>
                </a:extLst>
              </p:cNvPr>
              <p:cNvSpPr txBox="1"/>
              <p:nvPr/>
            </p:nvSpPr>
            <p:spPr bwMode="auto">
              <a:xfrm>
                <a:off x="855046" y="5985239"/>
                <a:ext cx="530112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有時會不小心直接就說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𝑛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,↑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自旋是沿著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方向。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482BCD-FF72-8791-47AF-E2BE743A9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5046" y="5985239"/>
                <a:ext cx="5301129" cy="369332"/>
              </a:xfrm>
              <a:prstGeom prst="rect">
                <a:avLst/>
              </a:prstGeom>
              <a:blipFill>
                <a:blip r:embed="rId15"/>
                <a:stretch>
                  <a:fillRect l="-957" t="-11333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4F5A8946-C8B4-8B18-AAF1-511F07C08F93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8071" t="60320" r="35379" b="5274"/>
          <a:stretch/>
        </p:blipFill>
        <p:spPr>
          <a:xfrm>
            <a:off x="5123852" y="270139"/>
            <a:ext cx="2652579" cy="1970487"/>
          </a:xfrm>
          <a:prstGeom prst="rect">
            <a:avLst/>
          </a:prstGeom>
        </p:spPr>
      </p:pic>
      <p:sp>
        <p:nvSpPr>
          <p:cNvPr id="21" name="Line 16">
            <a:extLst>
              <a:ext uri="{FF2B5EF4-FFF2-40B4-BE49-F238E27FC236}">
                <a16:creationId xmlns:a16="http://schemas.microsoft.com/office/drawing/2014/main" id="{6B2DE2C0-59BE-B8B7-8557-68B508F1472D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7156245" y="764244"/>
            <a:ext cx="215443" cy="72276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B787A52-F492-8C7C-26E6-D6FC57A659A2}"/>
                  </a:ext>
                </a:extLst>
              </p:cNvPr>
              <p:cNvSpPr txBox="1"/>
              <p:nvPr/>
            </p:nvSpPr>
            <p:spPr bwMode="auto">
              <a:xfrm>
                <a:off x="7474791" y="755492"/>
                <a:ext cx="15055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n-TW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B787A52-F492-8C7C-26E6-D6FC57A65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74791" y="755492"/>
                <a:ext cx="150554" cy="215444"/>
              </a:xfrm>
              <a:prstGeom prst="rect">
                <a:avLst/>
              </a:prstGeom>
              <a:blipFill>
                <a:blip r:embed="rId17"/>
                <a:stretch>
                  <a:fillRect l="-23077" t="-16667" r="-7692" b="-55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30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28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515992-794C-9910-12BB-8EFAE4E2599F}"/>
                  </a:ext>
                </a:extLst>
              </p:cNvPr>
              <p:cNvSpPr txBox="1"/>
              <p:nvPr/>
            </p:nvSpPr>
            <p:spPr bwMode="auto">
              <a:xfrm>
                <a:off x="1138987" y="727625"/>
                <a:ext cx="2022348" cy="57227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,↑</m:t>
                              </m:r>
                            </m:e>
                          </m:d>
                        </m:e>
                      </m:d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𝜙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/2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𝜙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/2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515992-794C-9910-12BB-8EFAE4E25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8987" y="727625"/>
                <a:ext cx="2022348" cy="572273"/>
              </a:xfrm>
              <a:prstGeom prst="rect">
                <a:avLst/>
              </a:prstGeom>
              <a:blipFill>
                <a:blip r:embed="rId4"/>
                <a:stretch>
                  <a:fillRect l="-18012" t="-56522" b="-8913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E24882-B469-9087-19C6-BD0407A90E8F}"/>
                  </a:ext>
                </a:extLst>
              </p:cNvPr>
              <p:cNvSpPr txBox="1"/>
              <p:nvPr/>
            </p:nvSpPr>
            <p:spPr bwMode="auto">
              <a:xfrm>
                <a:off x="1138987" y="1334989"/>
                <a:ext cx="2195473" cy="57227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e>
                          </m:d>
                        </m:e>
                      </m:d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𝜙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/2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𝜙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/2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E24882-B469-9087-19C6-BD0407A90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8987" y="1334989"/>
                <a:ext cx="2195473" cy="572273"/>
              </a:xfrm>
              <a:prstGeom prst="rect">
                <a:avLst/>
              </a:prstGeom>
              <a:blipFill>
                <a:blip r:embed="rId5"/>
                <a:stretch>
                  <a:fillRect l="-16667" t="-56522" b="-8913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DB7F88-9F5C-F37B-A44D-79C69CD25F73}"/>
                  </a:ext>
                </a:extLst>
              </p:cNvPr>
              <p:cNvSpPr txBox="1"/>
              <p:nvPr/>
            </p:nvSpPr>
            <p:spPr bwMode="auto">
              <a:xfrm>
                <a:off x="1152459" y="2800036"/>
                <a:ext cx="1512337" cy="57227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,↑</m:t>
                              </m:r>
                            </m:e>
                          </m:d>
                        </m:e>
                      </m:d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DB7F88-9F5C-F37B-A44D-79C69CD25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2459" y="2800036"/>
                <a:ext cx="1512337" cy="572273"/>
              </a:xfrm>
              <a:prstGeom prst="rect">
                <a:avLst/>
              </a:prstGeom>
              <a:blipFill>
                <a:blip r:embed="rId6"/>
                <a:stretch>
                  <a:fillRect l="-24167" t="-56522" b="-9130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BC0456-560F-0CFC-6C23-2EA687F26A7C}"/>
                  </a:ext>
                </a:extLst>
              </p:cNvPr>
              <p:cNvSpPr txBox="1"/>
              <p:nvPr/>
            </p:nvSpPr>
            <p:spPr bwMode="auto">
              <a:xfrm>
                <a:off x="2945756" y="2800036"/>
                <a:ext cx="1685461" cy="57227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e>
                          </m:d>
                        </m:e>
                      </m:d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BC0456-560F-0CFC-6C23-2EA687F26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5756" y="2800036"/>
                <a:ext cx="1685461" cy="572273"/>
              </a:xfrm>
              <a:prstGeom prst="rect">
                <a:avLst/>
              </a:prstGeom>
              <a:blipFill>
                <a:blip r:embed="rId7"/>
                <a:stretch>
                  <a:fillRect l="-21642" t="-56522" b="-9130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FE783F0-7175-BA37-B6B6-284745108392}"/>
                  </a:ext>
                </a:extLst>
              </p:cNvPr>
              <p:cNvSpPr txBox="1"/>
              <p:nvPr/>
            </p:nvSpPr>
            <p:spPr bwMode="auto">
              <a:xfrm>
                <a:off x="1131636" y="4509120"/>
                <a:ext cx="3440364" cy="131504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,↑</m:t>
                              </m:r>
                            </m:e>
                          </m:d>
                        </m:e>
                      </m:d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kumimoji="0" lang="en-US" altLang="zh-TW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zh-TW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kumimoji="0" lang="en-US" altLang="zh-TW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kumimoji="0" lang="en-US" altLang="zh-TW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kumimoji="0" lang="en-US" altLang="zh-TW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0" lang="en-US" altLang="zh-TW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f>
                                  <m:fPr>
                                    <m:ctrlPr>
                                      <a:rPr kumimoji="0" lang="en-US" altLang="zh-TW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zh-TW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kumimoji="0" lang="en-US" altLang="zh-TW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kumimoji="0" lang="en-US" altLang="zh-TW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kumimoji="0" lang="en-US" altLang="zh-TW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zh-TW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kumimoji="0" lang="en-US" altLang="zh-TW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kumimoji="0" lang="en-US" altLang="zh-TW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kumimoji="0" lang="en-US" altLang="zh-TW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0" lang="en-US" altLang="zh-TW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f>
                                  <m:fPr>
                                    <m:ctrlPr>
                                      <a:rPr kumimoji="0" lang="en-US" altLang="zh-TW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zh-TW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kumimoji="0" lang="en-US" altLang="zh-TW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kumimoji="0" lang="en-US" altLang="zh-TW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FE783F0-7175-BA37-B6B6-284745108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1636" y="4509120"/>
                <a:ext cx="3440364" cy="1315040"/>
              </a:xfrm>
              <a:prstGeom prst="rect">
                <a:avLst/>
              </a:prstGeom>
              <a:blipFill>
                <a:blip r:embed="rId8"/>
                <a:stretch>
                  <a:fillRect l="-9963" b="-1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5BDF773-1A81-710E-E0BB-903DE444CA73}"/>
                  </a:ext>
                </a:extLst>
              </p:cNvPr>
              <p:cNvSpPr txBox="1"/>
              <p:nvPr/>
            </p:nvSpPr>
            <p:spPr bwMode="auto">
              <a:xfrm>
                <a:off x="4659619" y="4509120"/>
                <a:ext cx="3718582" cy="131504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e>
                          </m:d>
                        </m:e>
                      </m:d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kumimoji="0" lang="en-US" altLang="zh-TW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zh-TW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kumimoji="0" lang="en-US" altLang="zh-TW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kumimoji="0" lang="en-US" altLang="zh-TW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kumimoji="0" lang="en-US" altLang="zh-TW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0" lang="en-US" altLang="zh-TW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f>
                                  <m:fPr>
                                    <m:ctrlPr>
                                      <a:rPr kumimoji="0" lang="en-US" altLang="zh-TW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zh-TW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kumimoji="0" lang="en-US" altLang="zh-TW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kumimoji="0" lang="en-US" altLang="zh-TW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en-US" altLang="zh-TW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zh-TW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kumimoji="0" lang="en-US" altLang="zh-TW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kumimoji="0" lang="en-US" altLang="zh-TW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kumimoji="0" lang="en-US" altLang="zh-TW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0" lang="en-US" altLang="zh-TW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f>
                                  <m:fPr>
                                    <m:ctrlPr>
                                      <a:rPr kumimoji="0" lang="en-US" altLang="zh-TW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zh-TW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kumimoji="0" lang="en-US" altLang="zh-TW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kumimoji="0" lang="en-US" altLang="zh-TW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0" lang="en-US" altLang="zh-TW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5BDF773-1A81-710E-E0BB-903DE444C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9619" y="4509120"/>
                <a:ext cx="3718582" cy="1315040"/>
              </a:xfrm>
              <a:prstGeom prst="rect">
                <a:avLst/>
              </a:prstGeom>
              <a:blipFill>
                <a:blip r:embed="rId9"/>
                <a:stretch>
                  <a:fillRect l="-9524" b="-1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446699-8DDC-C3ED-ABF6-2F8CF9EDFC96}"/>
                  </a:ext>
                </a:extLst>
              </p:cNvPr>
              <p:cNvSpPr txBox="1"/>
              <p:nvPr/>
            </p:nvSpPr>
            <p:spPr bwMode="auto">
              <a:xfrm>
                <a:off x="1138987" y="2395613"/>
                <a:ext cx="840725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446699-8DDC-C3ED-ABF6-2F8CF9EDF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8987" y="2395613"/>
                <a:ext cx="840725" cy="369332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71E32AE-7D14-BCDE-3FEF-503F3E0870EE}"/>
                  </a:ext>
                </a:extLst>
              </p:cNvPr>
              <p:cNvSpPr txBox="1"/>
              <p:nvPr/>
            </p:nvSpPr>
            <p:spPr bwMode="auto">
              <a:xfrm>
                <a:off x="1138987" y="4095443"/>
                <a:ext cx="1044337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/2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71E32AE-7D14-BCDE-3FEF-503F3E087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8987" y="4095443"/>
                <a:ext cx="1044337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17C7C8-8587-872F-D157-B16A00B7F26A}"/>
                  </a:ext>
                </a:extLst>
              </p:cNvPr>
              <p:cNvSpPr txBox="1"/>
              <p:nvPr/>
            </p:nvSpPr>
            <p:spPr bwMode="auto">
              <a:xfrm>
                <a:off x="1085109" y="1964599"/>
                <a:ext cx="649635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有了這兩個式子，我們很容易就得到沿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方向的自旋態。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17C7C8-8587-872F-D157-B16A00B7F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5109" y="1964599"/>
                <a:ext cx="6496359" cy="369332"/>
              </a:xfrm>
              <a:prstGeom prst="rect">
                <a:avLst/>
              </a:prstGeom>
              <a:blipFill>
                <a:blip r:embed="rId12"/>
                <a:stretch>
                  <a:fillRect l="-780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5D296FD-8492-258C-074E-8FBA148583BF}"/>
              </a:ext>
            </a:extLst>
          </p:cNvPr>
          <p:cNvSpPr txBox="1"/>
          <p:nvPr/>
        </p:nvSpPr>
        <p:spPr bwMode="auto">
          <a:xfrm>
            <a:off x="1037783" y="3416654"/>
            <a:ext cx="31449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與之前解出的結果一樣。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B2DAB5-FA76-3B0E-C7A1-77B24C2A09F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8071" t="60320" r="35379" b="5274"/>
          <a:stretch/>
        </p:blipFill>
        <p:spPr>
          <a:xfrm>
            <a:off x="5725622" y="2387065"/>
            <a:ext cx="2652579" cy="1970487"/>
          </a:xfrm>
          <a:prstGeom prst="rect">
            <a:avLst/>
          </a:prstGeom>
        </p:spPr>
      </p:pic>
      <p:sp>
        <p:nvSpPr>
          <p:cNvPr id="12" name="Line 16">
            <a:extLst>
              <a:ext uri="{FF2B5EF4-FFF2-40B4-BE49-F238E27FC236}">
                <a16:creationId xmlns:a16="http://schemas.microsoft.com/office/drawing/2014/main" id="{F77DCECE-8416-AB29-A915-C931A5824F21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7758015" y="2881170"/>
            <a:ext cx="215443" cy="72276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FD2804-024B-4B3E-0503-1DCF77FFF0E4}"/>
                  </a:ext>
                </a:extLst>
              </p:cNvPr>
              <p:cNvSpPr txBox="1"/>
              <p:nvPr/>
            </p:nvSpPr>
            <p:spPr bwMode="auto">
              <a:xfrm>
                <a:off x="8076561" y="2872418"/>
                <a:ext cx="15055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n-TW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FD2804-024B-4B3E-0503-1DCF77FFF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76561" y="2872418"/>
                <a:ext cx="150554" cy="215444"/>
              </a:xfrm>
              <a:prstGeom prst="rect">
                <a:avLst/>
              </a:prstGeom>
              <a:blipFill>
                <a:blip r:embed="rId14"/>
                <a:stretch>
                  <a:fillRect l="-25000" t="-22222" r="-16667" b="-55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03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7B96089-CFD3-1542-F696-8F3BD10B9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501008"/>
            <a:ext cx="6264696" cy="3329205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549059E-ACEE-6145-577B-834151961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736"/>
            <a:ext cx="6552728" cy="348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01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20">
                <a:extLst>
                  <a:ext uri="{FF2B5EF4-FFF2-40B4-BE49-F238E27FC236}">
                    <a16:creationId xmlns:a16="http://schemas.microsoft.com/office/drawing/2014/main" id="{46498527-788F-8C93-FB08-6A86C6FD960E}"/>
                  </a:ext>
                </a:extLst>
              </p:cNvPr>
              <p:cNvSpPr txBox="1"/>
              <p:nvPr/>
            </p:nvSpPr>
            <p:spPr bwMode="auto">
              <a:xfrm>
                <a:off x="940387" y="2900753"/>
                <a:ext cx="4687052" cy="65364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20">
                <a:extLst>
                  <a:ext uri="{FF2B5EF4-FFF2-40B4-BE49-F238E27FC236}">
                    <a16:creationId xmlns:a16="http://schemas.microsoft.com/office/drawing/2014/main" id="{46498527-788F-8C93-FB08-6A86C6FD9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0387" y="2900753"/>
                <a:ext cx="4687052" cy="653640"/>
              </a:xfrm>
              <a:prstGeom prst="rect">
                <a:avLst/>
              </a:prstGeom>
              <a:blipFill>
                <a:blip r:embed="rId2"/>
                <a:stretch>
                  <a:fillRect b="-1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20">
                <a:extLst>
                  <a:ext uri="{FF2B5EF4-FFF2-40B4-BE49-F238E27FC236}">
                    <a16:creationId xmlns:a16="http://schemas.microsoft.com/office/drawing/2014/main" id="{63317290-A3FA-76D5-EB3E-1E321A1DB3C3}"/>
                  </a:ext>
                </a:extLst>
              </p:cNvPr>
              <p:cNvSpPr txBox="1"/>
              <p:nvPr/>
            </p:nvSpPr>
            <p:spPr bwMode="auto">
              <a:xfrm>
                <a:off x="988004" y="1006412"/>
                <a:ext cx="2329099" cy="62837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</m:acc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kumimoji="0" lang="zh-TW" alt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𝜓</m:t>
                              </m:r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kumimoji="0" lang="zh-TW" alt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𝜓</m:t>
                                  </m:r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20">
                <a:extLst>
                  <a:ext uri="{FF2B5EF4-FFF2-40B4-BE49-F238E27FC236}">
                    <a16:creationId xmlns:a16="http://schemas.microsoft.com/office/drawing/2014/main" id="{63317290-A3FA-76D5-EB3E-1E321A1DB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8004" y="1006412"/>
                <a:ext cx="2329099" cy="628377"/>
              </a:xfrm>
              <a:prstGeom prst="rect">
                <a:avLst/>
              </a:prstGeom>
              <a:blipFill>
                <a:blip r:embed="rId3"/>
                <a:stretch>
                  <a:fillRect l="-4324" t="-68000" r="-8108" b="-8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068106A-92CD-D371-2BB5-7BBE5167A4ED}"/>
              </a:ext>
            </a:extLst>
          </p:cNvPr>
          <p:cNvSpPr txBox="1"/>
          <p:nvPr/>
        </p:nvSpPr>
        <p:spPr bwMode="auto">
          <a:xfrm>
            <a:off x="910670" y="583708"/>
            <a:ext cx="7923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量子力學中，隨時間的演化可以由狀態的變化代表，由薛丁格方程式描述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7">
                <a:extLst>
                  <a:ext uri="{FF2B5EF4-FFF2-40B4-BE49-F238E27FC236}">
                    <a16:creationId xmlns:a16="http://schemas.microsoft.com/office/drawing/2014/main" id="{93CC104F-9176-D336-C3C3-648C360DD813}"/>
                  </a:ext>
                </a:extLst>
              </p:cNvPr>
              <p:cNvSpPr txBox="1"/>
              <p:nvPr/>
            </p:nvSpPr>
            <p:spPr>
              <a:xfrm>
                <a:off x="917655" y="3984660"/>
                <a:ext cx="2813463" cy="56669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𝑈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zh-TW" altLang="en-US" sz="180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acc>
                      <m:r>
                        <a:rPr lang="zh-TW" altLang="en-US" sz="1800" i="1">
                          <a:latin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</a:rPr>
                            <m:t>𝑆</m:t>
                          </m:r>
                        </m:e>
                      </m:acc>
                      <m:r>
                        <a:rPr lang="zh-TW" altLang="en-US" i="1">
                          <a:latin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文字方塊 7">
                <a:extLst>
                  <a:ext uri="{FF2B5EF4-FFF2-40B4-BE49-F238E27FC236}">
                    <a16:creationId xmlns:a16="http://schemas.microsoft.com/office/drawing/2014/main" id="{93CC104F-9176-D336-C3C3-648C360DD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5" y="3984660"/>
                <a:ext cx="2813463" cy="566694"/>
              </a:xfrm>
              <a:prstGeom prst="rect">
                <a:avLst/>
              </a:prstGeom>
              <a:blipFill>
                <a:blip r:embed="rId4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CE4BAC-2E66-4BE9-60EE-2FDE4DB9B5AA}"/>
                  </a:ext>
                </a:extLst>
              </p:cNvPr>
              <p:cNvSpPr txBox="1"/>
              <p:nvPr/>
            </p:nvSpPr>
            <p:spPr bwMode="auto">
              <a:xfrm>
                <a:off x="899693" y="4605363"/>
                <a:ext cx="264624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考慮沿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方向的磁場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CE4BAC-2E66-4BE9-60EE-2FDE4DB9B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693" y="4605363"/>
                <a:ext cx="2646249" cy="369332"/>
              </a:xfrm>
              <a:prstGeom prst="rect">
                <a:avLst/>
              </a:prstGeom>
              <a:blipFill>
                <a:blip r:embed="rId5"/>
                <a:stretch>
                  <a:fillRect l="-239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7">
                <a:extLst>
                  <a:ext uri="{FF2B5EF4-FFF2-40B4-BE49-F238E27FC236}">
                    <a16:creationId xmlns:a16="http://schemas.microsoft.com/office/drawing/2014/main" id="{FEFB3C8A-50FD-DE6A-F09C-F4C45D1393D9}"/>
                  </a:ext>
                </a:extLst>
              </p:cNvPr>
              <p:cNvSpPr txBox="1"/>
              <p:nvPr/>
            </p:nvSpPr>
            <p:spPr>
              <a:xfrm>
                <a:off x="917655" y="5005388"/>
                <a:ext cx="4758482" cy="61824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𝐵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文字方塊 7">
                <a:extLst>
                  <a:ext uri="{FF2B5EF4-FFF2-40B4-BE49-F238E27FC236}">
                    <a16:creationId xmlns:a16="http://schemas.microsoft.com/office/drawing/2014/main" id="{FEFB3C8A-50FD-DE6A-F09C-F4C45D139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5" y="5005388"/>
                <a:ext cx="4758482" cy="618246"/>
              </a:xfrm>
              <a:prstGeom prst="rect">
                <a:avLst/>
              </a:prstGeom>
              <a:blipFill>
                <a:blip r:embed="rId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983DFB66-A74D-9DEA-8C38-77D73DB747B2}"/>
                  </a:ext>
                </a:extLst>
              </p:cNvPr>
              <p:cNvSpPr txBox="1"/>
              <p:nvPr/>
            </p:nvSpPr>
            <p:spPr bwMode="auto">
              <a:xfrm>
                <a:off x="899592" y="6165304"/>
                <a:ext cx="7934672" cy="554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>
                    <a:solidFill>
                      <a:srgbClr val="FF0000"/>
                    </a:solidFill>
                  </a:rPr>
                  <a:t>也就是，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的本徵態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↑</m:t>
                            </m:r>
                          </m:e>
                        </m:d>
                      </m:e>
                    </m:d>
                    <m:r>
                      <a:rPr lang="en-US" altLang="zh-TW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↓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就是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的本徵態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！本徵值就是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983DFB66-A74D-9DEA-8C38-77D73DB74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6165304"/>
                <a:ext cx="7934672" cy="554254"/>
              </a:xfrm>
              <a:prstGeom prst="rect">
                <a:avLst/>
              </a:prstGeom>
              <a:blipFill>
                <a:blip r:embed="rId7"/>
                <a:stretch>
                  <a:fillRect l="-800" t="-61364" b="-977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9728ED-3248-8CB6-FCD6-842C4308DD26}"/>
                  </a:ext>
                </a:extLst>
              </p:cNvPr>
              <p:cNvSpPr txBox="1"/>
              <p:nvPr/>
            </p:nvSpPr>
            <p:spPr bwMode="auto">
              <a:xfrm>
                <a:off x="948705" y="1682034"/>
                <a:ext cx="5896691" cy="376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狀態的時間變化率等於漢米爾頓算子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乘上該狀態</a:t>
                </a:r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9728ED-3248-8CB6-FCD6-842C4308D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8705" y="1682034"/>
                <a:ext cx="5896691" cy="376770"/>
              </a:xfrm>
              <a:prstGeom prst="rect">
                <a:avLst/>
              </a:prstGeom>
              <a:blipFill>
                <a:blip r:embed="rId8"/>
                <a:stretch>
                  <a:fillRect l="-858" t="-3226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5">
            <a:extLst>
              <a:ext uri="{FF2B5EF4-FFF2-40B4-BE49-F238E27FC236}">
                <a16:creationId xmlns:a16="http://schemas.microsoft.com/office/drawing/2014/main" id="{80D9D40E-756D-EE7B-2039-640EEC0AC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387" y="2085686"/>
            <a:ext cx="73905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>
                <a:solidFill>
                  <a:srgbClr val="000000"/>
                </a:solidFill>
              </a:rPr>
              <a:t>假設電子的位置固定，自旋的狀態寫成了一個行向量：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DCCA08-8C57-8572-1E02-F9D489E03EA8}"/>
                  </a:ext>
                </a:extLst>
              </p:cNvPr>
              <p:cNvSpPr txBox="1"/>
              <p:nvPr/>
            </p:nvSpPr>
            <p:spPr bwMode="auto">
              <a:xfrm>
                <a:off x="907108" y="5779637"/>
                <a:ext cx="81293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sz="1800" dirty="0">
                    <a:latin typeface="Times New Roman" pitchFamily="18" charset="0"/>
                    <a:cs typeface="Times New Roman" pitchFamily="18" charset="0"/>
                  </a:rPr>
                  <a:t>注意：漢米爾頓量矩陣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TW" sz="1800" dirty="0">
                    <a:latin typeface="Times New Roman" pitchFamily="18" charset="0"/>
                    <a:cs typeface="Times New Roman" pitchFamily="18" charset="0"/>
                  </a:rPr>
                  <a:t>是對角的！這表示所選的基底就是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TW" sz="1800" dirty="0">
                    <a:latin typeface="Times New Roman" pitchFamily="18" charset="0"/>
                    <a:cs typeface="Times New Roman" pitchFamily="18" charset="0"/>
                  </a:rPr>
                  <a:t>的本徵態了。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DCCA08-8C57-8572-1E02-F9D489E03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7108" y="5779637"/>
                <a:ext cx="8129388" cy="369332"/>
              </a:xfrm>
              <a:prstGeom prst="rect">
                <a:avLst/>
              </a:prstGeom>
              <a:blipFill>
                <a:blip r:embed="rId9"/>
                <a:stretch>
                  <a:fillRect l="-624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AE87B48-68C0-8771-9204-2973FCC44674}"/>
              </a:ext>
            </a:extLst>
          </p:cNvPr>
          <p:cNvSpPr txBox="1"/>
          <p:nvPr/>
        </p:nvSpPr>
        <p:spPr bwMode="auto">
          <a:xfrm>
            <a:off x="889906" y="3570728"/>
            <a:ext cx="6427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大膽假設古典中磁偶極的能量，可以直接用到量子力學！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3677C7-430E-D966-FD3F-3E96A916BE0D}"/>
              </a:ext>
            </a:extLst>
          </p:cNvPr>
          <p:cNvSpPr txBox="1"/>
          <p:nvPr/>
        </p:nvSpPr>
        <p:spPr bwMode="auto">
          <a:xfrm>
            <a:off x="948705" y="2466274"/>
            <a:ext cx="78855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自旋算子不隨時間改變，因此本徵態組成的基底不變，狀態變化來自係數：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87BB83-0762-F15D-FFA8-A13D7605317E}"/>
              </a:ext>
            </a:extLst>
          </p:cNvPr>
          <p:cNvSpPr txBox="1"/>
          <p:nvPr/>
        </p:nvSpPr>
        <p:spPr bwMode="auto">
          <a:xfrm>
            <a:off x="3351235" y="1135934"/>
            <a:ext cx="5483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這樣的圖像稱為薛丁格圖像Schrodinger Picture。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261FD-3FA1-C5CB-AD4F-5277533D610B}"/>
              </a:ext>
            </a:extLst>
          </p:cNvPr>
          <p:cNvSpPr txBox="1"/>
          <p:nvPr/>
        </p:nvSpPr>
        <p:spPr bwMode="auto">
          <a:xfrm>
            <a:off x="2129245" y="198041"/>
            <a:ext cx="50128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平行於磁場方向的自旋時間演化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 evolution</a:t>
            </a:r>
            <a:endParaRPr lang="en-TW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99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/>
      <p:bldP spid="12" grpId="0" animBg="1"/>
      <p:bldP spid="14" grpId="0"/>
      <p:bldP spid="10" grpId="0"/>
      <p:bldP spid="13" grpId="0"/>
      <p:bldP spid="1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7">
                <a:extLst>
                  <a:ext uri="{FF2B5EF4-FFF2-40B4-BE49-F238E27FC236}">
                    <a16:creationId xmlns:a16="http://schemas.microsoft.com/office/drawing/2014/main" id="{FEFB3C8A-50FD-DE6A-F09C-F4C45D1393D9}"/>
                  </a:ext>
                </a:extLst>
              </p:cNvPr>
              <p:cNvSpPr txBox="1"/>
              <p:nvPr/>
            </p:nvSpPr>
            <p:spPr>
              <a:xfrm>
                <a:off x="1023187" y="307464"/>
                <a:ext cx="2051203" cy="61824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文字方塊 7">
                <a:extLst>
                  <a:ext uri="{FF2B5EF4-FFF2-40B4-BE49-F238E27FC236}">
                    <a16:creationId xmlns:a16="http://schemas.microsoft.com/office/drawing/2014/main" id="{FEFB3C8A-50FD-DE6A-F09C-F4C45D139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187" y="307464"/>
                <a:ext cx="2051203" cy="618246"/>
              </a:xfrm>
              <a:prstGeom prst="rect">
                <a:avLst/>
              </a:prstGeom>
              <a:blipFill>
                <a:blip r:embed="rId2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3">
                <a:extLst>
                  <a:ext uri="{FF2B5EF4-FFF2-40B4-BE49-F238E27FC236}">
                    <a16:creationId xmlns:a16="http://schemas.microsoft.com/office/drawing/2014/main" id="{1662F891-1570-BA30-EDF2-54FDD7F531D8}"/>
                  </a:ext>
                </a:extLst>
              </p:cNvPr>
              <p:cNvSpPr txBox="1"/>
              <p:nvPr/>
            </p:nvSpPr>
            <p:spPr bwMode="auto">
              <a:xfrm>
                <a:off x="901029" y="4349454"/>
                <a:ext cx="7214940" cy="379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zh-TW" altLang="en-US" dirty="0"/>
                  <a:t>的本徵態，也就是定態，隨時間的演化就是乘上一個數：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𝑖𝐸𝑡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/ℏ</m:t>
                        </m:r>
                      </m:sup>
                    </m:sSup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3" name="文字方塊 13">
                <a:extLst>
                  <a:ext uri="{FF2B5EF4-FFF2-40B4-BE49-F238E27FC236}">
                    <a16:creationId xmlns:a16="http://schemas.microsoft.com/office/drawing/2014/main" id="{1662F891-1570-BA30-EDF2-54FDD7F53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1029" y="4349454"/>
                <a:ext cx="7214940" cy="379656"/>
              </a:xfrm>
              <a:prstGeom prst="rect">
                <a:avLst/>
              </a:prstGeom>
              <a:blipFill>
                <a:blip r:embed="rId3"/>
                <a:stretch>
                  <a:fillRect t="-3226" b="-22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8ACF31F-2F0B-D66C-93BB-AC6B2678530F}"/>
              </a:ext>
            </a:extLst>
          </p:cNvPr>
          <p:cNvSpPr txBox="1"/>
          <p:nvPr/>
        </p:nvSpPr>
        <p:spPr bwMode="auto">
          <a:xfrm>
            <a:off x="901029" y="4772520"/>
            <a:ext cx="6446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我們對這兩個態隨時間的演化立刻有了答案：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A231D4A-F0C3-3060-96BB-DBC4479ECB51}"/>
                  </a:ext>
                </a:extLst>
              </p:cNvPr>
              <p:cNvSpPr txBox="1"/>
              <p:nvPr/>
            </p:nvSpPr>
            <p:spPr bwMode="auto">
              <a:xfrm>
                <a:off x="959815" y="5248542"/>
                <a:ext cx="2941574" cy="52257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en-US" altLang="zh-TW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→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A231D4A-F0C3-3060-96BB-DBC4479EC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9815" y="5248542"/>
                <a:ext cx="2941574" cy="522579"/>
              </a:xfrm>
              <a:prstGeom prst="rect">
                <a:avLst/>
              </a:prstGeom>
              <a:blipFill>
                <a:blip r:embed="rId4"/>
                <a:stretch>
                  <a:fillRect t="-2381" b="-1190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644BCA5-76DB-1516-4987-008CD984C3A0}"/>
                  </a:ext>
                </a:extLst>
              </p:cNvPr>
              <p:cNvSpPr txBox="1"/>
              <p:nvPr/>
            </p:nvSpPr>
            <p:spPr bwMode="auto">
              <a:xfrm>
                <a:off x="4355976" y="5229200"/>
                <a:ext cx="2696123" cy="50276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en-US" altLang="zh-TW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→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644BCA5-76DB-1516-4987-008CD984C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976" y="5229200"/>
                <a:ext cx="2696123" cy="502766"/>
              </a:xfrm>
              <a:prstGeom prst="rect">
                <a:avLst/>
              </a:prstGeom>
              <a:blipFill>
                <a:blip r:embed="rId5"/>
                <a:stretch>
                  <a:fillRect b="-121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EA6C719-8404-231C-FB43-3AA478E0A2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156" r="15525" b="34897"/>
          <a:stretch/>
        </p:blipFill>
        <p:spPr>
          <a:xfrm>
            <a:off x="993516" y="2211727"/>
            <a:ext cx="2743816" cy="21307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F03ADE-07FB-D3BC-94AA-E5CFBE482240}"/>
              </a:ext>
            </a:extLst>
          </p:cNvPr>
          <p:cNvSpPr txBox="1"/>
          <p:nvPr/>
        </p:nvSpPr>
        <p:spPr bwMode="auto">
          <a:xfrm>
            <a:off x="993516" y="6271694"/>
            <a:ext cx="6684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如果電子自旋的方向與磁場同向或反向，那麽狀態就不會改變。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E2DDF159-CB07-CFE9-9B0C-4BEC61E63D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513" y="2211726"/>
            <a:ext cx="2763235" cy="2137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58B480-94D0-065A-B154-B5539C105399}"/>
                  </a:ext>
                </a:extLst>
              </p:cNvPr>
              <p:cNvSpPr txBox="1"/>
              <p:nvPr/>
            </p:nvSpPr>
            <p:spPr bwMode="auto">
              <a:xfrm>
                <a:off x="1742175" y="2461165"/>
                <a:ext cx="680568" cy="5013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400" i="1">
                              <a:latin typeface="Cambria Math"/>
                            </a:rPr>
                            <m:t>𝑒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1400" i="1">
                              <a:latin typeface="Cambria Math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400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400" i="1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58B480-94D0-065A-B154-B5539C105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2175" y="2461165"/>
                <a:ext cx="680568" cy="5013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BD04E8-A072-F102-0AFB-E6323DE3D101}"/>
                  </a:ext>
                </a:extLst>
              </p:cNvPr>
              <p:cNvSpPr txBox="1"/>
              <p:nvPr/>
            </p:nvSpPr>
            <p:spPr bwMode="auto">
              <a:xfrm>
                <a:off x="1758085" y="3296669"/>
                <a:ext cx="680568" cy="5013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400" i="1">
                              <a:latin typeface="Cambria Math"/>
                            </a:rPr>
                            <m:t>𝑒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1400" i="1">
                              <a:latin typeface="Cambria Math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400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400" i="1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BD04E8-A072-F102-0AFB-E6323DE3D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8085" y="3296669"/>
                <a:ext cx="680568" cy="5013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201F8147-89D3-CD55-4F55-9363A41C1392}"/>
                  </a:ext>
                </a:extLst>
              </p:cNvPr>
              <p:cNvSpPr txBox="1"/>
              <p:nvPr/>
            </p:nvSpPr>
            <p:spPr bwMode="auto">
              <a:xfrm>
                <a:off x="1003625" y="943809"/>
                <a:ext cx="7112344" cy="554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TW" altLang="en-US" sz="1800" dirty="0"/>
                  <a:t>的本徵態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↑</m:t>
                            </m:r>
                          </m:e>
                        </m:d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↓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sz="1800" dirty="0"/>
                  <a:t>就是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zh-TW" altLang="en-US" dirty="0"/>
                  <a:t>的本徵態</a:t>
                </a:r>
                <a:r>
                  <a:rPr lang="zh-TW" altLang="en-US" sz="1800" dirty="0"/>
                  <a:t>！本徵值就是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  <m:r>
                          <a:rPr lang="en-US" altLang="zh-TW" i="1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201F8147-89D3-CD55-4F55-9363A41C1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625" y="943809"/>
                <a:ext cx="7112344" cy="554254"/>
              </a:xfrm>
              <a:prstGeom prst="rect">
                <a:avLst/>
              </a:prstGeom>
              <a:blipFill>
                <a:blip r:embed="rId10"/>
                <a:stretch>
                  <a:fillRect t="-57778" b="-9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ADDDADDC-9568-881A-E6FB-0404CE21E728}"/>
                  </a:ext>
                </a:extLst>
              </p:cNvPr>
              <p:cNvSpPr txBox="1"/>
              <p:nvPr/>
            </p:nvSpPr>
            <p:spPr bwMode="auto">
              <a:xfrm>
                <a:off x="1003625" y="1493182"/>
                <a:ext cx="2508230" cy="554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sz="1800" dirty="0"/>
                  <a:t>就是定態。</a:t>
                </a:r>
              </a:p>
            </p:txBody>
          </p:sp>
        </mc:Choice>
        <mc:Fallback xmlns=""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ADDDADDC-9568-881A-E6FB-0404CE21E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625" y="1493182"/>
                <a:ext cx="2508230" cy="554254"/>
              </a:xfrm>
              <a:prstGeom prst="rect">
                <a:avLst/>
              </a:prstGeom>
              <a:blipFill>
                <a:blip r:embed="rId11"/>
                <a:stretch>
                  <a:fillRect b="-44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20">
                <a:extLst>
                  <a:ext uri="{FF2B5EF4-FFF2-40B4-BE49-F238E27FC236}">
                    <a16:creationId xmlns:a16="http://schemas.microsoft.com/office/drawing/2014/main" id="{0D4A6C6F-2623-7A0B-7169-B88761DB03C1}"/>
                  </a:ext>
                </a:extLst>
              </p:cNvPr>
              <p:cNvSpPr txBox="1"/>
              <p:nvPr/>
            </p:nvSpPr>
            <p:spPr bwMode="auto">
              <a:xfrm>
                <a:off x="7347841" y="5198455"/>
                <a:ext cx="1192570" cy="61087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20">
                <a:extLst>
                  <a:ext uri="{FF2B5EF4-FFF2-40B4-BE49-F238E27FC236}">
                    <a16:creationId xmlns:a16="http://schemas.microsoft.com/office/drawing/2014/main" id="{0D4A6C6F-2623-7A0B-7169-B88761DB0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47841" y="5198455"/>
                <a:ext cx="1192570" cy="610873"/>
              </a:xfrm>
              <a:prstGeom prst="rect">
                <a:avLst/>
              </a:prstGeom>
              <a:blipFill>
                <a:blip r:embed="rId12"/>
                <a:stretch>
                  <a:fillRect b="-40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E6673C-995B-0E3C-0E57-535BFEE64637}"/>
                  </a:ext>
                </a:extLst>
              </p:cNvPr>
              <p:cNvSpPr txBox="1"/>
              <p:nvPr/>
            </p:nvSpPr>
            <p:spPr bwMode="auto">
              <a:xfrm>
                <a:off x="5773211" y="2319734"/>
                <a:ext cx="288031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E6673C-995B-0E3C-0E57-535BFEE64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73211" y="2319734"/>
                <a:ext cx="288031" cy="369332"/>
              </a:xfrm>
              <a:prstGeom prst="rect">
                <a:avLst/>
              </a:prstGeom>
              <a:blipFill>
                <a:blip r:embed="rId13"/>
                <a:stretch>
                  <a:fillRect r="-1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1893DA3-0856-9E32-9EE8-E0875EC51636}"/>
              </a:ext>
            </a:extLst>
          </p:cNvPr>
          <p:cNvSpPr txBox="1"/>
          <p:nvPr/>
        </p:nvSpPr>
        <p:spPr bwMode="auto">
          <a:xfrm>
            <a:off x="993516" y="5877811"/>
            <a:ext cx="73949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注意量子態的Phase factor不影響狀態。以上兩狀態在磁場中不變。</a:t>
            </a:r>
          </a:p>
        </p:txBody>
      </p:sp>
    </p:spTree>
    <p:extLst>
      <p:ext uri="{BB962C8B-B14F-4D97-AF65-F5344CB8AC3E}">
        <p14:creationId xmlns:p14="http://schemas.microsoft.com/office/powerpoint/2010/main" val="386712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5" grpId="0" animBg="1"/>
      <p:bldP spid="16" grpId="0" animBg="1"/>
      <p:bldP spid="2" grpId="0"/>
      <p:bldP spid="11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3">
                <a:extLst>
                  <a:ext uri="{FF2B5EF4-FFF2-40B4-BE49-F238E27FC236}">
                    <a16:creationId xmlns:a16="http://schemas.microsoft.com/office/drawing/2014/main" id="{1662F891-1570-BA30-EDF2-54FDD7F531D8}"/>
                  </a:ext>
                </a:extLst>
              </p:cNvPr>
              <p:cNvSpPr txBox="1"/>
              <p:nvPr/>
            </p:nvSpPr>
            <p:spPr bwMode="auto">
              <a:xfrm>
                <a:off x="1136722" y="2701812"/>
                <a:ext cx="5248196" cy="379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zh-TW" altLang="en-US" dirty="0"/>
                  <a:t>的本徵態隨時間的演化就是乘上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𝑖𝐸𝑡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/ℏ</m:t>
                        </m:r>
                      </m:sup>
                    </m:sSup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3" name="文字方塊 13">
                <a:extLst>
                  <a:ext uri="{FF2B5EF4-FFF2-40B4-BE49-F238E27FC236}">
                    <a16:creationId xmlns:a16="http://schemas.microsoft.com/office/drawing/2014/main" id="{1662F891-1570-BA30-EDF2-54FDD7F53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6722" y="2701812"/>
                <a:ext cx="5248196" cy="379656"/>
              </a:xfrm>
              <a:prstGeom prst="rect">
                <a:avLst/>
              </a:prstGeom>
              <a:blipFill>
                <a:blip r:embed="rId2"/>
                <a:stretch>
                  <a:fillRect t="-3226" b="-22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2A32E2-092C-FCEA-AFDB-4FC785FA5B09}"/>
                  </a:ext>
                </a:extLst>
              </p:cNvPr>
              <p:cNvSpPr txBox="1"/>
              <p:nvPr/>
            </p:nvSpPr>
            <p:spPr bwMode="auto">
              <a:xfrm>
                <a:off x="1183847" y="5087311"/>
                <a:ext cx="7081488" cy="54726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𝑎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𝑏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en-US" altLang="zh-TW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𝑎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𝑏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∙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∙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2A32E2-092C-FCEA-AFDB-4FC785FA5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3847" y="5087311"/>
                <a:ext cx="7081488" cy="547266"/>
              </a:xfrm>
              <a:prstGeom prst="rect">
                <a:avLst/>
              </a:prstGeom>
              <a:blipFill>
                <a:blip r:embed="rId3"/>
                <a:stretch>
                  <a:fillRect b="-113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21D53F7-AFF5-E3FF-35AE-1808D9257C24}"/>
              </a:ext>
            </a:extLst>
          </p:cNvPr>
          <p:cNvSpPr txBox="1"/>
          <p:nvPr/>
        </p:nvSpPr>
        <p:spPr bwMode="auto">
          <a:xfrm>
            <a:off x="1136722" y="3748813"/>
            <a:ext cx="77140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一般的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自旋狀態是以上兩者的線性疊加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，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A9745-8A47-23B2-5C7E-3BE3182950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56" r="15525" b="34897"/>
          <a:stretch/>
        </p:blipFill>
        <p:spPr>
          <a:xfrm>
            <a:off x="2752576" y="461013"/>
            <a:ext cx="2743816" cy="2130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AD8E90-1841-ABCC-2C69-8636E1E1A91D}"/>
                  </a:ext>
                </a:extLst>
              </p:cNvPr>
              <p:cNvSpPr txBox="1"/>
              <p:nvPr/>
            </p:nvSpPr>
            <p:spPr bwMode="auto">
              <a:xfrm>
                <a:off x="3501235" y="710451"/>
                <a:ext cx="680568" cy="5013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400" i="1">
                              <a:latin typeface="Cambria Math"/>
                            </a:rPr>
                            <m:t>𝑒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1400" i="1">
                              <a:latin typeface="Cambria Math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400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400" i="1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AD8E90-1841-ABCC-2C69-8636E1E1A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1235" y="710451"/>
                <a:ext cx="680568" cy="5013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04A8B2-F3C2-9E07-65E6-F3AD8FCA7507}"/>
                  </a:ext>
                </a:extLst>
              </p:cNvPr>
              <p:cNvSpPr txBox="1"/>
              <p:nvPr/>
            </p:nvSpPr>
            <p:spPr bwMode="auto">
              <a:xfrm>
                <a:off x="3517145" y="1545955"/>
                <a:ext cx="680568" cy="5013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400" i="1">
                              <a:latin typeface="Cambria Math"/>
                            </a:rPr>
                            <m:t>𝑒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1400" i="1">
                              <a:latin typeface="Cambria Math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400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400" i="1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04A8B2-F3C2-9E07-65E6-F3AD8FCA7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7145" y="1545955"/>
                <a:ext cx="680568" cy="5013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656D9E-C546-4932-5899-7F6EEE46C47A}"/>
                  </a:ext>
                </a:extLst>
              </p:cNvPr>
              <p:cNvSpPr txBox="1"/>
              <p:nvPr/>
            </p:nvSpPr>
            <p:spPr bwMode="auto">
              <a:xfrm>
                <a:off x="1182910" y="3159043"/>
                <a:ext cx="2941574" cy="52257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en-US" altLang="zh-TW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→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656D9E-C546-4932-5899-7F6EEE46C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2910" y="3159043"/>
                <a:ext cx="2941574" cy="522579"/>
              </a:xfrm>
              <a:prstGeom prst="rect">
                <a:avLst/>
              </a:prstGeom>
              <a:blipFill>
                <a:blip r:embed="rId8"/>
                <a:stretch>
                  <a:fillRect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A082CB-C912-326E-D761-0A62912CA649}"/>
                  </a:ext>
                </a:extLst>
              </p:cNvPr>
              <p:cNvSpPr txBox="1"/>
              <p:nvPr/>
            </p:nvSpPr>
            <p:spPr bwMode="auto">
              <a:xfrm>
                <a:off x="4579071" y="3139701"/>
                <a:ext cx="2696123" cy="50276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en-US" altLang="zh-TW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→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A082CB-C912-326E-D761-0A62912CA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9071" y="3139701"/>
                <a:ext cx="2696123" cy="502766"/>
              </a:xfrm>
              <a:prstGeom prst="rect">
                <a:avLst/>
              </a:prstGeom>
              <a:blipFill>
                <a:blip r:embed="rId9"/>
                <a:stretch>
                  <a:fillRect b="-121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160DBA-0D16-1EF2-3F16-C89AF67DAC7B}"/>
                  </a:ext>
                </a:extLst>
              </p:cNvPr>
              <p:cNvSpPr txBox="1"/>
              <p:nvPr/>
            </p:nvSpPr>
            <p:spPr bwMode="auto">
              <a:xfrm>
                <a:off x="1135168" y="4526312"/>
                <a:ext cx="4572000" cy="508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+mn-ea"/>
                    <a:ea typeface="+mn-ea"/>
                  </a:rPr>
                  <a:t>設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TW" dirty="0"/>
                  <a:t>是時間為零時的起始狀態！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160DBA-0D16-1EF2-3F16-C89AF67DA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5168" y="4526312"/>
                <a:ext cx="4572000" cy="508216"/>
              </a:xfrm>
              <a:prstGeom prst="rect">
                <a:avLst/>
              </a:prstGeom>
              <a:blipFill>
                <a:blip r:embed="rId10"/>
                <a:stretch>
                  <a:fillRect l="-1108" b="-97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564060B-D607-11DC-36EF-3A35612913C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21072" r="48618" b="10354"/>
          <a:stretch/>
        </p:blipFill>
        <p:spPr>
          <a:xfrm>
            <a:off x="6015053" y="471856"/>
            <a:ext cx="2520281" cy="21481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02C677-A836-5732-F03F-73302BF5FABB}"/>
              </a:ext>
            </a:extLst>
          </p:cNvPr>
          <p:cNvSpPr/>
          <p:nvPr/>
        </p:nvSpPr>
        <p:spPr>
          <a:xfrm>
            <a:off x="7527221" y="798579"/>
            <a:ext cx="8640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D24A3D-228F-2CFD-CF54-598C36CB1A25}"/>
              </a:ext>
            </a:extLst>
          </p:cNvPr>
          <p:cNvSpPr/>
          <p:nvPr/>
        </p:nvSpPr>
        <p:spPr>
          <a:xfrm>
            <a:off x="7787544" y="1185914"/>
            <a:ext cx="720079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63E819-6A17-3C48-F3C8-D17E7B961827}"/>
                  </a:ext>
                </a:extLst>
              </p:cNvPr>
              <p:cNvSpPr txBox="1"/>
              <p:nvPr/>
            </p:nvSpPr>
            <p:spPr bwMode="auto">
              <a:xfrm>
                <a:off x="7145135" y="613913"/>
                <a:ext cx="288031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63E819-6A17-3C48-F3C8-D17E7B961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5135" y="613913"/>
                <a:ext cx="288031" cy="369332"/>
              </a:xfrm>
              <a:prstGeom prst="rect">
                <a:avLst/>
              </a:prstGeom>
              <a:blipFill>
                <a:blip r:embed="rId12"/>
                <a:stretch>
                  <a:fillRect r="-8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B1FD7F7-2515-899A-F695-D9E7670B2718}"/>
                  </a:ext>
                </a:extLst>
              </p:cNvPr>
              <p:cNvSpPr txBox="1"/>
              <p:nvPr/>
            </p:nvSpPr>
            <p:spPr bwMode="auto">
              <a:xfrm>
                <a:off x="6469251" y="1496191"/>
                <a:ext cx="288032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𝜇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B1FD7F7-2515-899A-F695-D9E7670B2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9251" y="1496191"/>
                <a:ext cx="288032" cy="369332"/>
              </a:xfrm>
              <a:prstGeom prst="rect">
                <a:avLst/>
              </a:prstGeom>
              <a:blipFill>
                <a:blip r:embed="rId13"/>
                <a:stretch>
                  <a:fillRect r="-4348" b="-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5">
            <a:extLst>
              <a:ext uri="{FF2B5EF4-FFF2-40B4-BE49-F238E27FC236}">
                <a16:creationId xmlns:a16="http://schemas.microsoft.com/office/drawing/2014/main" id="{EA1FF479-AE6C-A1B1-542C-0BE04C9AB1D7}"/>
              </a:ext>
            </a:extLst>
          </p:cNvPr>
          <p:cNvSpPr>
            <a:spLocks noChangeArrowheads="1"/>
          </p:cNvSpPr>
          <p:nvPr/>
        </p:nvSpPr>
        <p:spPr bwMode="auto">
          <a:xfrm rot="2272745">
            <a:off x="6915763" y="2240416"/>
            <a:ext cx="330916" cy="32780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25E458-F6B7-F011-076E-CC697BD85A20}"/>
              </a:ext>
            </a:extLst>
          </p:cNvPr>
          <p:cNvSpPr txBox="1"/>
          <p:nvPr/>
        </p:nvSpPr>
        <p:spPr bwMode="auto">
          <a:xfrm>
            <a:off x="1136722" y="4137562"/>
            <a:ext cx="66508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這樣的狀態隨時間的變化，我們也可以立刻寫下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DD7AC5-DB8D-A74F-6368-EB3A945C011A}"/>
                  </a:ext>
                </a:extLst>
              </p:cNvPr>
              <p:cNvSpPr txBox="1"/>
              <p:nvPr/>
            </p:nvSpPr>
            <p:spPr bwMode="auto">
              <a:xfrm>
                <a:off x="2987309" y="5832146"/>
                <a:ext cx="2376779" cy="55399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∙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∙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DD7AC5-DB8D-A74F-6368-EB3A945C0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309" y="5832146"/>
                <a:ext cx="2376779" cy="553998"/>
              </a:xfrm>
              <a:prstGeom prst="rect">
                <a:avLst/>
              </a:prstGeom>
              <a:blipFill>
                <a:blip r:embed="rId14"/>
                <a:stretch>
                  <a:fillRect b="-88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289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F0D9B6-95A7-16E1-1F4E-825DC67CC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98" r="54265" b="13828"/>
          <a:stretch/>
        </p:blipFill>
        <p:spPr>
          <a:xfrm>
            <a:off x="1063184" y="3683680"/>
            <a:ext cx="2916080" cy="25769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A81D23-8E7B-9506-1751-D5C9A93960FE}"/>
                  </a:ext>
                </a:extLst>
              </p:cNvPr>
              <p:cNvSpPr txBox="1"/>
              <p:nvPr/>
            </p:nvSpPr>
            <p:spPr bwMode="auto">
              <a:xfrm>
                <a:off x="1114017" y="1301794"/>
                <a:ext cx="4984121" cy="57778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A81D23-8E7B-9506-1751-D5C9A9396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4017" y="1301794"/>
                <a:ext cx="4984121" cy="577787"/>
              </a:xfrm>
              <a:prstGeom prst="rect">
                <a:avLst/>
              </a:prstGeom>
              <a:blipFill>
                <a:blip r:embed="rId3"/>
                <a:stretch>
                  <a:fillRect t="-2174" b="-1087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C69F534-F1A6-70E1-8C06-409096F9C8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0" t="24159" r="48702" b="6791"/>
          <a:stretch/>
        </p:blipFill>
        <p:spPr>
          <a:xfrm>
            <a:off x="5450382" y="3721535"/>
            <a:ext cx="3001007" cy="25709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F7A93B-F08C-63AD-5A93-59774B5133CA}"/>
              </a:ext>
            </a:extLst>
          </p:cNvPr>
          <p:cNvSpPr txBox="1"/>
          <p:nvPr/>
        </p:nvSpPr>
        <p:spPr bwMode="auto">
          <a:xfrm>
            <a:off x="1114017" y="821535"/>
            <a:ext cx="43871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這個解的意義還可以用另一個方法看：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8F5599-8208-0CEB-767F-C3339027A581}"/>
                  </a:ext>
                </a:extLst>
              </p:cNvPr>
              <p:cNvSpPr txBox="1"/>
              <p:nvPr/>
            </p:nvSpPr>
            <p:spPr bwMode="auto">
              <a:xfrm>
                <a:off x="1116111" y="1990508"/>
                <a:ext cx="6400983" cy="5432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ea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8F5599-8208-0CEB-767F-C3339027A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6111" y="1990508"/>
                <a:ext cx="6400983" cy="543226"/>
              </a:xfrm>
              <a:prstGeom prst="rect">
                <a:avLst/>
              </a:prstGeom>
              <a:blipFill>
                <a:blip r:embed="rId5"/>
                <a:stretch>
                  <a:fillRect t="-2273" r="-198" b="-113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2E3AB3-1CBD-4F07-9290-3B585C122A20}"/>
                  </a:ext>
                </a:extLst>
              </p:cNvPr>
              <p:cNvSpPr txBox="1"/>
              <p:nvPr/>
            </p:nvSpPr>
            <p:spPr bwMode="auto">
              <a:xfrm>
                <a:off x="1116111" y="2653629"/>
                <a:ext cx="1784848" cy="52411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i="0" smtClean="0">
                              <a:latin typeface="Cambria Math" panose="02040503050406030204" pitchFamily="18" charset="0"/>
                              <a:ea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2E3AB3-1CBD-4F07-9290-3B585C122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6111" y="2653629"/>
                <a:ext cx="1784848" cy="524118"/>
              </a:xfrm>
              <a:prstGeom prst="rect">
                <a:avLst/>
              </a:prstGeom>
              <a:blipFill>
                <a:blip r:embed="rId6"/>
                <a:stretch>
                  <a:fillRect t="-2326" r="-1408" b="-139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177D3E-B09B-CA5B-B677-9DB37AE89035}"/>
                  </a:ext>
                </a:extLst>
              </p:cNvPr>
              <p:cNvSpPr txBox="1"/>
              <p:nvPr/>
            </p:nvSpPr>
            <p:spPr bwMode="auto">
              <a:xfrm>
                <a:off x="3222909" y="2653629"/>
                <a:ext cx="1762021" cy="52411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i="0" smtClean="0">
                              <a:latin typeface="Cambria Math" panose="02040503050406030204" pitchFamily="18" charset="0"/>
                              <a:ea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177D3E-B09B-CA5B-B677-9DB37AE89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2909" y="2653629"/>
                <a:ext cx="1762021" cy="524118"/>
              </a:xfrm>
              <a:prstGeom prst="rect">
                <a:avLst/>
              </a:prstGeom>
              <a:blipFill>
                <a:blip r:embed="rId7"/>
                <a:stretch>
                  <a:fillRect t="-2326" r="-2143" b="-139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63A2EA-09E4-5B62-9C49-1B019108F8C8}"/>
                  </a:ext>
                </a:extLst>
              </p:cNvPr>
              <p:cNvSpPr txBox="1"/>
              <p:nvPr/>
            </p:nvSpPr>
            <p:spPr bwMode="auto">
              <a:xfrm>
                <a:off x="5361920" y="2795542"/>
                <a:ext cx="867995" cy="2769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63A2EA-09E4-5B62-9C49-1B019108F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1920" y="2795542"/>
                <a:ext cx="867995" cy="276999"/>
              </a:xfrm>
              <a:prstGeom prst="rect">
                <a:avLst/>
              </a:prstGeom>
              <a:blipFill>
                <a:blip r:embed="rId8"/>
                <a:stretch>
                  <a:fillRect r="-4348" b="-909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873C456-C0C1-7E8C-9E1F-4CC7134DE2C3}"/>
              </a:ext>
            </a:extLst>
          </p:cNvPr>
          <p:cNvSpPr txBox="1"/>
          <p:nvPr/>
        </p:nvSpPr>
        <p:spPr bwMode="auto">
          <a:xfrm>
            <a:off x="1043608" y="3244334"/>
            <a:ext cx="7882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因此電子的自旋角動量即磁偶極的期望值，會如古典繞磁場方向旋轉進動！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06B436C-D040-D655-A0AD-B5295B8F737C}"/>
                  </a:ext>
                </a:extLst>
              </p:cNvPr>
              <p:cNvSpPr txBox="1"/>
              <p:nvPr/>
            </p:nvSpPr>
            <p:spPr bwMode="auto">
              <a:xfrm>
                <a:off x="6806869" y="3798679"/>
                <a:ext cx="288031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06B436C-D040-D655-A0AD-B5295B8F7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06869" y="3798679"/>
                <a:ext cx="288031" cy="369332"/>
              </a:xfrm>
              <a:prstGeom prst="rect">
                <a:avLst/>
              </a:prstGeom>
              <a:blipFill>
                <a:blip r:embed="rId9"/>
                <a:stretch>
                  <a:fillRect r="-130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66CDA4-93A9-6D32-FFCC-1CA5C9424FFB}"/>
                  </a:ext>
                </a:extLst>
              </p:cNvPr>
              <p:cNvSpPr txBox="1"/>
              <p:nvPr/>
            </p:nvSpPr>
            <p:spPr bwMode="auto">
              <a:xfrm>
                <a:off x="6056206" y="4740697"/>
                <a:ext cx="288032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𝜇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66CDA4-93A9-6D32-FFCC-1CA5C9424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6206" y="4740697"/>
                <a:ext cx="288032" cy="369332"/>
              </a:xfrm>
              <a:prstGeom prst="rect">
                <a:avLst/>
              </a:prstGeom>
              <a:blipFill>
                <a:blip r:embed="rId10"/>
                <a:stretch>
                  <a:fillRect r="-4167" b="-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CB506E6-AA34-96C0-E9D9-72B957C3134C}"/>
              </a:ext>
            </a:extLst>
          </p:cNvPr>
          <p:cNvSpPr txBox="1"/>
          <p:nvPr/>
        </p:nvSpPr>
        <p:spPr bwMode="auto">
          <a:xfrm>
            <a:off x="7291957" y="4068775"/>
            <a:ext cx="105823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9CF03B-BA42-6AC5-C478-8AF80B068082}"/>
              </a:ext>
            </a:extLst>
          </p:cNvPr>
          <p:cNvSpPr txBox="1"/>
          <p:nvPr/>
        </p:nvSpPr>
        <p:spPr bwMode="auto">
          <a:xfrm>
            <a:off x="7501458" y="4489260"/>
            <a:ext cx="84873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6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/>
      <p:bldP spid="2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06663403-9BFC-310D-450A-7FF899DA8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24" y="0"/>
            <a:ext cx="697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40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C96929BC-D93E-A645-D31F-2FD4D93F2071}"/>
                  </a:ext>
                </a:extLst>
              </p:cNvPr>
              <p:cNvSpPr txBox="1"/>
              <p:nvPr/>
            </p:nvSpPr>
            <p:spPr bwMode="auto">
              <a:xfrm>
                <a:off x="952916" y="587319"/>
                <a:ext cx="2083098" cy="42518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C96929BC-D93E-A645-D31F-2FD4D93F2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2916" y="587319"/>
                <a:ext cx="2083098" cy="425181"/>
              </a:xfrm>
              <a:prstGeom prst="rect">
                <a:avLst/>
              </a:prstGeom>
              <a:blipFill>
                <a:blip r:embed="rId2"/>
                <a:stretch>
                  <a:fillRect t="-85294" r="-8434" b="-1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F459C1-44EF-A204-BBAE-0E5135D7297A}"/>
                  </a:ext>
                </a:extLst>
              </p:cNvPr>
              <p:cNvSpPr txBox="1"/>
              <p:nvPr/>
            </p:nvSpPr>
            <p:spPr bwMode="auto">
              <a:xfrm>
                <a:off x="922385" y="1153195"/>
                <a:ext cx="66558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這是第一階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對本徵值的修正</a:t>
                </a:r>
                <a:r>
                  <a:rPr lang="en-US" altLang="zh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Energy Shift to order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F459C1-44EF-A204-BBAE-0E5135D72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385" y="1153195"/>
                <a:ext cx="6655826" cy="369332"/>
              </a:xfrm>
              <a:prstGeom prst="rect">
                <a:avLst/>
              </a:prstGeom>
              <a:blipFill>
                <a:blip r:embed="rId3"/>
                <a:stretch>
                  <a:fillRect l="-762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D37A04-A4C2-0D24-8735-41D68200B0E3}"/>
                  </a:ext>
                </a:extLst>
              </p:cNvPr>
              <p:cNvSpPr txBox="1"/>
              <p:nvPr/>
            </p:nvSpPr>
            <p:spPr bwMode="auto">
              <a:xfrm>
                <a:off x="932240" y="1471792"/>
                <a:ext cx="7920879" cy="425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對一未微擾定態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之能量的修正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，等於能量微擾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對該定態的期望值。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D37A04-A4C2-0D24-8735-41D68200B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2240" y="1471792"/>
                <a:ext cx="7920879" cy="425181"/>
              </a:xfrm>
              <a:prstGeom prst="rect">
                <a:avLst/>
              </a:prstGeom>
              <a:blipFill>
                <a:blip r:embed="rId4"/>
                <a:stretch>
                  <a:fillRect l="-641" t="-80000" r="-321" b="-14571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3BE8371-AA04-8C51-EEA3-4C06845F3507}"/>
              </a:ext>
            </a:extLst>
          </p:cNvPr>
          <p:cNvSpPr txBox="1"/>
          <p:nvPr/>
        </p:nvSpPr>
        <p:spPr bwMode="auto">
          <a:xfrm>
            <a:off x="932241" y="4717816"/>
            <a:ext cx="76225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如果狀態可以用波函數表示，此期望值可以簡單寫成波函數的積分：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29">
                <a:extLst>
                  <a:ext uri="{FF2B5EF4-FFF2-40B4-BE49-F238E27FC236}">
                    <a16:creationId xmlns:a16="http://schemas.microsoft.com/office/drawing/2014/main" id="{F4122B16-6AB6-87B6-58A1-0A4879FDB655}"/>
                  </a:ext>
                </a:extLst>
              </p:cNvPr>
              <p:cNvSpPr txBox="1"/>
              <p:nvPr/>
            </p:nvSpPr>
            <p:spPr bwMode="auto">
              <a:xfrm>
                <a:off x="954072" y="5130375"/>
                <a:ext cx="5753258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29">
                <a:extLst>
                  <a:ext uri="{FF2B5EF4-FFF2-40B4-BE49-F238E27FC236}">
                    <a16:creationId xmlns:a16="http://schemas.microsoft.com/office/drawing/2014/main" id="{F4122B16-6AB6-87B6-58A1-0A4879FDB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4072" y="5130375"/>
                <a:ext cx="5753258" cy="901914"/>
              </a:xfrm>
              <a:prstGeom prst="rect">
                <a:avLst/>
              </a:prstGeom>
              <a:blipFill>
                <a:blip r:embed="rId5"/>
                <a:stretch>
                  <a:fillRect t="-111111" b="-169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8B755C89-B699-F373-164C-3EFC3F61C5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831" y="2026142"/>
            <a:ext cx="7627626" cy="170178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3EDF0F7-4592-6D83-49E1-0FB49B7E1DD2}"/>
              </a:ext>
            </a:extLst>
          </p:cNvPr>
          <p:cNvSpPr txBox="1"/>
          <p:nvPr/>
        </p:nvSpPr>
        <p:spPr bwMode="auto">
          <a:xfrm>
            <a:off x="927142" y="3852775"/>
            <a:ext cx="7386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你不需要知道本徵態的一階修正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endParaRPr lang="en-TW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60D547-1E4F-7F6D-6EDB-807EE6368B60}"/>
              </a:ext>
            </a:extLst>
          </p:cNvPr>
          <p:cNvCxnSpPr>
            <a:cxnSpLocks/>
          </p:cNvCxnSpPr>
          <p:nvPr/>
        </p:nvCxnSpPr>
        <p:spPr>
          <a:xfrm>
            <a:off x="1158886" y="3200701"/>
            <a:ext cx="715449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0AF1DD-4609-CA82-CD03-55671A360C47}"/>
              </a:ext>
            </a:extLst>
          </p:cNvPr>
          <p:cNvCxnSpPr>
            <a:cxnSpLocks/>
          </p:cNvCxnSpPr>
          <p:nvPr/>
        </p:nvCxnSpPr>
        <p:spPr>
          <a:xfrm>
            <a:off x="1158886" y="3473422"/>
            <a:ext cx="12241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0AFE472-8E2F-D18E-ABEE-F9CFF21FBBD8}"/>
              </a:ext>
            </a:extLst>
          </p:cNvPr>
          <p:cNvSpPr txBox="1"/>
          <p:nvPr/>
        </p:nvSpPr>
        <p:spPr bwMode="auto">
          <a:xfrm>
            <a:off x="932240" y="4222107"/>
            <a:ext cx="63988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只需要未微擾的零次解，就可以計算本徵值的一階修正了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！</a:t>
            </a:r>
            <a:endParaRPr lang="en-TW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F75707-C84E-A9B9-C681-C1240A687BE5}"/>
              </a:ext>
            </a:extLst>
          </p:cNvPr>
          <p:cNvSpPr txBox="1"/>
          <p:nvPr/>
        </p:nvSpPr>
        <p:spPr bwMode="auto">
          <a:xfrm>
            <a:off x="945831" y="6109479"/>
            <a:ext cx="78026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如果狀態是行向量，則寫成微擾項的矩陣夾在該行向量與對應的列向量間。</a:t>
            </a:r>
          </a:p>
        </p:txBody>
      </p:sp>
    </p:spTree>
    <p:extLst>
      <p:ext uri="{BB962C8B-B14F-4D97-AF65-F5344CB8AC3E}">
        <p14:creationId xmlns:p14="http://schemas.microsoft.com/office/powerpoint/2010/main" val="125581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2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F32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4"/>
          <a:stretch>
            <a:fillRect/>
          </a:stretch>
        </p:blipFill>
        <p:spPr bwMode="auto">
          <a:xfrm>
            <a:off x="1619672" y="1402263"/>
            <a:ext cx="187406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3857646" y="1421474"/>
            <a:ext cx="3384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帶電粒子自旋也會產生磁偶極。</a:t>
            </a:r>
          </a:p>
        </p:txBody>
      </p:sp>
      <p:pic>
        <p:nvPicPr>
          <p:cNvPr id="71685" name="Picture 4" descr="D:\Downloads\Data\Serway\VII\Media\Images\chapter30\3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53136"/>
            <a:ext cx="1173854" cy="126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 bwMode="auto">
              <a:xfrm>
                <a:off x="3885617" y="1853919"/>
                <a:ext cx="1372765" cy="56669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𝜇</m:t>
                          </m:r>
                        </m:e>
                      </m:acc>
                      <m:r>
                        <a:rPr lang="en-US" altLang="zh-TW" sz="1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5617" y="1853919"/>
                <a:ext cx="1372765" cy="566694"/>
              </a:xfrm>
              <a:prstGeom prst="rect">
                <a:avLst/>
              </a:prstGeom>
              <a:blipFill>
                <a:blip r:embed="rId4"/>
                <a:stretch>
                  <a:fillRect b="-217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6">
            <a:extLst>
              <a:ext uri="{FF2B5EF4-FFF2-40B4-BE49-F238E27FC236}">
                <a16:creationId xmlns:a16="http://schemas.microsoft.com/office/drawing/2014/main" id="{BCB62093-648B-8B0C-93DA-2AB63C67F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46" y="2593422"/>
            <a:ext cx="5178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但磁偶極矩與角動量的比例是軌道角動量的兩倍！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9">
                <a:extLst>
                  <a:ext uri="{FF2B5EF4-FFF2-40B4-BE49-F238E27FC236}">
                    <a16:creationId xmlns:a16="http://schemas.microsoft.com/office/drawing/2014/main" id="{3CB4E799-BEAF-6B48-9EAB-7C0836393B02}"/>
                  </a:ext>
                </a:extLst>
              </p:cNvPr>
              <p:cNvSpPr txBox="1"/>
              <p:nvPr/>
            </p:nvSpPr>
            <p:spPr bwMode="auto">
              <a:xfrm>
                <a:off x="3857646" y="3145653"/>
                <a:ext cx="1372765" cy="56669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𝜇</m:t>
                          </m:r>
                        </m:e>
                      </m:acc>
                      <m:r>
                        <a:rPr lang="en-US" altLang="zh-TW" sz="1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9">
                <a:extLst>
                  <a:ext uri="{FF2B5EF4-FFF2-40B4-BE49-F238E27FC236}">
                    <a16:creationId xmlns:a16="http://schemas.microsoft.com/office/drawing/2014/main" id="{3CB4E799-BEAF-6B48-9EAB-7C0836393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7646" y="3145653"/>
                <a:ext cx="1372765" cy="566694"/>
              </a:xfrm>
              <a:prstGeom prst="rect">
                <a:avLst/>
              </a:prstGeom>
              <a:blipFill>
                <a:blip r:embed="rId5"/>
                <a:stretch>
                  <a:fillRect b="-43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166530-F21A-8150-F66D-C9A1ACA1A08D}"/>
                  </a:ext>
                </a:extLst>
              </p:cNvPr>
              <p:cNvSpPr txBox="1"/>
              <p:nvPr/>
            </p:nvSpPr>
            <p:spPr bwMode="auto">
              <a:xfrm>
                <a:off x="864096" y="850032"/>
                <a:ext cx="8172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sz="1800" dirty="0">
                    <a:latin typeface="Times New Roman" pitchFamily="18" charset="0"/>
                    <a:cs typeface="Times New Roman" pitchFamily="18" charset="0"/>
                  </a:rPr>
                  <a:t>基態氫原子的電子處於1s，沒有軌道角動量！原子核質量大，對</a:t>
                </a:r>
                <a14:m>
                  <m:oMath xmlns:m="http://schemas.openxmlformats.org/officeDocument/2006/math">
                    <m:r>
                      <a:rPr lang="en-TW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𝜇</m:t>
                    </m:r>
                  </m:oMath>
                </a14:m>
                <a:r>
                  <a:rPr lang="en-TW" sz="1800" dirty="0">
                    <a:latin typeface="Times New Roman" pitchFamily="18" charset="0"/>
                    <a:cs typeface="Times New Roman" pitchFamily="18" charset="0"/>
                  </a:rPr>
                  <a:t>貢獻可忽略。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166530-F21A-8150-F66D-C9A1ACA1A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4096" y="850032"/>
                <a:ext cx="8172400" cy="369332"/>
              </a:xfrm>
              <a:prstGeom prst="rect">
                <a:avLst/>
              </a:prstGeom>
              <a:blipFill>
                <a:blip r:embed="rId6"/>
                <a:stretch>
                  <a:fillRect l="-77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A49DDC6-DF37-E815-9754-5460665BF659}"/>
              </a:ext>
            </a:extLst>
          </p:cNvPr>
          <p:cNvSpPr txBox="1"/>
          <p:nvPr/>
        </p:nvSpPr>
        <p:spPr bwMode="auto">
          <a:xfrm>
            <a:off x="3857646" y="5251860"/>
            <a:ext cx="3384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電子基本上是一個帶電的磁鐵！</a:t>
            </a:r>
          </a:p>
        </p:txBody>
      </p:sp>
    </p:spTree>
    <p:extLst>
      <p:ext uri="{BB962C8B-B14F-4D97-AF65-F5344CB8AC3E}">
        <p14:creationId xmlns:p14="http://schemas.microsoft.com/office/powerpoint/2010/main" val="446028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F459C1-44EF-A204-BBAE-0E5135D7297A}"/>
                  </a:ext>
                </a:extLst>
              </p:cNvPr>
              <p:cNvSpPr txBox="1"/>
              <p:nvPr/>
            </p:nvSpPr>
            <p:spPr bwMode="auto">
              <a:xfrm>
                <a:off x="717366" y="1177516"/>
                <a:ext cx="66558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第一階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TW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對本徵態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的修正：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F459C1-44EF-A204-BBAE-0E5135D72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7366" y="1177516"/>
                <a:ext cx="6655826" cy="369332"/>
              </a:xfrm>
              <a:prstGeom prst="rect">
                <a:avLst/>
              </a:prstGeom>
              <a:blipFill>
                <a:blip r:embed="rId2"/>
                <a:stretch>
                  <a:fillRect l="-762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29">
                <a:extLst>
                  <a:ext uri="{FF2B5EF4-FFF2-40B4-BE49-F238E27FC236}">
                    <a16:creationId xmlns:a16="http://schemas.microsoft.com/office/drawing/2014/main" id="{3C10D781-E567-F4F7-63F2-4A35ACCA15BB}"/>
                  </a:ext>
                </a:extLst>
              </p:cNvPr>
              <p:cNvSpPr txBox="1"/>
              <p:nvPr/>
            </p:nvSpPr>
            <p:spPr bwMode="auto">
              <a:xfrm>
                <a:off x="4211960" y="980728"/>
                <a:ext cx="3690168" cy="77175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num>
                            <m:den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bSup>
                            </m:den>
                          </m:f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29">
                <a:extLst>
                  <a:ext uri="{FF2B5EF4-FFF2-40B4-BE49-F238E27FC236}">
                    <a16:creationId xmlns:a16="http://schemas.microsoft.com/office/drawing/2014/main" id="{3C10D781-E567-F4F7-63F2-4A35ACCA1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1960" y="980728"/>
                <a:ext cx="3690168" cy="771750"/>
              </a:xfrm>
              <a:prstGeom prst="rect">
                <a:avLst/>
              </a:prstGeom>
              <a:blipFill>
                <a:blip r:embed="rId3"/>
                <a:stretch>
                  <a:fillRect l="-6849" t="-121311" r="-4452" b="-1704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BB523D-2C1E-7DCB-044C-3580852FA74C}"/>
                  </a:ext>
                </a:extLst>
              </p:cNvPr>
              <p:cNvSpPr txBox="1"/>
              <p:nvPr/>
            </p:nvSpPr>
            <p:spPr bwMode="auto">
              <a:xfrm>
                <a:off x="736759" y="1844824"/>
                <a:ext cx="6446922" cy="439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能量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d>
                          <m:d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與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接近的態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，能量差較小，貢獻較大。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BB523D-2C1E-7DCB-044C-3580852FA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6759" y="1844824"/>
                <a:ext cx="6446922" cy="439351"/>
              </a:xfrm>
              <a:prstGeom prst="rect">
                <a:avLst/>
              </a:prstGeom>
              <a:blipFill>
                <a:blip r:embed="rId4"/>
                <a:stretch>
                  <a:fillRect l="-984" t="-80000" b="-14285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0F291B-F665-8CFB-D49E-A9FEFF5B3193}"/>
                  </a:ext>
                </a:extLst>
              </p:cNvPr>
              <p:cNvSpPr txBox="1"/>
              <p:nvPr/>
            </p:nvSpPr>
            <p:spPr bwMode="auto">
              <a:xfrm>
                <a:off x="717366" y="2373063"/>
                <a:ext cx="644692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矩陣元matrix element不為零的態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，才有貢獻。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0F291B-F665-8CFB-D49E-A9FEFF5B3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7366" y="2373063"/>
                <a:ext cx="6446922" cy="369332"/>
              </a:xfrm>
              <a:prstGeom prst="rect">
                <a:avLst/>
              </a:prstGeom>
              <a:blipFill>
                <a:blip r:embed="rId5"/>
                <a:stretch>
                  <a:fillRect l="-4921" t="-106452" b="-1580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639DFF-AD6D-8972-4670-9EC855B27314}"/>
                  </a:ext>
                </a:extLst>
              </p:cNvPr>
              <p:cNvSpPr txBox="1"/>
              <p:nvPr/>
            </p:nvSpPr>
            <p:spPr bwMode="auto">
              <a:xfrm>
                <a:off x="717366" y="2827723"/>
                <a:ext cx="644692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zh-TW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投影於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方向分量不為零的態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，才有貢獻。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639DFF-AD6D-8972-4670-9EC855B27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7366" y="2827723"/>
                <a:ext cx="6446922" cy="369332"/>
              </a:xfrm>
              <a:prstGeom prst="rect">
                <a:avLst/>
              </a:prstGeom>
              <a:blipFill>
                <a:blip r:embed="rId6"/>
                <a:stretch>
                  <a:fillRect l="-984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2B598994-C950-6559-BAF7-155B2D14AA38}"/>
                  </a:ext>
                </a:extLst>
              </p:cNvPr>
              <p:cNvSpPr txBox="1"/>
              <p:nvPr/>
            </p:nvSpPr>
            <p:spPr bwMode="auto">
              <a:xfrm>
                <a:off x="725627" y="3406506"/>
                <a:ext cx="4495621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2B598994-C950-6559-BAF7-155B2D14A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627" y="3406506"/>
                <a:ext cx="4495621" cy="901914"/>
              </a:xfrm>
              <a:prstGeom prst="rect">
                <a:avLst/>
              </a:prstGeom>
              <a:blipFill>
                <a:blip r:embed="rId7"/>
                <a:stretch>
                  <a:fillRect l="-2817"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CB919F6-1B88-CB0C-1A51-1662BB97926E}"/>
              </a:ext>
            </a:extLst>
          </p:cNvPr>
          <p:cNvSpPr txBox="1"/>
          <p:nvPr/>
        </p:nvSpPr>
        <p:spPr bwMode="auto">
          <a:xfrm>
            <a:off x="707102" y="4389160"/>
            <a:ext cx="7474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若是波函數描述的系統，波函數的重疊大，貢獻也會較大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C9379F-1447-0CC4-33B7-4ED6B437E91F}"/>
                  </a:ext>
                </a:extLst>
              </p:cNvPr>
              <p:cNvSpPr txBox="1"/>
              <p:nvPr/>
            </p:nvSpPr>
            <p:spPr bwMode="auto">
              <a:xfrm>
                <a:off x="687982" y="4876877"/>
                <a:ext cx="59286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若不為零，週期性位能就會混雜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與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C9379F-1447-0CC4-33B7-4ED6B437E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982" y="4876877"/>
                <a:ext cx="5928696" cy="369332"/>
              </a:xfrm>
              <a:prstGeom prst="rect">
                <a:avLst/>
              </a:prstGeom>
              <a:blipFill>
                <a:blip r:embed="rId8"/>
                <a:stretch>
                  <a:fillRect l="-5353" t="-11333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10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A5805B9-A5AE-513C-C129-8A8AC2E7F0D0}"/>
              </a:ext>
            </a:extLst>
          </p:cNvPr>
          <p:cNvSpPr txBox="1"/>
          <p:nvPr/>
        </p:nvSpPr>
        <p:spPr bwMode="auto">
          <a:xfrm>
            <a:off x="425386" y="830197"/>
            <a:ext cx="5544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舉例來說：</a:t>
            </a:r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例一： Anharmonic Oscillator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b="0" i="0" u="none" strike="noStrike" dirty="0">
                <a:solidFill>
                  <a:srgbClr val="FF0000"/>
                </a:solidFill>
                <a:effectLst/>
                <a:latin typeface="+mn-ea"/>
                <a:ea typeface="+mn-ea"/>
              </a:rPr>
              <a:t>非諧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</a:rPr>
              <a:t>震盪器</a:t>
            </a:r>
            <a:endParaRPr lang="en-TW" dirty="0">
              <a:solidFill>
                <a:srgbClr val="FF0000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6">
                <a:extLst>
                  <a:ext uri="{FF2B5EF4-FFF2-40B4-BE49-F238E27FC236}">
                    <a16:creationId xmlns:a16="http://schemas.microsoft.com/office/drawing/2014/main" id="{8BCC7776-6654-1DD3-6305-5BB5AC9D2524}"/>
                  </a:ext>
                </a:extLst>
              </p:cNvPr>
              <p:cNvSpPr txBox="1"/>
              <p:nvPr/>
            </p:nvSpPr>
            <p:spPr bwMode="auto">
              <a:xfrm>
                <a:off x="537137" y="1222392"/>
                <a:ext cx="2008374" cy="67262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0" name="文字方塊 6">
                <a:extLst>
                  <a:ext uri="{FF2B5EF4-FFF2-40B4-BE49-F238E27FC236}">
                    <a16:creationId xmlns:a16="http://schemas.microsoft.com/office/drawing/2014/main" id="{8BCC7776-6654-1DD3-6305-5BB5AC9D2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137" y="1222392"/>
                <a:ext cx="2008374" cy="6726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6">
                <a:extLst>
                  <a:ext uri="{FF2B5EF4-FFF2-40B4-BE49-F238E27FC236}">
                    <a16:creationId xmlns:a16="http://schemas.microsoft.com/office/drawing/2014/main" id="{B5A76548-939B-0F58-D79D-181F31A74367}"/>
                  </a:ext>
                </a:extLst>
              </p:cNvPr>
              <p:cNvSpPr txBox="1"/>
              <p:nvPr/>
            </p:nvSpPr>
            <p:spPr bwMode="auto">
              <a:xfrm>
                <a:off x="2804156" y="1228235"/>
                <a:ext cx="2631940" cy="673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TW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1" name="文字方塊 6">
                <a:extLst>
                  <a:ext uri="{FF2B5EF4-FFF2-40B4-BE49-F238E27FC236}">
                    <a16:creationId xmlns:a16="http://schemas.microsoft.com/office/drawing/2014/main" id="{B5A76548-939B-0F58-D79D-181F31A74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4156" y="1228235"/>
                <a:ext cx="2631940" cy="673326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A1D0E20F-E7A4-19F9-FAA6-CB72F02D3ED9}"/>
                  </a:ext>
                </a:extLst>
              </p:cNvPr>
              <p:cNvSpPr txBox="1"/>
              <p:nvPr/>
            </p:nvSpPr>
            <p:spPr bwMode="auto">
              <a:xfrm>
                <a:off x="531895" y="2473444"/>
                <a:ext cx="2130968" cy="43672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A1D0E20F-E7A4-19F9-FAA6-CB72F02D3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895" y="2473444"/>
                <a:ext cx="2130968" cy="436723"/>
              </a:xfrm>
              <a:prstGeom prst="rect">
                <a:avLst/>
              </a:prstGeom>
              <a:blipFill>
                <a:blip r:embed="rId4"/>
                <a:stretch>
                  <a:fillRect t="-80000" r="-6509" b="-142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7C2BC4-6313-769B-B97C-DF9E0CC1B80E}"/>
                  </a:ext>
                </a:extLst>
              </p:cNvPr>
              <p:cNvSpPr txBox="1"/>
              <p:nvPr/>
            </p:nvSpPr>
            <p:spPr bwMode="auto">
              <a:xfrm>
                <a:off x="531895" y="1989978"/>
                <a:ext cx="4502003" cy="48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計算基態能量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𝜔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的修正：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7C2BC4-6313-769B-B97C-DF9E0CC1B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895" y="1989978"/>
                <a:ext cx="4502003" cy="483466"/>
              </a:xfrm>
              <a:prstGeom prst="rect">
                <a:avLst/>
              </a:prstGeom>
              <a:blipFill>
                <a:blip r:embed="rId5"/>
                <a:stretch>
                  <a:fillRect l="-1124" b="-512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29">
                <a:extLst>
                  <a:ext uri="{FF2B5EF4-FFF2-40B4-BE49-F238E27FC236}">
                    <a16:creationId xmlns:a16="http://schemas.microsoft.com/office/drawing/2014/main" id="{3068D97A-06DD-59AC-8339-E169871F1E44}"/>
                  </a:ext>
                </a:extLst>
              </p:cNvPr>
              <p:cNvSpPr txBox="1"/>
              <p:nvPr/>
            </p:nvSpPr>
            <p:spPr bwMode="auto">
              <a:xfrm>
                <a:off x="531895" y="3040274"/>
                <a:ext cx="5438107" cy="673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TW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29">
                <a:extLst>
                  <a:ext uri="{FF2B5EF4-FFF2-40B4-BE49-F238E27FC236}">
                    <a16:creationId xmlns:a16="http://schemas.microsoft.com/office/drawing/2014/main" id="{3068D97A-06DD-59AC-8339-E169871F1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895" y="3040274"/>
                <a:ext cx="5438107" cy="673326"/>
              </a:xfrm>
              <a:prstGeom prst="rect">
                <a:avLst/>
              </a:prstGeom>
              <a:blipFill>
                <a:blip r:embed="rId6"/>
                <a:stretch>
                  <a:fillRect t="-31481" r="-3497" b="-7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5">
                <a:extLst>
                  <a:ext uri="{FF2B5EF4-FFF2-40B4-BE49-F238E27FC236}">
                    <a16:creationId xmlns:a16="http://schemas.microsoft.com/office/drawing/2014/main" id="{1852643C-4F72-898E-C4C0-4882770168FC}"/>
                  </a:ext>
                </a:extLst>
              </p:cNvPr>
              <p:cNvSpPr txBox="1"/>
              <p:nvPr/>
            </p:nvSpPr>
            <p:spPr bwMode="auto">
              <a:xfrm>
                <a:off x="6542009" y="1014863"/>
                <a:ext cx="2247730" cy="9106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TW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rad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15">
                <a:extLst>
                  <a:ext uri="{FF2B5EF4-FFF2-40B4-BE49-F238E27FC236}">
                    <a16:creationId xmlns:a16="http://schemas.microsoft.com/office/drawing/2014/main" id="{1852643C-4F72-898E-C4C0-488277016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42009" y="1014863"/>
                <a:ext cx="2247730" cy="910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29">
                <a:extLst>
                  <a:ext uri="{FF2B5EF4-FFF2-40B4-BE49-F238E27FC236}">
                    <a16:creationId xmlns:a16="http://schemas.microsoft.com/office/drawing/2014/main" id="{AE421ED5-48F0-9D04-4EAB-88A61A63DA84}"/>
                  </a:ext>
                </a:extLst>
              </p:cNvPr>
              <p:cNvSpPr txBox="1"/>
              <p:nvPr/>
            </p:nvSpPr>
            <p:spPr bwMode="auto">
              <a:xfrm>
                <a:off x="498139" y="4368274"/>
                <a:ext cx="6165882" cy="45852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29">
                <a:extLst>
                  <a:ext uri="{FF2B5EF4-FFF2-40B4-BE49-F238E27FC236}">
                    <a16:creationId xmlns:a16="http://schemas.microsoft.com/office/drawing/2014/main" id="{AE421ED5-48F0-9D04-4EAB-88A61A63D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139" y="4368274"/>
                <a:ext cx="6165882" cy="458523"/>
              </a:xfrm>
              <a:prstGeom prst="rect">
                <a:avLst/>
              </a:prstGeom>
              <a:blipFill>
                <a:blip r:embed="rId9"/>
                <a:stretch>
                  <a:fillRect l="-3498" t="-75676" r="-2263" b="-1324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29">
                <a:extLst>
                  <a:ext uri="{FF2B5EF4-FFF2-40B4-BE49-F238E27FC236}">
                    <a16:creationId xmlns:a16="http://schemas.microsoft.com/office/drawing/2014/main" id="{AA09D810-328F-4660-5B06-B604F09D226F}"/>
                  </a:ext>
                </a:extLst>
              </p:cNvPr>
              <p:cNvSpPr txBox="1"/>
              <p:nvPr/>
            </p:nvSpPr>
            <p:spPr bwMode="auto">
              <a:xfrm>
                <a:off x="467544" y="4941168"/>
                <a:ext cx="8346266" cy="40498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29">
                <a:extLst>
                  <a:ext uri="{FF2B5EF4-FFF2-40B4-BE49-F238E27FC236}">
                    <a16:creationId xmlns:a16="http://schemas.microsoft.com/office/drawing/2014/main" id="{AA09D810-328F-4660-5B06-B604F09D2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4941168"/>
                <a:ext cx="8346266" cy="404983"/>
              </a:xfrm>
              <a:prstGeom prst="rect">
                <a:avLst/>
              </a:prstGeom>
              <a:blipFill>
                <a:blip r:embed="rId10"/>
                <a:stretch>
                  <a:fillRect l="-455" t="-100000" b="-156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2">
                <a:extLst>
                  <a:ext uri="{FF2B5EF4-FFF2-40B4-BE49-F238E27FC236}">
                    <a16:creationId xmlns:a16="http://schemas.microsoft.com/office/drawing/2014/main" id="{458E678E-8945-4305-2E38-168BA7099E2F}"/>
                  </a:ext>
                </a:extLst>
              </p:cNvPr>
              <p:cNvSpPr/>
              <p:nvPr/>
            </p:nvSpPr>
            <p:spPr>
              <a:xfrm>
                <a:off x="6339754" y="2769637"/>
                <a:ext cx="2627835" cy="40197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e>
                      </m:rad>
                      <m:r>
                        <a:rPr lang="en-US" altLang="zh-TW" sz="1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矩形 2">
                <a:extLst>
                  <a:ext uri="{FF2B5EF4-FFF2-40B4-BE49-F238E27FC236}">
                    <a16:creationId xmlns:a16="http://schemas.microsoft.com/office/drawing/2014/main" id="{458E678E-8945-4305-2E38-168BA7099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754" y="2769637"/>
                <a:ext cx="2627835" cy="401970"/>
              </a:xfrm>
              <a:prstGeom prst="rect">
                <a:avLst/>
              </a:prstGeom>
              <a:blipFill>
                <a:blip r:embed="rId11"/>
                <a:stretch>
                  <a:fillRect l="-1923" t="-90909" r="-7212" b="-15151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3">
                <a:extLst>
                  <a:ext uri="{FF2B5EF4-FFF2-40B4-BE49-F238E27FC236}">
                    <a16:creationId xmlns:a16="http://schemas.microsoft.com/office/drawing/2014/main" id="{59DF73BB-DC0D-9233-AADF-22128090B3C6}"/>
                  </a:ext>
                </a:extLst>
              </p:cNvPr>
              <p:cNvSpPr/>
              <p:nvPr/>
            </p:nvSpPr>
            <p:spPr>
              <a:xfrm>
                <a:off x="6860370" y="2346743"/>
                <a:ext cx="2130968" cy="3724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𝑎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altLang="zh-TW" sz="1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矩形 3">
                <a:extLst>
                  <a:ext uri="{FF2B5EF4-FFF2-40B4-BE49-F238E27FC236}">
                    <a16:creationId xmlns:a16="http://schemas.microsoft.com/office/drawing/2014/main" id="{59DF73BB-DC0D-9233-AADF-22128090B3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370" y="2346743"/>
                <a:ext cx="2130968" cy="372410"/>
              </a:xfrm>
              <a:prstGeom prst="rect">
                <a:avLst/>
              </a:prstGeom>
              <a:blipFill>
                <a:blip r:embed="rId12"/>
                <a:stretch>
                  <a:fillRect l="-7143" t="-103226" r="-9524" b="-16129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2">
                <a:extLst>
                  <a:ext uri="{FF2B5EF4-FFF2-40B4-BE49-F238E27FC236}">
                    <a16:creationId xmlns:a16="http://schemas.microsoft.com/office/drawing/2014/main" id="{BC1560D5-DB39-6934-76CE-1C04A233F013}"/>
                  </a:ext>
                </a:extLst>
              </p:cNvPr>
              <p:cNvSpPr txBox="1"/>
              <p:nvPr/>
            </p:nvSpPr>
            <p:spPr bwMode="auto">
              <a:xfrm>
                <a:off x="6159277" y="3244166"/>
                <a:ext cx="2808312" cy="40498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文字方塊 2">
                <a:extLst>
                  <a:ext uri="{FF2B5EF4-FFF2-40B4-BE49-F238E27FC236}">
                    <a16:creationId xmlns:a16="http://schemas.microsoft.com/office/drawing/2014/main" id="{BC1560D5-DB39-6934-76CE-1C04A233F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9277" y="3244166"/>
                <a:ext cx="2808312" cy="4049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9">
                <a:extLst>
                  <a:ext uri="{FF2B5EF4-FFF2-40B4-BE49-F238E27FC236}">
                    <a16:creationId xmlns:a16="http://schemas.microsoft.com/office/drawing/2014/main" id="{339AB0CA-C06D-2B45-EF53-E1F70DDED10C}"/>
                  </a:ext>
                </a:extLst>
              </p:cNvPr>
              <p:cNvSpPr txBox="1"/>
              <p:nvPr/>
            </p:nvSpPr>
            <p:spPr bwMode="auto">
              <a:xfrm>
                <a:off x="531895" y="5744388"/>
                <a:ext cx="1519825" cy="63478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29">
                <a:extLst>
                  <a:ext uri="{FF2B5EF4-FFF2-40B4-BE49-F238E27FC236}">
                    <a16:creationId xmlns:a16="http://schemas.microsoft.com/office/drawing/2014/main" id="{339AB0CA-C06D-2B45-EF53-E1F70DDED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895" y="5744388"/>
                <a:ext cx="1519825" cy="63478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A16FA5-7D9C-3F02-7EA0-9A6668D8DC1E}"/>
              </a:ext>
            </a:extLst>
          </p:cNvPr>
          <p:cNvCxnSpPr/>
          <p:nvPr/>
        </p:nvCxnSpPr>
        <p:spPr>
          <a:xfrm flipV="1">
            <a:off x="5384112" y="4368274"/>
            <a:ext cx="268008" cy="4585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1DD046C-BA33-4C82-AA7C-CCB47369715F}"/>
              </a:ext>
            </a:extLst>
          </p:cNvPr>
          <p:cNvCxnSpPr/>
          <p:nvPr/>
        </p:nvCxnSpPr>
        <p:spPr>
          <a:xfrm flipV="1">
            <a:off x="3239570" y="4381677"/>
            <a:ext cx="268008" cy="4585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96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29">
                <a:extLst>
                  <a:ext uri="{FF2B5EF4-FFF2-40B4-BE49-F238E27FC236}">
                    <a16:creationId xmlns:a16="http://schemas.microsoft.com/office/drawing/2014/main" id="{82058A0F-64A6-29C3-B092-4488F42CB4A7}"/>
                  </a:ext>
                </a:extLst>
              </p:cNvPr>
              <p:cNvSpPr txBox="1"/>
              <p:nvPr/>
            </p:nvSpPr>
            <p:spPr bwMode="auto">
              <a:xfrm>
                <a:off x="430492" y="1922238"/>
                <a:ext cx="6165882" cy="45852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29">
                <a:extLst>
                  <a:ext uri="{FF2B5EF4-FFF2-40B4-BE49-F238E27FC236}">
                    <a16:creationId xmlns:a16="http://schemas.microsoft.com/office/drawing/2014/main" id="{82058A0F-64A6-29C3-B092-4488F42CB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0492" y="1922238"/>
                <a:ext cx="6165882" cy="458523"/>
              </a:xfrm>
              <a:prstGeom prst="rect">
                <a:avLst/>
              </a:prstGeom>
              <a:blipFill>
                <a:blip r:embed="rId4"/>
                <a:stretch>
                  <a:fillRect l="-3704" t="-75676" r="-2263" b="-1324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AF21D217-EF16-2041-BD4D-D6BDCB184BAA}"/>
                  </a:ext>
                </a:extLst>
              </p:cNvPr>
              <p:cNvSpPr txBox="1"/>
              <p:nvPr/>
            </p:nvSpPr>
            <p:spPr bwMode="auto">
              <a:xfrm>
                <a:off x="430492" y="2456546"/>
                <a:ext cx="3816424" cy="40498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AF21D217-EF16-2041-BD4D-D6BDCB184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0492" y="2456546"/>
                <a:ext cx="3816424" cy="404983"/>
              </a:xfrm>
              <a:prstGeom prst="rect">
                <a:avLst/>
              </a:prstGeom>
              <a:blipFill>
                <a:blip r:embed="rId5"/>
                <a:stretch>
                  <a:fillRect l="-1993" t="-93939" r="-5648" b="-1484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983217-6B5B-1C94-F849-6489957FE3EB}"/>
                  </a:ext>
                </a:extLst>
              </p:cNvPr>
              <p:cNvSpPr txBox="1"/>
              <p:nvPr/>
            </p:nvSpPr>
            <p:spPr bwMode="auto">
              <a:xfrm>
                <a:off x="767457" y="3425178"/>
                <a:ext cx="21602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一個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𝑎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=2</m:t>
                    </m:r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983217-6B5B-1C94-F849-6489957FE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457" y="3425178"/>
                <a:ext cx="2160240" cy="369332"/>
              </a:xfrm>
              <a:prstGeom prst="rect">
                <a:avLst/>
              </a:prstGeom>
              <a:blipFill>
                <a:blip r:embed="rId6"/>
                <a:stretch>
                  <a:fillRect l="-2339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E05AF2-AB8B-4C9A-AAF5-EBE982264623}"/>
                  </a:ext>
                </a:extLst>
              </p:cNvPr>
              <p:cNvSpPr txBox="1"/>
              <p:nvPr/>
            </p:nvSpPr>
            <p:spPr bwMode="auto">
              <a:xfrm>
                <a:off x="767458" y="2950475"/>
                <a:ext cx="21602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零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個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𝑎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=4</m:t>
                    </m:r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E05AF2-AB8B-4C9A-AAF5-EBE982264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458" y="2950475"/>
                <a:ext cx="2160240" cy="369332"/>
              </a:xfrm>
              <a:prstGeom prst="rect">
                <a:avLst/>
              </a:prstGeom>
              <a:blipFill>
                <a:blip r:embed="rId7"/>
                <a:stretch>
                  <a:fillRect l="-2339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4488F8-E8D6-FF5F-4FA6-E218406143B9}"/>
                  </a:ext>
                </a:extLst>
              </p:cNvPr>
              <p:cNvSpPr txBox="1"/>
              <p:nvPr/>
            </p:nvSpPr>
            <p:spPr bwMode="auto">
              <a:xfrm>
                <a:off x="795880" y="3880138"/>
                <a:ext cx="21602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二個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𝑎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4488F8-E8D6-FF5F-4FA6-E21840614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5880" y="3880138"/>
                <a:ext cx="2160240" cy="369332"/>
              </a:xfrm>
              <a:prstGeom prst="rect">
                <a:avLst/>
              </a:prstGeom>
              <a:blipFill>
                <a:blip r:embed="rId8"/>
                <a:stretch>
                  <a:fillRect l="-2339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7D55F8-C187-46E1-4275-07EEFC05EA84}"/>
              </a:ext>
            </a:extLst>
          </p:cNvPr>
          <p:cNvCxnSpPr>
            <a:endCxn id="9" idx="0"/>
          </p:cNvCxnSpPr>
          <p:nvPr/>
        </p:nvCxnSpPr>
        <p:spPr>
          <a:xfrm flipV="1">
            <a:off x="1251002" y="3880138"/>
            <a:ext cx="624998" cy="4565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F1AF91-5418-219B-3C05-D9206E27BF53}"/>
                  </a:ext>
                </a:extLst>
              </p:cNvPr>
              <p:cNvSpPr txBox="1"/>
              <p:nvPr/>
            </p:nvSpPr>
            <p:spPr bwMode="auto">
              <a:xfrm>
                <a:off x="771865" y="4297865"/>
                <a:ext cx="21602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三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個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𝑎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=−2</m:t>
                    </m:r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F1AF91-5418-219B-3C05-D9206E27B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865" y="4297865"/>
                <a:ext cx="2160240" cy="369332"/>
              </a:xfrm>
              <a:prstGeom prst="rect">
                <a:avLst/>
              </a:prstGeom>
              <a:blipFill>
                <a:blip r:embed="rId9"/>
                <a:stretch>
                  <a:fillRect l="-2339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2C63F5-5D4B-AAF9-FCB4-7A615535E8E8}"/>
              </a:ext>
            </a:extLst>
          </p:cNvPr>
          <p:cNvCxnSpPr/>
          <p:nvPr/>
        </p:nvCxnSpPr>
        <p:spPr>
          <a:xfrm flipV="1">
            <a:off x="1323010" y="4297865"/>
            <a:ext cx="624998" cy="4565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9E9BB4-ADB7-E571-7276-ED91E2DCF084}"/>
                  </a:ext>
                </a:extLst>
              </p:cNvPr>
              <p:cNvSpPr txBox="1"/>
              <p:nvPr/>
            </p:nvSpPr>
            <p:spPr bwMode="auto">
              <a:xfrm>
                <a:off x="3400479" y="2911942"/>
                <a:ext cx="3924436" cy="40197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9E9BB4-ADB7-E571-7276-ED91E2DCF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0479" y="2911942"/>
                <a:ext cx="3924436" cy="401970"/>
              </a:xfrm>
              <a:prstGeom prst="rect">
                <a:avLst/>
              </a:prstGeom>
              <a:blipFill>
                <a:blip r:embed="rId10"/>
                <a:stretch>
                  <a:fillRect l="-6452" t="-93939" b="-15151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158C21-4B1B-4762-7F94-1FF2BA171800}"/>
                  </a:ext>
                </a:extLst>
              </p:cNvPr>
              <p:cNvSpPr txBox="1"/>
              <p:nvPr/>
            </p:nvSpPr>
            <p:spPr bwMode="auto">
              <a:xfrm>
                <a:off x="3419872" y="3364325"/>
                <a:ext cx="5156624" cy="68608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</m:ra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ra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=6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158C21-4B1B-4762-7F94-1FF2BA171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9872" y="3364325"/>
                <a:ext cx="5156624" cy="686085"/>
              </a:xfrm>
              <a:prstGeom prst="rect">
                <a:avLst/>
              </a:prstGeom>
              <a:blipFill>
                <a:blip r:embed="rId11"/>
                <a:stretch>
                  <a:fillRect l="-4423" t="-58182" r="-2703" b="-4909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2">
                <a:extLst>
                  <a:ext uri="{FF2B5EF4-FFF2-40B4-BE49-F238E27FC236}">
                    <a16:creationId xmlns:a16="http://schemas.microsoft.com/office/drawing/2014/main" id="{4C401FB8-DDDD-BDDE-7B03-F00174A56BAF}"/>
                  </a:ext>
                </a:extLst>
              </p:cNvPr>
              <p:cNvSpPr/>
              <p:nvPr/>
            </p:nvSpPr>
            <p:spPr>
              <a:xfrm>
                <a:off x="6300192" y="883968"/>
                <a:ext cx="2627835" cy="40197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e>
                      </m:rad>
                      <m:r>
                        <a:rPr lang="en-US" altLang="zh-TW" sz="1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7" name="矩形 2">
                <a:extLst>
                  <a:ext uri="{FF2B5EF4-FFF2-40B4-BE49-F238E27FC236}">
                    <a16:creationId xmlns:a16="http://schemas.microsoft.com/office/drawing/2014/main" id="{4C401FB8-DDDD-BDDE-7B03-F00174A56B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883968"/>
                <a:ext cx="2627835" cy="401970"/>
              </a:xfrm>
              <a:prstGeom prst="rect">
                <a:avLst/>
              </a:prstGeom>
              <a:blipFill>
                <a:blip r:embed="rId12"/>
                <a:stretch>
                  <a:fillRect l="-1435" t="-90909" r="-7177" b="-15151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3">
                <a:extLst>
                  <a:ext uri="{FF2B5EF4-FFF2-40B4-BE49-F238E27FC236}">
                    <a16:creationId xmlns:a16="http://schemas.microsoft.com/office/drawing/2014/main" id="{A6503D84-F2CD-2DB1-6EF7-C0BCB48FA71D}"/>
                  </a:ext>
                </a:extLst>
              </p:cNvPr>
              <p:cNvSpPr/>
              <p:nvPr/>
            </p:nvSpPr>
            <p:spPr>
              <a:xfrm>
                <a:off x="6300192" y="424387"/>
                <a:ext cx="2130968" cy="3724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𝑎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altLang="zh-TW" sz="1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8" name="矩形 3">
                <a:extLst>
                  <a:ext uri="{FF2B5EF4-FFF2-40B4-BE49-F238E27FC236}">
                    <a16:creationId xmlns:a16="http://schemas.microsoft.com/office/drawing/2014/main" id="{A6503D84-F2CD-2DB1-6EF7-C0BCB48FA7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424387"/>
                <a:ext cx="2130968" cy="372410"/>
              </a:xfrm>
              <a:prstGeom prst="rect">
                <a:avLst/>
              </a:prstGeom>
              <a:blipFill>
                <a:blip r:embed="rId13"/>
                <a:stretch>
                  <a:fillRect l="-6509" t="-110000" r="-9467" b="-17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01497AB8-8B18-BDC9-88FE-8F277AA9E801}"/>
              </a:ext>
            </a:extLst>
          </p:cNvPr>
          <p:cNvSpPr txBox="1"/>
          <p:nvPr/>
        </p:nvSpPr>
        <p:spPr bwMode="auto">
          <a:xfrm>
            <a:off x="430492" y="584105"/>
            <a:ext cx="5374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計算 Anharmonic Oscillator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基態的一階修正：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29">
                <a:extLst>
                  <a:ext uri="{FF2B5EF4-FFF2-40B4-BE49-F238E27FC236}">
                    <a16:creationId xmlns:a16="http://schemas.microsoft.com/office/drawing/2014/main" id="{3AC466FB-857A-3B7A-00A9-0D60E72A9CE3}"/>
                  </a:ext>
                </a:extLst>
              </p:cNvPr>
              <p:cNvSpPr txBox="1"/>
              <p:nvPr/>
            </p:nvSpPr>
            <p:spPr bwMode="auto">
              <a:xfrm>
                <a:off x="2597027" y="4314577"/>
                <a:ext cx="3415133" cy="69378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</m:ra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29">
                <a:extLst>
                  <a:ext uri="{FF2B5EF4-FFF2-40B4-BE49-F238E27FC236}">
                    <a16:creationId xmlns:a16="http://schemas.microsoft.com/office/drawing/2014/main" id="{3AC466FB-857A-3B7A-00A9-0D60E72A9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7027" y="4314577"/>
                <a:ext cx="3415133" cy="693780"/>
              </a:xfrm>
              <a:prstGeom prst="rect">
                <a:avLst/>
              </a:prstGeom>
              <a:blipFill>
                <a:blip r:embed="rId14"/>
                <a:stretch>
                  <a:fillRect l="-4444" t="-30357" b="-7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29">
                <a:extLst>
                  <a:ext uri="{FF2B5EF4-FFF2-40B4-BE49-F238E27FC236}">
                    <a16:creationId xmlns:a16="http://schemas.microsoft.com/office/drawing/2014/main" id="{A81CF6B3-2C2A-F49B-6BDC-7BD8169D118F}"/>
                  </a:ext>
                </a:extLst>
              </p:cNvPr>
              <p:cNvSpPr txBox="1"/>
              <p:nvPr/>
            </p:nvSpPr>
            <p:spPr bwMode="auto">
              <a:xfrm>
                <a:off x="6242217" y="4314577"/>
                <a:ext cx="2188943" cy="69378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29">
                <a:extLst>
                  <a:ext uri="{FF2B5EF4-FFF2-40B4-BE49-F238E27FC236}">
                    <a16:creationId xmlns:a16="http://schemas.microsoft.com/office/drawing/2014/main" id="{A81CF6B3-2C2A-F49B-6BDC-7BD8169D1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2217" y="4314577"/>
                <a:ext cx="2188943" cy="693780"/>
              </a:xfrm>
              <a:prstGeom prst="rect">
                <a:avLst/>
              </a:prstGeom>
              <a:blipFill>
                <a:blip r:embed="rId15"/>
                <a:stretch>
                  <a:fillRect l="-11561" t="-30357" b="-7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9">
                <a:extLst>
                  <a:ext uri="{FF2B5EF4-FFF2-40B4-BE49-F238E27FC236}">
                    <a16:creationId xmlns:a16="http://schemas.microsoft.com/office/drawing/2014/main" id="{389DA4BB-135D-A132-ECF0-6EA9D42CBDC5}"/>
                  </a:ext>
                </a:extLst>
              </p:cNvPr>
              <p:cNvSpPr txBox="1"/>
              <p:nvPr/>
            </p:nvSpPr>
            <p:spPr bwMode="auto">
              <a:xfrm>
                <a:off x="500232" y="5079079"/>
                <a:ext cx="4719840" cy="67595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9">
                <a:extLst>
                  <a:ext uri="{FF2B5EF4-FFF2-40B4-BE49-F238E27FC236}">
                    <a16:creationId xmlns:a16="http://schemas.microsoft.com/office/drawing/2014/main" id="{389DA4BB-135D-A132-ECF0-6EA9D42CB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232" y="5079079"/>
                <a:ext cx="4719840" cy="675954"/>
              </a:xfrm>
              <a:prstGeom prst="rect">
                <a:avLst/>
              </a:prstGeom>
              <a:blipFill>
                <a:blip r:embed="rId16"/>
                <a:stretch>
                  <a:fillRect l="-5376" t="-30909" r="-3763" b="-7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FC9281B1-6745-BBAC-58C7-01626C0B01EB}"/>
                  </a:ext>
                </a:extLst>
              </p:cNvPr>
              <p:cNvSpPr txBox="1"/>
              <p:nvPr/>
            </p:nvSpPr>
            <p:spPr bwMode="auto">
              <a:xfrm>
                <a:off x="430670" y="1000775"/>
                <a:ext cx="3565266" cy="76815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bSup>
                            </m:den>
                          </m:f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FC9281B1-6745-BBAC-58C7-01626C0B0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0670" y="1000775"/>
                <a:ext cx="3565266" cy="768159"/>
              </a:xfrm>
              <a:prstGeom prst="rect">
                <a:avLst/>
              </a:prstGeom>
              <a:blipFill>
                <a:blip r:embed="rId17"/>
                <a:stretch>
                  <a:fillRect l="-6406" t="-117742" r="-3915" b="-16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9">
                <a:extLst>
                  <a:ext uri="{FF2B5EF4-FFF2-40B4-BE49-F238E27FC236}">
                    <a16:creationId xmlns:a16="http://schemas.microsoft.com/office/drawing/2014/main" id="{63623094-9FA6-914F-32ED-D98DE5B06751}"/>
                  </a:ext>
                </a:extLst>
              </p:cNvPr>
              <p:cNvSpPr txBox="1"/>
              <p:nvPr/>
            </p:nvSpPr>
            <p:spPr bwMode="auto">
              <a:xfrm>
                <a:off x="5186494" y="5079079"/>
                <a:ext cx="2600918" cy="67595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29">
                <a:extLst>
                  <a:ext uri="{FF2B5EF4-FFF2-40B4-BE49-F238E27FC236}">
                    <a16:creationId xmlns:a16="http://schemas.microsoft.com/office/drawing/2014/main" id="{63623094-9FA6-914F-32ED-D98DE5B06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6494" y="5079079"/>
                <a:ext cx="2600918" cy="675954"/>
              </a:xfrm>
              <a:prstGeom prst="rect">
                <a:avLst/>
              </a:prstGeom>
              <a:blipFill>
                <a:blip r:embed="rId18"/>
                <a:stretch>
                  <a:fillRect l="-2439" t="-30909" r="-8780" b="-7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76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2" grpId="0"/>
      <p:bldP spid="15" grpId="0" animBg="1"/>
      <p:bldP spid="16" grpId="0" animBg="1"/>
      <p:bldP spid="17" grpId="0" animBg="1"/>
      <p:bldP spid="18" grpId="0" animBg="1"/>
      <p:bldP spid="14" grpId="0" animBg="1"/>
      <p:bldP spid="20" grpId="0" animBg="1"/>
      <p:bldP spid="21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2B0A5C0A-8E6F-BF62-ED0B-2285B5D7A1EA}"/>
                  </a:ext>
                </a:extLst>
              </p:cNvPr>
              <p:cNvSpPr txBox="1"/>
              <p:nvPr/>
            </p:nvSpPr>
            <p:spPr bwMode="auto">
              <a:xfrm>
                <a:off x="826740" y="643408"/>
                <a:ext cx="2828379" cy="79528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⟨"/>
                                          <m:endChr m:val="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"/>
                                              <m:endChr m:val="|"/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|"/>
                                          <m:endChr m:val="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"/>
                                              <m:endChr m:val="⟩"/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2B0A5C0A-8E6F-BF62-ED0B-2285B5D7A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40" y="643408"/>
                <a:ext cx="2828379" cy="795282"/>
              </a:xfrm>
              <a:prstGeom prst="rect">
                <a:avLst/>
              </a:prstGeom>
              <a:blipFill>
                <a:blip r:embed="rId2"/>
                <a:stretch>
                  <a:fillRect t="-114063" b="-1609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00E560-3A1C-5D99-415F-8AA1D97C1B57}"/>
                  </a:ext>
                </a:extLst>
              </p:cNvPr>
              <p:cNvSpPr txBox="1"/>
              <p:nvPr/>
            </p:nvSpPr>
            <p:spPr bwMode="auto">
              <a:xfrm>
                <a:off x="754732" y="1579512"/>
                <a:ext cx="734566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這是第二階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對能量本徵值的修正。與一階本徵態修正相關聯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00E560-3A1C-5D99-415F-8AA1D97C1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732" y="1579512"/>
                <a:ext cx="7345660" cy="369332"/>
              </a:xfrm>
              <a:prstGeom prst="rect">
                <a:avLst/>
              </a:prstGeom>
              <a:blipFill>
                <a:blip r:embed="rId3"/>
                <a:stretch>
                  <a:fillRect l="-691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8E974D-2C37-5820-0905-8451BE3BCD26}"/>
                  </a:ext>
                </a:extLst>
              </p:cNvPr>
              <p:cNvSpPr txBox="1"/>
              <p:nvPr/>
            </p:nvSpPr>
            <p:spPr bwMode="auto">
              <a:xfrm>
                <a:off x="747791" y="1957046"/>
                <a:ext cx="7709263" cy="425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TW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等於能量微擾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的矩陣元，夾在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與任一其他定態，絕對值平方後，</a:t>
                </a:r>
                <a:endParaRPr lang="en-TW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8E974D-2C37-5820-0905-8451BE3BC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7791" y="1957046"/>
                <a:ext cx="7709263" cy="425181"/>
              </a:xfrm>
              <a:prstGeom prst="rect">
                <a:avLst/>
              </a:prstGeom>
              <a:blipFill>
                <a:blip r:embed="rId4"/>
                <a:stretch>
                  <a:fillRect t="-85294" b="-15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302424-ED19-4485-D3E6-7495F6600DA4}"/>
                  </a:ext>
                </a:extLst>
              </p:cNvPr>
              <p:cNvSpPr txBox="1"/>
              <p:nvPr/>
            </p:nvSpPr>
            <p:spPr bwMode="auto">
              <a:xfrm>
                <a:off x="754732" y="2410569"/>
                <a:ext cx="770926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以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與此其他定態的能量差的倒數為權重，對所有其他定態求和！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302424-ED19-4485-D3E6-7495F6600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732" y="2410569"/>
                <a:ext cx="7709263" cy="369332"/>
              </a:xfrm>
              <a:prstGeom prst="rect">
                <a:avLst/>
              </a:prstGeom>
              <a:blipFill>
                <a:blip r:embed="rId5"/>
                <a:stretch>
                  <a:fillRect l="-1151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22B1C0F-D3D8-94AF-E893-483664CEEE1C}"/>
              </a:ext>
            </a:extLst>
          </p:cNvPr>
          <p:cNvSpPr txBox="1"/>
          <p:nvPr/>
        </p:nvSpPr>
        <p:spPr bwMode="auto">
          <a:xfrm>
            <a:off x="717413" y="3980927"/>
            <a:ext cx="6302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一般來說，能量差距越大的態，越不重要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202F16-5375-FECB-5C21-30E173AE0CD4}"/>
              </a:ext>
            </a:extLst>
          </p:cNvPr>
          <p:cNvSpPr txBox="1"/>
          <p:nvPr/>
        </p:nvSpPr>
        <p:spPr bwMode="auto">
          <a:xfrm>
            <a:off x="730243" y="5481086"/>
            <a:ext cx="821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若是波函數描述的系統，能量差距越大，波函數的重疊越少，矩陣元也較小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29">
                <a:extLst>
                  <a:ext uri="{FF2B5EF4-FFF2-40B4-BE49-F238E27FC236}">
                    <a16:creationId xmlns:a16="http://schemas.microsoft.com/office/drawing/2014/main" id="{648492F6-4FD0-BBAC-CA55-3FB1AA20C1D9}"/>
                  </a:ext>
                </a:extLst>
              </p:cNvPr>
              <p:cNvSpPr txBox="1"/>
              <p:nvPr/>
            </p:nvSpPr>
            <p:spPr bwMode="auto">
              <a:xfrm>
                <a:off x="801984" y="4475563"/>
                <a:ext cx="4358688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29">
                <a:extLst>
                  <a:ext uri="{FF2B5EF4-FFF2-40B4-BE49-F238E27FC236}">
                    <a16:creationId xmlns:a16="http://schemas.microsoft.com/office/drawing/2014/main" id="{648492F6-4FD0-BBAC-CA55-3FB1AA20C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1984" y="4475563"/>
                <a:ext cx="4358688" cy="901914"/>
              </a:xfrm>
              <a:prstGeom prst="rect">
                <a:avLst/>
              </a:prstGeom>
              <a:blipFill>
                <a:blip r:embed="rId6"/>
                <a:stretch>
                  <a:fillRect l="-4360"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8E948C-78C0-0506-F58F-6BC7E0C0D733}"/>
                  </a:ext>
                </a:extLst>
              </p:cNvPr>
              <p:cNvSpPr txBox="1"/>
              <p:nvPr/>
            </p:nvSpPr>
            <p:spPr bwMode="auto">
              <a:xfrm>
                <a:off x="523412" y="3542440"/>
                <a:ext cx="647377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2. 能量與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越靠近的其他定態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，貢獻會越大！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8E948C-78C0-0506-F58F-6BC7E0C0D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412" y="3542440"/>
                <a:ext cx="6473779" cy="369332"/>
              </a:xfrm>
              <a:prstGeom prst="rect">
                <a:avLst/>
              </a:prstGeom>
              <a:blipFill>
                <a:blip r:embed="rId7"/>
                <a:stretch>
                  <a:fillRect l="-978" t="-106452" b="-1612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782816-963A-A8D6-CB28-234D9E862526}"/>
                  </a:ext>
                </a:extLst>
              </p:cNvPr>
              <p:cNvSpPr txBox="1"/>
              <p:nvPr/>
            </p:nvSpPr>
            <p:spPr bwMode="auto">
              <a:xfrm>
                <a:off x="523864" y="3079671"/>
                <a:ext cx="676843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矩陣元matrix element不為零的態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，才有貢獻。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782816-963A-A8D6-CB28-234D9E862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864" y="3079671"/>
                <a:ext cx="6768433" cy="369332"/>
              </a:xfrm>
              <a:prstGeom prst="rect">
                <a:avLst/>
              </a:prstGeom>
              <a:blipFill>
                <a:blip r:embed="rId8"/>
                <a:stretch>
                  <a:fillRect l="-1124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00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42F5E9-E72A-810E-FF44-B1261B390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64" y="1861304"/>
            <a:ext cx="3819862" cy="4676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5B8ED7-55A0-EFC5-7D1E-805CBAEBC257}"/>
                  </a:ext>
                </a:extLst>
              </p:cNvPr>
              <p:cNvSpPr txBox="1"/>
              <p:nvPr/>
            </p:nvSpPr>
            <p:spPr bwMode="auto">
              <a:xfrm>
                <a:off x="606989" y="521092"/>
                <a:ext cx="8309475" cy="439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3. 絕對值平方恆正，未微擾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d>
                          <m:d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高於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的定態，對修正的貢獻永遠是向下的。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5B8ED7-55A0-EFC5-7D1E-805CBAEBC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989" y="521092"/>
                <a:ext cx="8309475" cy="439351"/>
              </a:xfrm>
              <a:prstGeom prst="rect">
                <a:avLst/>
              </a:prstGeom>
              <a:blipFill>
                <a:blip r:embed="rId3"/>
                <a:stretch>
                  <a:fillRect l="-763" b="-1944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B0D6BF-D0AD-7333-DBE2-A478642CD6D0}"/>
                  </a:ext>
                </a:extLst>
              </p:cNvPr>
              <p:cNvSpPr txBox="1"/>
              <p:nvPr/>
            </p:nvSpPr>
            <p:spPr bwMode="auto">
              <a:xfrm>
                <a:off x="834361" y="960443"/>
                <a:ext cx="7481891" cy="439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未微擾能量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d>
                          <m:d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低於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的定態，對修正的貢獻永遠是向上的。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B0D6BF-D0AD-7333-DBE2-A478642CD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4361" y="960443"/>
                <a:ext cx="7481891" cy="439351"/>
              </a:xfrm>
              <a:prstGeom prst="rect">
                <a:avLst/>
              </a:prstGeom>
              <a:blipFill>
                <a:blip r:embed="rId4"/>
                <a:stretch>
                  <a:fillRect l="-678" b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0EC2DC4-D4C8-678C-6A3A-D7D010C781F3}"/>
              </a:ext>
            </a:extLst>
          </p:cNvPr>
          <p:cNvSpPr txBox="1"/>
          <p:nvPr/>
        </p:nvSpPr>
        <p:spPr bwMode="auto">
          <a:xfrm>
            <a:off x="834361" y="1456915"/>
            <a:ext cx="7716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微擾永遠擴大兩個態的能量差距，擴大不均！Inequality is always enlarged.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D537415D-0378-A3E9-AF2F-223450D91A13}"/>
                  </a:ext>
                </a:extLst>
              </p:cNvPr>
              <p:cNvSpPr txBox="1"/>
              <p:nvPr/>
            </p:nvSpPr>
            <p:spPr bwMode="auto">
              <a:xfrm>
                <a:off x="5076056" y="1925078"/>
                <a:ext cx="2828379" cy="79528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⟨"/>
                                          <m:endChr m:val="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"/>
                                              <m:endChr m:val="|"/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|"/>
                                          <m:endChr m:val="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"/>
                                              <m:endChr m:val="⟩"/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D537415D-0378-A3E9-AF2F-223450D91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6056" y="1925078"/>
                <a:ext cx="2828379" cy="795282"/>
              </a:xfrm>
              <a:prstGeom prst="rect">
                <a:avLst/>
              </a:prstGeom>
              <a:blipFill>
                <a:blip r:embed="rId5"/>
                <a:stretch>
                  <a:fillRect t="-114063" b="-1609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03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9">
                <a:extLst>
                  <a:ext uri="{FF2B5EF4-FFF2-40B4-BE49-F238E27FC236}">
                    <a16:creationId xmlns:a16="http://schemas.microsoft.com/office/drawing/2014/main" id="{283D1FFA-B92D-DFAF-8C70-7AED07F2356A}"/>
                  </a:ext>
                </a:extLst>
              </p:cNvPr>
              <p:cNvSpPr txBox="1"/>
              <p:nvPr/>
            </p:nvSpPr>
            <p:spPr bwMode="auto">
              <a:xfrm>
                <a:off x="712005" y="1786219"/>
                <a:ext cx="2522733" cy="79528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⟨"/>
                                          <m:endChr m:val="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"/>
                                              <m:endChr m:val="|"/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|"/>
                                          <m:endChr m:val="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"/>
                                              <m:endChr m:val="⟩"/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9">
                <a:extLst>
                  <a:ext uri="{FF2B5EF4-FFF2-40B4-BE49-F238E27FC236}">
                    <a16:creationId xmlns:a16="http://schemas.microsoft.com/office/drawing/2014/main" id="{283D1FFA-B92D-DFAF-8C70-7AED07F23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005" y="1786219"/>
                <a:ext cx="2522733" cy="795282"/>
              </a:xfrm>
              <a:prstGeom prst="rect">
                <a:avLst/>
              </a:prstGeom>
              <a:blipFill>
                <a:blip r:embed="rId2"/>
                <a:stretch>
                  <a:fillRect t="-112500" b="-1609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01497AB8-8B18-BDC9-88FE-8F277AA9E801}"/>
              </a:ext>
            </a:extLst>
          </p:cNvPr>
          <p:cNvSpPr txBox="1"/>
          <p:nvPr/>
        </p:nvSpPr>
        <p:spPr bwMode="auto">
          <a:xfrm>
            <a:off x="662753" y="1412776"/>
            <a:ext cx="5374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計算 Anharmonic Oscillator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基態能量的二階修正：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29">
                <a:extLst>
                  <a:ext uri="{FF2B5EF4-FFF2-40B4-BE49-F238E27FC236}">
                    <a16:creationId xmlns:a16="http://schemas.microsoft.com/office/drawing/2014/main" id="{3AC466FB-857A-3B7A-00A9-0D60E72A9CE3}"/>
                  </a:ext>
                </a:extLst>
              </p:cNvPr>
              <p:cNvSpPr txBox="1"/>
              <p:nvPr/>
            </p:nvSpPr>
            <p:spPr bwMode="auto">
              <a:xfrm>
                <a:off x="683568" y="2735220"/>
                <a:ext cx="3415133" cy="69378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</m:ra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29">
                <a:extLst>
                  <a:ext uri="{FF2B5EF4-FFF2-40B4-BE49-F238E27FC236}">
                    <a16:creationId xmlns:a16="http://schemas.microsoft.com/office/drawing/2014/main" id="{3AC466FB-857A-3B7A-00A9-0D60E72A9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2735220"/>
                <a:ext cx="3415133" cy="693780"/>
              </a:xfrm>
              <a:prstGeom prst="rect">
                <a:avLst/>
              </a:prstGeom>
              <a:blipFill>
                <a:blip r:embed="rId3"/>
                <a:stretch>
                  <a:fillRect l="-4444" t="-32143" b="-7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29">
                <a:extLst>
                  <a:ext uri="{FF2B5EF4-FFF2-40B4-BE49-F238E27FC236}">
                    <a16:creationId xmlns:a16="http://schemas.microsoft.com/office/drawing/2014/main" id="{A81CF6B3-2C2A-F49B-6BDC-7BD8169D118F}"/>
                  </a:ext>
                </a:extLst>
              </p:cNvPr>
              <p:cNvSpPr txBox="1"/>
              <p:nvPr/>
            </p:nvSpPr>
            <p:spPr bwMode="auto">
              <a:xfrm>
                <a:off x="4355976" y="2705401"/>
                <a:ext cx="2188943" cy="69378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29">
                <a:extLst>
                  <a:ext uri="{FF2B5EF4-FFF2-40B4-BE49-F238E27FC236}">
                    <a16:creationId xmlns:a16="http://schemas.microsoft.com/office/drawing/2014/main" id="{A81CF6B3-2C2A-F49B-6BDC-7BD8169D1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976" y="2705401"/>
                <a:ext cx="2188943" cy="693780"/>
              </a:xfrm>
              <a:prstGeom prst="rect">
                <a:avLst/>
              </a:prstGeom>
              <a:blipFill>
                <a:blip r:embed="rId4"/>
                <a:stretch>
                  <a:fillRect l="-11561" t="-32727" b="-7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9">
                <a:extLst>
                  <a:ext uri="{FF2B5EF4-FFF2-40B4-BE49-F238E27FC236}">
                    <a16:creationId xmlns:a16="http://schemas.microsoft.com/office/drawing/2014/main" id="{389DA4BB-135D-A132-ECF0-6EA9D42CBDC5}"/>
                  </a:ext>
                </a:extLst>
              </p:cNvPr>
              <p:cNvSpPr txBox="1"/>
              <p:nvPr/>
            </p:nvSpPr>
            <p:spPr bwMode="auto">
              <a:xfrm>
                <a:off x="683568" y="3600523"/>
                <a:ext cx="5998510" cy="78790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⟨"/>
                                          <m:endChr m:val="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"/>
                                              <m:endChr m:val="|"/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|"/>
                                          <m:endChr m:val="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"/>
                                              <m:endChr m:val="⟩"/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9">
                <a:extLst>
                  <a:ext uri="{FF2B5EF4-FFF2-40B4-BE49-F238E27FC236}">
                    <a16:creationId xmlns:a16="http://schemas.microsoft.com/office/drawing/2014/main" id="{389DA4BB-135D-A132-ECF0-6EA9D42CB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3600523"/>
                <a:ext cx="5998510" cy="787908"/>
              </a:xfrm>
              <a:prstGeom prst="rect">
                <a:avLst/>
              </a:prstGeom>
              <a:blipFill>
                <a:blip r:embed="rId5"/>
                <a:stretch>
                  <a:fillRect t="-115873" b="-1650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06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DD1A5B18-33E5-2504-5EEE-C937E41E08BD}"/>
                  </a:ext>
                </a:extLst>
              </p:cNvPr>
              <p:cNvSpPr txBox="1"/>
              <p:nvPr/>
            </p:nvSpPr>
            <p:spPr bwMode="auto">
              <a:xfrm>
                <a:off x="814732" y="1553732"/>
                <a:ext cx="2083098" cy="42518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DD1A5B18-33E5-2504-5EEE-C937E41E0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4732" y="1553732"/>
                <a:ext cx="2083098" cy="425181"/>
              </a:xfrm>
              <a:prstGeom prst="rect">
                <a:avLst/>
              </a:prstGeom>
              <a:blipFill>
                <a:blip r:embed="rId2"/>
                <a:stretch>
                  <a:fillRect t="-82353" r="-8485" b="-1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9">
                <a:extLst>
                  <a:ext uri="{FF2B5EF4-FFF2-40B4-BE49-F238E27FC236}">
                    <a16:creationId xmlns:a16="http://schemas.microsoft.com/office/drawing/2014/main" id="{03F6D79B-DE46-3829-9C90-13C580F0F3FE}"/>
                  </a:ext>
                </a:extLst>
              </p:cNvPr>
              <p:cNvSpPr txBox="1"/>
              <p:nvPr/>
            </p:nvSpPr>
            <p:spPr bwMode="auto">
              <a:xfrm>
                <a:off x="814732" y="2143267"/>
                <a:ext cx="2828379" cy="79528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⟨"/>
                                          <m:endChr m:val="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"/>
                                              <m:endChr m:val="|"/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|"/>
                                          <m:endChr m:val="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"/>
                                              <m:endChr m:val="⟩"/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9">
                <a:extLst>
                  <a:ext uri="{FF2B5EF4-FFF2-40B4-BE49-F238E27FC236}">
                    <a16:creationId xmlns:a16="http://schemas.microsoft.com/office/drawing/2014/main" id="{03F6D79B-DE46-3829-9C90-13C580F0F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4732" y="2143267"/>
                <a:ext cx="2828379" cy="795282"/>
              </a:xfrm>
              <a:prstGeom prst="rect">
                <a:avLst/>
              </a:prstGeom>
              <a:blipFill>
                <a:blip r:embed="rId3"/>
                <a:stretch>
                  <a:fillRect t="-112500" b="-1609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9">
                <a:extLst>
                  <a:ext uri="{FF2B5EF4-FFF2-40B4-BE49-F238E27FC236}">
                    <a16:creationId xmlns:a16="http://schemas.microsoft.com/office/drawing/2014/main" id="{50B991B0-B2BC-891A-F183-90D76CD90FDB}"/>
                  </a:ext>
                </a:extLst>
              </p:cNvPr>
              <p:cNvSpPr txBox="1"/>
              <p:nvPr/>
            </p:nvSpPr>
            <p:spPr bwMode="auto">
              <a:xfrm>
                <a:off x="827584" y="3678076"/>
                <a:ext cx="3690168" cy="77175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num>
                            <m:den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bSup>
                            </m:den>
                          </m:f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29">
                <a:extLst>
                  <a:ext uri="{FF2B5EF4-FFF2-40B4-BE49-F238E27FC236}">
                    <a16:creationId xmlns:a16="http://schemas.microsoft.com/office/drawing/2014/main" id="{50B991B0-B2BC-891A-F183-90D76CD90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3678076"/>
                <a:ext cx="3690168" cy="771750"/>
              </a:xfrm>
              <a:prstGeom prst="rect">
                <a:avLst/>
              </a:prstGeom>
              <a:blipFill>
                <a:blip r:embed="rId4"/>
                <a:stretch>
                  <a:fillRect l="-7216" t="-117742" r="-4811" b="-16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006BA5-992F-8F99-923D-1D96CB3AF5DE}"/>
                  </a:ext>
                </a:extLst>
              </p:cNvPr>
              <p:cNvSpPr txBox="1"/>
              <p:nvPr/>
            </p:nvSpPr>
            <p:spPr bwMode="auto">
              <a:xfrm>
                <a:off x="814732" y="3062862"/>
                <a:ext cx="53862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注意這些表示式與參數</a:t>
                </a:r>
                <a14:m>
                  <m:oMath xmlns:m="http://schemas.openxmlformats.org/officeDocument/2006/math">
                    <m:r>
                      <a:rPr lang="en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無關，</a:t>
                </a:r>
                <a14:m>
                  <m:oMath xmlns:m="http://schemas.openxmlformats.org/officeDocument/2006/math">
                    <m:r>
                      <a:rPr lang="en-TW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已經被提出來了！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006BA5-992F-8F99-923D-1D96CB3AF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4732" y="3062862"/>
                <a:ext cx="5386272" cy="369332"/>
              </a:xfrm>
              <a:prstGeom prst="rect">
                <a:avLst/>
              </a:prstGeom>
              <a:blipFill>
                <a:blip r:embed="rId5"/>
                <a:stretch>
                  <a:fillRect l="-941" t="-3226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90E56E-4E18-274A-F7F3-FB96692F1838}"/>
                  </a:ext>
                </a:extLst>
              </p:cNvPr>
              <p:cNvSpPr txBox="1"/>
              <p:nvPr/>
            </p:nvSpPr>
            <p:spPr bwMode="auto">
              <a:xfrm>
                <a:off x="829060" y="5116801"/>
                <a:ext cx="8207436" cy="404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這些修正都由微擾項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在未微擾本徵態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之間的矩陣元matrix element 計算。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90E56E-4E18-274A-F7F3-FB96692F1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9060" y="5116801"/>
                <a:ext cx="8207436" cy="404983"/>
              </a:xfrm>
              <a:prstGeom prst="rect">
                <a:avLst/>
              </a:prstGeom>
              <a:blipFill>
                <a:blip r:embed="rId6"/>
                <a:stretch>
                  <a:fillRect l="-618" t="-145455" b="-22424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180BFAE-72E1-1133-B9D0-9BA897769E87}"/>
              </a:ext>
            </a:extLst>
          </p:cNvPr>
          <p:cNvSpPr txBox="1"/>
          <p:nvPr/>
        </p:nvSpPr>
        <p:spPr bwMode="auto">
          <a:xfrm>
            <a:off x="827584" y="5600364"/>
            <a:ext cx="77768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能量的一階修正是對角矩陣元、二階能量與一階態修正則是非對角矩陣元。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56ADDA-DED2-36C3-BF83-DF781251B3E6}"/>
              </a:ext>
            </a:extLst>
          </p:cNvPr>
          <p:cNvSpPr txBox="1"/>
          <p:nvPr/>
        </p:nvSpPr>
        <p:spPr bwMode="auto">
          <a:xfrm>
            <a:off x="827584" y="4526326"/>
            <a:ext cx="5976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二階狀態修正原則上也可算，但比複雜，在此從略。</a:t>
            </a:r>
          </a:p>
        </p:txBody>
      </p:sp>
    </p:spTree>
    <p:extLst>
      <p:ext uri="{BB962C8B-B14F-4D97-AF65-F5344CB8AC3E}">
        <p14:creationId xmlns:p14="http://schemas.microsoft.com/office/powerpoint/2010/main" val="4199268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BF1D6A-4665-04BB-5638-1AC4A68635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726"/>
          <a:stretch/>
        </p:blipFill>
        <p:spPr>
          <a:xfrm>
            <a:off x="1007603" y="5844947"/>
            <a:ext cx="6212950" cy="741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C3CFA7-9BBC-E80B-93FB-B200A241C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381268"/>
            <a:ext cx="5416155" cy="16899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BA5718-A311-DE9E-D2A0-A1D62D6D5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491" y="3554881"/>
            <a:ext cx="3759200" cy="182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580D43-B553-89C9-38B0-BDA493F22465}"/>
                  </a:ext>
                </a:extLst>
              </p:cNvPr>
              <p:cNvSpPr txBox="1"/>
              <p:nvPr/>
            </p:nvSpPr>
            <p:spPr bwMode="auto">
              <a:xfrm>
                <a:off x="1115616" y="3114912"/>
                <a:ext cx="5428443" cy="376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若以</a:t>
                </a:r>
                <a:r>
                  <a:rPr lang="en-TW" dirty="0">
                    <a:solidFill>
                      <a:srgbClr val="FF0000"/>
                    </a:solidFill>
                  </a:rPr>
                  <a:t>本徵態為基底，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rgbClr val="FF0000"/>
                    </a:solidFill>
                  </a:rPr>
                  <a:t>矩陣將是對角的。</a:t>
                </a:r>
                <a:endParaRPr lang="en-TW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580D43-B553-89C9-38B0-BDA493F22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3114912"/>
                <a:ext cx="5428443" cy="376770"/>
              </a:xfrm>
              <a:prstGeom prst="rect">
                <a:avLst/>
              </a:prstGeom>
              <a:blipFill>
                <a:blip r:embed="rId5"/>
                <a:stretch>
                  <a:fillRect l="-699" t="-3226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E7CCB30-DB6E-0BAF-F2F1-D85FE5934BA6}"/>
              </a:ext>
            </a:extLst>
          </p:cNvPr>
          <p:cNvSpPr txBox="1"/>
          <p:nvPr/>
        </p:nvSpPr>
        <p:spPr bwMode="auto">
          <a:xfrm>
            <a:off x="1007603" y="5383681"/>
            <a:ext cx="73448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對角的element，也就是本徵值，就是能量一階微擾修正Energy Shift。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E1AE7F-E05D-E548-A9EB-4FE3ADE86F67}"/>
                  </a:ext>
                </a:extLst>
              </p:cNvPr>
              <p:cNvSpPr txBox="1"/>
              <p:nvPr/>
            </p:nvSpPr>
            <p:spPr bwMode="auto">
              <a:xfrm>
                <a:off x="1115616" y="216611"/>
                <a:ext cx="62129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找到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個簡併態，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E1AE7F-E05D-E548-A9EB-4FE3ADE86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216611"/>
                <a:ext cx="6212950" cy="369332"/>
              </a:xfrm>
              <a:prstGeom prst="rect">
                <a:avLst/>
              </a:prstGeom>
              <a:blipFill>
                <a:blip r:embed="rId6"/>
                <a:stretch>
                  <a:fillRect l="-612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EC31B0-7412-2052-7DA6-F5EAFBA9B3E4}"/>
                  </a:ext>
                </a:extLst>
              </p:cNvPr>
              <p:cNvSpPr txBox="1"/>
              <p:nvPr/>
            </p:nvSpPr>
            <p:spPr bwMode="auto">
              <a:xfrm>
                <a:off x="1115616" y="593381"/>
                <a:ext cx="7128792" cy="411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在以它們為基底的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維線性空間，寫下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的矩陣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𝑛𝑗</m:t>
                                </m:r>
                              </m:sub>
                            </m:sSub>
                          </m:e>
                        </m:d>
                      </m:e>
                    </m:d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TW" dirty="0"/>
                  <a:t>。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EC31B0-7412-2052-7DA6-F5EAFBA9B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593381"/>
                <a:ext cx="7128792" cy="411395"/>
              </a:xfrm>
              <a:prstGeom prst="rect">
                <a:avLst/>
              </a:prstGeom>
              <a:blipFill>
                <a:blip r:embed="rId7"/>
                <a:stretch>
                  <a:fillRect l="-534" t="-141176" b="-21470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EA2FDDA-8D77-308F-C032-CCDFFB959BE9}"/>
              </a:ext>
            </a:extLst>
          </p:cNvPr>
          <p:cNvSpPr txBox="1"/>
          <p:nvPr/>
        </p:nvSpPr>
        <p:spPr bwMode="auto">
          <a:xfrm>
            <a:off x="1115616" y="968216"/>
            <a:ext cx="7632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將矩陣對角化，即是求此矩陣的本徵向量與本徵值！本徵向量即零次項。</a:t>
            </a:r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293136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66" name="Text Box 12"/>
              <p:cNvSpPr txBox="1">
                <a:spLocks noChangeArrowheads="1"/>
              </p:cNvSpPr>
              <p:nvPr/>
            </p:nvSpPr>
            <p:spPr bwMode="auto">
              <a:xfrm>
                <a:off x="1071657" y="3663615"/>
                <a:ext cx="790276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  <a:cs typeface="新細明體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/>
                  <a:t>電子的自旋只有兩個態，一般就以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TW" altLang="en-US" dirty="0"/>
                  <a:t>方向為準，</a:t>
                </a:r>
                <a:r>
                  <a:rPr lang="zh-TW" altLang="en-US" sz="1800" dirty="0"/>
                  <a:t>稱為自旋向上及自旋向下。</a:t>
                </a:r>
                <a:endParaRPr lang="en-US" altLang="zh-TW" sz="1800" dirty="0"/>
              </a:p>
            </p:txBody>
          </p:sp>
        </mc:Choice>
        <mc:Fallback xmlns="">
          <p:sp>
            <p:nvSpPr>
              <p:cNvPr id="19466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1657" y="3663615"/>
                <a:ext cx="7902767" cy="369332"/>
              </a:xfrm>
              <a:prstGeom prst="rect">
                <a:avLst/>
              </a:prstGeom>
              <a:blipFill>
                <a:blip r:embed="rId2"/>
                <a:stretch>
                  <a:fillRect l="-642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8" name="Oval 15"/>
          <p:cNvSpPr>
            <a:spLocks noChangeArrowheads="1"/>
          </p:cNvSpPr>
          <p:nvPr/>
        </p:nvSpPr>
        <p:spPr bwMode="auto">
          <a:xfrm>
            <a:off x="1353726" y="435680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69" name="Line 16"/>
          <p:cNvSpPr>
            <a:spLocks noChangeShapeType="1"/>
          </p:cNvSpPr>
          <p:nvPr/>
        </p:nvSpPr>
        <p:spPr bwMode="auto">
          <a:xfrm flipV="1">
            <a:off x="1569626" y="406788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70" name="Oval 18"/>
          <p:cNvSpPr>
            <a:spLocks noChangeArrowheads="1"/>
          </p:cNvSpPr>
          <p:nvPr/>
        </p:nvSpPr>
        <p:spPr bwMode="auto">
          <a:xfrm>
            <a:off x="3944526" y="4212345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71" name="Line 19"/>
          <p:cNvSpPr>
            <a:spLocks noChangeShapeType="1"/>
          </p:cNvSpPr>
          <p:nvPr/>
        </p:nvSpPr>
        <p:spPr bwMode="auto">
          <a:xfrm flipV="1">
            <a:off x="4162014" y="449968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72" name="AutoShape 20"/>
          <p:cNvSpPr>
            <a:spLocks noChangeArrowheads="1"/>
          </p:cNvSpPr>
          <p:nvPr/>
        </p:nvSpPr>
        <p:spPr bwMode="auto">
          <a:xfrm>
            <a:off x="1161639" y="4491745"/>
            <a:ext cx="936625" cy="215900"/>
          </a:xfrm>
          <a:prstGeom prst="curvedUpArrow">
            <a:avLst>
              <a:gd name="adj1" fmla="val 86765"/>
              <a:gd name="adj2" fmla="val 173529"/>
              <a:gd name="adj3" fmla="val 33333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73" name="AutoShape 22"/>
          <p:cNvSpPr>
            <a:spLocks noChangeArrowheads="1"/>
          </p:cNvSpPr>
          <p:nvPr/>
        </p:nvSpPr>
        <p:spPr bwMode="auto">
          <a:xfrm flipH="1">
            <a:off x="3661951" y="4205995"/>
            <a:ext cx="935038" cy="287338"/>
          </a:xfrm>
          <a:prstGeom prst="curvedUpArrow">
            <a:avLst>
              <a:gd name="adj1" fmla="val 65083"/>
              <a:gd name="adj2" fmla="val 130166"/>
              <a:gd name="adj3" fmla="val 33333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74" name="文字方塊 17"/>
              <p:cNvSpPr txBox="1">
                <a:spLocks noChangeArrowheads="1"/>
              </p:cNvSpPr>
              <p:nvPr/>
            </p:nvSpPr>
            <p:spPr bwMode="auto">
              <a:xfrm>
                <a:off x="1067321" y="2852056"/>
                <a:ext cx="646103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  <a:cs typeface="新細明體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9pPr>
              </a:lstStyle>
              <a:p>
                <a:pPr eaLnBrk="1" hangingPunct="1"/>
                <a:r>
                  <a:rPr lang="zh-TW" altLang="en-US" sz="1800" dirty="0"/>
                  <a:t>運動電子的總角動量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zh-TW" altLang="en-US" sz="1800" dirty="0"/>
                  <a:t>是自旋角動量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TW" altLang="en-US" sz="1800" dirty="0"/>
                  <a:t>及軌道角動量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zh-TW" altLang="en-US" sz="1800" dirty="0"/>
                  <a:t>的和！</a:t>
                </a:r>
              </a:p>
            </p:txBody>
          </p:sp>
        </mc:Choice>
        <mc:Fallback xmlns="">
          <p:sp>
            <p:nvSpPr>
              <p:cNvPr id="19474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7321" y="2852056"/>
                <a:ext cx="6461037" cy="369332"/>
              </a:xfrm>
              <a:prstGeom prst="rect">
                <a:avLst/>
              </a:prstGeom>
              <a:blipFill>
                <a:blip r:embed="rId3"/>
                <a:stretch>
                  <a:fillRect l="-786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C03C33-6CFF-4F49-A2D2-34BD33997AD4}"/>
                  </a:ext>
                </a:extLst>
              </p:cNvPr>
              <p:cNvSpPr txBox="1"/>
              <p:nvPr/>
            </p:nvSpPr>
            <p:spPr bwMode="auto">
              <a:xfrm>
                <a:off x="4199997" y="500667"/>
                <a:ext cx="986680" cy="51860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𝑙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TW" sz="1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C03C33-6CFF-4F49-A2D2-34BD33997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9997" y="500667"/>
                <a:ext cx="986680" cy="518604"/>
              </a:xfrm>
              <a:prstGeom prst="rect">
                <a:avLst/>
              </a:prstGeom>
              <a:blipFill>
                <a:blip r:embed="rId4"/>
                <a:stretch>
                  <a:fillRect l="-5063" t="-4762" r="-5063" b="-1190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2">
                <a:extLst>
                  <a:ext uri="{FF2B5EF4-FFF2-40B4-BE49-F238E27FC236}">
                    <a16:creationId xmlns:a16="http://schemas.microsoft.com/office/drawing/2014/main" id="{4E7EE0CF-AC42-9F4D-A02F-287DF5471D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8603" y="1210806"/>
                <a:ext cx="1229491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ℏ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0" name="文字方塊 2">
                <a:extLst>
                  <a:ext uri="{FF2B5EF4-FFF2-40B4-BE49-F238E27FC236}">
                    <a16:creationId xmlns:a16="http://schemas.microsoft.com/office/drawing/2014/main" id="{4E7EE0CF-AC42-9F4D-A02F-287DF5471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8603" y="1210806"/>
                <a:ext cx="122949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">
                <a:extLst>
                  <a:ext uri="{FF2B5EF4-FFF2-40B4-BE49-F238E27FC236}">
                    <a16:creationId xmlns:a16="http://schemas.microsoft.com/office/drawing/2014/main" id="{1CD7D2C9-454A-6C49-B5AF-4398A83052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9357" y="1061018"/>
                <a:ext cx="2597149" cy="67326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1" name="文字方塊 2">
                <a:extLst>
                  <a:ext uri="{FF2B5EF4-FFF2-40B4-BE49-F238E27FC236}">
                    <a16:creationId xmlns:a16="http://schemas.microsoft.com/office/drawing/2014/main" id="{1CD7D2C9-454A-6C49-B5AF-4398A8305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9357" y="1061018"/>
                <a:ext cx="2597149" cy="673261"/>
              </a:xfrm>
              <a:prstGeom prst="rect">
                <a:avLst/>
              </a:prstGeom>
              <a:blipFill>
                <a:blip r:embed="rId6"/>
                <a:stretch>
                  <a:fillRect b="-37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93A5987-625F-0A4C-A509-465A9249DC9E}"/>
                  </a:ext>
                </a:extLst>
              </p:cNvPr>
              <p:cNvSpPr txBox="1"/>
              <p:nvPr/>
            </p:nvSpPr>
            <p:spPr bwMode="auto">
              <a:xfrm>
                <a:off x="5349645" y="1170573"/>
                <a:ext cx="987643" cy="51860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±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TW" sz="1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93A5987-625F-0A4C-A509-465A9249D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9645" y="1170573"/>
                <a:ext cx="987643" cy="518604"/>
              </a:xfrm>
              <a:prstGeom prst="rect">
                <a:avLst/>
              </a:prstGeom>
              <a:blipFill>
                <a:blip r:embed="rId7"/>
                <a:stretch>
                  <a:fillRect l="-2532" t="-4878" r="-5063" b="-1463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BA21900E-A9FF-EDA6-AF0C-3CEFB4D9E08D}"/>
                  </a:ext>
                </a:extLst>
              </p:cNvPr>
              <p:cNvSpPr/>
              <p:nvPr/>
            </p:nvSpPr>
            <p:spPr>
              <a:xfrm>
                <a:off x="1119552" y="5002462"/>
                <a:ext cx="2812543" cy="62023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,↑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=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BA21900E-A9FF-EDA6-AF0C-3CEFB4D9E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552" y="5002462"/>
                <a:ext cx="2812543" cy="620234"/>
              </a:xfrm>
              <a:prstGeom prst="rect">
                <a:avLst/>
              </a:prstGeom>
              <a:blipFill>
                <a:blip r:embed="rId8"/>
                <a:stretch>
                  <a:fillRect l="-10360" t="-167347" r="-24775" b="-24898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1">
                <a:extLst>
                  <a:ext uri="{FF2B5EF4-FFF2-40B4-BE49-F238E27FC236}">
                    <a16:creationId xmlns:a16="http://schemas.microsoft.com/office/drawing/2014/main" id="{EC351679-9364-7532-9A18-8EA782C558D3}"/>
                  </a:ext>
                </a:extLst>
              </p:cNvPr>
              <p:cNvSpPr/>
              <p:nvPr/>
            </p:nvSpPr>
            <p:spPr>
              <a:xfrm>
                <a:off x="4297839" y="5113798"/>
                <a:ext cx="2160240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,↓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1/2,−1/2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矩形 1">
                <a:extLst>
                  <a:ext uri="{FF2B5EF4-FFF2-40B4-BE49-F238E27FC236}">
                    <a16:creationId xmlns:a16="http://schemas.microsoft.com/office/drawing/2014/main" id="{EC351679-9364-7532-9A18-8EA782C558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839" y="5113798"/>
                <a:ext cx="2160240" cy="369332"/>
              </a:xfrm>
              <a:prstGeom prst="rect">
                <a:avLst/>
              </a:prstGeom>
              <a:blipFill>
                <a:blip r:embed="rId9"/>
                <a:stretch>
                  <a:fillRect l="-14035" t="-106667" r="-10526" b="-17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12">
            <a:extLst>
              <a:ext uri="{FF2B5EF4-FFF2-40B4-BE49-F238E27FC236}">
                <a16:creationId xmlns:a16="http://schemas.microsoft.com/office/drawing/2014/main" id="{EF9EA1BA-DD8C-275F-B5FE-C48E137FC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903" y="5619215"/>
            <a:ext cx="7789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這兩個</a:t>
            </a:r>
            <a:r>
              <a:rPr lang="zh-TW" altLang="en-US" sz="1800" dirty="0"/>
              <a:t>態構成一個二維線性空間的基底。這空間是獨立於波函數的空間的。</a:t>
            </a:r>
            <a:endParaRPr lang="en-US" altLang="zh-TW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53791-72C5-1499-2913-ECABA44C733F}"/>
              </a:ext>
            </a:extLst>
          </p:cNvPr>
          <p:cNvSpPr txBox="1"/>
          <p:nvPr/>
        </p:nvSpPr>
        <p:spPr bwMode="auto">
          <a:xfrm>
            <a:off x="1155166" y="586835"/>
            <a:ext cx="35352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電子自旋只有兩個態，因此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E596D6-4C70-77FE-EAE9-ADF883B6EEE7}"/>
                  </a:ext>
                </a:extLst>
              </p:cNvPr>
              <p:cNvSpPr txBox="1"/>
              <p:nvPr/>
            </p:nvSpPr>
            <p:spPr bwMode="auto">
              <a:xfrm>
                <a:off x="7128128" y="2880493"/>
                <a:ext cx="981935" cy="31245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E596D6-4C70-77FE-EAE9-ADF883B6E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8128" y="2880493"/>
                <a:ext cx="981935" cy="312458"/>
              </a:xfrm>
              <a:prstGeom prst="rect">
                <a:avLst/>
              </a:prstGeom>
              <a:blipFill>
                <a:blip r:embed="rId10"/>
                <a:stretch>
                  <a:fillRect l="-6410" t="-36000" r="-3846" b="-24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18FB04C-E2F3-E198-7242-565E04760DE5}"/>
              </a:ext>
            </a:extLst>
          </p:cNvPr>
          <p:cNvSpPr txBox="1"/>
          <p:nvPr/>
        </p:nvSpPr>
        <p:spPr bwMode="auto">
          <a:xfrm>
            <a:off x="1091319" y="6049955"/>
            <a:ext cx="5679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/>
              <a:t>此線性空間就描述電子的自旋所有可能的狀態！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3FE8B549-16EC-5C40-7D5D-97939AD7743C}"/>
                  </a:ext>
                </a:extLst>
              </p:cNvPr>
              <p:cNvSpPr/>
              <p:nvPr/>
            </p:nvSpPr>
            <p:spPr>
              <a:xfrm>
                <a:off x="4572000" y="2317330"/>
                <a:ext cx="1691767" cy="4110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3FE8B549-16EC-5C40-7D5D-97939AD774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317330"/>
                <a:ext cx="1691767" cy="411010"/>
              </a:xfrm>
              <a:prstGeom prst="rect">
                <a:avLst/>
              </a:prstGeom>
              <a:blipFill>
                <a:blip r:embed="rId11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DCDA5CF-DF07-EF74-0F40-A01E67D0426E}"/>
              </a:ext>
            </a:extLst>
          </p:cNvPr>
          <p:cNvSpPr txBox="1"/>
          <p:nvPr/>
        </p:nvSpPr>
        <p:spPr bwMode="auto">
          <a:xfrm>
            <a:off x="1084846" y="1846137"/>
            <a:ext cx="59005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注意:既然是靜止電子，自旋角動量就不再能寫成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3CD591-1D77-8A59-D121-FB8406DAF357}"/>
              </a:ext>
            </a:extLst>
          </p:cNvPr>
          <p:cNvSpPr txBox="1"/>
          <p:nvPr/>
        </p:nvSpPr>
        <p:spPr bwMode="auto">
          <a:xfrm>
            <a:off x="1084846" y="2318285"/>
            <a:ext cx="37513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但實驗顯示：對易關係還是對的：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3">
                <a:extLst>
                  <a:ext uri="{FF2B5EF4-FFF2-40B4-BE49-F238E27FC236}">
                    <a16:creationId xmlns:a16="http://schemas.microsoft.com/office/drawing/2014/main" id="{B904D50A-153F-EA7E-DD9D-E9C0DD3E6747}"/>
                  </a:ext>
                </a:extLst>
              </p:cNvPr>
              <p:cNvSpPr/>
              <p:nvPr/>
            </p:nvSpPr>
            <p:spPr>
              <a:xfrm>
                <a:off x="6286039" y="1835172"/>
                <a:ext cx="1870749" cy="39126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𝑧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2" name="矩形 3">
                <a:extLst>
                  <a:ext uri="{FF2B5EF4-FFF2-40B4-BE49-F238E27FC236}">
                    <a16:creationId xmlns:a16="http://schemas.microsoft.com/office/drawing/2014/main" id="{B904D50A-153F-EA7E-DD9D-E9C0DD3E6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039" y="1835172"/>
                <a:ext cx="1870749" cy="391261"/>
              </a:xfrm>
              <a:prstGeom prst="rect">
                <a:avLst/>
              </a:prstGeom>
              <a:blipFill>
                <a:blip r:embed="rId1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CB9556A-09A5-FB4F-3875-D6F52B0EA2D2}"/>
              </a:ext>
            </a:extLst>
          </p:cNvPr>
          <p:cNvSpPr txBox="1"/>
          <p:nvPr/>
        </p:nvSpPr>
        <p:spPr bwMode="auto">
          <a:xfrm>
            <a:off x="6263767" y="2347842"/>
            <a:ext cx="27106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量子場論也證實是對的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8">
                <a:extLst>
                  <a:ext uri="{FF2B5EF4-FFF2-40B4-BE49-F238E27FC236}">
                    <a16:creationId xmlns:a16="http://schemas.microsoft.com/office/drawing/2014/main" id="{349D690E-E1DF-74AF-FAB1-A0F27ED2BF0B}"/>
                  </a:ext>
                </a:extLst>
              </p:cNvPr>
              <p:cNvSpPr/>
              <p:nvPr/>
            </p:nvSpPr>
            <p:spPr>
              <a:xfrm>
                <a:off x="6560753" y="1216042"/>
                <a:ext cx="2160239" cy="41139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</a:rPr>
                        <m:t>𝑖</m:t>
                      </m:r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4" name="矩形 8">
                <a:extLst>
                  <a:ext uri="{FF2B5EF4-FFF2-40B4-BE49-F238E27FC236}">
                    <a16:creationId xmlns:a16="http://schemas.microsoft.com/office/drawing/2014/main" id="{349D690E-E1DF-74AF-FAB1-A0F27ED2B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753" y="1216042"/>
                <a:ext cx="2160239" cy="411395"/>
              </a:xfrm>
              <a:prstGeom prst="rect">
                <a:avLst/>
              </a:prstGeom>
              <a:blipFill>
                <a:blip r:embed="rId13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8">
                <a:extLst>
                  <a:ext uri="{FF2B5EF4-FFF2-40B4-BE49-F238E27FC236}">
                    <a16:creationId xmlns:a16="http://schemas.microsoft.com/office/drawing/2014/main" id="{D9BBF468-CB57-9091-D2A9-A53DC0D839A8}"/>
                  </a:ext>
                </a:extLst>
              </p:cNvPr>
              <p:cNvSpPr/>
              <p:nvPr/>
            </p:nvSpPr>
            <p:spPr>
              <a:xfrm>
                <a:off x="7128128" y="3249825"/>
                <a:ext cx="1260296" cy="41139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5" name="矩形 8">
                <a:extLst>
                  <a:ext uri="{FF2B5EF4-FFF2-40B4-BE49-F238E27FC236}">
                    <a16:creationId xmlns:a16="http://schemas.microsoft.com/office/drawing/2014/main" id="{D9BBF468-CB57-9091-D2A9-A53DC0D83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128" y="3249825"/>
                <a:ext cx="1260296" cy="411395"/>
              </a:xfrm>
              <a:prstGeom prst="rect">
                <a:avLst/>
              </a:prstGeom>
              <a:blipFill>
                <a:blip r:embed="rId14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685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/>
      <p:bldP spid="19468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9474" grpId="0"/>
      <p:bldP spid="2" grpId="0" animBg="1"/>
      <p:bldP spid="3" grpId="0" animBg="1"/>
      <p:bldP spid="4" grpId="0"/>
      <p:bldP spid="7" grpId="0" animBg="1"/>
      <p:bldP spid="9" grpId="0"/>
      <p:bldP spid="8" grpId="0" animBg="1"/>
      <p:bldP spid="10" grpId="0"/>
      <p:bldP spid="11" grpId="0"/>
      <p:bldP spid="12" grpId="0" animBg="1"/>
      <p:bldP spid="13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959624" y="1726867"/>
                <a:ext cx="1884184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"/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𝑧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1800" i="1" smtClean="0">
                                <a:latin typeface="Cambria Math"/>
                                <a:ea typeface="Cambria Math"/>
                              </a:rPr>
                              <m:t>↑</m:t>
                            </m:r>
                          </m:e>
                        </m:d>
                      </m:e>
                    </m:d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en-US" altLang="zh-TW" sz="1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d>
                      <m:dPr>
                        <m:begChr m:val="|"/>
                        <m:endChr m:val=""/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𝑧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,↓</m:t>
                            </m:r>
                          </m:e>
                        </m:d>
                      </m:e>
                    </m:d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24" y="1726867"/>
                <a:ext cx="1884184" cy="369332"/>
              </a:xfrm>
              <a:prstGeom prst="rect">
                <a:avLst/>
              </a:prstGeom>
              <a:blipFill>
                <a:blip r:embed="rId2"/>
                <a:stretch>
                  <a:fillRect l="-6000" t="-103226" r="-7333" b="-16451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87095" y="1251962"/>
            <a:ext cx="7465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>
                <a:solidFill>
                  <a:srgbClr val="000000"/>
                </a:solidFill>
              </a:rPr>
              <a:t>電子的一般自旋狀態會是基底的線性疊加：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1">
                <a:extLst>
                  <a:ext uri="{FF2B5EF4-FFF2-40B4-BE49-F238E27FC236}">
                    <a16:creationId xmlns:a16="http://schemas.microsoft.com/office/drawing/2014/main" id="{4E0DAAA9-D8C1-B7E3-050F-5DE764DD8328}"/>
                  </a:ext>
                </a:extLst>
              </p:cNvPr>
              <p:cNvSpPr/>
              <p:nvPr/>
            </p:nvSpPr>
            <p:spPr>
              <a:xfrm>
                <a:off x="899592" y="2348880"/>
                <a:ext cx="8099749" cy="378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0" lang="zh-TW" altLang="en-US" dirty="0">
                    <a:solidFill>
                      <a:schemeClr val="tx1"/>
                    </a:solidFill>
                    <a:latin typeface="+mj-ea"/>
                    <a:ea typeface="+mj-ea"/>
                  </a:rPr>
                  <a:t>已知：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0"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l-GR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e>
                      <m:e>
                        <m:r>
                          <a:rPr lang="el-GR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</a:rPr>
                  <a:t>等於在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altLang="zh-TW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</a:rPr>
                  <a:t>狀態下測量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zh-TW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</a:rPr>
                  <a:t>時，發現該粒子位於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l-GR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TW" altLang="en-US" dirty="0"/>
                  <a:t>本徵態的</a:t>
                </a:r>
                <a:r>
                  <a:rPr lang="zh-TW" altLang="en-US" sz="1800" dirty="0">
                    <a:solidFill>
                      <a:schemeClr val="tx1"/>
                    </a:solidFill>
                  </a:rPr>
                  <a:t>振幅。</a:t>
                </a:r>
              </a:p>
            </p:txBody>
          </p:sp>
        </mc:Choice>
        <mc:Fallback xmlns="">
          <p:sp>
            <p:nvSpPr>
              <p:cNvPr id="4" name="矩形 1">
                <a:extLst>
                  <a:ext uri="{FF2B5EF4-FFF2-40B4-BE49-F238E27FC236}">
                    <a16:creationId xmlns:a16="http://schemas.microsoft.com/office/drawing/2014/main" id="{4E0DAAA9-D8C1-B7E3-050F-5DE764DD83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348880"/>
                <a:ext cx="8099749" cy="378758"/>
              </a:xfrm>
              <a:prstGeom prst="rect">
                <a:avLst/>
              </a:prstGeom>
              <a:blipFill>
                <a:blip r:embed="rId3"/>
                <a:stretch>
                  <a:fillRect l="-784" t="-103226" b="-16129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D625D3-CD8E-1BA1-577B-CA334C92873C}"/>
                  </a:ext>
                </a:extLst>
              </p:cNvPr>
              <p:cNvSpPr txBox="1"/>
              <p:nvPr/>
            </p:nvSpPr>
            <p:spPr bwMode="auto">
              <a:xfrm>
                <a:off x="973010" y="3349527"/>
                <a:ext cx="3039101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,↑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altLang="zh-TW" dirty="0"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,↓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D625D3-CD8E-1BA1-577B-CA334C928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010" y="3349527"/>
                <a:ext cx="3039101" cy="276999"/>
              </a:xfrm>
              <a:prstGeom prst="rect">
                <a:avLst/>
              </a:prstGeom>
              <a:blipFill>
                <a:blip r:embed="rId4"/>
                <a:stretch>
                  <a:fillRect l="-12083" t="-160870" b="-2347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584ED7-F907-4F70-AB7E-D789EFCCE794}"/>
                  </a:ext>
                </a:extLst>
              </p:cNvPr>
              <p:cNvSpPr txBox="1"/>
              <p:nvPr/>
            </p:nvSpPr>
            <p:spPr bwMode="auto">
              <a:xfrm>
                <a:off x="887095" y="2791014"/>
                <a:ext cx="7740650" cy="495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於是如果計算在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𝑧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↑</m:t>
                            </m:r>
                          </m:e>
                        </m:d>
                      </m:e>
                    </m:d>
                    <m:r>
                      <a:rPr lang="en-US" altLang="zh-TW" i="1"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nor/>
                      </m:rPr>
                      <a:rPr lang="en-US" altLang="zh-TW" dirty="0"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𝑧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,↓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狀態，量測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方向自旋，結果為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的振幅：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584ED7-F907-4F70-AB7E-D789EFCCE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7095" y="2791014"/>
                <a:ext cx="7740650" cy="495136"/>
              </a:xfrm>
              <a:prstGeom prst="rect">
                <a:avLst/>
              </a:prstGeom>
              <a:blipFill>
                <a:blip r:embed="rId5"/>
                <a:stretch>
                  <a:fillRect l="-820" t="-70000" b="-11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7334D45-A3FF-B116-0439-DA667B03277B}"/>
                  </a:ext>
                </a:extLst>
              </p:cNvPr>
              <p:cNvSpPr txBox="1"/>
              <p:nvPr/>
            </p:nvSpPr>
            <p:spPr bwMode="auto">
              <a:xfrm>
                <a:off x="4197588" y="3303631"/>
                <a:ext cx="239219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機率其實就是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TW" i="1">
                        <a:latin typeface="Cambria Math" panose="02040503050406030204" pitchFamily="18" charset="0"/>
                        <a:cs typeface="Times New Roman" pitchFamily="18" charset="0"/>
                      </a:rPr>
                      <m:t>。</m:t>
                    </m:r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7334D45-A3FF-B116-0439-DA667B032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7588" y="3303631"/>
                <a:ext cx="2392190" cy="369332"/>
              </a:xfrm>
              <a:prstGeom prst="rect">
                <a:avLst/>
              </a:prstGeom>
              <a:blipFill>
                <a:blip r:embed="rId6"/>
                <a:stretch>
                  <a:fillRect l="-2116" t="-10000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967977-2E0F-80C6-CC36-70DCAAA24CC4}"/>
                  </a:ext>
                </a:extLst>
              </p:cNvPr>
              <p:cNvSpPr txBox="1"/>
              <p:nvPr/>
            </p:nvSpPr>
            <p:spPr bwMode="auto">
              <a:xfrm>
                <a:off x="973010" y="4282010"/>
                <a:ext cx="3107774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,↓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altLang="zh-TW" dirty="0"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,↓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967977-2E0F-80C6-CC36-70DCAAA24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010" y="4282010"/>
                <a:ext cx="3107774" cy="276999"/>
              </a:xfrm>
              <a:prstGeom prst="rect">
                <a:avLst/>
              </a:prstGeom>
              <a:blipFill>
                <a:blip r:embed="rId7"/>
                <a:stretch>
                  <a:fillRect l="-10569" t="-150000" b="-2208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D4F61CA-BDB6-0C73-843D-2B3DD2910764}"/>
                  </a:ext>
                </a:extLst>
              </p:cNvPr>
              <p:cNvSpPr txBox="1"/>
              <p:nvPr/>
            </p:nvSpPr>
            <p:spPr bwMode="auto">
              <a:xfrm>
                <a:off x="887095" y="3723497"/>
                <a:ext cx="7740650" cy="495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結果為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的振幅：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D4F61CA-BDB6-0C73-843D-2B3DD2910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7095" y="3723497"/>
                <a:ext cx="7740650" cy="495136"/>
              </a:xfrm>
              <a:prstGeom prst="rect">
                <a:avLst/>
              </a:prstGeom>
              <a:blipFill>
                <a:blip r:embed="rId8"/>
                <a:stretch>
                  <a:fillRect l="-820" b="-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2A674E-EEB2-53AF-DB5E-22A84671A5BA}"/>
                  </a:ext>
                </a:extLst>
              </p:cNvPr>
              <p:cNvSpPr txBox="1"/>
              <p:nvPr/>
            </p:nvSpPr>
            <p:spPr bwMode="auto">
              <a:xfrm>
                <a:off x="4197588" y="4236114"/>
                <a:ext cx="239219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機率其實就是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TW" i="1">
                        <a:latin typeface="Cambria Math" panose="02040503050406030204" pitchFamily="18" charset="0"/>
                        <a:cs typeface="Times New Roman" pitchFamily="18" charset="0"/>
                      </a:rPr>
                      <m:t>。</m:t>
                    </m:r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2A674E-EEB2-53AF-DB5E-22A84671A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7588" y="4236114"/>
                <a:ext cx="2392190" cy="369332"/>
              </a:xfrm>
              <a:prstGeom prst="rect">
                <a:avLst/>
              </a:prstGeom>
              <a:blipFill>
                <a:blip r:embed="rId9"/>
                <a:stretch>
                  <a:fillRect l="-211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B6A4965-B42D-145F-64EE-D90E55AD755E}"/>
              </a:ext>
            </a:extLst>
          </p:cNvPr>
          <p:cNvSpPr txBox="1"/>
          <p:nvPr/>
        </p:nvSpPr>
        <p:spPr bwMode="auto">
          <a:xfrm>
            <a:off x="959624" y="4799112"/>
            <a:ext cx="4260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這就是這兩個係數的物理意義。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EE6C5FDF-0D22-9D9D-578E-8486A6249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848" y="663957"/>
            <a:ext cx="25638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>
                <a:solidFill>
                  <a:srgbClr val="FF0000"/>
                </a:solidFill>
              </a:rPr>
              <a:t>電子自旋二維線性空間</a:t>
            </a:r>
          </a:p>
        </p:txBody>
      </p:sp>
    </p:spTree>
    <p:extLst>
      <p:ext uri="{BB962C8B-B14F-4D97-AF65-F5344CB8AC3E}">
        <p14:creationId xmlns:p14="http://schemas.microsoft.com/office/powerpoint/2010/main" val="293171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 animBg="1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4D4384-F01B-9B9B-FB57-A19C97894052}"/>
                  </a:ext>
                </a:extLst>
              </p:cNvPr>
              <p:cNvSpPr txBox="1"/>
              <p:nvPr/>
            </p:nvSpPr>
            <p:spPr bwMode="auto">
              <a:xfrm>
                <a:off x="660059" y="5987663"/>
                <a:ext cx="6415966" cy="391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有了自旋角動量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 dirty="0"/>
                  <a:t>的矩陣表示，有關自旋的問題就能計算：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4D4384-F01B-9B9B-FB57-A19C97894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0059" y="5987663"/>
                <a:ext cx="6415966" cy="391261"/>
              </a:xfrm>
              <a:prstGeom prst="rect">
                <a:avLst/>
              </a:prstGeom>
              <a:blipFill>
                <a:blip r:embed="rId2"/>
                <a:stretch>
                  <a:fillRect l="-592" t="-6250" r="-394" b="-156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6">
                <a:extLst>
                  <a:ext uri="{FF2B5EF4-FFF2-40B4-BE49-F238E27FC236}">
                    <a16:creationId xmlns:a16="http://schemas.microsoft.com/office/drawing/2014/main" id="{D82493D0-92B3-8CE4-EDE1-313298C93B48}"/>
                  </a:ext>
                </a:extLst>
              </p:cNvPr>
              <p:cNvSpPr/>
              <p:nvPr/>
            </p:nvSpPr>
            <p:spPr>
              <a:xfrm>
                <a:off x="665098" y="1464359"/>
                <a:ext cx="2372060" cy="61645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矩形 6">
                <a:extLst>
                  <a:ext uri="{FF2B5EF4-FFF2-40B4-BE49-F238E27FC236}">
                    <a16:creationId xmlns:a16="http://schemas.microsoft.com/office/drawing/2014/main" id="{D82493D0-92B3-8CE4-EDE1-313298C93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98" y="1464359"/>
                <a:ext cx="2372060" cy="616451"/>
              </a:xfrm>
              <a:prstGeom prst="rect">
                <a:avLst/>
              </a:prstGeom>
              <a:blipFill>
                <a:blip r:embed="rId3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7">
                <a:extLst>
                  <a:ext uri="{FF2B5EF4-FFF2-40B4-BE49-F238E27FC236}">
                    <a16:creationId xmlns:a16="http://schemas.microsoft.com/office/drawing/2014/main" id="{A5948D5F-E6FE-29FE-DB12-9CD9F8905D5B}"/>
                  </a:ext>
                </a:extLst>
              </p:cNvPr>
              <p:cNvSpPr/>
              <p:nvPr/>
            </p:nvSpPr>
            <p:spPr>
              <a:xfrm>
                <a:off x="3113370" y="1466140"/>
                <a:ext cx="2576153" cy="61645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矩形 7">
                <a:extLst>
                  <a:ext uri="{FF2B5EF4-FFF2-40B4-BE49-F238E27FC236}">
                    <a16:creationId xmlns:a16="http://schemas.microsoft.com/office/drawing/2014/main" id="{A5948D5F-E6FE-29FE-DB12-9CD9F8905D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370" y="1466140"/>
                <a:ext cx="2576153" cy="616451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82D5DDF0-2EE2-6A8F-5096-ED9BCAE61883}"/>
                  </a:ext>
                </a:extLst>
              </p:cNvPr>
              <p:cNvSpPr/>
              <p:nvPr/>
            </p:nvSpPr>
            <p:spPr>
              <a:xfrm>
                <a:off x="5765735" y="1470288"/>
                <a:ext cx="2605329" cy="61645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82D5DDF0-2EE2-6A8F-5096-ED9BCAE618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735" y="1470288"/>
                <a:ext cx="2605329" cy="616451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6">
                <a:extLst>
                  <a:ext uri="{FF2B5EF4-FFF2-40B4-BE49-F238E27FC236}">
                    <a16:creationId xmlns:a16="http://schemas.microsoft.com/office/drawing/2014/main" id="{F9E51C14-721B-709D-813F-C39A2E75A90A}"/>
                  </a:ext>
                </a:extLst>
              </p:cNvPr>
              <p:cNvSpPr/>
              <p:nvPr/>
            </p:nvSpPr>
            <p:spPr>
              <a:xfrm>
                <a:off x="1302583" y="2317578"/>
                <a:ext cx="2037674" cy="61645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=1,2,3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矩形 6">
                <a:extLst>
                  <a:ext uri="{FF2B5EF4-FFF2-40B4-BE49-F238E27FC236}">
                    <a16:creationId xmlns:a16="http://schemas.microsoft.com/office/drawing/2014/main" id="{F9E51C14-721B-709D-813F-C39A2E75A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583" y="2317578"/>
                <a:ext cx="2037674" cy="616451"/>
              </a:xfrm>
              <a:prstGeom prst="rect">
                <a:avLst/>
              </a:prstGeom>
              <a:blipFill>
                <a:blip r:embed="rId6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2405E6-012B-63FB-E144-CA377285D1F0}"/>
                  </a:ext>
                </a:extLst>
              </p:cNvPr>
              <p:cNvSpPr txBox="1"/>
              <p:nvPr/>
            </p:nvSpPr>
            <p:spPr bwMode="auto">
              <a:xfrm>
                <a:off x="3619620" y="2495367"/>
                <a:ext cx="23365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rgbClr val="FF0000"/>
                    </a:solidFill>
                  </a:rPr>
                  <a:t> 稱為</a:t>
                </a:r>
                <a:r>
                  <a:rPr lang="en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Pauli Matrices</a:t>
                </a:r>
                <a:endParaRPr lang="en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2405E6-012B-63FB-E144-CA377285D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19620" y="2495367"/>
                <a:ext cx="2336518" cy="369332"/>
              </a:xfrm>
              <a:prstGeom prst="rect">
                <a:avLst/>
              </a:prstGeom>
              <a:blipFill>
                <a:blip r:embed="rId7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2">
                <a:extLst>
                  <a:ext uri="{FF2B5EF4-FFF2-40B4-BE49-F238E27FC236}">
                    <a16:creationId xmlns:a16="http://schemas.microsoft.com/office/drawing/2014/main" id="{C8EDB8D8-0F21-E01B-4C39-B01CE6796138}"/>
                  </a:ext>
                </a:extLst>
              </p:cNvPr>
              <p:cNvSpPr/>
              <p:nvPr/>
            </p:nvSpPr>
            <p:spPr>
              <a:xfrm>
                <a:off x="1302583" y="3701046"/>
                <a:ext cx="2118941" cy="70872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𝑖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11" name="矩形 2">
                <a:extLst>
                  <a:ext uri="{FF2B5EF4-FFF2-40B4-BE49-F238E27FC236}">
                    <a16:creationId xmlns:a16="http://schemas.microsoft.com/office/drawing/2014/main" id="{C8EDB8D8-0F21-E01B-4C39-B01CE6796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583" y="3701046"/>
                <a:ext cx="2118941" cy="7087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6">
                <a:extLst>
                  <a:ext uri="{FF2B5EF4-FFF2-40B4-BE49-F238E27FC236}">
                    <a16:creationId xmlns:a16="http://schemas.microsoft.com/office/drawing/2014/main" id="{17176D2A-96FB-EDBC-29C9-8078663EDB2A}"/>
                  </a:ext>
                </a:extLst>
              </p:cNvPr>
              <p:cNvSpPr/>
              <p:nvPr/>
            </p:nvSpPr>
            <p:spPr>
              <a:xfrm>
                <a:off x="1329994" y="5424191"/>
                <a:ext cx="933910" cy="38433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矩形 6">
                <a:extLst>
                  <a:ext uri="{FF2B5EF4-FFF2-40B4-BE49-F238E27FC236}">
                    <a16:creationId xmlns:a16="http://schemas.microsoft.com/office/drawing/2014/main" id="{17176D2A-96FB-EDBC-29C9-8078663ED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994" y="5424191"/>
                <a:ext cx="933910" cy="3843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2">
                <a:extLst>
                  <a:ext uri="{FF2B5EF4-FFF2-40B4-BE49-F238E27FC236}">
                    <a16:creationId xmlns:a16="http://schemas.microsoft.com/office/drawing/2014/main" id="{ADE57CE8-DE66-283C-1DDD-3BE269E65AE9}"/>
                  </a:ext>
                </a:extLst>
              </p:cNvPr>
              <p:cNvSpPr/>
              <p:nvPr/>
            </p:nvSpPr>
            <p:spPr>
              <a:xfrm>
                <a:off x="2532787" y="5398158"/>
                <a:ext cx="3132464" cy="41036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13" name="矩形 2">
                <a:extLst>
                  <a:ext uri="{FF2B5EF4-FFF2-40B4-BE49-F238E27FC236}">
                    <a16:creationId xmlns:a16="http://schemas.microsoft.com/office/drawing/2014/main" id="{ADE57CE8-DE66-283C-1DDD-3BE269E65A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787" y="5398158"/>
                <a:ext cx="3132464" cy="410369"/>
              </a:xfrm>
              <a:prstGeom prst="rect">
                <a:avLst/>
              </a:prstGeom>
              <a:blipFill>
                <a:blip r:embed="rId10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0">
                <a:extLst>
                  <a:ext uri="{FF2B5EF4-FFF2-40B4-BE49-F238E27FC236}">
                    <a16:creationId xmlns:a16="http://schemas.microsoft.com/office/drawing/2014/main" id="{E8761915-F727-72AA-8B9A-3D099AB293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521" y="3233369"/>
                <a:ext cx="7930958" cy="391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0" lang="zh-TW" altLang="en-US" sz="1800" dirty="0">
                    <a:solidFill>
                      <a:srgbClr val="000000"/>
                    </a:solidFill>
                  </a:rPr>
                  <a:t>可以很容易驗證：自旋角動量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</a:rPr>
                  <a:t>滿足角動量需要滿足的對易關係：</a:t>
                </a:r>
              </a:p>
            </p:txBody>
          </p:sp>
        </mc:Choice>
        <mc:Fallback xmlns="">
          <p:sp>
            <p:nvSpPr>
              <p:cNvPr id="2" name="Text Box 10">
                <a:extLst>
                  <a:ext uri="{FF2B5EF4-FFF2-40B4-BE49-F238E27FC236}">
                    <a16:creationId xmlns:a16="http://schemas.microsoft.com/office/drawing/2014/main" id="{E8761915-F727-72AA-8B9A-3D099AB29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521" y="3233369"/>
                <a:ext cx="7930958" cy="391261"/>
              </a:xfrm>
              <a:prstGeom prst="rect">
                <a:avLst/>
              </a:prstGeom>
              <a:blipFill>
                <a:blip r:embed="rId11"/>
                <a:stretch>
                  <a:fillRect l="-639" t="-6250" b="-156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9FD0EA0-0F60-4444-ABD5-474022861085}"/>
              </a:ext>
            </a:extLst>
          </p:cNvPr>
          <p:cNvSpPr txBox="1"/>
          <p:nvPr/>
        </p:nvSpPr>
        <p:spPr bwMode="auto">
          <a:xfrm>
            <a:off x="660059" y="4965291"/>
            <a:ext cx="35519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還有兩個很可愛的性質：</a:t>
            </a:r>
          </a:p>
        </p:txBody>
      </p:sp>
    </p:spTree>
    <p:extLst>
      <p:ext uri="{BB962C8B-B14F-4D97-AF65-F5344CB8AC3E}">
        <p14:creationId xmlns:p14="http://schemas.microsoft.com/office/powerpoint/2010/main" val="2436759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6">
                <a:extLst>
                  <a:ext uri="{FF2B5EF4-FFF2-40B4-BE49-F238E27FC236}">
                    <a16:creationId xmlns:a16="http://schemas.microsoft.com/office/drawing/2014/main" id="{AEDBA52E-D536-4463-95E1-21B9A5AFC798}"/>
                  </a:ext>
                </a:extLst>
              </p:cNvPr>
              <p:cNvSpPr/>
              <p:nvPr/>
            </p:nvSpPr>
            <p:spPr>
              <a:xfrm>
                <a:off x="944022" y="584971"/>
                <a:ext cx="1655646" cy="61093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矩形 6">
                <a:extLst>
                  <a:ext uri="{FF2B5EF4-FFF2-40B4-BE49-F238E27FC236}">
                    <a16:creationId xmlns:a16="http://schemas.microsoft.com/office/drawing/2014/main" id="{AEDBA52E-D536-4463-95E1-21B9A5AFC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022" y="584971"/>
                <a:ext cx="1655646" cy="610936"/>
              </a:xfrm>
              <a:prstGeom prst="rect">
                <a:avLst/>
              </a:prstGeom>
              <a:blipFill>
                <a:blip r:embed="rId2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49F89F-07B6-10EB-D65A-7C789F4D15FD}"/>
                  </a:ext>
                </a:extLst>
              </p:cNvPr>
              <p:cNvSpPr txBox="1"/>
              <p:nvPr/>
            </p:nvSpPr>
            <p:spPr bwMode="auto">
              <a:xfrm>
                <a:off x="868162" y="180459"/>
                <a:ext cx="17315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的本徵態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49F89F-07B6-10EB-D65A-7C789F4D1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162" y="180459"/>
                <a:ext cx="1731506" cy="369332"/>
              </a:xfrm>
              <a:prstGeom prst="rect">
                <a:avLst/>
              </a:prstGeom>
              <a:blipFill>
                <a:blip r:embed="rId3"/>
                <a:stretch>
                  <a:fillRect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6">
                <a:extLst>
                  <a:ext uri="{FF2B5EF4-FFF2-40B4-BE49-F238E27FC236}">
                    <a16:creationId xmlns:a16="http://schemas.microsoft.com/office/drawing/2014/main" id="{B155477C-9463-E867-711D-71DDFF672A75}"/>
                  </a:ext>
                </a:extLst>
              </p:cNvPr>
              <p:cNvSpPr/>
              <p:nvPr/>
            </p:nvSpPr>
            <p:spPr>
              <a:xfrm>
                <a:off x="933992" y="1280072"/>
                <a:ext cx="2336922" cy="61645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矩形 6">
                <a:extLst>
                  <a:ext uri="{FF2B5EF4-FFF2-40B4-BE49-F238E27FC236}">
                    <a16:creationId xmlns:a16="http://schemas.microsoft.com/office/drawing/2014/main" id="{B155477C-9463-E867-711D-71DDFF672A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92" y="1280072"/>
                <a:ext cx="2336922" cy="616451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7E95E89-C4A8-5D27-D66A-0886B74647CE}"/>
                  </a:ext>
                </a:extLst>
              </p:cNvPr>
              <p:cNvSpPr/>
              <p:nvPr/>
            </p:nvSpPr>
            <p:spPr>
              <a:xfrm>
                <a:off x="3465025" y="795042"/>
                <a:ext cx="5475281" cy="118038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ℏ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ℏ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7E95E89-C4A8-5D27-D66A-0886B7464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025" y="795042"/>
                <a:ext cx="5475281" cy="1180388"/>
              </a:xfrm>
              <a:prstGeom prst="rect">
                <a:avLst/>
              </a:prstGeom>
              <a:blipFill>
                <a:blip r:embed="rId5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6">
                <a:extLst>
                  <a:ext uri="{FF2B5EF4-FFF2-40B4-BE49-F238E27FC236}">
                    <a16:creationId xmlns:a16="http://schemas.microsoft.com/office/drawing/2014/main" id="{331BFDF6-5220-6B8C-6216-548B73EF7275}"/>
                  </a:ext>
                </a:extLst>
              </p:cNvPr>
              <p:cNvSpPr/>
              <p:nvPr/>
            </p:nvSpPr>
            <p:spPr>
              <a:xfrm>
                <a:off x="959167" y="2353270"/>
                <a:ext cx="1641475" cy="116935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ℏ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ℏ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矩形 6">
                <a:extLst>
                  <a:ext uri="{FF2B5EF4-FFF2-40B4-BE49-F238E27FC236}">
                    <a16:creationId xmlns:a16="http://schemas.microsoft.com/office/drawing/2014/main" id="{331BFDF6-5220-6B8C-6216-548B73EF72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167" y="2353270"/>
                <a:ext cx="1641475" cy="1169359"/>
              </a:xfrm>
              <a:prstGeom prst="rect">
                <a:avLst/>
              </a:prstGeom>
              <a:blipFill>
                <a:blip r:embed="rId6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6">
                <a:extLst>
                  <a:ext uri="{FF2B5EF4-FFF2-40B4-BE49-F238E27FC236}">
                    <a16:creationId xmlns:a16="http://schemas.microsoft.com/office/drawing/2014/main" id="{34FF701C-D993-E46F-BBE4-FD78326EF97F}"/>
                  </a:ext>
                </a:extLst>
              </p:cNvPr>
              <p:cNvSpPr/>
              <p:nvPr/>
            </p:nvSpPr>
            <p:spPr>
              <a:xfrm>
                <a:off x="2846385" y="2661108"/>
                <a:ext cx="1011111" cy="61645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𝑐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=±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矩形 6">
                <a:extLst>
                  <a:ext uri="{FF2B5EF4-FFF2-40B4-BE49-F238E27FC236}">
                    <a16:creationId xmlns:a16="http://schemas.microsoft.com/office/drawing/2014/main" id="{34FF701C-D993-E46F-BBE4-FD78326EF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385" y="2661108"/>
                <a:ext cx="1011111" cy="616451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id="{0CBD062F-EA5F-4684-6704-16C30A3A65EA}"/>
                  </a:ext>
                </a:extLst>
              </p:cNvPr>
              <p:cNvSpPr/>
              <p:nvPr/>
            </p:nvSpPr>
            <p:spPr>
              <a:xfrm>
                <a:off x="962206" y="3656156"/>
                <a:ext cx="799513" cy="61645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𝑐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id="{0CBD062F-EA5F-4684-6704-16C30A3A6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06" y="3656156"/>
                <a:ext cx="799513" cy="616451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6">
                <a:extLst>
                  <a:ext uri="{FF2B5EF4-FFF2-40B4-BE49-F238E27FC236}">
                    <a16:creationId xmlns:a16="http://schemas.microsoft.com/office/drawing/2014/main" id="{3EFC0FEC-E673-C697-5D53-4C45362C1ADC}"/>
                  </a:ext>
                </a:extLst>
              </p:cNvPr>
              <p:cNvSpPr/>
              <p:nvPr/>
            </p:nvSpPr>
            <p:spPr>
              <a:xfrm>
                <a:off x="4127106" y="3247763"/>
                <a:ext cx="2552174" cy="116935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矩形 6">
                <a:extLst>
                  <a:ext uri="{FF2B5EF4-FFF2-40B4-BE49-F238E27FC236}">
                    <a16:creationId xmlns:a16="http://schemas.microsoft.com/office/drawing/2014/main" id="{3EFC0FEC-E673-C697-5D53-4C45362C1A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106" y="3247763"/>
                <a:ext cx="2552174" cy="1169359"/>
              </a:xfrm>
              <a:prstGeom prst="rect">
                <a:avLst/>
              </a:prstGeom>
              <a:blipFill>
                <a:blip r:embed="rId9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extLst>
              <a:ext uri="{FF2B5EF4-FFF2-40B4-BE49-F238E27FC236}">
                <a16:creationId xmlns:a16="http://schemas.microsoft.com/office/drawing/2014/main" id="{A977EC77-DA97-C93A-F648-B5F75EC6BA9F}"/>
              </a:ext>
            </a:extLst>
          </p:cNvPr>
          <p:cNvSpPr/>
          <p:nvPr/>
        </p:nvSpPr>
        <p:spPr>
          <a:xfrm>
            <a:off x="3199553" y="1455084"/>
            <a:ext cx="411510" cy="24543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370011-45FB-6C02-FC0F-467FADF98010}"/>
                  </a:ext>
                </a:extLst>
              </p:cNvPr>
              <p:cNvSpPr txBox="1"/>
              <p:nvPr/>
            </p:nvSpPr>
            <p:spPr bwMode="auto">
              <a:xfrm>
                <a:off x="3858563" y="2717078"/>
                <a:ext cx="4846884" cy="495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本徵值，代表測量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方向自旋，結果可為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/>
                      </a:rPr>
                      <m:t>±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370011-45FB-6C02-FC0F-467FADF98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8563" y="2717078"/>
                <a:ext cx="4846884" cy="495136"/>
              </a:xfrm>
              <a:prstGeom prst="rect">
                <a:avLst/>
              </a:prstGeom>
              <a:blipFill>
                <a:blip r:embed="rId10"/>
                <a:stretch>
                  <a:fillRect l="-783" b="-512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0B53D63-86E0-79C6-FE62-BF0F7B88B6DC}"/>
                  </a:ext>
                </a:extLst>
              </p:cNvPr>
              <p:cNvSpPr txBox="1"/>
              <p:nvPr/>
            </p:nvSpPr>
            <p:spPr bwMode="auto">
              <a:xfrm>
                <a:off x="2791456" y="194972"/>
                <a:ext cx="4541306" cy="508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這是測量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時有確定結果的狀態：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0B53D63-86E0-79C6-FE62-BF0F7B88B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1456" y="194972"/>
                <a:ext cx="4541306" cy="508216"/>
              </a:xfrm>
              <a:prstGeom prst="rect">
                <a:avLst/>
              </a:prstGeom>
              <a:blipFill>
                <a:blip r:embed="rId11"/>
                <a:stretch>
                  <a:fillRect l="-836" b="-97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7F13021-AA0E-15B7-A657-FFA734A4BB39}"/>
              </a:ext>
            </a:extLst>
          </p:cNvPr>
          <p:cNvSpPr txBox="1"/>
          <p:nvPr/>
        </p:nvSpPr>
        <p:spPr bwMode="auto">
          <a:xfrm>
            <a:off x="7332762" y="2168604"/>
            <a:ext cx="1372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完整的方法</a:t>
            </a:r>
            <a:endParaRPr lang="en-TW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FDC5CCD-3D2F-F253-2F83-3D438F022681}"/>
                  </a:ext>
                </a:extLst>
              </p:cNvPr>
              <p:cNvSpPr txBox="1"/>
              <p:nvPr/>
            </p:nvSpPr>
            <p:spPr bwMode="auto">
              <a:xfrm>
                <a:off x="945353" y="4432674"/>
                <a:ext cx="1196674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0"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FDC5CCD-3D2F-F253-2F83-3D438F022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5353" y="4432674"/>
                <a:ext cx="1196674" cy="276999"/>
              </a:xfrm>
              <a:prstGeom prst="rect">
                <a:avLst/>
              </a:prstGeom>
              <a:blipFill>
                <a:blip r:embed="rId12"/>
                <a:stretch>
                  <a:fillRect l="-1053" r="-4211" b="-41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683CDD-F6B0-FBA7-CF06-1F5022C788BE}"/>
                  </a:ext>
                </a:extLst>
              </p:cNvPr>
              <p:cNvSpPr txBox="1"/>
              <p:nvPr/>
            </p:nvSpPr>
            <p:spPr bwMode="auto">
              <a:xfrm>
                <a:off x="2392575" y="4313726"/>
                <a:ext cx="1366400" cy="460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,↑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𝑎</m:t>
                      </m:r>
                      <m:d>
                        <m:d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683CDD-F6B0-FBA7-CF06-1F5022C78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2575" y="4313726"/>
                <a:ext cx="1366400" cy="460126"/>
              </a:xfrm>
              <a:prstGeom prst="rect">
                <a:avLst/>
              </a:prstGeom>
              <a:blipFill>
                <a:blip r:embed="rId13"/>
                <a:stretch>
                  <a:fillRect l="-27523" t="-81081" b="-12702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9C3C21DF-8529-3E76-45F4-A6BF13694251}"/>
              </a:ext>
            </a:extLst>
          </p:cNvPr>
          <p:cNvSpPr txBox="1"/>
          <p:nvPr/>
        </p:nvSpPr>
        <p:spPr bwMode="auto">
          <a:xfrm>
            <a:off x="892573" y="4858017"/>
            <a:ext cx="2239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引入歸一化條件：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B02F009-9628-1FD5-FE89-0964C7590AF2}"/>
                  </a:ext>
                </a:extLst>
              </p:cNvPr>
              <p:cNvSpPr txBox="1"/>
              <p:nvPr/>
            </p:nvSpPr>
            <p:spPr bwMode="auto">
              <a:xfrm>
                <a:off x="2832587" y="4869069"/>
                <a:ext cx="3978012" cy="41588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,↑</m:t>
                          </m:r>
                        </m: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B02F009-9628-1FD5-FE89-0964C7590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32587" y="4869069"/>
                <a:ext cx="3978012" cy="415883"/>
              </a:xfrm>
              <a:prstGeom prst="rect">
                <a:avLst/>
              </a:prstGeom>
              <a:blipFill>
                <a:blip r:embed="rId14"/>
                <a:stretch>
                  <a:fillRect b="-1470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33419AC-89CE-1EB8-F16F-09CEB35B9A5B}"/>
                  </a:ext>
                </a:extLst>
              </p:cNvPr>
              <p:cNvSpPr txBox="1"/>
              <p:nvPr/>
            </p:nvSpPr>
            <p:spPr bwMode="auto">
              <a:xfrm>
                <a:off x="7038052" y="4773852"/>
                <a:ext cx="918841" cy="57227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33419AC-89CE-1EB8-F16F-09CEB35B9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8052" y="4773852"/>
                <a:ext cx="918841" cy="572273"/>
              </a:xfrm>
              <a:prstGeom prst="rect">
                <a:avLst/>
              </a:prstGeom>
              <a:blipFill>
                <a:blip r:embed="rId15"/>
                <a:stretch>
                  <a:fillRect t="-4348" r="-5479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9C0B0E0-417C-9762-2C20-DFAE9EAA36DF}"/>
                  </a:ext>
                </a:extLst>
              </p:cNvPr>
              <p:cNvSpPr txBox="1"/>
              <p:nvPr/>
            </p:nvSpPr>
            <p:spPr bwMode="auto">
              <a:xfrm>
                <a:off x="2392575" y="3685050"/>
                <a:ext cx="1431033" cy="50821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9C0B0E0-417C-9762-2C20-DFAE9EAA3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2575" y="3685050"/>
                <a:ext cx="1431033" cy="508216"/>
              </a:xfrm>
              <a:prstGeom prst="rect">
                <a:avLst/>
              </a:prstGeom>
              <a:blipFill>
                <a:blip r:embed="rId16"/>
                <a:stretch>
                  <a:fillRect t="-68293" r="-12389" b="-1097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A1E951A-A4C8-75D3-8396-D0FFD3F2D211}"/>
                  </a:ext>
                </a:extLst>
              </p:cNvPr>
              <p:cNvSpPr txBox="1"/>
              <p:nvPr/>
            </p:nvSpPr>
            <p:spPr bwMode="auto">
              <a:xfrm>
                <a:off x="961852" y="5297710"/>
                <a:ext cx="1123577" cy="57227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/>
                        </a:rPr>
                        <m:t>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A1E951A-A4C8-75D3-8396-D0FFD3F2D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1852" y="5297710"/>
                <a:ext cx="1123577" cy="572273"/>
              </a:xfrm>
              <a:prstGeom prst="rect">
                <a:avLst/>
              </a:prstGeom>
              <a:blipFill>
                <a:blip r:embed="rId17"/>
                <a:stretch>
                  <a:fillRect l="-2222" t="-4348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22044DE-4F5E-AEBC-28D1-1D3007C33593}"/>
              </a:ext>
            </a:extLst>
          </p:cNvPr>
          <p:cNvSpPr txBox="1"/>
          <p:nvPr/>
        </p:nvSpPr>
        <p:spPr bwMode="auto">
          <a:xfrm>
            <a:off x="840571" y="1975430"/>
            <a:ext cx="4652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此式要有非零解，矩陣的行列式必須為零！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AC3714-ED42-575B-0E29-B60221C585B6}"/>
                  </a:ext>
                </a:extLst>
              </p:cNvPr>
              <p:cNvSpPr txBox="1"/>
              <p:nvPr/>
            </p:nvSpPr>
            <p:spPr bwMode="auto">
              <a:xfrm>
                <a:off x="3857496" y="4396618"/>
                <a:ext cx="34067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複數常數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𝑎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還沒有被決定！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AC3714-ED42-575B-0E29-B60221C58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7496" y="4396618"/>
                <a:ext cx="3406724" cy="369332"/>
              </a:xfrm>
              <a:prstGeom prst="rect">
                <a:avLst/>
              </a:prstGeom>
              <a:blipFill>
                <a:blip r:embed="rId18"/>
                <a:stretch>
                  <a:fillRect l="-1481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DD89BCB-F3C6-5694-0E71-5BF686A4252A}"/>
                  </a:ext>
                </a:extLst>
              </p:cNvPr>
              <p:cNvSpPr txBox="1"/>
              <p:nvPr/>
            </p:nvSpPr>
            <p:spPr bwMode="auto">
              <a:xfrm>
                <a:off x="2133942" y="5391511"/>
                <a:ext cx="627762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令人驚訝的是：實數常數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𝑎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還是可以取任意值！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DD89BCB-F3C6-5694-0E71-5BF686A42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942" y="5391511"/>
                <a:ext cx="6277623" cy="369332"/>
              </a:xfrm>
              <a:prstGeom prst="rect">
                <a:avLst/>
              </a:prstGeom>
              <a:blipFill>
                <a:blip r:embed="rId19"/>
                <a:stretch>
                  <a:fillRect l="-80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C21BD8-3B69-A772-1CD5-2E22215C9630}"/>
                  </a:ext>
                </a:extLst>
              </p:cNvPr>
              <p:cNvSpPr txBox="1"/>
              <p:nvPr/>
            </p:nvSpPr>
            <p:spPr bwMode="auto">
              <a:xfrm>
                <a:off x="885268" y="5929880"/>
                <a:ext cx="8367252" cy="378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這是量子力學非常奇特的特徵！狀態可自由乘一個phase factor</a:t>
                </a:r>
                <a:r>
                  <a:rPr lang="en-US" altLang="zh-TW" b="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𝑖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TW" dirty="0">
                    <a:solidFill>
                      <a:srgbClr val="FF0000"/>
                    </a:solidFill>
                  </a:rPr>
                  <a:t>，不影響物理。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C21BD8-3B69-A772-1CD5-2E22215C9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5268" y="5929880"/>
                <a:ext cx="8367252" cy="378245"/>
              </a:xfrm>
              <a:prstGeom prst="rect">
                <a:avLst/>
              </a:prstGeom>
              <a:blipFill>
                <a:blip r:embed="rId20"/>
                <a:stretch>
                  <a:fillRect l="-60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783FB31-8C88-6F5B-B0A4-8F421F40617E}"/>
              </a:ext>
            </a:extLst>
          </p:cNvPr>
          <p:cNvSpPr txBox="1"/>
          <p:nvPr/>
        </p:nvSpPr>
        <p:spPr bwMode="auto">
          <a:xfrm>
            <a:off x="885269" y="6312181"/>
            <a:ext cx="66784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畢竟物理結果由絕對值決定，數學上的phase不影響結果。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F53182-DE4C-ECAA-9F0A-ADD9EDF6AF43}"/>
              </a:ext>
            </a:extLst>
          </p:cNvPr>
          <p:cNvSpPr txBox="1"/>
          <p:nvPr/>
        </p:nvSpPr>
        <p:spPr bwMode="auto">
          <a:xfrm>
            <a:off x="520522" y="3754492"/>
            <a:ext cx="515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B9944C8-C09C-3909-8458-0C187835510E}"/>
                  </a:ext>
                </a:extLst>
              </p:cNvPr>
              <p:cNvSpPr txBox="1"/>
              <p:nvPr/>
            </p:nvSpPr>
            <p:spPr bwMode="auto">
              <a:xfrm>
                <a:off x="6810599" y="282093"/>
                <a:ext cx="186005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b="0" dirty="0">
                    <a:latin typeface="+mj-ea"/>
                    <a:ea typeface="+mj-ea"/>
                  </a:rPr>
                  <a:t>設本徵值為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𝑐</m:t>
                    </m:r>
                  </m:oMath>
                </a14:m>
                <a:r>
                  <a:rPr lang="en-TW" dirty="0"/>
                  <a:t>：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B9944C8-C09C-3909-8458-0C1878355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0599" y="282093"/>
                <a:ext cx="1860053" cy="369332"/>
              </a:xfrm>
              <a:prstGeom prst="rect">
                <a:avLst/>
              </a:prstGeom>
              <a:blipFill>
                <a:blip r:embed="rId21"/>
                <a:stretch>
                  <a:fillRect l="-2721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519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4" grpId="0" animBg="1"/>
      <p:bldP spid="12" grpId="0"/>
      <p:bldP spid="29" grpId="0" animBg="1"/>
      <p:bldP spid="30" grpId="0" animBg="1"/>
      <p:bldP spid="32" grpId="0"/>
      <p:bldP spid="33" grpId="0" animBg="1"/>
      <p:bldP spid="35" grpId="0" animBg="1"/>
      <p:bldP spid="36" grpId="0" animBg="1"/>
      <p:bldP spid="37" grpId="0" animBg="1"/>
      <p:bldP spid="5" grpId="0"/>
      <p:bldP spid="13" grpId="0"/>
      <p:bldP spid="14" grpId="0"/>
      <p:bldP spid="16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15">
            <a:extLst>
              <a:ext uri="{FF2B5EF4-FFF2-40B4-BE49-F238E27FC236}">
                <a16:creationId xmlns:a16="http://schemas.microsoft.com/office/drawing/2014/main" id="{662237EE-2117-20A0-783C-6AE73F1486F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267743" y="3565947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" name="Line 16">
            <a:extLst>
              <a:ext uri="{FF2B5EF4-FFF2-40B4-BE49-F238E27FC236}">
                <a16:creationId xmlns:a16="http://schemas.microsoft.com/office/drawing/2014/main" id="{CC8EC2B9-00E3-5798-8ABE-932A330A81AF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2831307" y="361947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" name="AutoShape 20">
            <a:extLst>
              <a:ext uri="{FF2B5EF4-FFF2-40B4-BE49-F238E27FC236}">
                <a16:creationId xmlns:a16="http://schemas.microsoft.com/office/drawing/2014/main" id="{DF6C36B0-9ABF-6754-598C-BDA35352F4F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75656" y="3700884"/>
            <a:ext cx="936625" cy="215900"/>
          </a:xfrm>
          <a:prstGeom prst="curvedUpArrow">
            <a:avLst>
              <a:gd name="adj1" fmla="val 86765"/>
              <a:gd name="adj2" fmla="val 173529"/>
              <a:gd name="adj3" fmla="val 33333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1">
                <a:extLst>
                  <a:ext uri="{FF2B5EF4-FFF2-40B4-BE49-F238E27FC236}">
                    <a16:creationId xmlns:a16="http://schemas.microsoft.com/office/drawing/2014/main" id="{1983144C-9A77-2A20-2F77-BA565F1515FF}"/>
                  </a:ext>
                </a:extLst>
              </p:cNvPr>
              <p:cNvSpPr/>
              <p:nvPr/>
            </p:nvSpPr>
            <p:spPr>
              <a:xfrm>
                <a:off x="4079827" y="1380361"/>
                <a:ext cx="2684514" cy="66460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,↑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,↓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6" name="矩形 1">
                <a:extLst>
                  <a:ext uri="{FF2B5EF4-FFF2-40B4-BE49-F238E27FC236}">
                    <a16:creationId xmlns:a16="http://schemas.microsoft.com/office/drawing/2014/main" id="{1983144C-9A77-2A20-2F77-BA565F151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827" y="1380361"/>
                <a:ext cx="2684514" cy="664606"/>
              </a:xfrm>
              <a:prstGeom prst="rect">
                <a:avLst/>
              </a:prstGeom>
              <a:blipFill>
                <a:blip r:embed="rId2"/>
                <a:stretch>
                  <a:fillRect l="-11321" t="-41509" r="-4717" b="-7169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BB63E3-BA03-975B-A93F-24E56536B735}"/>
                  </a:ext>
                </a:extLst>
              </p:cNvPr>
              <p:cNvSpPr txBox="1"/>
              <p:nvPr/>
            </p:nvSpPr>
            <p:spPr bwMode="auto">
              <a:xfrm>
                <a:off x="1874321" y="1380361"/>
                <a:ext cx="1761575" cy="66460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,↑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BB63E3-BA03-975B-A93F-24E56536B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4321" y="1380361"/>
                <a:ext cx="1761575" cy="664606"/>
              </a:xfrm>
              <a:prstGeom prst="rect">
                <a:avLst/>
              </a:prstGeom>
              <a:blipFill>
                <a:blip r:embed="rId3"/>
                <a:stretch>
                  <a:fillRect l="-13571" t="-41509" b="-7169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F80526-8919-872C-976F-640D733005D7}"/>
                  </a:ext>
                </a:extLst>
              </p:cNvPr>
              <p:cNvSpPr txBox="1"/>
              <p:nvPr/>
            </p:nvSpPr>
            <p:spPr bwMode="auto">
              <a:xfrm>
                <a:off x="1043608" y="2123588"/>
                <a:ext cx="6697269" cy="495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這是測量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方向自旋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時，結果確定為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/>
                      </a:rPr>
                      <m:t>＋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的狀態：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F80526-8919-872C-976F-640D73300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2123588"/>
                <a:ext cx="6697269" cy="495136"/>
              </a:xfrm>
              <a:prstGeom prst="rect">
                <a:avLst/>
              </a:prstGeom>
              <a:blipFill>
                <a:blip r:embed="rId4"/>
                <a:stretch>
                  <a:fillRect l="-758" b="-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5220ED-D46A-946F-680F-58C5C0B88A17}"/>
                  </a:ext>
                </a:extLst>
              </p:cNvPr>
              <p:cNvSpPr txBox="1"/>
              <p:nvPr/>
            </p:nvSpPr>
            <p:spPr bwMode="auto">
              <a:xfrm>
                <a:off x="1043608" y="5989108"/>
                <a:ext cx="8008296" cy="391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但這並不是一個自旋向量指向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方向的電子，因為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的測量值都不確定。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5220ED-D46A-946F-680F-58C5C0B88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5989108"/>
                <a:ext cx="8008296" cy="391261"/>
              </a:xfrm>
              <a:prstGeom prst="rect">
                <a:avLst/>
              </a:prstGeom>
              <a:blipFill>
                <a:blip r:embed="rId5"/>
                <a:stretch>
                  <a:fillRect l="-634" t="-6250" b="-156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C82C9A3-CA06-8F42-43B5-55148A0FF731}"/>
                  </a:ext>
                </a:extLst>
              </p:cNvPr>
              <p:cNvSpPr txBox="1"/>
              <p:nvPr/>
            </p:nvSpPr>
            <p:spPr bwMode="auto">
              <a:xfrm>
                <a:off x="2454627" y="673261"/>
                <a:ext cx="1704762" cy="57227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/>
                        </a:rPr>
                        <m:t>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C82C9A3-CA06-8F42-43B5-55148A0FF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4627" y="673261"/>
                <a:ext cx="1704762" cy="572273"/>
              </a:xfrm>
              <a:prstGeom prst="rect">
                <a:avLst/>
              </a:prstGeom>
              <a:blipFill>
                <a:blip r:embed="rId6"/>
                <a:stretch>
                  <a:fillRect l="-1481" t="-4348" r="-2222" b="-1087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A419B8E-87DA-7DDB-9BF0-630924CB22AA}"/>
                  </a:ext>
                </a:extLst>
              </p:cNvPr>
              <p:cNvSpPr txBox="1"/>
              <p:nvPr/>
            </p:nvSpPr>
            <p:spPr bwMode="auto">
              <a:xfrm>
                <a:off x="1043608" y="789333"/>
                <a:ext cx="25922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若選</a:t>
                </a:r>
                <a14:m>
                  <m:oMath xmlns:m="http://schemas.openxmlformats.org/officeDocument/2006/math">
                    <m:r>
                      <a:rPr lang="en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A419B8E-87DA-7DDB-9BF0-630924CB2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789333"/>
                <a:ext cx="2592288" cy="369332"/>
              </a:xfrm>
              <a:prstGeom prst="rect">
                <a:avLst/>
              </a:prstGeom>
              <a:blipFill>
                <a:blip r:embed="rId7"/>
                <a:stretch>
                  <a:fillRect l="-1951" t="-3226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C17432-F885-35BA-6166-163C80B8895B}"/>
                  </a:ext>
                </a:extLst>
              </p:cNvPr>
              <p:cNvSpPr txBox="1"/>
              <p:nvPr/>
            </p:nvSpPr>
            <p:spPr bwMode="auto">
              <a:xfrm>
                <a:off x="1083077" y="5310281"/>
                <a:ext cx="7225568" cy="57778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↑</m:t>
                          </m:r>
                        </m:e>
                        <m:e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↑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C17432-F885-35BA-6166-163C80B88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3077" y="5310281"/>
                <a:ext cx="7225568" cy="577787"/>
              </a:xfrm>
              <a:prstGeom prst="rect">
                <a:avLst/>
              </a:prstGeom>
              <a:blipFill>
                <a:blip r:embed="rId8"/>
                <a:stretch>
                  <a:fillRect t="-2174" r="-175" b="-1087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EA268F-E58C-8AE1-5121-FBC40F891BF3}"/>
                  </a:ext>
                </a:extLst>
              </p:cNvPr>
              <p:cNvSpPr txBox="1"/>
              <p:nvPr/>
            </p:nvSpPr>
            <p:spPr bwMode="auto">
              <a:xfrm>
                <a:off x="1030965" y="2550354"/>
                <a:ext cx="694677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你可能會這樣想像這個電子：</a:t>
                </a:r>
                <a:r>
                  <a:rPr lang="en-TW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以為是自旋向量指向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TW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方向的電子。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EA268F-E58C-8AE1-5121-FBC40F891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0965" y="2550354"/>
                <a:ext cx="6946778" cy="369332"/>
              </a:xfrm>
              <a:prstGeom prst="rect">
                <a:avLst/>
              </a:prstGeom>
              <a:blipFill>
                <a:blip r:embed="rId9"/>
                <a:stretch>
                  <a:fillRect l="-730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B66601-8AEC-B180-316C-55ECB08AB42A}"/>
                  </a:ext>
                </a:extLst>
              </p:cNvPr>
              <p:cNvSpPr txBox="1"/>
              <p:nvPr/>
            </p:nvSpPr>
            <p:spPr bwMode="auto">
              <a:xfrm>
                <a:off x="1030965" y="4797073"/>
                <a:ext cx="5699706" cy="391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這部分對，因為測量它的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zh-TW" altLang="en-US" b="0" dirty="0">
                    <a:latin typeface="Times New Roman" pitchFamily="18" charset="0"/>
                  </a:rPr>
                  <a:t>，期望值都是零：</a:t>
                </a:r>
                <a:endParaRPr lang="en-US" altLang="zh-TW" b="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B66601-8AEC-B180-316C-55ECB08AB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0965" y="4797073"/>
                <a:ext cx="5699706" cy="391261"/>
              </a:xfrm>
              <a:prstGeom prst="rect">
                <a:avLst/>
              </a:prstGeom>
              <a:blipFill>
                <a:blip r:embed="rId10"/>
                <a:stretch>
                  <a:fillRect l="-891" t="-6250" b="-156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3D model of 2 S-G analyzers in sequence, showing the path of neutrons. The first one measures the z-axis spin, and the second one the x-axis spin.">
            <a:extLst>
              <a:ext uri="{FF2B5EF4-FFF2-40B4-BE49-F238E27FC236}">
                <a16:creationId xmlns:a16="http://schemas.microsoft.com/office/drawing/2014/main" id="{06286DC5-778E-FACB-E464-3638E21671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5346" r="23226" b="27658"/>
          <a:stretch/>
        </p:blipFill>
        <p:spPr bwMode="auto">
          <a:xfrm>
            <a:off x="3437155" y="3036052"/>
            <a:ext cx="2935866" cy="168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F59016B-9919-1E8A-580C-A251377276B6}"/>
              </a:ext>
            </a:extLst>
          </p:cNvPr>
          <p:cNvSpPr/>
          <p:nvPr/>
        </p:nvSpPr>
        <p:spPr>
          <a:xfrm>
            <a:off x="5868144" y="3340521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81526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1">
                <a:extLst>
                  <a:ext uri="{FF2B5EF4-FFF2-40B4-BE49-F238E27FC236}">
                    <a16:creationId xmlns:a16="http://schemas.microsoft.com/office/drawing/2014/main" id="{1DEF7D08-F605-9CD9-C823-60A954EB1374}"/>
                  </a:ext>
                </a:extLst>
              </p:cNvPr>
              <p:cNvSpPr/>
              <p:nvPr/>
            </p:nvSpPr>
            <p:spPr>
              <a:xfrm>
                <a:off x="864740" y="2060803"/>
                <a:ext cx="8099749" cy="378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0" lang="zh-TW" altLang="en-US" dirty="0">
                    <a:solidFill>
                      <a:schemeClr val="tx1"/>
                    </a:solidFill>
                    <a:latin typeface="+mj-ea"/>
                    <a:ea typeface="+mj-ea"/>
                  </a:rPr>
                  <a:t>已知：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0"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l-GR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e>
                      <m:e>
                        <m:r>
                          <a:rPr lang="el-GR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</a:rPr>
                  <a:t>等於在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altLang="zh-TW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</a:rPr>
                  <a:t>狀態下測量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zh-TW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</a:rPr>
                  <a:t>時，發現該粒子位於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l-GR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TW" altLang="en-US" dirty="0"/>
                  <a:t>本徵態的</a:t>
                </a:r>
                <a:r>
                  <a:rPr lang="zh-TW" altLang="en-US" sz="1800" dirty="0">
                    <a:solidFill>
                      <a:schemeClr val="tx1"/>
                    </a:solidFill>
                  </a:rPr>
                  <a:t>振幅。</a:t>
                </a:r>
              </a:p>
            </p:txBody>
          </p:sp>
        </mc:Choice>
        <mc:Fallback xmlns="">
          <p:sp>
            <p:nvSpPr>
              <p:cNvPr id="8" name="矩形 1">
                <a:extLst>
                  <a:ext uri="{FF2B5EF4-FFF2-40B4-BE49-F238E27FC236}">
                    <a16:creationId xmlns:a16="http://schemas.microsoft.com/office/drawing/2014/main" id="{1DEF7D08-F605-9CD9-C823-60A954EB13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40" y="2060803"/>
                <a:ext cx="8099749" cy="378758"/>
              </a:xfrm>
              <a:prstGeom prst="rect">
                <a:avLst/>
              </a:prstGeom>
              <a:blipFill>
                <a:blip r:embed="rId2"/>
                <a:stretch>
                  <a:fillRect l="-782" t="-106667" b="-17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83F42C-5538-BAB7-2BFD-7E2B86C70983}"/>
                  </a:ext>
                </a:extLst>
              </p:cNvPr>
              <p:cNvSpPr txBox="1"/>
              <p:nvPr/>
            </p:nvSpPr>
            <p:spPr bwMode="auto">
              <a:xfrm>
                <a:off x="899237" y="3064911"/>
                <a:ext cx="3215239" cy="57227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,↑</m:t>
                          </m:r>
                        </m: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1,0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83F42C-5538-BAB7-2BFD-7E2B86C70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237" y="3064911"/>
                <a:ext cx="3215239" cy="572273"/>
              </a:xfrm>
              <a:prstGeom prst="rect">
                <a:avLst/>
              </a:prstGeom>
              <a:blipFill>
                <a:blip r:embed="rId3"/>
                <a:stretch>
                  <a:fillRect t="-4348" r="-1186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29BD04-5541-E7A1-1A34-B53173EDF62A}"/>
                  </a:ext>
                </a:extLst>
              </p:cNvPr>
              <p:cNvSpPr txBox="1"/>
              <p:nvPr/>
            </p:nvSpPr>
            <p:spPr bwMode="auto">
              <a:xfrm>
                <a:off x="826767" y="2556018"/>
                <a:ext cx="7740650" cy="495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於是可以計算在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,↑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狀態，量測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方向自旋，結果為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的振幅：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29BD04-5541-E7A1-1A34-B53173EDF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67" y="2556018"/>
                <a:ext cx="7740650" cy="495136"/>
              </a:xfrm>
              <a:prstGeom prst="rect">
                <a:avLst/>
              </a:prstGeom>
              <a:blipFill>
                <a:blip r:embed="rId4"/>
                <a:stretch>
                  <a:fillRect l="-820" t="-72500" b="-11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0A9FA2-447F-CC6D-04E0-9243AD8B56E3}"/>
                  </a:ext>
                </a:extLst>
              </p:cNvPr>
              <p:cNvSpPr txBox="1"/>
              <p:nvPr/>
            </p:nvSpPr>
            <p:spPr bwMode="auto">
              <a:xfrm>
                <a:off x="899237" y="4346005"/>
                <a:ext cx="3215239" cy="57227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</m:t>
                          </m:r>
                        </m: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0,1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0A9FA2-447F-CC6D-04E0-9243AD8B5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237" y="4346005"/>
                <a:ext cx="3215239" cy="572273"/>
              </a:xfrm>
              <a:prstGeom prst="rect">
                <a:avLst/>
              </a:prstGeom>
              <a:blipFill>
                <a:blip r:embed="rId5"/>
                <a:stretch>
                  <a:fillRect t="-4348" r="-1186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B6ADCF-5DA9-2D96-CEC2-5EF48D74C8B0}"/>
                  </a:ext>
                </a:extLst>
              </p:cNvPr>
              <p:cNvSpPr txBox="1"/>
              <p:nvPr/>
            </p:nvSpPr>
            <p:spPr bwMode="auto">
              <a:xfrm>
                <a:off x="825490" y="3837112"/>
                <a:ext cx="6643017" cy="495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,↑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狀態，量測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方向自旋，結果為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的振幅：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B6ADCF-5DA9-2D96-CEC2-5EF48D74C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5490" y="3837112"/>
                <a:ext cx="6643017" cy="495136"/>
              </a:xfrm>
              <a:prstGeom prst="rect">
                <a:avLst/>
              </a:prstGeom>
              <a:blipFill>
                <a:blip r:embed="rId6"/>
                <a:stretch>
                  <a:fillRect l="-1145" t="-68293" b="-1097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CBC8253-6ACE-0FB8-5F06-F6E467E51C8D}"/>
                  </a:ext>
                </a:extLst>
              </p:cNvPr>
              <p:cNvSpPr/>
              <p:nvPr/>
            </p:nvSpPr>
            <p:spPr>
              <a:xfrm>
                <a:off x="923117" y="372679"/>
                <a:ext cx="4224948" cy="66460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,↑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,↓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CBC8253-6ACE-0FB8-5F06-F6E467E51C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17" y="372679"/>
                <a:ext cx="4224948" cy="664606"/>
              </a:xfrm>
              <a:prstGeom prst="rect">
                <a:avLst/>
              </a:prstGeom>
              <a:blipFill>
                <a:blip r:embed="rId7"/>
                <a:stretch>
                  <a:fillRect l="-299" t="-41509" b="-7169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4A502F-FEB0-0832-DAFD-068B757B1924}"/>
                  </a:ext>
                </a:extLst>
              </p:cNvPr>
              <p:cNvSpPr txBox="1"/>
              <p:nvPr/>
            </p:nvSpPr>
            <p:spPr bwMode="auto">
              <a:xfrm>
                <a:off x="821177" y="1123270"/>
                <a:ext cx="741484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它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是兩個，”測量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時有確定相反結果”的狀態，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𝑧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,↑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𝑧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,↓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的疊加。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4A502F-FEB0-0832-DAFD-068B757B1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177" y="1123270"/>
                <a:ext cx="7414843" cy="369332"/>
              </a:xfrm>
              <a:prstGeom prst="rect">
                <a:avLst/>
              </a:prstGeom>
              <a:blipFill>
                <a:blip r:embed="rId8"/>
                <a:stretch>
                  <a:fillRect l="-684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89DD3B-0CA8-CEAB-D43C-24FCE9F580BE}"/>
                  </a:ext>
                </a:extLst>
              </p:cNvPr>
              <p:cNvSpPr txBox="1"/>
              <p:nvPr/>
            </p:nvSpPr>
            <p:spPr bwMode="auto">
              <a:xfrm>
                <a:off x="831339" y="1578332"/>
                <a:ext cx="78451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這不意外：測量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時有確定結果，測量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時就沒有有確定結果。反之亦然。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89DD3B-0CA8-CEAB-D43C-24FCE9F58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339" y="1578332"/>
                <a:ext cx="7845118" cy="369332"/>
              </a:xfrm>
              <a:prstGeom prst="rect">
                <a:avLst/>
              </a:prstGeom>
              <a:blipFill>
                <a:blip r:embed="rId9"/>
                <a:stretch>
                  <a:fillRect l="-646" t="-10000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98A8DD-A55C-A5C0-237E-F35490A3CD26}"/>
                  </a:ext>
                </a:extLst>
              </p:cNvPr>
              <p:cNvSpPr txBox="1"/>
              <p:nvPr/>
            </p:nvSpPr>
            <p:spPr bwMode="auto">
              <a:xfrm>
                <a:off x="821177" y="5023603"/>
                <a:ext cx="7702677" cy="391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所以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確定為正的狀態，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測量值倒是非常平均，正負的可能性相等。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98A8DD-A55C-A5C0-237E-F35490A3C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177" y="5023603"/>
                <a:ext cx="7702677" cy="391261"/>
              </a:xfrm>
              <a:prstGeom prst="rect">
                <a:avLst/>
              </a:prstGeom>
              <a:blipFill>
                <a:blip r:embed="rId10"/>
                <a:stretch>
                  <a:fillRect l="-658" t="-6250" b="-156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5">
            <a:extLst>
              <a:ext uri="{FF2B5EF4-FFF2-40B4-BE49-F238E27FC236}">
                <a16:creationId xmlns:a16="http://schemas.microsoft.com/office/drawing/2014/main" id="{F4C6D3DD-18DA-1CFB-AD82-42D2611D117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483768" y="5805265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Line 16">
            <a:extLst>
              <a:ext uri="{FF2B5EF4-FFF2-40B4-BE49-F238E27FC236}">
                <a16:creationId xmlns:a16="http://schemas.microsoft.com/office/drawing/2014/main" id="{127F450D-050B-D76A-48CA-77FCA0B0D796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3047332" y="5858791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" name="AutoShape 20">
            <a:extLst>
              <a:ext uri="{FF2B5EF4-FFF2-40B4-BE49-F238E27FC236}">
                <a16:creationId xmlns:a16="http://schemas.microsoft.com/office/drawing/2014/main" id="{7BF0309C-15A7-D375-2307-E4F231AB447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291681" y="5940202"/>
            <a:ext cx="936625" cy="215900"/>
          </a:xfrm>
          <a:prstGeom prst="curvedUpArrow">
            <a:avLst>
              <a:gd name="adj1" fmla="val 86765"/>
              <a:gd name="adj2" fmla="val 173529"/>
              <a:gd name="adj3" fmla="val 33333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A64DA9-F546-F2C6-59AB-12DB0A39DBB2}"/>
              </a:ext>
            </a:extLst>
          </p:cNvPr>
          <p:cNvSpPr txBox="1"/>
          <p:nvPr/>
        </p:nvSpPr>
        <p:spPr bwMode="auto">
          <a:xfrm>
            <a:off x="3491880" y="5805264"/>
            <a:ext cx="49294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可見這個古典的圖像只對期望值成立！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288DD6-B76A-D09D-1D1E-4D4656A4A004}"/>
                  </a:ext>
                </a:extLst>
              </p:cNvPr>
              <p:cNvSpPr txBox="1"/>
              <p:nvPr/>
            </p:nvSpPr>
            <p:spPr bwMode="auto">
              <a:xfrm>
                <a:off x="4264889" y="3161543"/>
                <a:ext cx="1387232" cy="48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機率是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TW" i="1">
                        <a:latin typeface="Cambria Math" panose="02040503050406030204" pitchFamily="18" charset="0"/>
                        <a:cs typeface="Times New Roman" pitchFamily="18" charset="0"/>
                      </a:rPr>
                      <m:t>。</m:t>
                    </m:r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288DD6-B76A-D09D-1D1E-4D4656A4A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4889" y="3161543"/>
                <a:ext cx="1387232" cy="483466"/>
              </a:xfrm>
              <a:prstGeom prst="rect">
                <a:avLst/>
              </a:prstGeom>
              <a:blipFill>
                <a:blip r:embed="rId11"/>
                <a:stretch>
                  <a:fillRect l="-4587" b="-25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571907-E675-35CD-109F-CE478CD4FB76}"/>
                  </a:ext>
                </a:extLst>
              </p:cNvPr>
              <p:cNvSpPr txBox="1"/>
              <p:nvPr/>
            </p:nvSpPr>
            <p:spPr bwMode="auto">
              <a:xfrm>
                <a:off x="4264889" y="4390408"/>
                <a:ext cx="1819280" cy="48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機率也是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TW" i="1">
                        <a:latin typeface="Cambria Math" panose="02040503050406030204" pitchFamily="18" charset="0"/>
                        <a:cs typeface="Times New Roman" pitchFamily="18" charset="0"/>
                      </a:rPr>
                      <m:t>。</m:t>
                    </m:r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571907-E675-35CD-109F-CE478CD4F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4889" y="4390408"/>
                <a:ext cx="1819280" cy="483466"/>
              </a:xfrm>
              <a:prstGeom prst="rect">
                <a:avLst/>
              </a:prstGeom>
              <a:blipFill>
                <a:blip r:embed="rId12"/>
                <a:stretch>
                  <a:fillRect l="-3472" b="-512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2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  <p:bldP spid="19" grpId="0" animBg="1"/>
      <p:bldP spid="20" grpId="0"/>
      <p:bldP spid="12" grpId="0"/>
      <p:bldP spid="13" grpId="0" animBg="1"/>
      <p:bldP spid="14" grpId="0" animBg="1"/>
      <p:bldP spid="15" grpId="0" animBg="1"/>
      <p:bldP spid="16" grpId="0"/>
      <p:bldP spid="18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EE2A30-2E33-F115-BBB5-EA190CEB6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432" y="627583"/>
            <a:ext cx="2458714" cy="9473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56BD14-9B4A-7B23-83DD-CC5244E78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561" y="2541777"/>
            <a:ext cx="6156635" cy="38263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9FB8D35-78D0-471F-EA0D-380D7CC5E2CA}"/>
                  </a:ext>
                </a:extLst>
              </p:cNvPr>
              <p:cNvSpPr/>
              <p:nvPr/>
            </p:nvSpPr>
            <p:spPr>
              <a:xfrm>
                <a:off x="4329558" y="6207924"/>
                <a:ext cx="1913903" cy="47378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,↓</m:t>
                              </m:r>
                            </m:e>
                          </m:d>
                        </m:e>
                      </m:d>
                      <m:r>
                        <a:rPr lang="en-US" altLang="zh-TW" sz="12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200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altLang="zh-TW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altLang="zh-TW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,↓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9FB8D35-78D0-471F-EA0D-380D7CC5E2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558" y="6207924"/>
                <a:ext cx="1913903" cy="473784"/>
              </a:xfrm>
              <a:prstGeom prst="rect">
                <a:avLst/>
              </a:prstGeom>
              <a:blipFill>
                <a:blip r:embed="rId6"/>
                <a:stretch>
                  <a:fillRect l="-7237" t="-33333" r="-1316" b="-66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E9CF2F2-4C8B-C3A7-6867-EE560BB350B5}"/>
              </a:ext>
            </a:extLst>
          </p:cNvPr>
          <p:cNvSpPr txBox="1"/>
          <p:nvPr/>
        </p:nvSpPr>
        <p:spPr bwMode="auto">
          <a:xfrm>
            <a:off x="2665776" y="198905"/>
            <a:ext cx="35824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這個結果這是可以實驗驗證的！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95B13F-0B14-3207-E493-C77C5F336628}"/>
              </a:ext>
            </a:extLst>
          </p:cNvPr>
          <p:cNvSpPr/>
          <p:nvPr/>
        </p:nvSpPr>
        <p:spPr>
          <a:xfrm>
            <a:off x="4239851" y="4978219"/>
            <a:ext cx="3708363" cy="1872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9" name="Picture 10" descr="D:\Dropbox\Documents\課程\YoungTextBook\Images\Chapter41\A_Images\A_Figures_and_Photos\41_17_Figure.jpg">
            <a:extLst>
              <a:ext uri="{FF2B5EF4-FFF2-40B4-BE49-F238E27FC236}">
                <a16:creationId xmlns:a16="http://schemas.microsoft.com/office/drawing/2014/main" id="{9772B42F-8103-7136-9A2A-48CE64896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4"/>
          <a:stretch>
            <a:fillRect/>
          </a:stretch>
        </p:blipFill>
        <p:spPr bwMode="auto">
          <a:xfrm>
            <a:off x="179266" y="615895"/>
            <a:ext cx="3096590" cy="147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320912-8BB0-2039-29FF-A65ED31B3AFB}"/>
                  </a:ext>
                </a:extLst>
              </p:cNvPr>
              <p:cNvSpPr txBox="1"/>
              <p:nvPr/>
            </p:nvSpPr>
            <p:spPr bwMode="auto">
              <a:xfrm>
                <a:off x="3348619" y="1621842"/>
                <a:ext cx="561611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這個Stern-Gerlach機器中的磁鐵也可以指向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方向。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320912-8BB0-2039-29FF-A65ED31B3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8619" y="1621842"/>
                <a:ext cx="5616115" cy="369332"/>
              </a:xfrm>
              <a:prstGeom prst="rect">
                <a:avLst/>
              </a:prstGeom>
              <a:blipFill>
                <a:blip r:embed="rId9"/>
                <a:stretch>
                  <a:fillRect l="-901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BEC70E31-CEFD-1BDC-3877-21258F3C41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66" t="38999" r="25282" b="36490"/>
          <a:stretch/>
        </p:blipFill>
        <p:spPr>
          <a:xfrm>
            <a:off x="6156176" y="615895"/>
            <a:ext cx="2151856" cy="937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17D3A4-1445-80B8-06A4-848E89C30FEF}"/>
                  </a:ext>
                </a:extLst>
              </p:cNvPr>
              <p:cNvSpPr txBox="1"/>
              <p:nvPr/>
            </p:nvSpPr>
            <p:spPr bwMode="auto">
              <a:xfrm>
                <a:off x="3409432" y="1991174"/>
                <a:ext cx="382686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utput的電子的狀態就是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,↑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,↓</m:t>
                            </m:r>
                          </m:e>
                        </m:d>
                      </m:e>
                    </m:d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17D3A4-1445-80B8-06A4-848E89C30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9432" y="1991174"/>
                <a:ext cx="3826864" cy="369332"/>
              </a:xfrm>
              <a:prstGeom prst="rect">
                <a:avLst/>
              </a:prstGeom>
              <a:blipFill>
                <a:blip r:embed="rId10"/>
                <a:stretch>
                  <a:fillRect l="-1325" t="-110000" r="-2318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465D76-0F2E-7238-8FB1-06A45B384875}"/>
                  </a:ext>
                </a:extLst>
              </p:cNvPr>
              <p:cNvSpPr txBox="1"/>
              <p:nvPr/>
            </p:nvSpPr>
            <p:spPr bwMode="auto">
              <a:xfrm>
                <a:off x="8329970" y="1146929"/>
                <a:ext cx="532184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sz="1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465D76-0F2E-7238-8FB1-06A45B384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29970" y="1146929"/>
                <a:ext cx="532184" cy="276999"/>
              </a:xfrm>
              <a:prstGeom prst="rect">
                <a:avLst/>
              </a:prstGeom>
              <a:blipFill>
                <a:blip r:embed="rId11"/>
                <a:stretch>
                  <a:fillRect l="-30233" t="-86957" r="-23256" b="-15217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D5F796-43CC-CD00-DAB1-1E64A7067812}"/>
                  </a:ext>
                </a:extLst>
              </p:cNvPr>
              <p:cNvSpPr txBox="1"/>
              <p:nvPr/>
            </p:nvSpPr>
            <p:spPr bwMode="auto">
              <a:xfrm>
                <a:off x="8329970" y="795154"/>
                <a:ext cx="532184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2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sz="1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D5F796-43CC-CD00-DAB1-1E64A7067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29970" y="795154"/>
                <a:ext cx="532184" cy="276999"/>
              </a:xfrm>
              <a:prstGeom prst="rect">
                <a:avLst/>
              </a:prstGeom>
              <a:blipFill>
                <a:blip r:embed="rId12"/>
                <a:stretch>
                  <a:fillRect l="-30233" t="-86957" r="-23256" b="-1565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rved Down Arrow 14">
            <a:extLst>
              <a:ext uri="{FF2B5EF4-FFF2-40B4-BE49-F238E27FC236}">
                <a16:creationId xmlns:a16="http://schemas.microsoft.com/office/drawing/2014/main" id="{F99759B1-54E0-2129-2E95-398A7F68985E}"/>
              </a:ext>
            </a:extLst>
          </p:cNvPr>
          <p:cNvSpPr/>
          <p:nvPr/>
        </p:nvSpPr>
        <p:spPr>
          <a:xfrm rot="2264317">
            <a:off x="1970147" y="655566"/>
            <a:ext cx="955536" cy="4445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ABBDA1-CB65-9C65-08C9-51129B86A4D4}"/>
              </a:ext>
            </a:extLst>
          </p:cNvPr>
          <p:cNvSpPr/>
          <p:nvPr/>
        </p:nvSpPr>
        <p:spPr>
          <a:xfrm>
            <a:off x="1779197" y="2643263"/>
            <a:ext cx="4809027" cy="10017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1">
                <a:extLst>
                  <a:ext uri="{FF2B5EF4-FFF2-40B4-BE49-F238E27FC236}">
                    <a16:creationId xmlns:a16="http://schemas.microsoft.com/office/drawing/2014/main" id="{67AA1392-6CC3-6475-460C-8DFEB6279681}"/>
                  </a:ext>
                </a:extLst>
              </p:cNvPr>
              <p:cNvSpPr/>
              <p:nvPr/>
            </p:nvSpPr>
            <p:spPr>
              <a:xfrm>
                <a:off x="3336016" y="4778068"/>
                <a:ext cx="847694" cy="40030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200" i="1" smtClean="0">
                                  <a:latin typeface="Cambria Math"/>
                                  <a:ea typeface="Cambria Math"/>
                                </a:rPr>
                                <m:t>↑</m:t>
                              </m:r>
                            </m:e>
                          </m:d>
                        </m:e>
                      </m:d>
                      <m:r>
                        <a:rPr lang="en-US" altLang="zh-TW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2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2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5" name="矩形 1">
                <a:extLst>
                  <a:ext uri="{FF2B5EF4-FFF2-40B4-BE49-F238E27FC236}">
                    <a16:creationId xmlns:a16="http://schemas.microsoft.com/office/drawing/2014/main" id="{67AA1392-6CC3-6475-460C-8DFEB62796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016" y="4778068"/>
                <a:ext cx="847694" cy="400302"/>
              </a:xfrm>
              <a:prstGeom prst="rect">
                <a:avLst/>
              </a:prstGeom>
              <a:blipFill>
                <a:blip r:embed="rId13"/>
                <a:stretch>
                  <a:fillRect l="-17647" t="-50000" b="-9375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/>
      <p:bldP spid="12" grpId="0"/>
      <p:bldP spid="13" grpId="0" animBg="1"/>
      <p:bldP spid="14" grpId="0" animBg="1"/>
      <p:bldP spid="15" grpId="0" animBg="1"/>
      <p:bldP spid="16" grpId="0" animBg="1"/>
      <p:bldP spid="5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 rtlCol="0">
        <a:spAutoFit/>
      </a:bodyPr>
      <a:lstStyle>
        <a:defPPr>
          <a:defRPr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17182</TotalTime>
  <Words>1982</Words>
  <Application>Microsoft Macintosh PowerPoint</Application>
  <PresentationFormat>On-screen Show (4:3)</PresentationFormat>
  <Paragraphs>283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新細明體</vt:lpstr>
      <vt:lpstr>Arial</vt:lpstr>
      <vt:lpstr>Calibri</vt:lpstr>
      <vt:lpstr>Cambria Math</vt:lpstr>
      <vt:lpstr>Times New Roman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Chia-Hung Chang</dc:creator>
  <cp:lastModifiedBy>Chia-Hung Vincent Chang</cp:lastModifiedBy>
  <cp:revision>810</cp:revision>
  <dcterms:created xsi:type="dcterms:W3CDTF">2008-03-17T12:32:20Z</dcterms:created>
  <dcterms:modified xsi:type="dcterms:W3CDTF">2023-04-12T03:12:57Z</dcterms:modified>
</cp:coreProperties>
</file>