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630" r:id="rId2"/>
    <p:sldId id="631" r:id="rId3"/>
    <p:sldId id="632" r:id="rId4"/>
    <p:sldId id="633" r:id="rId5"/>
    <p:sldId id="634" r:id="rId6"/>
    <p:sldId id="635" r:id="rId7"/>
    <p:sldId id="636" r:id="rId8"/>
    <p:sldId id="637" r:id="rId9"/>
    <p:sldId id="638" r:id="rId10"/>
    <p:sldId id="639" r:id="rId11"/>
    <p:sldId id="429" r:id="rId12"/>
    <p:sldId id="432" r:id="rId13"/>
    <p:sldId id="614" r:id="rId14"/>
    <p:sldId id="615" r:id="rId15"/>
    <p:sldId id="640" r:id="rId16"/>
    <p:sldId id="642" r:id="rId17"/>
    <p:sldId id="643" r:id="rId18"/>
    <p:sldId id="644" r:id="rId19"/>
    <p:sldId id="645" r:id="rId20"/>
    <p:sldId id="394" r:id="rId21"/>
    <p:sldId id="646" r:id="rId22"/>
    <p:sldId id="647" r:id="rId23"/>
    <p:sldId id="648" r:id="rId24"/>
    <p:sldId id="386" r:id="rId25"/>
    <p:sldId id="649" r:id="rId26"/>
    <p:sldId id="650" r:id="rId27"/>
    <p:sldId id="651" r:id="rId28"/>
    <p:sldId id="312" r:id="rId29"/>
    <p:sldId id="652" r:id="rId30"/>
    <p:sldId id="508" r:id="rId31"/>
    <p:sldId id="653" r:id="rId32"/>
    <p:sldId id="654" r:id="rId33"/>
    <p:sldId id="562" r:id="rId34"/>
    <p:sldId id="563" r:id="rId35"/>
    <p:sldId id="564" r:id="rId36"/>
    <p:sldId id="628" r:id="rId37"/>
    <p:sldId id="302" r:id="rId38"/>
    <p:sldId id="354" r:id="rId39"/>
    <p:sldId id="423" r:id="rId40"/>
    <p:sldId id="427" r:id="rId41"/>
    <p:sldId id="419" r:id="rId42"/>
    <p:sldId id="655" r:id="rId43"/>
    <p:sldId id="293" r:id="rId44"/>
    <p:sldId id="597" r:id="rId45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BFFFC"/>
    <a:srgbClr val="CCFFFF"/>
    <a:srgbClr val="FF0000"/>
    <a:srgbClr val="CEFEF7"/>
    <a:srgbClr val="CCECFF"/>
    <a:srgbClr val="D9EDE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4" autoAdjust="0"/>
    <p:restoredTop sz="94660"/>
  </p:normalViewPr>
  <p:slideViewPr>
    <p:cSldViewPr>
      <p:cViewPr varScale="1">
        <p:scale>
          <a:sx n="124" d="100"/>
          <a:sy n="124" d="100"/>
        </p:scale>
        <p:origin x="10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5ED82-833C-7046-B671-23B881C2AB99}" type="datetimeFigureOut">
              <a:rPr lang="en-US" altLang="zh-TW" smtClean="0"/>
              <a:t>5/29/23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07FB5-9D27-DB48-87FC-724E479AA63A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224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7547B-2A55-4287-B40B-26C078F06CAC}" type="datetimeFigureOut">
              <a:rPr lang="zh-TW" altLang="en-US" smtClean="0"/>
              <a:t>2023/5/29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919A7-261A-4279-AD93-62379E7B98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03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A1D31-6C17-4434-B88C-260A1A5514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1639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CD29A-264E-4715-95DE-F09589F69B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991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298E8-F0A6-4F68-ACC0-87089090D1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7269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5BBF2-9EFD-4369-A63F-203551160C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513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478C0-3B89-41BC-8EF2-1B40606B64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6639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DE3EB-F659-45E4-B451-3D85B07489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378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EB560-046D-4CDF-B6F8-BB87DE9DD2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261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78186-3EB9-4DF5-902F-4F1E521F6A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7696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F6B59-8528-4CDD-A231-C6BD82C9F3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4567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D0FC7-BD6C-4472-9653-1663D03BDB5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797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78166-7D19-42F2-B26D-C27F5F069D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283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014DB-6432-43E5-B838-5ED9FECD585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560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99228EB5-2DCD-44E2-86A4-AECDC7A205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16.jpeg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2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460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1.png"/><Relationship Id="rId4" Type="http://schemas.openxmlformats.org/officeDocument/2006/relationships/image" Target="../media/image3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00.pn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2.jpeg"/><Relationship Id="rId7" Type="http://schemas.openxmlformats.org/officeDocument/2006/relationships/image" Target="../media/image5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4.png"/><Relationship Id="rId10" Type="http://schemas.openxmlformats.org/officeDocument/2006/relationships/image" Target="../media/image711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jpeg"/><Relationship Id="rId12" Type="http://schemas.openxmlformats.org/officeDocument/2006/relationships/image" Target="NUL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8" Type="http://schemas.openxmlformats.org/officeDocument/2006/relationships/image" Target="../media/image78.png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17" Type="http://schemas.openxmlformats.org/officeDocument/2006/relationships/image" Target="../media/image770.png"/><Relationship Id="rId2" Type="http://schemas.openxmlformats.org/officeDocument/2006/relationships/image" Target="../media/image48.jpe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9" Type="http://schemas.openxmlformats.org/officeDocument/2006/relationships/image" Target="../media/image80.pn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9.png"/><Relationship Id="rId3" Type="http://schemas.openxmlformats.org/officeDocument/2006/relationships/image" Target="../media/image63.jpeg"/><Relationship Id="rId21" Type="http://schemas.openxmlformats.org/officeDocument/2006/relationships/image" Target="../media/image65.png"/><Relationship Id="rId7" Type="http://schemas.openxmlformats.org/officeDocument/2006/relationships/image" Target="../media/image104.png"/><Relationship Id="rId17" Type="http://schemas.openxmlformats.org/officeDocument/2006/relationships/image" Target="../media/image118.png"/><Relationship Id="rId2" Type="http://schemas.openxmlformats.org/officeDocument/2006/relationships/image" Target="../media/image45.jpeg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100.png"/><Relationship Id="rId15" Type="http://schemas.openxmlformats.org/officeDocument/2006/relationships/image" Target="../media/image1130.png"/><Relationship Id="rId19" Type="http://schemas.openxmlformats.org/officeDocument/2006/relationships/image" Target="../media/image120.pn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0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2.jpg"/><Relationship Id="rId7" Type="http://schemas.openxmlformats.org/officeDocument/2006/relationships/image" Target="NUL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文字方塊 3"/>
          <p:cNvSpPr txBox="1">
            <a:spLocks noChangeArrowheads="1"/>
          </p:cNvSpPr>
          <p:nvPr/>
        </p:nvSpPr>
        <p:spPr bwMode="auto">
          <a:xfrm>
            <a:off x="882069" y="376049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一般曲面，可視為由許多無限小的平面組成。</a:t>
            </a:r>
          </a:p>
        </p:txBody>
      </p:sp>
      <p:sp>
        <p:nvSpPr>
          <p:cNvPr id="9221" name="文字方塊 4"/>
          <p:cNvSpPr txBox="1">
            <a:spLocks noChangeArrowheads="1"/>
          </p:cNvSpPr>
          <p:nvPr/>
        </p:nvSpPr>
        <p:spPr bwMode="auto">
          <a:xfrm>
            <a:off x="882069" y="823174"/>
            <a:ext cx="701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通過曲面的電力線數，等於這些小平面的電通量的和：</a:t>
            </a:r>
          </a:p>
        </p:txBody>
      </p:sp>
      <p:sp>
        <p:nvSpPr>
          <p:cNvPr id="9224" name="文字方塊 1"/>
          <p:cNvSpPr txBox="1">
            <a:spLocks noChangeArrowheads="1"/>
          </p:cNvSpPr>
          <p:nvPr/>
        </p:nvSpPr>
        <p:spPr bwMode="auto">
          <a:xfrm>
            <a:off x="882069" y="1510215"/>
            <a:ext cx="64508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當小平面趨近無限小，總和就變為一個積分！稱為面積分。</a:t>
            </a:r>
          </a:p>
        </p:txBody>
      </p:sp>
      <p:pic>
        <p:nvPicPr>
          <p:cNvPr id="9" name="Picture 1" descr="24_23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"/>
          <a:stretch/>
        </p:blipFill>
        <p:spPr>
          <a:xfrm>
            <a:off x="907165" y="3581401"/>
            <a:ext cx="3378091" cy="2710934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610225" y="2283017"/>
            <a:ext cx="453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定義為通過此曲面的電場通量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Flux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882069" y="1976363"/>
                <a:ext cx="3758978" cy="98264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eqArr>
                            <m:eqArrPr>
                              <m:ctrlPr>
                                <a:rPr lang="zh-TW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1"/>
                                </m:rPr>
                                <a:rPr lang="zh-TW" altLang="en-US" b="0" i="1" smtClean="0">
                                  <a:latin typeface="Cambria Math"/>
                                </a:rPr>
                                <m:t>𝛿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→0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→∞</m:t>
                              </m:r>
                            </m:e>
                          </m:eqArr>
                        </m:e>
                      </m:groupCh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n-US" altLang="zh-TW" b="0" i="0" smtClean="0">
                              <a:latin typeface="Cambria Math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urface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69" y="1976363"/>
                <a:ext cx="3758978" cy="982641"/>
              </a:xfrm>
              <a:prstGeom prst="rect">
                <a:avLst/>
              </a:prstGeom>
              <a:blipFill>
                <a:blip r:embed="rId3"/>
                <a:stretch>
                  <a:fillRect l="-2694" t="-96154" b="-15512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 descr="F23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9799" b="56706"/>
          <a:stretch>
            <a:fillRect/>
          </a:stretch>
        </p:blipFill>
        <p:spPr bwMode="auto">
          <a:xfrm>
            <a:off x="4572000" y="3581400"/>
            <a:ext cx="3355315" cy="263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553200" y="655460"/>
                <a:ext cx="1919050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655460"/>
                <a:ext cx="1919050" cy="764568"/>
              </a:xfrm>
              <a:prstGeom prst="rect">
                <a:avLst/>
              </a:prstGeom>
              <a:blipFill>
                <a:blip r:embed="rId5"/>
                <a:stretch>
                  <a:fillRect l="-7895" t="-122951" b="-1704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E982BAB-8F46-D24A-8C8C-3B7105568503}"/>
                  </a:ext>
                </a:extLst>
              </p:cNvPr>
              <p:cNvSpPr/>
              <p:nvPr/>
            </p:nvSpPr>
            <p:spPr>
              <a:xfrm>
                <a:off x="882069" y="3055820"/>
                <a:ext cx="2902835" cy="404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注意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δ</m:t>
                    </m:r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lang="zh-TW" altLang="en-US" i="1">
                        <a:latin typeface="Cambria Math" panose="02040503050406030204" pitchFamily="18" charset="0"/>
                      </a:rPr>
                      <m:t>當地的電場！</m:t>
                    </m:r>
                  </m:oMath>
                </a14:m>
                <a:r>
                  <a:rPr lang="zh-TW" altLang="en-US" dirty="0"/>
                  <a:t> 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E982BAB-8F46-D24A-8C8C-3B7105568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69" y="3055820"/>
                <a:ext cx="2902835" cy="404791"/>
              </a:xfrm>
              <a:prstGeom prst="rect">
                <a:avLst/>
              </a:prstGeom>
              <a:blipFill>
                <a:blip r:embed="rId6"/>
                <a:stretch>
                  <a:fillRect l="-1739" t="-12121" b="-2121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2" grpId="0"/>
      <p:bldP spid="11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586" name="文字方塊 11"/>
              <p:cNvSpPr txBox="1">
                <a:spLocks noChangeArrowheads="1"/>
              </p:cNvSpPr>
              <p:nvPr/>
            </p:nvSpPr>
            <p:spPr bwMode="auto">
              <a:xfrm>
                <a:off x="3886200" y="685800"/>
                <a:ext cx="2895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在電荷分布以內：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  <m:r>
                      <a:rPr lang="en-US" altLang="zh-TW" b="0" i="1" smtClean="0">
                        <a:latin typeface="Cambria Math"/>
                      </a:rPr>
                      <m:t>&lt;</m:t>
                    </m:r>
                    <m:r>
                      <a:rPr lang="en-US" altLang="zh-TW" i="1">
                        <a:latin typeface="Cambria Math"/>
                      </a:rPr>
                      <m:t>𝑅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58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6200" y="685800"/>
                <a:ext cx="2895600" cy="369332"/>
              </a:xfrm>
              <a:prstGeom prst="rect">
                <a:avLst/>
              </a:prstGeom>
              <a:blipFill>
                <a:blip r:embed="rId2"/>
                <a:stretch>
                  <a:fillRect l="-2183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87" name="Picture 13" descr="D:\Dropbox\Documents\課程\YoungTextBook\Images\Chapter22\A_Images\A_Figures_and_Photos\22_2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r="43120" b="65460"/>
          <a:stretch>
            <a:fillRect/>
          </a:stretch>
        </p:blipFill>
        <p:spPr bwMode="auto">
          <a:xfrm>
            <a:off x="965425" y="1129273"/>
            <a:ext cx="2449333" cy="206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3" descr="D:\Dropbox\Documents\課程\YoungTextBook\Images\Chapter22\A_Images\A_Figures_and_Photos\22_22_Fig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9" b="2261"/>
          <a:stretch>
            <a:fillRect/>
          </a:stretch>
        </p:blipFill>
        <p:spPr bwMode="auto">
          <a:xfrm>
            <a:off x="2286000" y="3505200"/>
            <a:ext cx="477992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962400" y="1155431"/>
                <a:ext cx="2125197" cy="8399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𝜌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55431"/>
                <a:ext cx="2125197" cy="8399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962400" y="2646590"/>
                <a:ext cx="2425792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𝑟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646590"/>
                <a:ext cx="2425792" cy="6597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58B22D-5C29-ECB0-F0AB-D65312C27D0C}"/>
                  </a:ext>
                </a:extLst>
              </p:cNvPr>
              <p:cNvSpPr txBox="1"/>
              <p:nvPr/>
            </p:nvSpPr>
            <p:spPr>
              <a:xfrm>
                <a:off x="3886200" y="2094748"/>
                <a:ext cx="3581400" cy="593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設球內體電荷密度為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𝜌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/>
                              </a:rPr>
                              <m:t>4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/>
                              </a:rPr>
                              <m:t>3</m:t>
                            </m:r>
                          </m:den>
                        </m:f>
                        <m:r>
                          <a:rPr lang="zh-TW" altLang="en-US" i="1">
                            <a:latin typeface="Cambria Math"/>
                          </a:rPr>
                          <m:t>𝜋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58B22D-5C29-ECB0-F0AB-D65312C27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2094748"/>
                <a:ext cx="3581400" cy="593111"/>
              </a:xfrm>
              <a:prstGeom prst="rect">
                <a:avLst/>
              </a:prstGeom>
              <a:blipFill>
                <a:blip r:embed="rId12"/>
                <a:stretch>
                  <a:fillRect l="-177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F094D05-2CA0-70EB-9E46-EC8B2DF44E08}"/>
                  </a:ext>
                </a:extLst>
              </p:cNvPr>
              <p:cNvSpPr txBox="1"/>
              <p:nvPr/>
            </p:nvSpPr>
            <p:spPr>
              <a:xfrm>
                <a:off x="7484154" y="2022410"/>
                <a:ext cx="1388842" cy="6117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𝑞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𝜌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zh-TW" altLang="en-US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F094D05-2CA0-70EB-9E46-EC8B2DF44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154" y="2022410"/>
                <a:ext cx="1388842" cy="611706"/>
              </a:xfrm>
              <a:prstGeom prst="rect">
                <a:avLst/>
              </a:prstGeom>
              <a:blipFill>
                <a:blip r:embed="rId1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147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6096000" cy="644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913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89" y="111125"/>
            <a:ext cx="70866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7" descr="D:\Dropbox\Documents\課程\YoungTextBook\Images\Chapter22\A_Images\A_Figures_and_Photos\22_19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337185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71489" y="111125"/>
            <a:ext cx="8335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22.41</a:t>
            </a:r>
            <a:endParaRPr lang="zh-CN" altLang="en-US" dirty="0"/>
          </a:p>
        </p:txBody>
      </p:sp>
      <p:pic>
        <p:nvPicPr>
          <p:cNvPr id="4" name="圖片 3" descr="一張含有 時鐘 的圖片&#10;&#10;自動產生的描述">
            <a:extLst>
              <a:ext uri="{FF2B5EF4-FFF2-40B4-BE49-F238E27FC236}">
                <a16:creationId xmlns:a16="http://schemas.microsoft.com/office/drawing/2014/main" id="{0E270E32-BA4C-9D43-96DC-05B373FEB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048125"/>
            <a:ext cx="2537229" cy="269875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5486682-B5F5-3442-BDC1-BE6841364B99}"/>
              </a:ext>
            </a:extLst>
          </p:cNvPr>
          <p:cNvSpPr txBox="1"/>
          <p:nvPr/>
        </p:nvSpPr>
        <p:spPr>
          <a:xfrm>
            <a:off x="1071489" y="4953000"/>
            <a:ext cx="174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或是</a:t>
            </a:r>
          </a:p>
        </p:txBody>
      </p:sp>
    </p:spTree>
    <p:extLst>
      <p:ext uri="{BB962C8B-B14F-4D97-AF65-F5344CB8AC3E}">
        <p14:creationId xmlns:p14="http://schemas.microsoft.com/office/powerpoint/2010/main" val="2762438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1A8BD73-1B0D-EA43-A1B4-DC4713D04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200"/>
            <a:ext cx="7315200" cy="4280437"/>
          </a:xfrm>
          <a:prstGeom prst="rect">
            <a:avLst/>
          </a:prstGeom>
        </p:spPr>
      </p:pic>
      <p:pic>
        <p:nvPicPr>
          <p:cNvPr id="5" name="圖片 4" descr="一張含有 裝置 的圖片&#10;&#10;自動產生的描述">
            <a:extLst>
              <a:ext uri="{FF2B5EF4-FFF2-40B4-BE49-F238E27FC236}">
                <a16:creationId xmlns:a16="http://schemas.microsoft.com/office/drawing/2014/main" id="{C85D3116-6B76-464B-9EE1-98C137FE5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8"/>
          <a:stretch/>
        </p:blipFill>
        <p:spPr>
          <a:xfrm>
            <a:off x="914400" y="4356637"/>
            <a:ext cx="7086600" cy="232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69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裝置 的圖片&#10;&#10;自動產生的描述">
            <a:extLst>
              <a:ext uri="{FF2B5EF4-FFF2-40B4-BE49-F238E27FC236}">
                <a16:creationId xmlns:a16="http://schemas.microsoft.com/office/drawing/2014/main" id="{AE95ED9D-1753-AA4A-B045-24596D779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1" r="10834"/>
          <a:stretch/>
        </p:blipFill>
        <p:spPr>
          <a:xfrm>
            <a:off x="926591" y="2273808"/>
            <a:ext cx="7906952" cy="2514600"/>
          </a:xfrm>
          <a:prstGeom prst="rect">
            <a:avLst/>
          </a:prstGeom>
        </p:spPr>
      </p:pic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80718BA9-A3B1-6945-B1B2-E48F279FB8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16"/>
          <a:stretch/>
        </p:blipFill>
        <p:spPr>
          <a:xfrm>
            <a:off x="935735" y="4776216"/>
            <a:ext cx="7798109" cy="1143000"/>
          </a:xfrm>
          <a:prstGeom prst="rect">
            <a:avLst/>
          </a:prstGeom>
        </p:spPr>
      </p:pic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69D98414-05DC-B14E-B306-FB80B905C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5"/>
          <a:stretch/>
        </p:blipFill>
        <p:spPr>
          <a:xfrm>
            <a:off x="914399" y="5943600"/>
            <a:ext cx="7798109" cy="609600"/>
          </a:xfrm>
          <a:prstGeom prst="rect">
            <a:avLst/>
          </a:prstGeom>
        </p:spPr>
      </p:pic>
      <p:pic>
        <p:nvPicPr>
          <p:cNvPr id="7" name="圖片 6" descr="一張含有 裝置 的圖片&#10;&#10;自動產生的描述">
            <a:extLst>
              <a:ext uri="{FF2B5EF4-FFF2-40B4-BE49-F238E27FC236}">
                <a16:creationId xmlns:a16="http://schemas.microsoft.com/office/drawing/2014/main" id="{56AC331A-8565-8B44-AA64-3F2CAB361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8"/>
          <a:stretch/>
        </p:blipFill>
        <p:spPr>
          <a:xfrm>
            <a:off x="920508" y="476672"/>
            <a:ext cx="5029200" cy="1650628"/>
          </a:xfrm>
          <a:prstGeom prst="rect">
            <a:avLst/>
          </a:prstGeom>
        </p:spPr>
      </p:pic>
      <p:pic>
        <p:nvPicPr>
          <p:cNvPr id="8" name="Picture 2" descr="Figure_WG_24_08.jpg">
            <a:extLst>
              <a:ext uri="{FF2B5EF4-FFF2-40B4-BE49-F238E27FC236}">
                <a16:creationId xmlns:a16="http://schemas.microsoft.com/office/drawing/2014/main" id="{ACBA5641-367C-9343-ABB8-D7E9C28C3E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/>
        </p:blipFill>
        <p:spPr>
          <a:xfrm>
            <a:off x="5949708" y="70211"/>
            <a:ext cx="1867473" cy="220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0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hia-Hung Chang\Downloads\Data\Knight\Media\Chapter30\Images\30_01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9"/>
          <a:stretch>
            <a:fillRect/>
          </a:stretch>
        </p:blipFill>
        <p:spPr bwMode="auto">
          <a:xfrm>
            <a:off x="2154744" y="1752600"/>
            <a:ext cx="4240213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631478" y="3027666"/>
                <a:ext cx="864917" cy="6575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78" y="3027666"/>
                <a:ext cx="864917" cy="657552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064656" y="2943601"/>
                <a:ext cx="853567" cy="7292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656" y="2943601"/>
                <a:ext cx="853567" cy="729239"/>
              </a:xfrm>
              <a:prstGeom prst="rect">
                <a:avLst/>
              </a:prstGeom>
              <a:blipFill>
                <a:blip r:embed="rId4"/>
                <a:stretch>
                  <a:fillRect t="-5172" b="-517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705600" y="4739196"/>
                <a:ext cx="1950784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4739196"/>
                <a:ext cx="1950784" cy="764568"/>
              </a:xfrm>
              <a:prstGeom prst="rect">
                <a:avLst/>
              </a:prstGeom>
              <a:blipFill>
                <a:blip r:embed="rId5"/>
                <a:stretch>
                  <a:fillRect l="-13636" t="-121311" b="-170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705600" y="5562600"/>
                <a:ext cx="1786002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5562600"/>
                <a:ext cx="1786002" cy="764568"/>
              </a:xfrm>
              <a:prstGeom prst="rect">
                <a:avLst/>
              </a:prstGeom>
              <a:blipFill>
                <a:blip r:embed="rId6"/>
                <a:stretch>
                  <a:fillRect l="-16312" t="-121311" b="-1688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801BE79-D762-A740-BD59-1313D8D108AB}"/>
                  </a:ext>
                </a:extLst>
              </p:cNvPr>
              <p:cNvSpPr txBox="1"/>
              <p:nvPr/>
            </p:nvSpPr>
            <p:spPr>
              <a:xfrm>
                <a:off x="3317066" y="4823752"/>
                <a:ext cx="1915568" cy="9970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801BE79-D762-A740-BD59-1313D8D10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066" y="4823752"/>
                <a:ext cx="1915568" cy="997004"/>
              </a:xfrm>
              <a:prstGeom prst="rect">
                <a:avLst/>
              </a:prstGeom>
              <a:blipFill>
                <a:blip r:embed="rId7"/>
                <a:stretch>
                  <a:fillRect l="-1316" t="-92405" r="-1974" b="-1531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B993AFD-7238-FE41-BA49-5F2AD2F37BAD}"/>
                  </a:ext>
                </a:extLst>
              </p:cNvPr>
              <p:cNvSpPr txBox="1"/>
              <p:nvPr/>
            </p:nvSpPr>
            <p:spPr>
              <a:xfrm>
                <a:off x="3301826" y="574568"/>
                <a:ext cx="1915568" cy="9970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B993AFD-7238-FE41-BA49-5F2AD2F37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826" y="574568"/>
                <a:ext cx="1915568" cy="997004"/>
              </a:xfrm>
              <a:prstGeom prst="rect">
                <a:avLst/>
              </a:prstGeom>
              <a:blipFill>
                <a:blip r:embed="rId8"/>
                <a:stretch>
                  <a:fillRect l="-1316" t="-90000" r="-1974" b="-1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895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990600" y="863343"/>
            <a:ext cx="492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若已知電場，電位也可以以場的線積分來計算</a:t>
            </a:r>
            <a:endParaRPr lang="en-US" altLang="zh-TW" dirty="0">
              <a:solidFill>
                <a:srgbClr val="FF0000"/>
              </a:solidFill>
            </a:endParaRPr>
          </a:p>
        </p:txBody>
      </p:sp>
      <p:pic>
        <p:nvPicPr>
          <p:cNvPr id="16388" name="Picture 6" descr="fig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5"/>
          <a:stretch/>
        </p:blipFill>
        <p:spPr bwMode="auto">
          <a:xfrm>
            <a:off x="1002792" y="1524882"/>
            <a:ext cx="3027363" cy="268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05840" y="5625325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兩點之間的</a:t>
            </a:r>
            <a:r>
              <a:rPr lang="zh-CN" altLang="en-US" dirty="0">
                <a:solidFill>
                  <a:srgbClr val="FF0000"/>
                </a:solidFill>
              </a:rPr>
              <a:t>電</a:t>
            </a:r>
            <a:r>
              <a:rPr lang="zh-TW" altLang="en-US" dirty="0">
                <a:solidFill>
                  <a:srgbClr val="FF0000"/>
                </a:solidFill>
              </a:rPr>
              <a:t>位差，等於沿任一連接兩點的曲線，負電場的線積分！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355592" y="2291623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位能差等於力的線積分的負號。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324173" y="3233548"/>
                <a:ext cx="864917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173" y="3233548"/>
                <a:ext cx="864917" cy="657552"/>
              </a:xfrm>
              <a:prstGeom prst="rect">
                <a:avLst/>
              </a:prstGeom>
              <a:blipFill>
                <a:blip r:embed="rId3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4464608" y="1252348"/>
                <a:ext cx="1915568" cy="9970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608" y="1252348"/>
                <a:ext cx="1915568" cy="997004"/>
              </a:xfrm>
              <a:prstGeom prst="rect">
                <a:avLst/>
              </a:prstGeom>
              <a:blipFill>
                <a:blip r:embed="rId4"/>
                <a:stretch>
                  <a:fillRect l="-1325" t="-93671" r="-2649" b="-1531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556760" y="4573601"/>
                <a:ext cx="1915568" cy="9970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760" y="4573601"/>
                <a:ext cx="1915568" cy="997004"/>
              </a:xfrm>
              <a:prstGeom prst="rect">
                <a:avLst/>
              </a:prstGeom>
              <a:blipFill>
                <a:blip r:embed="rId5"/>
                <a:stretch>
                  <a:fillRect l="-1316" t="-93671" r="-1974" b="-1531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369000" y="3197704"/>
                <a:ext cx="853567" cy="72923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000" y="3197704"/>
                <a:ext cx="853567" cy="729239"/>
              </a:xfrm>
              <a:prstGeom prst="rect">
                <a:avLst/>
              </a:prstGeom>
              <a:blipFill>
                <a:blip r:embed="rId6"/>
                <a:stretch>
                  <a:fillRect t="-7018" b="-52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4BA478DA-6232-CB44-84B2-DEE7184E5428}"/>
              </a:ext>
            </a:extLst>
          </p:cNvPr>
          <p:cNvSpPr txBox="1"/>
          <p:nvPr/>
        </p:nvSpPr>
        <p:spPr>
          <a:xfrm>
            <a:off x="1002792" y="6068440"/>
            <a:ext cx="546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有了這公式，我們可以更了解電位與電場的關係！</a:t>
            </a:r>
            <a:endParaRPr kumimoji="1" lang="zh-TW" altLang="en-US" dirty="0"/>
          </a:p>
        </p:txBody>
      </p:sp>
      <p:sp>
        <p:nvSpPr>
          <p:cNvPr id="5" name="向下箭號 4">
            <a:extLst>
              <a:ext uri="{FF2B5EF4-FFF2-40B4-BE49-F238E27FC236}">
                <a16:creationId xmlns:a16="http://schemas.microsoft.com/office/drawing/2014/main" id="{45D857FD-BCFF-2A40-8798-FBC692448BC1}"/>
              </a:ext>
            </a:extLst>
          </p:cNvPr>
          <p:cNvSpPr/>
          <p:nvPr/>
        </p:nvSpPr>
        <p:spPr>
          <a:xfrm>
            <a:off x="4900423" y="3063381"/>
            <a:ext cx="243840" cy="1157737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2606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4" descr="F24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 b="16904"/>
          <a:stretch>
            <a:fillRect/>
          </a:stretch>
        </p:blipFill>
        <p:spPr bwMode="auto">
          <a:xfrm>
            <a:off x="2417618" y="2197128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Line 9"/>
          <p:cNvSpPr>
            <a:spLocks noChangeShapeType="1"/>
          </p:cNvSpPr>
          <p:nvPr/>
        </p:nvSpPr>
        <p:spPr bwMode="auto">
          <a:xfrm flipV="1">
            <a:off x="3103418" y="4025928"/>
            <a:ext cx="0" cy="457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2373905" y="516351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沿著垂直於電場方向的電位差為零</a:t>
            </a:r>
            <a:r>
              <a:rPr lang="zh-TW" altLang="en-US" sz="1600" dirty="0"/>
              <a:t>：</a:t>
            </a:r>
          </a:p>
        </p:txBody>
      </p:sp>
      <p:sp>
        <p:nvSpPr>
          <p:cNvPr id="17417" name="文字方塊 8"/>
          <p:cNvSpPr txBox="1">
            <a:spLocks noChangeArrowheads="1"/>
          </p:cNvSpPr>
          <p:nvPr/>
        </p:nvSpPr>
        <p:spPr bwMode="auto">
          <a:xfrm>
            <a:off x="2370592" y="5884890"/>
            <a:ext cx="205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等位面與電場垂直。</a:t>
            </a:r>
          </a:p>
        </p:txBody>
      </p:sp>
      <p:sp>
        <p:nvSpPr>
          <p:cNvPr id="2" name="矩形 1"/>
          <p:cNvSpPr/>
          <p:nvPr/>
        </p:nvSpPr>
        <p:spPr>
          <a:xfrm>
            <a:off x="2370592" y="5410200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沿著垂直於電場的方向，電位不變！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417618" y="1035052"/>
                <a:ext cx="2514600" cy="9970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618" y="1035052"/>
                <a:ext cx="2514600" cy="997004"/>
              </a:xfrm>
              <a:prstGeom prst="rect">
                <a:avLst/>
              </a:prstGeom>
              <a:blipFill>
                <a:blip r:embed="rId3"/>
                <a:stretch>
                  <a:fillRect t="-93671" b="-1531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1215909" y="392485"/>
            <a:ext cx="3869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沿著平行於電場方向的電位差：</a:t>
            </a:r>
            <a:endParaRPr lang="zh-TW" altLang="en-US" sz="1600" dirty="0"/>
          </a:p>
        </p:txBody>
      </p:sp>
      <p:pic>
        <p:nvPicPr>
          <p:cNvPr id="18442" name="Picture 4" descr="F24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 b="16904"/>
          <a:stretch>
            <a:fillRect/>
          </a:stretch>
        </p:blipFill>
        <p:spPr bwMode="auto">
          <a:xfrm>
            <a:off x="5486400" y="868096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線單箭頭接點 12"/>
          <p:cNvCxnSpPr/>
          <p:nvPr/>
        </p:nvCxnSpPr>
        <p:spPr>
          <a:xfrm>
            <a:off x="5524594" y="2537569"/>
            <a:ext cx="9144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276917" y="3932782"/>
            <a:ext cx="284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若電場是均勻的：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1215909" y="2097055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電位差即是沿路徑方向電場的積分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839981" y="4651587"/>
            <a:ext cx="317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電場是指向電位下降的方向。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403677" y="5536953"/>
            <a:ext cx="302500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電位降地越快，電場越大。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334000" y="346108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高電位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244867" y="345889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低電位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250366" y="902732"/>
                <a:ext cx="3626433" cy="9970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366" y="902732"/>
                <a:ext cx="3626433" cy="9970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76917" y="4369939"/>
                <a:ext cx="2438400" cy="932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𝐸𝑑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917" y="4369939"/>
                <a:ext cx="2438400" cy="932628"/>
              </a:xfrm>
              <a:prstGeom prst="rect">
                <a:avLst/>
              </a:prstGeom>
              <a:blipFill>
                <a:blip r:embed="rId4"/>
                <a:stretch>
                  <a:fillRect t="-102667" b="-162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276917" y="5410189"/>
                <a:ext cx="1175327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917" y="5410189"/>
                <a:ext cx="1175327" cy="612732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fig25">
            <a:extLst>
              <a:ext uri="{FF2B5EF4-FFF2-40B4-BE49-F238E27FC236}">
                <a16:creationId xmlns:a16="http://schemas.microsoft.com/office/drawing/2014/main" id="{4C8EBFA2-6DA9-4143-AC0D-ADF9FF3D1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7" b="26215"/>
          <a:stretch/>
        </p:blipFill>
        <p:spPr bwMode="auto">
          <a:xfrm>
            <a:off x="5181600" y="5128369"/>
            <a:ext cx="3376363" cy="155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04DF604-A090-9741-ACA3-10A8649E85D8}"/>
              </a:ext>
            </a:extLst>
          </p:cNvPr>
          <p:cNvSpPr/>
          <p:nvPr/>
        </p:nvSpPr>
        <p:spPr>
          <a:xfrm>
            <a:off x="5704703" y="5128369"/>
            <a:ext cx="1997364" cy="28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fi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5"/>
          <a:stretch>
            <a:fillRect/>
          </a:stretch>
        </p:blipFill>
        <p:spPr bwMode="auto">
          <a:xfrm>
            <a:off x="1676400" y="1676400"/>
            <a:ext cx="36341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600200" y="568305"/>
            <a:ext cx="64099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均勻電場中任意兩點的電位差只要考慮沿電場方向的位移。</a:t>
            </a:r>
          </a:p>
        </p:txBody>
      </p:sp>
      <p:sp>
        <p:nvSpPr>
          <p:cNvPr id="19461" name="文字方塊 5"/>
          <p:cNvSpPr txBox="1">
            <a:spLocks noChangeArrowheads="1"/>
          </p:cNvSpPr>
          <p:nvPr/>
        </p:nvSpPr>
        <p:spPr bwMode="auto">
          <a:xfrm>
            <a:off x="3075432" y="1058125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zh-TW" altLang="en-US" i="1" dirty="0"/>
              <a:t> </a:t>
            </a:r>
            <a:r>
              <a:rPr lang="zh-TW" altLang="en-US" dirty="0"/>
              <a:t>是沿電場方向的位移。</a:t>
            </a:r>
          </a:p>
        </p:txBody>
      </p:sp>
      <p:sp>
        <p:nvSpPr>
          <p:cNvPr id="19463" name="文字方塊 6"/>
          <p:cNvSpPr txBox="1">
            <a:spLocks noChangeArrowheads="1"/>
          </p:cNvSpPr>
          <p:nvPr/>
        </p:nvSpPr>
        <p:spPr bwMode="auto">
          <a:xfrm>
            <a:off x="2819399" y="59436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電場的方向是電位下降的方向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676400" y="1051937"/>
                <a:ext cx="1371600" cy="37607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𝐸𝑑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051937"/>
                <a:ext cx="1371600" cy="376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676400" y="5867400"/>
                <a:ext cx="1175327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5867400"/>
                <a:ext cx="1175327" cy="612732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23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9799" b="56706"/>
          <a:stretch>
            <a:fillRect/>
          </a:stretch>
        </p:blipFill>
        <p:spPr bwMode="auto">
          <a:xfrm>
            <a:off x="2336137" y="304801"/>
            <a:ext cx="3614039" cy="283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1465556" y="5210464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電力線數目守恆</a:t>
            </a:r>
          </a:p>
        </p:txBody>
      </p:sp>
      <p:sp>
        <p:nvSpPr>
          <p:cNvPr id="11271" name="文字方塊 6"/>
          <p:cNvSpPr txBox="1">
            <a:spLocks noChangeArrowheads="1"/>
          </p:cNvSpPr>
          <p:nvPr/>
        </p:nvSpPr>
        <p:spPr bwMode="auto">
          <a:xfrm>
            <a:off x="1455158" y="3225255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通過一封閉曲面的總電場通量就有一個很簡單的物理意義；</a:t>
            </a:r>
          </a:p>
        </p:txBody>
      </p:sp>
      <p:sp>
        <p:nvSpPr>
          <p:cNvPr id="3" name="向右箭號 2"/>
          <p:cNvSpPr/>
          <p:nvPr/>
        </p:nvSpPr>
        <p:spPr>
          <a:xfrm>
            <a:off x="3604260" y="5252569"/>
            <a:ext cx="609600" cy="28250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441172" y="5968367"/>
            <a:ext cx="193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對任一高斯面：</a:t>
            </a:r>
          </a:p>
        </p:txBody>
      </p:sp>
      <p:sp>
        <p:nvSpPr>
          <p:cNvPr id="11" name="向右箭號 10"/>
          <p:cNvSpPr/>
          <p:nvPr/>
        </p:nvSpPr>
        <p:spPr>
          <a:xfrm>
            <a:off x="4840279" y="6012395"/>
            <a:ext cx="609600" cy="28250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367059" y="59436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電力線數目守恆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465556" y="3594587"/>
                <a:ext cx="687528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離開曲面的電力線</m:t>
                      </m:r>
                      <m:r>
                        <a:rPr lang="zh-TW" altLang="en-US" i="1" smtClean="0">
                          <a:latin typeface="Cambria Math"/>
                        </a:rPr>
                        <m:t>數目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zh-TW" altLang="en-US" i="1">
                          <a:latin typeface="Cambria Math"/>
                        </a:rPr>
                        <m:t>進入曲面的</m:t>
                      </m:r>
                      <m:r>
                        <a:rPr lang="zh-TW" altLang="en-US" i="1" smtClean="0">
                          <a:latin typeface="Cambria Math"/>
                        </a:rPr>
                        <m:t>電力線數目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556" y="3594587"/>
                <a:ext cx="6875280" cy="818879"/>
              </a:xfrm>
              <a:prstGeom prst="rect">
                <a:avLst/>
              </a:prstGeom>
              <a:blipFill>
                <a:blip r:embed="rId3"/>
                <a:stretch>
                  <a:fillRect l="-3506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45020" y="4980706"/>
                <a:ext cx="150515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20" y="4980706"/>
                <a:ext cx="1505156" cy="818879"/>
              </a:xfrm>
              <a:prstGeom prst="rect">
                <a:avLst/>
              </a:prstGeom>
              <a:blipFill>
                <a:blip r:embed="rId4"/>
                <a:stretch>
                  <a:fillRect l="-56667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132098" y="5885457"/>
                <a:ext cx="150515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098" y="5885457"/>
                <a:ext cx="1505156" cy="818879"/>
              </a:xfrm>
              <a:prstGeom prst="rect">
                <a:avLst/>
              </a:prstGeom>
              <a:blipFill>
                <a:blip r:embed="rId5"/>
                <a:stretch>
                  <a:fillRect l="-56667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E99853B-2614-E348-B58F-560AC77A9C13}"/>
              </a:ext>
            </a:extLst>
          </p:cNvPr>
          <p:cNvSpPr txBox="1"/>
          <p:nvPr/>
        </p:nvSpPr>
        <p:spPr>
          <a:xfrm>
            <a:off x="1465556" y="451242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進入此封閉曲面的電場線數目必等於離開的電場線數目！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3" grpId="0" animBg="1"/>
      <p:bldP spid="4" grpId="0"/>
      <p:bldP spid="11" grpId="0" animBg="1"/>
      <p:bldP spid="12" grpId="0"/>
      <p:bldP spid="14" grpId="0" animBg="1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Users\Chia-Hung Chang\Downloads\Data\Knight\Media\Chapter29\Images\29_UnnumTbl_p894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9" y="3581400"/>
            <a:ext cx="85471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C:\Users\Chia-Hung Chang\Downloads\Data\Knight\Media\Chapter29\Images\29_2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65" y="817868"/>
            <a:ext cx="26257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C:\Users\Chia-Hung Chang\Downloads\Data\Knight\Media\Chapter29\Images\29_20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16924" r="18210" b="2689"/>
          <a:stretch>
            <a:fillRect/>
          </a:stretch>
        </p:blipFill>
        <p:spPr bwMode="auto">
          <a:xfrm>
            <a:off x="1305169" y="918675"/>
            <a:ext cx="2844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305169" y="304800"/>
            <a:ext cx="418123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兩平行電板間的電位：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810000" y="304800"/>
                <a:ext cx="1371600" cy="37607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𝐸𝑑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04800"/>
                <a:ext cx="1371600" cy="37607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1"/>
          <p:cNvSpPr txBox="1">
            <a:spLocks noChangeArrowheads="1"/>
          </p:cNvSpPr>
          <p:nvPr/>
        </p:nvSpPr>
        <p:spPr bwMode="auto">
          <a:xfrm>
            <a:off x="1084811" y="715076"/>
            <a:ext cx="5600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若電場不是均勻的，</a:t>
            </a:r>
            <a:endParaRPr lang="en-US" altLang="zh-TW" dirty="0"/>
          </a:p>
        </p:txBody>
      </p:sp>
      <p:sp>
        <p:nvSpPr>
          <p:cNvPr id="21510" name="文字方塊 5"/>
          <p:cNvSpPr txBox="1">
            <a:spLocks noChangeArrowheads="1"/>
          </p:cNvSpPr>
          <p:nvPr/>
        </p:nvSpPr>
        <p:spPr bwMode="auto">
          <a:xfrm>
            <a:off x="1115291" y="3899166"/>
            <a:ext cx="22136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電場是電位的微分：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10" y="4572000"/>
            <a:ext cx="2989968" cy="196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1122218" y="1447800"/>
            <a:ext cx="75834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兩位置之間的電位差即是負電場在兩點之間的積分，即電場函數下的面積。</a:t>
            </a:r>
          </a:p>
        </p:txBody>
      </p:sp>
      <p:pic>
        <p:nvPicPr>
          <p:cNvPr id="9" name="圖片 2" descr="afg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2922588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328916" y="395587"/>
                <a:ext cx="3626433" cy="9970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916" y="395587"/>
                <a:ext cx="3626433" cy="997004"/>
              </a:xfrm>
              <a:prstGeom prst="rect">
                <a:avLst/>
              </a:prstGeom>
              <a:blipFill>
                <a:blip r:embed="rId4"/>
                <a:stretch>
                  <a:fillRect l="-1045" t="-90000" b="-1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371671" y="3798697"/>
                <a:ext cx="1447800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671" y="3798697"/>
                <a:ext cx="1447800" cy="61824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573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7" descr="D:\Dropbox\Documents\課程\YoungTextBook\Images\Chapter27\A_Images\A_Figures_and_Photos\27_11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20239" r="8961" b="24564"/>
          <a:stretch/>
        </p:blipFill>
        <p:spPr bwMode="auto">
          <a:xfrm>
            <a:off x="5542823" y="753789"/>
            <a:ext cx="3265093" cy="246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文字方塊 1"/>
          <p:cNvSpPr txBox="1">
            <a:spLocks noChangeArrowheads="1"/>
          </p:cNvSpPr>
          <p:nvPr/>
        </p:nvSpPr>
        <p:spPr bwMode="auto">
          <a:xfrm>
            <a:off x="935469" y="3884245"/>
            <a:ext cx="7360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磁鐵外的磁力線到達南極後，在磁鐵內是會繼續向左延伸流動，</a:t>
            </a:r>
          </a:p>
        </p:txBody>
      </p:sp>
      <p:pic>
        <p:nvPicPr>
          <p:cNvPr id="11" name="Picture 1" descr="27_07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970130" y="446756"/>
            <a:ext cx="3678689" cy="228921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 bwMode="auto">
          <a:xfrm>
            <a:off x="936993" y="3460358"/>
            <a:ext cx="6644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因此一塊磁鐵可以看成如上一系列極小極薄的磁鐵連接而成，</a:t>
            </a:r>
          </a:p>
        </p:txBody>
      </p:sp>
      <p:pic>
        <p:nvPicPr>
          <p:cNvPr id="12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3" t="40867" r="9894" b="38640"/>
          <a:stretch/>
        </p:blipFill>
        <p:spPr bwMode="auto">
          <a:xfrm>
            <a:off x="1290375" y="2850458"/>
            <a:ext cx="894951" cy="5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3" t="40867" r="9894" b="38640"/>
          <a:stretch/>
        </p:blipFill>
        <p:spPr bwMode="auto">
          <a:xfrm>
            <a:off x="2339752" y="2850458"/>
            <a:ext cx="939447" cy="49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3" t="40867" r="9894" b="38640"/>
          <a:stretch/>
        </p:blipFill>
        <p:spPr bwMode="auto">
          <a:xfrm>
            <a:off x="3437668" y="2824848"/>
            <a:ext cx="811861" cy="52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F22_0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 bwMode="auto">
          <a:xfrm rot="5400000">
            <a:off x="6258615" y="4223445"/>
            <a:ext cx="2239958" cy="240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935469" y="4324454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而非如電偶極的所有電場線，都在負電荷消失。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935469" y="6180236"/>
            <a:ext cx="43728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磁力線形成一封閉迴路。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935469" y="4768566"/>
            <a:ext cx="3623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注意兩者在兩極間的場線方向相反！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A2BC15-4DD9-F267-EB54-70DAB6E65E17}"/>
              </a:ext>
            </a:extLst>
          </p:cNvPr>
          <p:cNvCxnSpPr/>
          <p:nvPr/>
        </p:nvCxnSpPr>
        <p:spPr>
          <a:xfrm>
            <a:off x="1547664" y="306896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3A996F-F8FD-B9E8-6E7D-728ACFCE1FD6}"/>
              </a:ext>
            </a:extLst>
          </p:cNvPr>
          <p:cNvCxnSpPr/>
          <p:nvPr/>
        </p:nvCxnSpPr>
        <p:spPr>
          <a:xfrm>
            <a:off x="2627784" y="306896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65E1B4-A4A3-8733-A17B-58423FE32C78}"/>
              </a:ext>
            </a:extLst>
          </p:cNvPr>
          <p:cNvCxnSpPr/>
          <p:nvPr/>
        </p:nvCxnSpPr>
        <p:spPr>
          <a:xfrm>
            <a:off x="3635896" y="306896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9D1A47-FF9F-5082-F4E7-ECFC9FB19492}"/>
              </a:ext>
            </a:extLst>
          </p:cNvPr>
          <p:cNvCxnSpPr/>
          <p:nvPr/>
        </p:nvCxnSpPr>
        <p:spPr>
          <a:xfrm>
            <a:off x="7149807" y="2132856"/>
            <a:ext cx="432048" cy="0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">
            <a:extLst>
              <a:ext uri="{FF2B5EF4-FFF2-40B4-BE49-F238E27FC236}">
                <a16:creationId xmlns:a16="http://schemas.microsoft.com/office/drawing/2014/main" id="{B684A2AE-5969-B77B-BA7F-0E0173396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470" y="5301530"/>
            <a:ext cx="4372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磁鐵外的磁力線由北極到達南極後，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ECF4B-22DC-17F0-303F-DE6B34F71BDD}"/>
              </a:ext>
            </a:extLst>
          </p:cNvPr>
          <p:cNvSpPr txBox="1"/>
          <p:nvPr/>
        </p:nvSpPr>
        <p:spPr bwMode="auto">
          <a:xfrm>
            <a:off x="937616" y="574564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在磁鐵內是會繼續由南極向北極延伸流動，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418116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23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9799" b="56706"/>
          <a:stretch>
            <a:fillRect/>
          </a:stretch>
        </p:blipFill>
        <p:spPr bwMode="auto">
          <a:xfrm>
            <a:off x="2580091" y="1227917"/>
            <a:ext cx="3882752" cy="305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1546727" y="5831434"/>
            <a:ext cx="506581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磁力線數目守恆且沒有磁荷！</a:t>
            </a:r>
          </a:p>
        </p:txBody>
      </p:sp>
      <p:sp>
        <p:nvSpPr>
          <p:cNvPr id="10" name="文字方塊 7"/>
          <p:cNvSpPr txBox="1">
            <a:spLocks noChangeArrowheads="1"/>
          </p:cNvSpPr>
          <p:nvPr/>
        </p:nvSpPr>
        <p:spPr bwMode="auto">
          <a:xfrm>
            <a:off x="4639472" y="5262834"/>
            <a:ext cx="251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磁場的高斯定律</a:t>
            </a:r>
          </a:p>
        </p:txBody>
      </p:sp>
      <p:sp>
        <p:nvSpPr>
          <p:cNvPr id="11" name="文字方塊 1"/>
          <p:cNvSpPr txBox="1">
            <a:spLocks noChangeArrowheads="1"/>
          </p:cNvSpPr>
          <p:nvPr/>
        </p:nvSpPr>
        <p:spPr bwMode="auto">
          <a:xfrm>
            <a:off x="1336611" y="646858"/>
            <a:ext cx="4078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沒有磁荷可以產生及消滅磁力線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2616830" y="1798986"/>
                <a:ext cx="400879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6830" y="1798986"/>
                <a:ext cx="400879" cy="4029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6"/>
          <p:cNvSpPr txBox="1">
            <a:spLocks noChangeArrowheads="1"/>
          </p:cNvSpPr>
          <p:nvPr/>
        </p:nvSpPr>
        <p:spPr bwMode="auto">
          <a:xfrm>
            <a:off x="1507988" y="4679306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通過</a:t>
            </a:r>
            <a:r>
              <a:rPr lang="zh-TW" altLang="en-US" sz="1800" dirty="0">
                <a:solidFill>
                  <a:srgbClr val="FF0000"/>
                </a:solidFill>
              </a:rPr>
              <a:t>任何一個封閉曲面</a:t>
            </a:r>
            <a:r>
              <a:rPr lang="zh-TW" altLang="en-US" sz="1800" dirty="0"/>
              <a:t>的總通量永遠等於零。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017709" y="5038338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709" y="5038338"/>
                <a:ext cx="1503938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9462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字方塊 28"/>
          <p:cNvSpPr txBox="1">
            <a:spLocks noChangeArrowheads="1"/>
          </p:cNvSpPr>
          <p:nvPr/>
        </p:nvSpPr>
        <p:spPr bwMode="auto">
          <a:xfrm>
            <a:off x="1699771" y="3431030"/>
            <a:ext cx="648071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移動的電荷在周圍產生磁場，磁場對當地的移動電荷施磁力！</a:t>
            </a:r>
          </a:p>
        </p:txBody>
      </p:sp>
      <p:sp>
        <p:nvSpPr>
          <p:cNvPr id="17" name="橢圓 16"/>
          <p:cNvSpPr/>
          <p:nvPr/>
        </p:nvSpPr>
        <p:spPr>
          <a:xfrm>
            <a:off x="1939756" y="2850849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3940006" y="2850849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2" name="直線單箭頭接點 21"/>
          <p:cNvCxnSpPr>
            <a:stCxn id="17" idx="0"/>
          </p:cNvCxnSpPr>
          <p:nvPr/>
        </p:nvCxnSpPr>
        <p:spPr>
          <a:xfrm rot="5400000" flipH="1" flipV="1">
            <a:off x="1958013" y="2369042"/>
            <a:ext cx="571500" cy="392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V="1">
            <a:off x="4082881" y="2493661"/>
            <a:ext cx="857250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向右箭號 24"/>
          <p:cNvSpPr/>
          <p:nvPr/>
        </p:nvSpPr>
        <p:spPr>
          <a:xfrm>
            <a:off x="2310823" y="2815130"/>
            <a:ext cx="1181526" cy="285749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文字方塊 20"/>
          <p:cNvSpPr txBox="1">
            <a:spLocks noChangeArrowheads="1"/>
          </p:cNvSpPr>
          <p:nvPr/>
        </p:nvSpPr>
        <p:spPr bwMode="auto">
          <a:xfrm>
            <a:off x="3915388" y="2982317"/>
            <a:ext cx="42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 dirty="0"/>
              <a:t>q</a:t>
            </a:r>
            <a:endParaRPr lang="zh-TW" altLang="en-US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1"/>
              <p:cNvSpPr txBox="1">
                <a:spLocks noChangeArrowheads="1"/>
              </p:cNvSpPr>
              <p:nvPr/>
            </p:nvSpPr>
            <p:spPr bwMode="auto">
              <a:xfrm>
                <a:off x="1882198" y="3025307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7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2198" y="3025307"/>
                <a:ext cx="428625" cy="400050"/>
              </a:xfrm>
              <a:prstGeom prst="rect">
                <a:avLst/>
              </a:prstGeom>
              <a:blipFill>
                <a:blip r:embed="rId2"/>
                <a:stretch>
                  <a:fillRect b="-1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2"/>
              <p:cNvSpPr txBox="1">
                <a:spLocks noChangeArrowheads="1"/>
              </p:cNvSpPr>
              <p:nvPr/>
            </p:nvSpPr>
            <p:spPr bwMode="auto">
              <a:xfrm>
                <a:off x="3497525" y="2779411"/>
                <a:ext cx="500062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dirty="0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28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7525" y="2779411"/>
                <a:ext cx="500062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弧形箭號 (下彎) 32"/>
          <p:cNvSpPr/>
          <p:nvPr/>
        </p:nvSpPr>
        <p:spPr>
          <a:xfrm>
            <a:off x="3741569" y="2422224"/>
            <a:ext cx="412750" cy="35718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 bwMode="auto">
              <a:xfrm>
                <a:off x="3751704" y="1934412"/>
                <a:ext cx="39248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1704" y="1934412"/>
                <a:ext cx="392480" cy="402931"/>
              </a:xfrm>
              <a:prstGeom prst="rect">
                <a:avLst/>
              </a:prstGeom>
              <a:blipFill>
                <a:blip r:embed="rId4"/>
                <a:stretch>
                  <a:fillRect t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24"/>
              <p:cNvSpPr txBox="1">
                <a:spLocks noChangeArrowheads="1"/>
              </p:cNvSpPr>
              <p:nvPr/>
            </p:nvSpPr>
            <p:spPr bwMode="auto">
              <a:xfrm>
                <a:off x="2262612" y="1879298"/>
                <a:ext cx="5095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  <m:r>
                        <a:rPr lang="en-US" altLang="zh-TW" sz="2000" i="1" dirty="0" smtClean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3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2612" y="1879298"/>
                <a:ext cx="509587" cy="4000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25"/>
              <p:cNvSpPr txBox="1">
                <a:spLocks noChangeArrowheads="1"/>
              </p:cNvSpPr>
              <p:nvPr/>
            </p:nvSpPr>
            <p:spPr bwMode="auto">
              <a:xfrm>
                <a:off x="4977651" y="2278783"/>
                <a:ext cx="3571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3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7651" y="2278783"/>
                <a:ext cx="357187" cy="4000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754603" y="1241992"/>
            <a:ext cx="495300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磁場的引進使得磁力有機會可以不再是超距力</a:t>
            </a:r>
          </a:p>
        </p:txBody>
      </p:sp>
      <p:sp>
        <p:nvSpPr>
          <p:cNvPr id="16" name="文字方塊 7"/>
          <p:cNvSpPr txBox="1">
            <a:spLocks noChangeArrowheads="1"/>
          </p:cNvSpPr>
          <p:nvPr/>
        </p:nvSpPr>
        <p:spPr bwMode="auto">
          <a:xfrm>
            <a:off x="1754603" y="835160"/>
            <a:ext cx="5410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超距力並不是正確的概念！</a:t>
            </a: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1705600" y="3938861"/>
            <a:ext cx="448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所有的步驟都發生在鄰近的點之間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6A0781B0-02D5-9B4E-BFAE-DFF212AE18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5601" y="4700487"/>
                <a:ext cx="4484687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磁力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sz="1800" dirty="0"/>
                  <a:t>的計算可以被分成兩半：</a:t>
                </a:r>
              </a:p>
            </p:txBody>
          </p:sp>
        </mc:Choice>
        <mc:Fallback xmlns="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6A0781B0-02D5-9B4E-BFAE-DFF212AE1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5601" y="4700487"/>
                <a:ext cx="4484687" cy="402931"/>
              </a:xfrm>
              <a:prstGeom prst="rect">
                <a:avLst/>
              </a:prstGeom>
              <a:blipFill>
                <a:blip r:embed="rId7"/>
                <a:stretch>
                  <a:fillRect l="-1130" t="-12500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">
                <a:extLst>
                  <a:ext uri="{FF2B5EF4-FFF2-40B4-BE49-F238E27FC236}">
                    <a16:creationId xmlns:a16="http://schemas.microsoft.com/office/drawing/2014/main" id="{77B3FB5B-80F8-D94E-9030-D73D960378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1970" y="5129537"/>
                <a:ext cx="4314033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計算移動電荷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zh-TW" altLang="en-US" sz="1800" dirty="0"/>
                  <a:t>所產生的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！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字方塊 3">
                <a:extLst>
                  <a:ext uri="{FF2B5EF4-FFF2-40B4-BE49-F238E27FC236}">
                    <a16:creationId xmlns:a16="http://schemas.microsoft.com/office/drawing/2014/main" id="{77B3FB5B-80F8-D94E-9030-D73D96037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1970" y="5129537"/>
                <a:ext cx="4314033" cy="402931"/>
              </a:xfrm>
              <a:prstGeom prst="rect">
                <a:avLst/>
              </a:prstGeom>
              <a:blipFill>
                <a:blip r:embed="rId8"/>
                <a:stretch>
                  <a:fillRect l="-880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4">
                <a:extLst>
                  <a:ext uri="{FF2B5EF4-FFF2-40B4-BE49-F238E27FC236}">
                    <a16:creationId xmlns:a16="http://schemas.microsoft.com/office/drawing/2014/main" id="{1C70E6CA-AAFA-D748-BFC0-87914E68A8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5673" y="5595816"/>
                <a:ext cx="525227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計算磁場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對移動電荷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zh-TW" altLang="en-US" sz="1800" dirty="0"/>
                  <a:t>的施力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4" name="文字方塊 4">
                <a:extLst>
                  <a:ext uri="{FF2B5EF4-FFF2-40B4-BE49-F238E27FC236}">
                    <a16:creationId xmlns:a16="http://schemas.microsoft.com/office/drawing/2014/main" id="{1C70E6CA-AAFA-D748-BFC0-87914E68A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5673" y="5595816"/>
                <a:ext cx="5252278" cy="402931"/>
              </a:xfrm>
              <a:prstGeom prst="rect">
                <a:avLst/>
              </a:prstGeom>
              <a:blipFill>
                <a:blip r:embed="rId9"/>
                <a:stretch>
                  <a:fillRect l="-966" t="-12121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721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utoUpdateAnimBg="0"/>
      <p:bldP spid="24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7_07_Figu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8454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861864" y="998555"/>
                <a:ext cx="720080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以右手手指以較小角將速度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zh-TW" altLang="en-US" sz="1800" dirty="0"/>
                  <a:t>撥向磁場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，大拇指方向即磁力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sz="1800" dirty="0"/>
                  <a:t>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864" y="998555"/>
                <a:ext cx="7200800" cy="402931"/>
              </a:xfrm>
              <a:prstGeom prst="rect">
                <a:avLst/>
              </a:prstGeom>
              <a:blipFill rotWithShape="1">
                <a:blip r:embed="rId3"/>
                <a:stretch>
                  <a:fillRect l="-677" t="-21212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3704652" y="476672"/>
                <a:ext cx="1515223" cy="4374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4652" y="476672"/>
                <a:ext cx="1515223" cy="437492"/>
              </a:xfrm>
              <a:prstGeom prst="rect">
                <a:avLst/>
              </a:prstGeom>
              <a:blipFill rotWithShape="1">
                <a:blip r:embed="rId4"/>
                <a:stretch>
                  <a:fillRect t="-18056" b="-69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4709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文字方塊 2"/>
          <p:cNvSpPr txBox="1">
            <a:spLocks noChangeArrowheads="1"/>
          </p:cNvSpPr>
          <p:nvPr/>
        </p:nvSpPr>
        <p:spPr bwMode="auto">
          <a:xfrm>
            <a:off x="1655287" y="692696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長直導線所產生磁場的方向是在垂直於導線的平面上。</a:t>
            </a:r>
          </a:p>
        </p:txBody>
      </p:sp>
      <p:pic>
        <p:nvPicPr>
          <p:cNvPr id="4" name="Picture 2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2"/>
          <a:stretch>
            <a:fillRect/>
          </a:stretch>
        </p:blipFill>
        <p:spPr bwMode="auto">
          <a:xfrm>
            <a:off x="359143" y="1700808"/>
            <a:ext cx="1645982" cy="269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655286" y="1111381"/>
                <a:ext cx="6373097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磁場指向垂直於徑向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𝑅</m:t>
                        </m:r>
                      </m:e>
                    </m:acc>
                  </m:oMath>
                </a14:m>
                <a:r>
                  <a:rPr lang="zh-TW" altLang="en-US" sz="1800" dirty="0"/>
                  <a:t>的方向，因此磁力線是繞導線迴旋！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5286" y="1111381"/>
                <a:ext cx="6373097" cy="402931"/>
              </a:xfrm>
              <a:prstGeom prst="rect">
                <a:avLst/>
              </a:prstGeom>
              <a:blipFill rotWithShape="1">
                <a:blip r:embed="rId3"/>
                <a:stretch>
                  <a:fillRect l="-861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55287" y="5301208"/>
            <a:ext cx="660796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這是漩渦狀場線！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電場線不能呈漩渦狀，但典型的電流產生的磁場卻呈漩渦狀！</a:t>
            </a:r>
          </a:p>
        </p:txBody>
      </p:sp>
      <p:pic>
        <p:nvPicPr>
          <p:cNvPr id="7" name="Picture 1" descr="27_19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"/>
          <a:stretch/>
        </p:blipFill>
        <p:spPr>
          <a:xfrm>
            <a:off x="2329550" y="1628800"/>
            <a:ext cx="5952340" cy="3466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983841" y="3587574"/>
                <a:ext cx="373436" cy="36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41" y="3587574"/>
                <a:ext cx="373436" cy="3684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6804248" y="286311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安培右手定則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F29_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3"/>
          <a:stretch/>
        </p:blipFill>
        <p:spPr bwMode="auto">
          <a:xfrm>
            <a:off x="1460897" y="1340768"/>
            <a:ext cx="264522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324746" y="3286448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大小：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269209" y="1916832"/>
            <a:ext cx="324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方向：安培右手定則</a:t>
            </a:r>
          </a:p>
        </p:txBody>
      </p:sp>
      <p:pic>
        <p:nvPicPr>
          <p:cNvPr id="17415" name="Picture 10" descr="F29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9" b="12022"/>
          <a:stretch>
            <a:fillRect/>
          </a:stretch>
        </p:blipFill>
        <p:spPr bwMode="auto">
          <a:xfrm>
            <a:off x="6471770" y="1412776"/>
            <a:ext cx="1236394" cy="156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>
                <a:spLocks noChangeArrowheads="1"/>
              </p:cNvSpPr>
              <p:nvPr/>
            </p:nvSpPr>
            <p:spPr bwMode="auto">
              <a:xfrm>
                <a:off x="1424433" y="5501665"/>
                <a:ext cx="5653087" cy="785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我們能不能為磁場找一個如高斯定律一樣的定律，</a:t>
                </a:r>
                <a:endParaRPr lang="en-US" altLang="zh-TW" sz="1800" dirty="0"/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連接磁場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與產生磁場的源頭電流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？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4433" y="5501665"/>
                <a:ext cx="5653087" cy="785813"/>
              </a:xfrm>
              <a:prstGeom prst="rect">
                <a:avLst/>
              </a:prstGeom>
              <a:blipFill rotWithShape="1">
                <a:blip r:embed="rId7"/>
                <a:stretch>
                  <a:fillRect l="-971" t="-3125" b="-132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442665" y="4884951"/>
                <a:ext cx="39031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這個磁場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𝐵</m:t>
                    </m:r>
                    <m:r>
                      <a:rPr lang="zh-TW" altLang="en-US" sz="1800" i="1" smtClean="0">
                        <a:latin typeface="Cambria Math"/>
                      </a:rPr>
                      <m:t>是由</m:t>
                    </m:r>
                  </m:oMath>
                </a14:m>
                <a:r>
                  <a:rPr lang="zh-TW" altLang="en-US" sz="1800" dirty="0"/>
                  <a:t>電流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所產生。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665" y="4884951"/>
                <a:ext cx="3903191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406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148064" y="3166853"/>
                <a:ext cx="1124219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166853"/>
                <a:ext cx="1124219" cy="60907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字方塊 3"/>
          <p:cNvSpPr txBox="1">
            <a:spLocks noChangeArrowheads="1"/>
          </p:cNvSpPr>
          <p:nvPr/>
        </p:nvSpPr>
        <p:spPr bwMode="auto">
          <a:xfrm>
            <a:off x="869901" y="3829844"/>
            <a:ext cx="796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對任一封閉曲線，磁場的線積分正比於該曲線所包圍的總電流（電流疊加）。</a:t>
            </a:r>
          </a:p>
        </p:txBody>
      </p:sp>
      <p:sp>
        <p:nvSpPr>
          <p:cNvPr id="23555" name="文字方塊 22"/>
          <p:cNvSpPr txBox="1">
            <a:spLocks noChangeArrowheads="1"/>
          </p:cNvSpPr>
          <p:nvPr/>
        </p:nvSpPr>
        <p:spPr bwMode="auto">
          <a:xfrm>
            <a:off x="4127452" y="4437112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</a:p>
        </p:txBody>
      </p:sp>
      <p:pic>
        <p:nvPicPr>
          <p:cNvPr id="23558" name="Picture 2" descr="D:\Dropbox\Documents\課程\YoungTextBook\Images\Chapter28\A_Images\A_Figures_and_Photos\28_1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67741"/>
          <a:stretch>
            <a:fillRect/>
          </a:stretch>
        </p:blipFill>
        <p:spPr bwMode="auto">
          <a:xfrm>
            <a:off x="890538" y="516731"/>
            <a:ext cx="39624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085925" y="5013176"/>
                <a:ext cx="58352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sz="1800" b="0" i="1" smtClean="0">
                        <a:latin typeface="Cambria Math"/>
                      </a:rPr>
                      <m:t>=4</m:t>
                    </m:r>
                    <m:r>
                      <a:rPr lang="zh-TW" altLang="en-US" sz="1800" b="0" i="1" smtClean="0">
                        <a:latin typeface="Cambria Math"/>
                      </a:rPr>
                      <m:t>𝜋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T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r>
                  <a:rPr lang="en-US" altLang="zh-TW" sz="1800" dirty="0"/>
                  <a:t>/A</a:t>
                </a:r>
                <a:r>
                  <a:rPr lang="zh-TW" altLang="en-US" sz="1800" dirty="0"/>
                  <a:t>，</a:t>
                </a:r>
                <a:r>
                  <a:rPr lang="en-US" altLang="zh-TW" sz="1800" dirty="0"/>
                  <a:t>Magnetic </a:t>
                </a:r>
                <a:r>
                  <a:rPr lang="en-US" altLang="zh-TW" sz="1800"/>
                  <a:t>(Permeability) Constant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5925" y="5013176"/>
                <a:ext cx="5835252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8197" r="-209" b="-262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492249" y="4190682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249" y="4190682"/>
                <a:ext cx="1622046" cy="81887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4947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_24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1979712" y="1137625"/>
            <a:ext cx="3320495" cy="2560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/>
              <p:cNvSpPr txBox="1">
                <a:spLocks noChangeArrowheads="1"/>
              </p:cNvSpPr>
              <p:nvPr/>
            </p:nvSpPr>
            <p:spPr bwMode="auto">
              <a:xfrm>
                <a:off x="1907704" y="4242295"/>
                <a:ext cx="535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以導線為圓心，取半徑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的圓形路徑為安培圈。</a:t>
                </a:r>
              </a:p>
            </p:txBody>
          </p:sp>
        </mc:Choice>
        <mc:Fallback xmlns="">
          <p:sp>
            <p:nvSpPr>
              <p:cNvPr id="5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4242295"/>
                <a:ext cx="5352906" cy="369332"/>
              </a:xfrm>
              <a:prstGeom prst="rect">
                <a:avLst/>
              </a:prstGeom>
              <a:blipFill>
                <a:blip r:embed="rId3"/>
                <a:stretch>
                  <a:fillRect l="-948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907704" y="4763002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763002"/>
                <a:ext cx="4613635" cy="81887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900221" y="5733256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221" y="5733256"/>
                <a:ext cx="1124219" cy="6090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4">
            <a:extLst>
              <a:ext uri="{FF2B5EF4-FFF2-40B4-BE49-F238E27FC236}">
                <a16:creationId xmlns:a16="http://schemas.microsoft.com/office/drawing/2014/main" id="{FBC202C6-88CE-4D4F-8538-205F3B75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3794748"/>
            <a:ext cx="539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磁場的方向是繞著導線的圓！而且是圓柱對稱。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9842D61-9945-7C42-BBCD-E0BDBFBE93AA}"/>
                  </a:ext>
                </a:extLst>
              </p:cNvPr>
              <p:cNvSpPr txBox="1"/>
              <p:nvPr/>
            </p:nvSpPr>
            <p:spPr bwMode="auto">
              <a:xfrm>
                <a:off x="1043608" y="671814"/>
                <a:ext cx="73451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倒過頭來，以安培定律來推導長直導線周圍，距導線為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處的磁場。</a:t>
                </a:r>
              </a:p>
            </p:txBody>
          </p:sp>
        </mc:Choice>
        <mc:Fallback xmlns="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9842D61-9945-7C42-BBCD-E0BDBFBE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71814"/>
                <a:ext cx="7345114" cy="369332"/>
              </a:xfrm>
              <a:prstGeom prst="rect">
                <a:avLst/>
              </a:prstGeom>
              <a:blipFill>
                <a:blip r:embed="rId11"/>
                <a:stretch>
                  <a:fillRect l="-69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FCF3AFF-2AF1-0441-9C16-A747BF66A8FE}"/>
              </a:ext>
            </a:extLst>
          </p:cNvPr>
          <p:cNvSpPr/>
          <p:nvPr/>
        </p:nvSpPr>
        <p:spPr>
          <a:xfrm>
            <a:off x="3343895" y="221519"/>
            <a:ext cx="2300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安培定律的應用</a:t>
            </a:r>
            <a:endParaRPr lang="en-TW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81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240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6"/>
          <a:stretch/>
        </p:blipFill>
        <p:spPr bwMode="auto">
          <a:xfrm>
            <a:off x="3352800" y="1133090"/>
            <a:ext cx="2937921" cy="254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文字方塊 5"/>
          <p:cNvSpPr txBox="1">
            <a:spLocks noChangeArrowheads="1"/>
          </p:cNvSpPr>
          <p:nvPr/>
        </p:nvSpPr>
        <p:spPr bwMode="auto">
          <a:xfrm>
            <a:off x="1143000" y="697712"/>
            <a:ext cx="708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選一個封閉球面來計算電通量：</a:t>
            </a:r>
          </a:p>
        </p:txBody>
      </p:sp>
      <p:sp>
        <p:nvSpPr>
          <p:cNvPr id="14342" name="文字方塊 5"/>
          <p:cNvSpPr txBox="1">
            <a:spLocks noChangeArrowheads="1"/>
          </p:cNvSpPr>
          <p:nvPr/>
        </p:nvSpPr>
        <p:spPr bwMode="auto">
          <a:xfrm>
            <a:off x="1112520" y="5826126"/>
            <a:ext cx="548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由一個點電荷發出的電力線總數與球半徑無關！</a:t>
            </a:r>
          </a:p>
        </p:txBody>
      </p:sp>
      <p:pic>
        <p:nvPicPr>
          <p:cNvPr id="14343" name="Picture 8" descr="D:\Dropbox\Documents\課程\YoungTextBook\Images\Chapter22\A_Images\A_Figures_and_Photos\22_09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5"/>
          <a:stretch/>
        </p:blipFill>
        <p:spPr bwMode="auto">
          <a:xfrm>
            <a:off x="685800" y="1133091"/>
            <a:ext cx="2541588" cy="254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:\Dropbox\Documents\課程\YoungTextBook\Images\Chapter22\A_Images\A_Figures_and_Photos\22_11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2" b="2445"/>
          <a:stretch/>
        </p:blipFill>
        <p:spPr bwMode="auto">
          <a:xfrm>
            <a:off x="6477000" y="1133091"/>
            <a:ext cx="2190730" cy="254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143000" y="304800"/>
                <a:ext cx="7391400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包圍點電荷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𝑞</m:t>
                    </m:r>
                  </m:oMath>
                </a14:m>
                <a:r>
                  <a:rPr lang="zh-TW" altLang="en-US" dirty="0"/>
                  <a:t>的所有高斯面電通量都一樣！選一個最簡單的來算即可！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04800"/>
                <a:ext cx="7391400" cy="381515"/>
              </a:xfrm>
              <a:prstGeom prst="rect">
                <a:avLst/>
              </a:prstGeom>
              <a:blipFill rotWithShape="1">
                <a:blip r:embed="rId10"/>
                <a:stretch>
                  <a:fillRect l="-743" t="-6349" b="-2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1112520" y="6202243"/>
            <a:ext cx="5827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正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負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r>
              <a:rPr lang="zh-TW" altLang="en-US" dirty="0">
                <a:solidFill>
                  <a:srgbClr val="FF0000"/>
                </a:solidFill>
              </a:rPr>
              <a:t>電荷產生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消滅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r>
              <a:rPr lang="zh-TW" altLang="en-US" dirty="0">
                <a:solidFill>
                  <a:srgbClr val="FF0000"/>
                </a:solidFill>
              </a:rPr>
              <a:t>的電力線數目與電荷量成正比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914400" y="3717111"/>
                <a:ext cx="6885475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𝑑𝐴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𝑑𝐴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717111"/>
                <a:ext cx="6885475" cy="818879"/>
              </a:xfrm>
              <a:prstGeom prst="rect">
                <a:avLst/>
              </a:prstGeom>
              <a:blipFill>
                <a:blip r:embed="rId11"/>
                <a:stretch>
                  <a:fillRect l="-2578" t="-13030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971800" y="5004902"/>
                <a:ext cx="225375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5004902"/>
                <a:ext cx="2253757" cy="81887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4B88D4-CE66-334E-A81F-DAD16B056523}"/>
                  </a:ext>
                </a:extLst>
              </p:cNvPr>
              <p:cNvSpPr txBox="1"/>
              <p:nvPr/>
            </p:nvSpPr>
            <p:spPr>
              <a:xfrm>
                <a:off x="914400" y="4528572"/>
                <a:ext cx="6324600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TW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TW" dirty="0"/>
                  <a:t>同向，在球面上，電場大小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𝐸</m:t>
                    </m:r>
                  </m:oMath>
                </a14:m>
                <a:r>
                  <a:rPr lang="en-TW" dirty="0"/>
                  <a:t>是一個常數！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4B88D4-CE66-334E-A81F-DAD16B05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528572"/>
                <a:ext cx="6324600" cy="404791"/>
              </a:xfrm>
              <a:prstGeom prst="rect">
                <a:avLst/>
              </a:prstGeom>
              <a:blipFill>
                <a:blip r:embed="rId13"/>
                <a:stretch>
                  <a:fillRect l="-802" t="-12121" b="-2121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0" grpId="0"/>
      <p:bldP spid="11" grpId="0" animBg="1"/>
      <p:bldP spid="12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9" r="11742" b="76785"/>
          <a:stretch/>
        </p:blipFill>
        <p:spPr bwMode="auto">
          <a:xfrm>
            <a:off x="1213331" y="3284984"/>
            <a:ext cx="2714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234082" y="5768053"/>
            <a:ext cx="539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因此磁場的方向是繞著導線的圓！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213331" y="1383354"/>
            <a:ext cx="4600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長直導線是圓柱對稱的。</a:t>
            </a:r>
          </a:p>
        </p:txBody>
      </p:sp>
      <p:sp>
        <p:nvSpPr>
          <p:cNvPr id="20485" name="文字方塊 10"/>
          <p:cNvSpPr txBox="1">
            <a:spLocks noChangeArrowheads="1"/>
          </p:cNvSpPr>
          <p:nvPr/>
        </p:nvSpPr>
        <p:spPr bwMode="auto">
          <a:xfrm>
            <a:off x="1234082" y="1822104"/>
            <a:ext cx="5040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因此產生的磁場也必須是圓柱對稱！</a:t>
            </a:r>
          </a:p>
        </p:txBody>
      </p:sp>
      <p:sp>
        <p:nvSpPr>
          <p:cNvPr id="20487" name="文字方塊 7"/>
          <p:cNvSpPr txBox="1">
            <a:spLocks noChangeArrowheads="1"/>
          </p:cNvSpPr>
          <p:nvPr/>
        </p:nvSpPr>
        <p:spPr bwMode="auto">
          <a:xfrm>
            <a:off x="1223918" y="2282006"/>
            <a:ext cx="6332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如下圖，圓柱對稱的磁場只可能是放射狀或漩渦狀</a:t>
            </a:r>
          </a:p>
        </p:txBody>
      </p:sp>
      <p:sp>
        <p:nvSpPr>
          <p:cNvPr id="20488" name="文字方塊 8"/>
          <p:cNvSpPr txBox="1">
            <a:spLocks noChangeArrowheads="1"/>
          </p:cNvSpPr>
          <p:nvPr/>
        </p:nvSpPr>
        <p:spPr bwMode="auto">
          <a:xfrm>
            <a:off x="1234082" y="2702900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但磁場不能是放射狀。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2746857" y="3140522"/>
            <a:ext cx="0" cy="5048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1522895" y="4364484"/>
            <a:ext cx="512762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>
            <a:off x="2746857" y="5156647"/>
            <a:ext cx="9525" cy="4953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3467582" y="4364484"/>
            <a:ext cx="568325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28_24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4572000" y="3284984"/>
            <a:ext cx="2964353" cy="2286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 bwMode="auto">
          <a:xfrm>
            <a:off x="1234082" y="946288"/>
            <a:ext cx="5606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沿導線方向的磁場為零，否則必須由下方磁荷發出。</a:t>
            </a:r>
            <a:endParaRPr lang="en-US" altLang="zh-TW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FC006-7CFD-4445-B743-E69141B1DF90}"/>
              </a:ext>
            </a:extLst>
          </p:cNvPr>
          <p:cNvSpPr txBox="1"/>
          <p:nvPr/>
        </p:nvSpPr>
        <p:spPr bwMode="auto">
          <a:xfrm>
            <a:off x="1234082" y="513680"/>
            <a:ext cx="2704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磁場方向的討論：</a:t>
            </a:r>
          </a:p>
        </p:txBody>
      </p:sp>
    </p:spTree>
    <p:extLst>
      <p:ext uri="{BB962C8B-B14F-4D97-AF65-F5344CB8AC3E}">
        <p14:creationId xmlns:p14="http://schemas.microsoft.com/office/powerpoint/2010/main" val="22914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fig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9"/>
          <a:stretch>
            <a:fillRect/>
          </a:stretch>
        </p:blipFill>
        <p:spPr bwMode="auto">
          <a:xfrm>
            <a:off x="2987824" y="1196752"/>
            <a:ext cx="2928084" cy="22325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/>
              <p:cNvSpPr>
                <a:spLocks noChangeArrowheads="1"/>
              </p:cNvSpPr>
              <p:nvPr/>
            </p:nvSpPr>
            <p:spPr bwMode="auto">
              <a:xfrm>
                <a:off x="1115616" y="3697994"/>
                <a:ext cx="7128792" cy="14248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𝑎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)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 </m:t>
                          </m:r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= 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zh-TW" alt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MS PMincho" pitchFamily="18" charset="-128"/>
                          <a:cs typeface="Arial" pitchFamily="34" charset="0"/>
                        </a:rPr>
                        <m:t>𝐼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/2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𝜋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𝑟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where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MS PMincho" pitchFamily="18" charset="-128"/>
                          <a:cs typeface="Arial" pitchFamily="34" charset="0"/>
                        </a:rPr>
                        <m:t>𝐼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1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and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𝑟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𝐿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kumimoji="1" lang="en-US" altLang="zh-TW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新細明體" pitchFamily="18" charset="-12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	                         </m:t>
                      </m:r>
                      <m:r>
                        <a:rPr kumimoji="1" lang="en-US" altLang="zh-TW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kumimoji="1" lang="en-US" altLang="zh-TW" sz="2000" b="0" i="1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Arial Unicode MS" pitchFamily="34" charset="-120"/>
                          <a:cs typeface="Times New Roman" pitchFamily="18" charset="0"/>
                        </a:rPr>
                        <m:t>𝑥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0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and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10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Cambria Math"/>
                          <a:cs typeface="Arial" pitchFamily="34" charset="0"/>
                        </a:rPr>
                        <m:t>∙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cos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45°</m:t>
                      </m:r>
                    </m:oMath>
                  </m:oMathPara>
                </a14:m>
                <a:endParaRPr kumimoji="1" lang="en-US" altLang="zh-TW" sz="2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pt-BR" altLang="zh-TW" sz="20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–1.33 × </m:t>
                      </m:r>
                      <m:sSup>
                        <m:sSup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−5</m:t>
                          </m:r>
                        </m:sup>
                      </m:sSup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𝑗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T</m:t>
                      </m:r>
                    </m:oMath>
                  </m:oMathPara>
                </a14:m>
                <a:endParaRPr kumimoji="1" lang="en-US" altLang="zh-TW" sz="2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/>
                  <a:cs typeface="Arial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 </m:t>
                      </m:r>
                      <m:d>
                        <m:d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新細明體" pitchFamily="18" charset="-120"/>
                            </a:rPr>
                          </m:ctrlPr>
                        </m:dPr>
                        <m:e>
                          <m: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新細明體" pitchFamily="18" charset="-120"/>
                            </a:rPr>
                            <m:t>𝑏</m:t>
                          </m:r>
                        </m:e>
                      </m:d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= –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Univers"/>
                          <a:cs typeface="Arial Unicode MS" pitchFamily="34" charset="-120"/>
                        </a:rPr>
                        <m:t>× </m:t>
                      </m:r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 Unicode MS" pitchFamily="34" charset="-12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 Unicode MS" pitchFamily="34" charset="-120"/>
                            </a:rPr>
                            <m:t>𝐵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= 8.53 ×</m:t>
                      </m:r>
                      <m:sSup>
                        <m:sSup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−18 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𝑘</m:t>
                          </m:r>
                        </m:e>
                      </m:acc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pt-BR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N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</m:t>
                      </m:r>
                    </m:oMath>
                  </m:oMathPara>
                </a14:m>
                <a:endParaRPr kumimoji="1" lang="pt-BR" altLang="zh-TW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新細明體" pitchFamily="18" charset="-120"/>
                </a:endParaRPr>
              </a:p>
            </p:txBody>
          </p:sp>
        </mc:Choice>
        <mc:Fallback xmlns="">
          <p:sp>
            <p:nvSpPr>
              <p:cNvPr id="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697994"/>
                <a:ext cx="7128792" cy="14248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29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29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2"/>
          <a:stretch>
            <a:fillRect/>
          </a:stretch>
        </p:blipFill>
        <p:spPr bwMode="auto">
          <a:xfrm>
            <a:off x="417513" y="4653136"/>
            <a:ext cx="27368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5" descr="F29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7"/>
          <a:stretch>
            <a:fillRect/>
          </a:stretch>
        </p:blipFill>
        <p:spPr bwMode="auto">
          <a:xfrm>
            <a:off x="3348038" y="4653136"/>
            <a:ext cx="25034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3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"/>
          <a:stretch>
            <a:fillRect/>
          </a:stretch>
        </p:blipFill>
        <p:spPr bwMode="auto">
          <a:xfrm>
            <a:off x="6013450" y="4653136"/>
            <a:ext cx="21780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965" name="文字方塊 4"/>
              <p:cNvSpPr txBox="1">
                <a:spLocks noChangeArrowheads="1"/>
              </p:cNvSpPr>
              <p:nvPr/>
            </p:nvSpPr>
            <p:spPr bwMode="auto">
              <a:xfrm>
                <a:off x="3778394" y="98903"/>
                <a:ext cx="51846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/>
                  <a:t>長直粗電流導線周圍距導線軸為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處的磁場</a:t>
                </a:r>
              </a:p>
            </p:txBody>
          </p:sp>
        </mc:Choice>
        <mc:Fallback xmlns="">
          <p:sp>
            <p:nvSpPr>
              <p:cNvPr id="4096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394" y="98903"/>
                <a:ext cx="518465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5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66" name="Picture 6" descr="D:\Dropbox\Documents\課程\YoungTextBook\Images\Chapter28\A_Images\A_Figures_and_Photos\28_20_Figur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774700"/>
            <a:ext cx="3217862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文字方塊 8"/>
          <p:cNvSpPr txBox="1">
            <a:spLocks noChangeArrowheads="1"/>
          </p:cNvSpPr>
          <p:nvPr/>
        </p:nvSpPr>
        <p:spPr bwMode="auto">
          <a:xfrm>
            <a:off x="3815803" y="774700"/>
            <a:ext cx="4413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在導線外：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3789650" y="2636912"/>
            <a:ext cx="2582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在導線內：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4938357" y="2093667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導線外磁場如同電流集中於無限細的軸上。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8"/>
              <p:cNvSpPr txBox="1">
                <a:spLocks noChangeArrowheads="1"/>
              </p:cNvSpPr>
              <p:nvPr/>
            </p:nvSpPr>
            <p:spPr bwMode="auto">
              <a:xfrm>
                <a:off x="3778394" y="424228"/>
                <a:ext cx="51733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以導線軸為圓心，取半徑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的圓形路徑為安培圈：</a:t>
                </a:r>
              </a:p>
            </p:txBody>
          </p:sp>
        </mc:Choice>
        <mc:Fallback xmlns="">
          <p:sp>
            <p:nvSpPr>
              <p:cNvPr id="14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394" y="424228"/>
                <a:ext cx="5173394" cy="369332"/>
              </a:xfrm>
              <a:prstGeom prst="rect">
                <a:avLst/>
              </a:prstGeom>
              <a:blipFill>
                <a:blip r:embed="rId8"/>
                <a:stretch>
                  <a:fillRect l="-98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815803" y="1124744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803" y="1124744"/>
                <a:ext cx="4613635" cy="818879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814138" y="2027835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138" y="2027835"/>
                <a:ext cx="1124219" cy="609077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794418" y="3042051"/>
                <a:ext cx="3510063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418" y="3042051"/>
                <a:ext cx="3510063" cy="818879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778394" y="3931764"/>
                <a:ext cx="1385764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𝑟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394" y="3931764"/>
                <a:ext cx="1385764" cy="609077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67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11B079-618A-F843-8862-E7FC3B9CB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412"/>
          <a:stretch/>
        </p:blipFill>
        <p:spPr>
          <a:xfrm>
            <a:off x="258260" y="308620"/>
            <a:ext cx="8627479" cy="3698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AC085-E634-3D46-8E47-3231E925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149080"/>
            <a:ext cx="66167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93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C820A-DF56-F445-BEA1-EE1BEF70A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88"/>
          <a:stretch/>
        </p:blipFill>
        <p:spPr>
          <a:xfrm>
            <a:off x="310848" y="2968740"/>
            <a:ext cx="8149584" cy="3412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1A2EA-16BD-0F47-884C-EA2C8878E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4" b="65940"/>
          <a:stretch/>
        </p:blipFill>
        <p:spPr>
          <a:xfrm>
            <a:off x="922902" y="692696"/>
            <a:ext cx="72602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83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97E9C-A067-374A-8FED-93A0F439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66911"/>
            <a:ext cx="6050249" cy="632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7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406158" y="4105021"/>
            <a:ext cx="2622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安培定律的方向</a:t>
            </a:r>
          </a:p>
        </p:txBody>
      </p:sp>
      <p:pic>
        <p:nvPicPr>
          <p:cNvPr id="36870" name="圖片 7" descr="sc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1144988" y="1224942"/>
            <a:ext cx="3228996" cy="244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407560" y="3880248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560" y="3880248"/>
                <a:ext cx="1622046" cy="818879"/>
              </a:xfrm>
              <a:prstGeom prst="rect">
                <a:avLst/>
              </a:prstGeom>
              <a:blipFill>
                <a:blip r:embed="rId3"/>
                <a:stretch>
                  <a:fillRect l="-52713" t="-132308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88281E74-42CE-3D4E-9C35-A9D8F4F91336}"/>
              </a:ext>
            </a:extLst>
          </p:cNvPr>
          <p:cNvSpPr txBox="1"/>
          <p:nvPr/>
        </p:nvSpPr>
        <p:spPr bwMode="auto">
          <a:xfrm>
            <a:off x="1144988" y="4892337"/>
            <a:ext cx="7459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路徑有一個方向，此方向與通過曲面的正向電流方向以右手定則規定！</a:t>
            </a:r>
            <a:endParaRPr kumimoji="1" lang="zh-TW" altLang="en-US" sz="1800" dirty="0"/>
          </a:p>
        </p:txBody>
      </p:sp>
      <p:pic>
        <p:nvPicPr>
          <p:cNvPr id="12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B0D4AE2F-2038-A14A-850C-563102E4F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9203" b="67741"/>
          <a:stretch/>
        </p:blipFill>
        <p:spPr bwMode="auto">
          <a:xfrm>
            <a:off x="4572000" y="1223603"/>
            <a:ext cx="3456384" cy="244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648123E9-9800-4E4E-BC0B-5B5502D79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1" t="15212" r="11314" b="75422"/>
          <a:stretch/>
        </p:blipFill>
        <p:spPr bwMode="auto">
          <a:xfrm>
            <a:off x="3779912" y="2996046"/>
            <a:ext cx="583416" cy="7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945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0"/>
          <p:cNvSpPr txBox="1">
            <a:spLocks noChangeArrowheads="1"/>
          </p:cNvSpPr>
          <p:nvPr/>
        </p:nvSpPr>
        <p:spPr bwMode="auto">
          <a:xfrm>
            <a:off x="5436096" y="5153953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Faraday</a:t>
            </a:r>
            <a:r>
              <a:rPr lang="en-US" altLang="zh-TW" sz="1800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 dirty="0">
                <a:solidFill>
                  <a:srgbClr val="FF0000"/>
                </a:solidFill>
              </a:rPr>
              <a:t>s Law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3555" name="Text Box 21"/>
          <p:cNvSpPr txBox="1">
            <a:spLocks noChangeArrowheads="1"/>
          </p:cNvSpPr>
          <p:nvPr/>
        </p:nvSpPr>
        <p:spPr bwMode="auto">
          <a:xfrm>
            <a:off x="1259632" y="4581128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</a:t>
            </a:r>
            <a:r>
              <a:rPr lang="zh-TW" altLang="en-US" sz="1800" dirty="0">
                <a:solidFill>
                  <a:srgbClr val="FF0000"/>
                </a:solidFill>
              </a:rPr>
              <a:t>任意封閉曲線</a:t>
            </a:r>
            <a:r>
              <a:rPr lang="zh-TW" altLang="en-US" sz="1800" dirty="0"/>
              <a:t>的線積分等於通過該曲線內的磁通量的變化！</a:t>
            </a:r>
          </a:p>
        </p:txBody>
      </p:sp>
      <p:pic>
        <p:nvPicPr>
          <p:cNvPr id="23556" name="Picture 4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7" b="12312"/>
          <a:stretch>
            <a:fillRect/>
          </a:stretch>
        </p:blipFill>
        <p:spPr bwMode="auto">
          <a:xfrm>
            <a:off x="1691680" y="667657"/>
            <a:ext cx="1909430" cy="309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29_31_Figure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2" b="2803"/>
          <a:stretch/>
        </p:blipFill>
        <p:spPr>
          <a:xfrm>
            <a:off x="3882165" y="748934"/>
            <a:ext cx="3531356" cy="2892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3419872" y="5031737"/>
                <a:ext cx="1923062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72" y="5031737"/>
                <a:ext cx="1923062" cy="818879"/>
              </a:xfrm>
              <a:prstGeom prst="rect">
                <a:avLst/>
              </a:prstGeom>
              <a:blipFill>
                <a:blip r:embed="rId4"/>
                <a:stretch>
                  <a:fillRect l="-44444" t="-132308" b="-18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C5DFCEBA-E72B-AA45-959B-7182E663F79D}"/>
              </a:ext>
            </a:extLst>
          </p:cNvPr>
          <p:cNvSpPr/>
          <p:nvPr/>
        </p:nvSpPr>
        <p:spPr>
          <a:xfrm>
            <a:off x="1259632" y="4130519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對任意迴路，感應電動勢等於感應電場的線積分。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DECAE6D-7760-904D-8F7B-467D2857245E}"/>
              </a:ext>
            </a:extLst>
          </p:cNvPr>
          <p:cNvSpPr txBox="1"/>
          <p:nvPr/>
        </p:nvSpPr>
        <p:spPr>
          <a:xfrm>
            <a:off x="1259631" y="5931893"/>
            <a:ext cx="590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solidFill>
                  <a:srgbClr val="FF0000"/>
                </a:solidFill>
                <a:latin typeface="Cambria Math"/>
              </a:rPr>
              <a:t>無論迴路存在與否，法拉第定律都是正確的！</a:t>
            </a:r>
          </a:p>
        </p:txBody>
      </p:sp>
    </p:spTree>
    <p:extLst>
      <p:ext uri="{BB962C8B-B14F-4D97-AF65-F5344CB8AC3E}">
        <p14:creationId xmlns:p14="http://schemas.microsoft.com/office/powerpoint/2010/main" val="2794328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0"/>
          <p:cNvSpPr txBox="1">
            <a:spLocks noChangeArrowheads="1"/>
          </p:cNvSpPr>
          <p:nvPr/>
        </p:nvSpPr>
        <p:spPr bwMode="auto">
          <a:xfrm>
            <a:off x="5571678" y="4569483"/>
            <a:ext cx="172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Faraday</a:t>
            </a:r>
            <a:r>
              <a:rPr lang="en-US" altLang="zh-TW" sz="1800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 dirty="0">
                <a:solidFill>
                  <a:srgbClr val="FF0000"/>
                </a:solidFill>
              </a:rPr>
              <a:t>s Law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33796" name="Text Box 21"/>
          <p:cNvSpPr txBox="1">
            <a:spLocks noChangeArrowheads="1"/>
          </p:cNvSpPr>
          <p:nvPr/>
        </p:nvSpPr>
        <p:spPr bwMode="auto">
          <a:xfrm>
            <a:off x="2691209" y="3839419"/>
            <a:ext cx="316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感應電動勢等於磁通量變化</a:t>
            </a:r>
          </a:p>
        </p:txBody>
      </p:sp>
      <p:pic>
        <p:nvPicPr>
          <p:cNvPr id="33797" name="Picture 4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7" b="12312"/>
          <a:stretch>
            <a:fillRect/>
          </a:stretch>
        </p:blipFill>
        <p:spPr bwMode="auto">
          <a:xfrm>
            <a:off x="3267472" y="383431"/>
            <a:ext cx="2071687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2819400" y="4343400"/>
                <a:ext cx="2519759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9400" y="4343400"/>
                <a:ext cx="2519759" cy="818879"/>
              </a:xfrm>
              <a:prstGeom prst="rect">
                <a:avLst/>
              </a:prstGeom>
              <a:blipFill>
                <a:blip r:embed="rId3"/>
                <a:stretch>
                  <a:fillRect l="-15075" t="-132308" b="-18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F979222-9CE9-379C-D087-956E1B1E755E}"/>
              </a:ext>
            </a:extLst>
          </p:cNvPr>
          <p:cNvSpPr txBox="1"/>
          <p:nvPr/>
        </p:nvSpPr>
        <p:spPr>
          <a:xfrm>
            <a:off x="914400" y="5256585"/>
            <a:ext cx="774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 err="1">
                <a:latin typeface="Cambria Math"/>
              </a:rPr>
              <a:t>在許多應用，磁場會垂直於平面，且是均勻磁場，磁通量的定義可以簡化</a:t>
            </a:r>
            <a:r>
              <a:rPr lang="en-GB" sz="1800" dirty="0">
                <a:latin typeface="Cambria Math"/>
              </a:rPr>
              <a:t>：</a:t>
            </a:r>
            <a:endParaRPr kumimoji="1" lang="en-TW" sz="1800" dirty="0">
              <a:latin typeface="Cambria Math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F2F4E36D-8347-38E7-B946-CE5CE12FCE85}"/>
                  </a:ext>
                </a:extLst>
              </p:cNvPr>
              <p:cNvSpPr txBox="1"/>
              <p:nvPr/>
            </p:nvSpPr>
            <p:spPr bwMode="auto">
              <a:xfrm>
                <a:off x="1981200" y="5766558"/>
                <a:ext cx="4797811" cy="73969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𝐵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𝐵𝐴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F2F4E36D-8347-38E7-B946-CE5CE12FC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1200" y="5766558"/>
                <a:ext cx="4797811" cy="739690"/>
              </a:xfrm>
              <a:prstGeom prst="rect">
                <a:avLst/>
              </a:prstGeom>
              <a:blipFill>
                <a:blip r:embed="rId4"/>
                <a:stretch>
                  <a:fillRect l="-5026" t="-144068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4205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9_2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8" b="7137"/>
          <a:stretch/>
        </p:blipFill>
        <p:spPr>
          <a:xfrm>
            <a:off x="2424563" y="1349042"/>
            <a:ext cx="2717121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331640" y="5013176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但此差異，在實用上，可以由一個電壓為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</a:rPr>
                      <m:t>𝑉</m:t>
                    </m:r>
                    <m:r>
                      <a:rPr lang="en-US" altLang="zh-TW" sz="1800" i="1" smtClean="0">
                        <a:latin typeface="Cambria Math"/>
                      </a:rPr>
                      <m:t>=ℇ</m:t>
                    </m:r>
                  </m:oMath>
                </a14:m>
                <a:r>
                  <a:rPr lang="zh-TW" altLang="en-US" sz="1800" dirty="0"/>
                  <a:t>的等效電池所產生。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5013176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接點 5"/>
          <p:cNvCxnSpPr/>
          <p:nvPr/>
        </p:nvCxnSpPr>
        <p:spPr>
          <a:xfrm>
            <a:off x="4152755" y="2807904"/>
            <a:ext cx="0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4224763" y="2898614"/>
            <a:ext cx="0" cy="144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2705181" y="3285448"/>
                <a:ext cx="1923062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5181" y="3285448"/>
                <a:ext cx="1923062" cy="818879"/>
              </a:xfrm>
              <a:prstGeom prst="rect">
                <a:avLst/>
              </a:prstGeom>
              <a:blipFill>
                <a:blip r:embed="rId4"/>
                <a:stretch>
                  <a:fillRect l="-44737" t="-132308" b="-18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/>
          <p:cNvSpPr txBox="1"/>
          <p:nvPr/>
        </p:nvSpPr>
        <p:spPr bwMode="auto">
          <a:xfrm>
            <a:off x="1331640" y="4149080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電場的線積分不再如靜電場一樣是零：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331640" y="4581128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有了變化的磁場，繞封閉迴路一圈，電位不再回到相同的值。</a:t>
            </a:r>
          </a:p>
        </p:txBody>
      </p:sp>
    </p:spTree>
    <p:extLst>
      <p:ext uri="{BB962C8B-B14F-4D97-AF65-F5344CB8AC3E}">
        <p14:creationId xmlns:p14="http://schemas.microsoft.com/office/powerpoint/2010/main" val="2365645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24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"/>
          <a:stretch/>
        </p:blipFill>
        <p:spPr bwMode="auto">
          <a:xfrm>
            <a:off x="3103054" y="748255"/>
            <a:ext cx="3046394" cy="301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872447" y="3774957"/>
            <a:ext cx="7620000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TW" altLang="en-US" dirty="0"/>
              <a:t>而因為電通量是電力線數目，電力線數目除了在電荷處之外都守恆，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282531" y="4979397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電通量正比於電荷量！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943480" y="4811595"/>
                <a:ext cx="225375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80" y="4811595"/>
                <a:ext cx="2253757" cy="818879"/>
              </a:xfrm>
              <a:prstGeom prst="rect">
                <a:avLst/>
              </a:prstGeom>
              <a:blipFill>
                <a:blip r:embed="rId3"/>
                <a:stretch>
                  <a:fillRect l="-10112" t="-128788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905838" y="5638800"/>
            <a:ext cx="8229600" cy="45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TW" altLang="en-US" dirty="0"/>
              <a:t>反過來，電荷對電通量的貢獻，只和它是否位於曲面內有關，</a:t>
            </a:r>
            <a:r>
              <a:rPr lang="zh-TW" altLang="en-US" dirty="0">
                <a:solidFill>
                  <a:srgbClr val="FF0000"/>
                </a:solidFill>
              </a:rPr>
              <a:t>與具體位置無關。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1321C3B-AB07-794B-A31D-8A37C12EB106}"/>
              </a:ext>
            </a:extLst>
          </p:cNvPr>
          <p:cNvSpPr/>
          <p:nvPr/>
        </p:nvSpPr>
        <p:spPr>
          <a:xfrm>
            <a:off x="872447" y="4272938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所以任何包圍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dirty="0"/>
              <a:t> 的高斯面的電通量，與球高斯面的電通量相等！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548BFCEB-C098-0B45-8476-85199191F6F5}"/>
              </a:ext>
            </a:extLst>
          </p:cNvPr>
          <p:cNvSpPr/>
          <p:nvPr/>
        </p:nvSpPr>
        <p:spPr>
          <a:xfrm>
            <a:off x="2843213" y="1116916"/>
            <a:ext cx="3338421" cy="22235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4578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2843213" y="1916113"/>
            <a:ext cx="28082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0"/>
          <p:cNvSpPr txBox="1">
            <a:spLocks noChangeArrowheads="1"/>
          </p:cNvSpPr>
          <p:nvPr/>
        </p:nvSpPr>
        <p:spPr bwMode="auto">
          <a:xfrm>
            <a:off x="6372225" y="4437063"/>
            <a:ext cx="172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Faraday</a:t>
            </a: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>
                <a:solidFill>
                  <a:srgbClr val="FF0000"/>
                </a:solidFill>
              </a:rPr>
              <a:t>s Law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24580" name="Text Box 21"/>
          <p:cNvSpPr txBox="1">
            <a:spLocks noChangeArrowheads="1"/>
          </p:cNvSpPr>
          <p:nvPr/>
        </p:nvSpPr>
        <p:spPr bwMode="auto">
          <a:xfrm>
            <a:off x="395288" y="3716338"/>
            <a:ext cx="835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感應電場沿封閉曲線 </a:t>
            </a:r>
            <a:r>
              <a:rPr lang="en-US" altLang="zh-TW" sz="1800" i="1" dirty="0"/>
              <a:t>C</a:t>
            </a:r>
            <a:r>
              <a:rPr lang="zh-TW" altLang="en-US" sz="1800" dirty="0"/>
              <a:t> 的線積分等於以此曲線為邊界的曲面 </a:t>
            </a:r>
            <a:r>
              <a:rPr lang="en-US" altLang="zh-TW" sz="1800" i="1" dirty="0"/>
              <a:t>S</a:t>
            </a:r>
            <a:r>
              <a:rPr lang="zh-TW" altLang="en-US" sz="1800" dirty="0"/>
              <a:t> 的磁通量的變化率！</a:t>
            </a:r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 flipH="1">
            <a:off x="3780098" y="2565401"/>
            <a:ext cx="144202" cy="537535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cxnSpLocks/>
          </p:cNvCxnSpPr>
          <p:nvPr/>
        </p:nvCxnSpPr>
        <p:spPr>
          <a:xfrm>
            <a:off x="4284663" y="2565400"/>
            <a:ext cx="71437" cy="48855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4356100" y="3213100"/>
            <a:ext cx="971550" cy="714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5219700" y="2852738"/>
            <a:ext cx="6477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blipFill>
                <a:blip r:embed="rId3"/>
                <a:stretch>
                  <a:fillRect l="-23649" t="-142373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30403" y="2758917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03" y="2758917"/>
                <a:ext cx="238331" cy="246221"/>
              </a:xfrm>
              <a:prstGeom prst="rect">
                <a:avLst/>
              </a:prstGeom>
              <a:blipFill>
                <a:blip r:embed="rId4"/>
                <a:stretch>
                  <a:fillRect l="-5000" r="-5000" b="-47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943303" y="2807729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303" y="2807729"/>
                <a:ext cx="238331" cy="246221"/>
              </a:xfrm>
              <a:prstGeom prst="rect">
                <a:avLst/>
              </a:prstGeom>
              <a:blipFill>
                <a:blip r:embed="rId5"/>
                <a:stretch>
                  <a:fillRect l="-10526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285B0C7C-C684-654F-9705-0D9EA2D82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3" b="67741"/>
          <a:stretch/>
        </p:blipFill>
        <p:spPr bwMode="auto">
          <a:xfrm>
            <a:off x="6324586" y="2361651"/>
            <a:ext cx="2447926" cy="102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D8A4BE50-78CA-8E49-978F-26F855E58634}"/>
              </a:ext>
            </a:extLst>
          </p:cNvPr>
          <p:cNvSpPr txBox="1"/>
          <p:nvPr/>
        </p:nvSpPr>
        <p:spPr bwMode="auto">
          <a:xfrm>
            <a:off x="395288" y="5156436"/>
            <a:ext cx="8641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路徑會有一個方向，此方向與曲面的方向以右手定則規定！注意方程式中的負號！</a:t>
            </a:r>
            <a:endParaRPr kumimoji="1" lang="zh-TW" altLang="en-US" sz="1800" dirty="0"/>
          </a:p>
        </p:txBody>
      </p:sp>
      <p:cxnSp>
        <p:nvCxnSpPr>
          <p:cNvPr id="21" name="直線單箭頭接點 16">
            <a:extLst>
              <a:ext uri="{FF2B5EF4-FFF2-40B4-BE49-F238E27FC236}">
                <a16:creationId xmlns:a16="http://schemas.microsoft.com/office/drawing/2014/main" id="{C77CCBDA-6E03-B647-BFEE-43E50D354792}"/>
              </a:ext>
            </a:extLst>
          </p:cNvPr>
          <p:cNvCxnSpPr>
            <a:cxnSpLocks/>
          </p:cNvCxnSpPr>
          <p:nvPr/>
        </p:nvCxnSpPr>
        <p:spPr>
          <a:xfrm flipV="1">
            <a:off x="7020272" y="1873162"/>
            <a:ext cx="0" cy="69223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0B7FA8D-56E1-384B-B746-872B00EA7BBC}"/>
                  </a:ext>
                </a:extLst>
              </p:cNvPr>
              <p:cNvSpPr/>
              <p:nvPr/>
            </p:nvSpPr>
            <p:spPr>
              <a:xfrm>
                <a:off x="7005871" y="1703225"/>
                <a:ext cx="530851" cy="404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0B7FA8D-56E1-384B-B746-872B00EA7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871" y="1703225"/>
                <a:ext cx="530851" cy="404791"/>
              </a:xfrm>
              <a:prstGeom prst="rect">
                <a:avLst/>
              </a:prstGeom>
              <a:blipFill>
                <a:blip r:embed="rId7"/>
                <a:stretch>
                  <a:fillRect t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7673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ropbox\Documents\課程\YoungTextBook\Images\Chapter29\A_Images\A_Figures_and_Photos\29_1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795462"/>
            <a:ext cx="8547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905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5" t="28833" b="43029"/>
          <a:stretch/>
        </p:blipFill>
        <p:spPr bwMode="auto">
          <a:xfrm>
            <a:off x="901337" y="898207"/>
            <a:ext cx="2988857" cy="25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3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2" y="3687523"/>
            <a:ext cx="287972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713427" y="3687523"/>
            <a:ext cx="28733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i="1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920" name="Text Box 8"/>
              <p:cNvSpPr txBox="1">
                <a:spLocks noChangeArrowheads="1"/>
              </p:cNvSpPr>
              <p:nvPr/>
            </p:nvSpPr>
            <p:spPr bwMode="auto">
              <a:xfrm>
                <a:off x="892492" y="4624148"/>
                <a:ext cx="215900" cy="3968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2000" i="1" dirty="0"/>
              </a:p>
            </p:txBody>
          </p:sp>
        </mc:Choice>
        <mc:Fallback xmlns="">
          <p:sp>
            <p:nvSpPr>
              <p:cNvPr id="38920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2492" y="4624148"/>
                <a:ext cx="215900" cy="396875"/>
              </a:xfrm>
              <a:prstGeom prst="rect">
                <a:avLst/>
              </a:prstGeom>
              <a:blipFill>
                <a:blip r:embed="rId4"/>
                <a:stretch>
                  <a:fillRect r="-50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921" name="Text Box 9"/>
              <p:cNvSpPr txBox="1">
                <a:spLocks noChangeArrowheads="1"/>
              </p:cNvSpPr>
              <p:nvPr/>
            </p:nvSpPr>
            <p:spPr bwMode="auto">
              <a:xfrm>
                <a:off x="2201897" y="4984511"/>
                <a:ext cx="2159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2000" i="1" dirty="0"/>
              </a:p>
            </p:txBody>
          </p:sp>
        </mc:Choice>
        <mc:Fallback xmlns="">
          <p:sp>
            <p:nvSpPr>
              <p:cNvPr id="38921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1897" y="4984511"/>
                <a:ext cx="215900" cy="304800"/>
              </a:xfrm>
              <a:prstGeom prst="rect">
                <a:avLst/>
              </a:prstGeom>
              <a:blipFill>
                <a:blip r:embed="rId5"/>
                <a:stretch>
                  <a:fillRect l="-27778" r="-22222" b="-8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836847" y="312852"/>
            <a:ext cx="55353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實際的計算：圓柱對稱的磁場變化所產生的感應電場</a:t>
            </a:r>
          </a:p>
        </p:txBody>
      </p:sp>
      <p:pic>
        <p:nvPicPr>
          <p:cNvPr id="11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52" y="404664"/>
            <a:ext cx="1761340" cy="25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橢圓 11"/>
          <p:cNvSpPr/>
          <p:nvPr/>
        </p:nvSpPr>
        <p:spPr>
          <a:xfrm>
            <a:off x="1301856" y="1330255"/>
            <a:ext cx="1701428" cy="16972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1000442" y="970215"/>
            <a:ext cx="2304256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4096786" y="3933308"/>
                <a:ext cx="28055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800" b="0" dirty="0"/>
                  <a:t>在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  <m:r>
                      <a:rPr lang="en-US" altLang="zh-TW" sz="1800" b="0" i="1" smtClean="0">
                        <a:latin typeface="Cambria Math"/>
                      </a:rPr>
                      <m:t>&gt;</m:t>
                    </m:r>
                    <m:r>
                      <a:rPr lang="en-US" altLang="zh-TW" sz="18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zh-TW" altLang="en-US" sz="1800" dirty="0"/>
                  <a:t>處的感應電場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6786" y="3933308"/>
                <a:ext cx="2805576" cy="369332"/>
              </a:xfrm>
              <a:prstGeom prst="rect">
                <a:avLst/>
              </a:prstGeom>
              <a:blipFill>
                <a:blip r:embed="rId7"/>
                <a:stretch>
                  <a:fillRect l="-18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4168794" y="5082142"/>
                <a:ext cx="8120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&lt;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8794" y="5082142"/>
                <a:ext cx="812017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4094404" y="3067081"/>
                <a:ext cx="4778677" cy="8188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4404" y="3067081"/>
                <a:ext cx="4778677" cy="818879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4082964" y="4439482"/>
                <a:ext cx="1549331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2964" y="4439482"/>
                <a:ext cx="1549331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4059801" y="5589240"/>
                <a:ext cx="1549331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9801" y="5589240"/>
                <a:ext cx="1549331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1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6339052" y="4330972"/>
                <a:ext cx="1621340" cy="672620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052" y="4330972"/>
                <a:ext cx="1621340" cy="67262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6339052" y="5427349"/>
                <a:ext cx="1621340" cy="61824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052" y="5427349"/>
                <a:ext cx="1621340" cy="618246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792BA176-ADBF-BB8E-1E40-D89D1D8D2D47}"/>
                  </a:ext>
                </a:extLst>
              </p:cNvPr>
              <p:cNvSpPr txBox="1"/>
              <p:nvPr/>
            </p:nvSpPr>
            <p:spPr bwMode="auto">
              <a:xfrm>
                <a:off x="6830949" y="3913172"/>
                <a:ext cx="129614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𝐵𝐴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792BA176-ADBF-BB8E-1E40-D89D1D8D2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0949" y="3913172"/>
                <a:ext cx="129614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719832" y="764134"/>
                <a:ext cx="8208912" cy="5233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2.0∙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32" y="764134"/>
                <a:ext cx="8208912" cy="5233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938" name="Rectangle 10"/>
          <p:cNvSpPr>
            <a:spLocks noChangeArrowheads="1"/>
          </p:cNvSpPr>
          <p:nvPr/>
        </p:nvSpPr>
        <p:spPr bwMode="auto">
          <a:xfrm>
            <a:off x="2526730" y="2822129"/>
            <a:ext cx="846137" cy="769937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39" name="Rectangle 9"/>
          <p:cNvSpPr>
            <a:spLocks noChangeArrowheads="1"/>
          </p:cNvSpPr>
          <p:nvPr/>
        </p:nvSpPr>
        <p:spPr bwMode="auto">
          <a:xfrm>
            <a:off x="2557686" y="2849115"/>
            <a:ext cx="784225" cy="71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40" name="Text Box 11"/>
          <p:cNvSpPr txBox="1">
            <a:spLocks noChangeArrowheads="1"/>
          </p:cNvSpPr>
          <p:nvPr/>
        </p:nvSpPr>
        <p:spPr bwMode="auto">
          <a:xfrm>
            <a:off x="3852292" y="3501579"/>
            <a:ext cx="160338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200"/>
              <a:t>x</a:t>
            </a:r>
            <a:endParaRPr lang="en-US" altLang="zh-TW" sz="2400"/>
          </a:p>
        </p:txBody>
      </p: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2656905" y="2342704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y</a:t>
            </a:r>
            <a:endParaRPr lang="en-US" altLang="zh-TW" sz="2400"/>
          </a:p>
        </p:txBody>
      </p:sp>
      <p:sp>
        <p:nvSpPr>
          <p:cNvPr id="39942" name="Oval 7"/>
          <p:cNvSpPr>
            <a:spLocks noChangeArrowheads="1"/>
          </p:cNvSpPr>
          <p:nvPr/>
        </p:nvSpPr>
        <p:spPr bwMode="auto">
          <a:xfrm>
            <a:off x="2820417" y="3406329"/>
            <a:ext cx="30163" cy="3016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2926780" y="3290441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B</a:t>
            </a:r>
            <a:endParaRPr lang="en-US" altLang="zh-TW" sz="2400"/>
          </a:p>
        </p:txBody>
      </p:sp>
      <p:sp>
        <p:nvSpPr>
          <p:cNvPr id="39944" name="Line 5"/>
          <p:cNvSpPr>
            <a:spLocks noChangeShapeType="1"/>
          </p:cNvSpPr>
          <p:nvPr/>
        </p:nvSpPr>
        <p:spPr bwMode="auto">
          <a:xfrm>
            <a:off x="2153667" y="3596510"/>
            <a:ext cx="1592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5" name="Line 4"/>
          <p:cNvSpPr>
            <a:spLocks noChangeShapeType="1"/>
          </p:cNvSpPr>
          <p:nvPr/>
        </p:nvSpPr>
        <p:spPr bwMode="auto">
          <a:xfrm flipV="1">
            <a:off x="2526730" y="2285554"/>
            <a:ext cx="0" cy="180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6" name="Rectangle 12"/>
          <p:cNvSpPr>
            <a:spLocks noChangeArrowheads="1"/>
          </p:cNvSpPr>
          <p:nvPr/>
        </p:nvSpPr>
        <p:spPr bwMode="auto">
          <a:xfrm>
            <a:off x="970980" y="859979"/>
            <a:ext cx="67691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69875" algn="l"/>
              </a:tabLst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69875" algn="l"/>
              </a:tabLst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69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考慮如圖一方形的導體迴路，一邊邊長</a:t>
            </a:r>
            <a:r>
              <a:rPr lang="en-US" altLang="zh-TW" sz="1800" dirty="0"/>
              <a:t>2.0 cm</a:t>
            </a:r>
            <a:r>
              <a:rPr lang="zh-TW" altLang="en-US" sz="1800" dirty="0"/>
              <a:t>，置於</a:t>
            </a:r>
            <a:r>
              <a:rPr lang="en-US" altLang="zh-TW" sz="1800" dirty="0"/>
              <a:t>x-y</a:t>
            </a:r>
            <a:r>
              <a:rPr lang="zh-TW" altLang="en-US" sz="1800" dirty="0"/>
              <a:t>平面上，如圖方形的一角是原點。迴路的總電阻是</a:t>
            </a:r>
            <a:r>
              <a:rPr lang="en-US" altLang="zh-TW" sz="1800" dirty="0"/>
              <a:t>20.0</a:t>
            </a:r>
            <a:r>
              <a:rPr lang="en-US" altLang="zh-TW" sz="1800" dirty="0">
                <a:latin typeface="新細明體" pitchFamily="18" charset="-120"/>
              </a:rPr>
              <a:t>Ω</a:t>
            </a:r>
            <a:r>
              <a:rPr lang="zh-TW" altLang="en-US" sz="1800" dirty="0">
                <a:latin typeface="新細明體" pitchFamily="18" charset="-120"/>
              </a:rPr>
              <a:t>。</a:t>
            </a:r>
            <a:r>
              <a:rPr lang="zh-TW" altLang="en-US" sz="1800" dirty="0"/>
              <a:t>在空間中有一隨時間變化的磁場 </a:t>
            </a:r>
            <a:r>
              <a:rPr lang="en-US" altLang="zh-TW" sz="1800" i="1" dirty="0"/>
              <a:t>B</a:t>
            </a:r>
            <a:r>
              <a:rPr lang="zh-TW" altLang="en-US" sz="1800" dirty="0"/>
              <a:t>，磁場是指向</a:t>
            </a:r>
            <a:r>
              <a:rPr lang="en-US" altLang="zh-TW" sz="1800" dirty="0"/>
              <a:t>z</a:t>
            </a:r>
            <a:r>
              <a:rPr lang="zh-TW" altLang="en-US" sz="1800" dirty="0"/>
              <a:t>方向，也就是指出紙面的方向。</a:t>
            </a:r>
          </a:p>
          <a:p>
            <a:pPr>
              <a:spcBef>
                <a:spcPct val="0"/>
              </a:spcBef>
              <a:buFontTx/>
              <a:buNone/>
            </a:pPr>
            <a:endParaRPr lang="zh-TW" altLang="en-US" sz="1600" dirty="0"/>
          </a:p>
        </p:txBody>
      </p:sp>
      <p:sp>
        <p:nvSpPr>
          <p:cNvPr id="39947" name="Rectangle 15"/>
          <p:cNvSpPr>
            <a:spLocks noChangeArrowheads="1"/>
          </p:cNvSpPr>
          <p:nvPr/>
        </p:nvSpPr>
        <p:spPr bwMode="auto">
          <a:xfrm>
            <a:off x="828104" y="4147686"/>
            <a:ext cx="799236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17525" algn="l"/>
              </a:tabLst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17525" algn="l"/>
              </a:tabLst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175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zh-TW" altLang="en-US" sz="1100" dirty="0"/>
            </a:br>
            <a:endParaRPr lang="zh-TW" altLang="en-US" sz="2400" dirty="0"/>
          </a:p>
          <a:p>
            <a:pPr>
              <a:spcBef>
                <a:spcPct val="0"/>
              </a:spcBef>
              <a:buFontTx/>
              <a:buAutoNum type="alphaUcPeriod"/>
            </a:pPr>
            <a:r>
              <a:rPr lang="zh-TW" altLang="en-US" sz="1800" dirty="0"/>
              <a:t>假設磁場是均勻的，</a:t>
            </a:r>
            <a:r>
              <a:rPr lang="en-US" altLang="zh-TW" sz="1800" i="1" dirty="0"/>
              <a:t>B=</a:t>
            </a:r>
            <a:r>
              <a:rPr lang="en-US" altLang="zh-TW" sz="1800" dirty="0"/>
              <a:t>2.0 </a:t>
            </a:r>
            <a:r>
              <a:rPr lang="en-US" altLang="zh-TW" sz="1800" i="1" dirty="0"/>
              <a:t>t</a:t>
            </a:r>
            <a:r>
              <a:rPr lang="en-US" altLang="zh-TW" sz="1800" baseline="30000" dirty="0"/>
              <a:t>3</a:t>
            </a:r>
            <a:r>
              <a:rPr lang="en-US" altLang="zh-TW" sz="1800" i="1" baseline="30000" dirty="0"/>
              <a:t> </a:t>
            </a:r>
            <a:r>
              <a:rPr lang="zh-TW" altLang="en-US" sz="1800" dirty="0"/>
              <a:t>，此處 </a:t>
            </a:r>
            <a:r>
              <a:rPr lang="en-US" altLang="zh-TW" sz="1800" i="1" dirty="0"/>
              <a:t>B</a:t>
            </a:r>
            <a:r>
              <a:rPr lang="zh-TW" altLang="en-US" sz="1800" dirty="0"/>
              <a:t>的單位是</a:t>
            </a:r>
            <a:r>
              <a:rPr lang="en-US" altLang="zh-TW" sz="1800" dirty="0"/>
              <a:t>tesla, </a:t>
            </a:r>
            <a:r>
              <a:rPr lang="zh-TW" altLang="en-US" sz="1800" dirty="0"/>
              <a:t>時間</a:t>
            </a:r>
            <a:r>
              <a:rPr lang="en-US" altLang="zh-TW" sz="1800" dirty="0"/>
              <a:t>t </a:t>
            </a:r>
            <a:r>
              <a:rPr lang="zh-TW" altLang="en-US" sz="1800" dirty="0"/>
              <a:t>是秒。請問在時間 </a:t>
            </a:r>
            <a:r>
              <a:rPr lang="en-US" altLang="zh-TW" sz="1800" i="1" dirty="0"/>
              <a:t>t =  </a:t>
            </a:r>
            <a:r>
              <a:rPr lang="en-US" altLang="zh-TW" sz="1800" dirty="0"/>
              <a:t>2.0 s</a:t>
            </a:r>
            <a:r>
              <a:rPr lang="zh-TW" altLang="en-US" sz="1800" dirty="0"/>
              <a:t>時，迴路內的電流是多大？方向在上圖中是順時鐘還是逆時鐘？</a:t>
            </a:r>
            <a:endParaRPr lang="en-US" altLang="zh-TW" sz="1800" dirty="0"/>
          </a:p>
          <a:p>
            <a:pPr>
              <a:spcBef>
                <a:spcPct val="0"/>
              </a:spcBef>
              <a:buNone/>
            </a:pPr>
            <a:endParaRPr lang="en-US" altLang="zh-TW" sz="1800" dirty="0"/>
          </a:p>
          <a:p>
            <a:pPr>
              <a:spcBef>
                <a:spcPct val="0"/>
              </a:spcBef>
              <a:buFontTx/>
              <a:buNone/>
            </a:pPr>
            <a:endParaRPr lang="en-US" altLang="zh-TW" sz="16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B6145E-47E8-6D4F-9888-18EB6EF3C578}"/>
              </a:ext>
            </a:extLst>
          </p:cNvPr>
          <p:cNvSpPr txBox="1"/>
          <p:nvPr/>
        </p:nvSpPr>
        <p:spPr>
          <a:xfrm>
            <a:off x="828104" y="288955"/>
            <a:ext cx="799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如果迴路不是圓，各處電場一般來說很難算，但電動勢則非常容易！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C10F4FF1-C0AC-4F4D-BEC9-FBF25FA47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871" y="2792628"/>
            <a:ext cx="846137" cy="769937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FC80153F-2F93-5E47-8A0C-87D6E1C0F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2827" y="2819614"/>
            <a:ext cx="784225" cy="71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EB625C58-BA17-C44C-A76E-CE777E73A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433" y="3472078"/>
            <a:ext cx="160338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200"/>
              <a:t>x</a:t>
            </a:r>
            <a:endParaRPr lang="en-US" altLang="zh-TW" sz="2400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9BC42DE7-7F4B-8346-8D4F-50C299F64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046" y="2313203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y</a:t>
            </a:r>
            <a:endParaRPr lang="en-US" altLang="zh-TW" sz="2400"/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09DDAF21-4C0E-2B43-A267-A93129449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558" y="3376828"/>
            <a:ext cx="30163" cy="3016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B3C1FC5C-EEA8-A94D-881B-C8793A993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921" y="3260940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dirty="0"/>
              <a:t>B</a:t>
            </a:r>
            <a:endParaRPr lang="en-US" altLang="zh-TW" sz="2400" dirty="0"/>
          </a:p>
        </p:txBody>
      </p:sp>
      <p:sp>
        <p:nvSpPr>
          <p:cNvPr id="21" name="Line 5">
            <a:extLst>
              <a:ext uri="{FF2B5EF4-FFF2-40B4-BE49-F238E27FC236}">
                <a16:creationId xmlns:a16="http://schemas.microsoft.com/office/drawing/2014/main" id="{BFB4FA36-6FAA-6043-A3E9-C6BA69283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808" y="3567009"/>
            <a:ext cx="1592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Line 4">
            <a:extLst>
              <a:ext uri="{FF2B5EF4-FFF2-40B4-BE49-F238E27FC236}">
                <a16:creationId xmlns:a16="http://schemas.microsoft.com/office/drawing/2014/main" id="{AD19446A-4F8D-2148-881A-E4E80D2165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1871" y="2256053"/>
            <a:ext cx="0" cy="180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FAE4AD-4D75-AF49-883D-3AC70ACB938A}"/>
              </a:ext>
            </a:extLst>
          </p:cNvPr>
          <p:cNvSpPr/>
          <p:nvPr/>
        </p:nvSpPr>
        <p:spPr>
          <a:xfrm>
            <a:off x="5552827" y="2996952"/>
            <a:ext cx="815181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6">
                <a:extLst>
                  <a:ext uri="{FF2B5EF4-FFF2-40B4-BE49-F238E27FC236}">
                    <a16:creationId xmlns:a16="http://schemas.microsoft.com/office/drawing/2014/main" id="{0DD3629B-904F-D44F-8FA6-88699A6015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23219" y="2963172"/>
                <a:ext cx="446037" cy="20522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24" name="Text Box 6">
                <a:extLst>
                  <a:ext uri="{FF2B5EF4-FFF2-40B4-BE49-F238E27FC236}">
                    <a16:creationId xmlns:a16="http://schemas.microsoft.com/office/drawing/2014/main" id="{0DD3629B-904F-D44F-8FA6-88699A601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3219" y="2963172"/>
                <a:ext cx="446037" cy="205229"/>
              </a:xfrm>
              <a:prstGeom prst="rect">
                <a:avLst/>
              </a:prstGeom>
              <a:blipFill>
                <a:blip r:embed="rId4"/>
                <a:stretch>
                  <a:fillRect b="-47059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箭頭接點 5">
            <a:extLst>
              <a:ext uri="{FF2B5EF4-FFF2-40B4-BE49-F238E27FC236}">
                <a16:creationId xmlns:a16="http://schemas.microsoft.com/office/drawing/2014/main" id="{EA445C48-A316-1248-AA13-36BED580BB66}"/>
              </a:ext>
            </a:extLst>
          </p:cNvPr>
          <p:cNvCxnSpPr/>
          <p:nvPr/>
        </p:nvCxnSpPr>
        <p:spPr>
          <a:xfrm>
            <a:off x="6444208" y="2996952"/>
            <a:ext cx="0" cy="1903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箭頭接點 26">
            <a:extLst>
              <a:ext uri="{FF2B5EF4-FFF2-40B4-BE49-F238E27FC236}">
                <a16:creationId xmlns:a16="http://schemas.microsoft.com/office/drawing/2014/main" id="{0D915B82-DD44-114C-B92A-7D27C5F77C80}"/>
              </a:ext>
            </a:extLst>
          </p:cNvPr>
          <p:cNvCxnSpPr>
            <a:cxnSpLocks/>
          </p:cNvCxnSpPr>
          <p:nvPr/>
        </p:nvCxnSpPr>
        <p:spPr>
          <a:xfrm>
            <a:off x="5292080" y="3159538"/>
            <a:ext cx="0" cy="4309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6">
                <a:extLst>
                  <a:ext uri="{FF2B5EF4-FFF2-40B4-BE49-F238E27FC236}">
                    <a16:creationId xmlns:a16="http://schemas.microsoft.com/office/drawing/2014/main" id="{F15F998D-AE6F-3E4D-8F4D-CB47FA35B5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5170" y="3221660"/>
                <a:ext cx="314626" cy="2441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29" name="Text Box 6">
                <a:extLst>
                  <a:ext uri="{FF2B5EF4-FFF2-40B4-BE49-F238E27FC236}">
                    <a16:creationId xmlns:a16="http://schemas.microsoft.com/office/drawing/2014/main" id="{F15F998D-AE6F-3E4D-8F4D-CB47FA35B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5170" y="3221660"/>
                <a:ext cx="314626" cy="244131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6328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/>
          <p:cNvSpPr txBox="1">
            <a:spLocks noChangeArrowheads="1"/>
          </p:cNvSpPr>
          <p:nvPr/>
        </p:nvSpPr>
        <p:spPr bwMode="auto">
          <a:xfrm>
            <a:off x="3073691" y="486051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Maxwell Equations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96263" name="文字方塊 9"/>
          <p:cNvSpPr txBox="1">
            <a:spLocks noChangeArrowheads="1"/>
          </p:cNvSpPr>
          <p:nvPr/>
        </p:nvSpPr>
        <p:spPr bwMode="auto">
          <a:xfrm>
            <a:off x="1073441" y="4860603"/>
            <a:ext cx="735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電流是</a:t>
            </a:r>
            <a:r>
              <a:rPr lang="zh-CN" altLang="en-US" sz="1800" dirty="0"/>
              <a:t>靜</a:t>
            </a:r>
            <a:r>
              <a:rPr lang="zh-TW" altLang="en-US" sz="1800" dirty="0"/>
              <a:t>磁場的來源，而且產生的磁場是漩渦狀的，不是放射狀的。</a:t>
            </a:r>
          </a:p>
        </p:txBody>
      </p:sp>
      <p:sp>
        <p:nvSpPr>
          <p:cNvPr id="96264" name="文字方塊 10"/>
          <p:cNvSpPr txBox="1">
            <a:spLocks noChangeArrowheads="1"/>
          </p:cNvSpPr>
          <p:nvPr/>
        </p:nvSpPr>
        <p:spPr bwMode="auto">
          <a:xfrm>
            <a:off x="1073441" y="5289228"/>
            <a:ext cx="735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電荷是靜電場的來源，而且產生的電場是放射狀的，不是漩渦狀的。</a:t>
            </a:r>
          </a:p>
        </p:txBody>
      </p:sp>
      <p:sp>
        <p:nvSpPr>
          <p:cNvPr id="96265" name="文字方塊 7"/>
          <p:cNvSpPr txBox="1">
            <a:spLocks noChangeArrowheads="1"/>
          </p:cNvSpPr>
          <p:nvPr/>
        </p:nvSpPr>
        <p:spPr bwMode="auto">
          <a:xfrm>
            <a:off x="1073441" y="5717853"/>
            <a:ext cx="714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電（磁）場變化時會感應產生磁（電）場，感應產生的磁（電）場是漩渦狀，大致與變化的電（磁）場方向垂直。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92454" y="1988838"/>
                <a:ext cx="1962781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454" y="1988838"/>
                <a:ext cx="1962781" cy="818879"/>
              </a:xfrm>
              <a:prstGeom prst="rect">
                <a:avLst/>
              </a:prstGeom>
              <a:blipFill>
                <a:blip r:embed="rId2"/>
                <a:stretch>
                  <a:fillRect l="-43871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192454" y="3933056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454" y="3933056"/>
                <a:ext cx="2824299" cy="818879"/>
              </a:xfrm>
              <a:prstGeom prst="rect">
                <a:avLst/>
              </a:prstGeom>
              <a:blipFill>
                <a:blip r:embed="rId3"/>
                <a:stretch>
                  <a:fillRect l="-30493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92454" y="3008599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454" y="3008599"/>
                <a:ext cx="1503938" cy="818879"/>
              </a:xfrm>
              <a:prstGeom prst="rect">
                <a:avLst/>
              </a:prstGeom>
              <a:blipFill>
                <a:blip r:embed="rId4"/>
                <a:stretch>
                  <a:fillRect l="-57143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93395" y="1028030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95" y="1028030"/>
                <a:ext cx="1579600" cy="818879"/>
              </a:xfrm>
              <a:prstGeom prst="rect">
                <a:avLst/>
              </a:prstGeom>
              <a:blipFill>
                <a:blip r:embed="rId5"/>
                <a:stretch>
                  <a:fillRect l="-54400" t="-129231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963555" y="1186081"/>
                <a:ext cx="1220912" cy="613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555" y="1186081"/>
                <a:ext cx="1220912" cy="6136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5940152" y="2029454"/>
                <a:ext cx="1676485" cy="7082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029454"/>
                <a:ext cx="1676485" cy="7082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5963555" y="3195800"/>
                <a:ext cx="114525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555" y="3195800"/>
                <a:ext cx="1145250" cy="404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940152" y="3933056"/>
                <a:ext cx="2488630" cy="6825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3933056"/>
                <a:ext cx="2488630" cy="682559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3977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文字方塊 4"/>
          <p:cNvSpPr txBox="1">
            <a:spLocks noChangeArrowheads="1"/>
          </p:cNvSpPr>
          <p:nvPr/>
        </p:nvSpPr>
        <p:spPr bwMode="auto">
          <a:xfrm>
            <a:off x="1387997" y="5640299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一個封閉曲面的電場通量，正比於曲面所包圍的總淨電荷量。</a:t>
            </a:r>
          </a:p>
        </p:txBody>
      </p:sp>
      <p:sp>
        <p:nvSpPr>
          <p:cNvPr id="18436" name="文字方塊 5"/>
          <p:cNvSpPr txBox="1">
            <a:spLocks noChangeArrowheads="1"/>
          </p:cNvSpPr>
          <p:nvPr/>
        </p:nvSpPr>
        <p:spPr bwMode="auto">
          <a:xfrm>
            <a:off x="5334000" y="47448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高斯定律</a:t>
            </a:r>
          </a:p>
        </p:txBody>
      </p:sp>
      <p:pic>
        <p:nvPicPr>
          <p:cNvPr id="18437" name="Picture 4" descr="D:\Dropbox\Documents\課程\YoungTextBook\Images\Chapter22\A_Images\A_Figures_and_Photos\22_10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"/>
          <a:stretch/>
        </p:blipFill>
        <p:spPr bwMode="auto">
          <a:xfrm>
            <a:off x="1371600" y="990600"/>
            <a:ext cx="2552700" cy="319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Users\Vincent\Downloads\Data\Knight\Media\Chapter28\Images\28_22Figure-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"/>
          <a:stretch/>
        </p:blipFill>
        <p:spPr bwMode="auto">
          <a:xfrm>
            <a:off x="4343400" y="1033035"/>
            <a:ext cx="2992438" cy="315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971800" y="4520305"/>
                <a:ext cx="225375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4520305"/>
                <a:ext cx="2253757" cy="818879"/>
              </a:xfrm>
              <a:prstGeom prst="rect">
                <a:avLst/>
              </a:prstGeom>
              <a:blipFill>
                <a:blip r:embed="rId4"/>
                <a:stretch>
                  <a:fillRect l="-10674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文字方塊 6"/>
          <p:cNvSpPr txBox="1">
            <a:spLocks noChangeArrowheads="1"/>
          </p:cNvSpPr>
          <p:nvPr/>
        </p:nvSpPr>
        <p:spPr bwMode="auto">
          <a:xfrm>
            <a:off x="3048000" y="219000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均勻的帶電棒（軸對稱）：</a:t>
            </a:r>
          </a:p>
        </p:txBody>
      </p:sp>
      <p:pic>
        <p:nvPicPr>
          <p:cNvPr id="23557" name="Picture 7" descr="D:\Dropbox\Documents\課程\YoungTextBook\Images\Chapter22\A_Images\A_Figures_and_Photos\22_19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3" y="1061355"/>
            <a:ext cx="4066308" cy="256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777962" y="4804543"/>
                <a:ext cx="5951629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𝑑𝐴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𝐸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𝑑𝐴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𝐸𝐴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𝑟𝑙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𝜆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𝑙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62" y="4804543"/>
                <a:ext cx="5951629" cy="818879"/>
              </a:xfrm>
              <a:prstGeom prst="rect">
                <a:avLst/>
              </a:prstGeom>
              <a:blipFill>
                <a:blip r:embed="rId3"/>
                <a:stretch>
                  <a:fillRect l="-13859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808621" y="6031385"/>
                <a:ext cx="1344662" cy="6653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621" y="6031385"/>
                <a:ext cx="1344662" cy="6653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757553" y="4022221"/>
            <a:ext cx="819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如此在兩端的蓋上，電場平行於蓋面，通量為零。只要算圓柱邊面上的電通量。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AEDA8B85-F414-E74B-9488-F33DF9FE9C26}"/>
                  </a:ext>
                </a:extLst>
              </p:cNvPr>
              <p:cNvSpPr/>
              <p:nvPr/>
            </p:nvSpPr>
            <p:spPr>
              <a:xfrm>
                <a:off x="752128" y="585324"/>
                <a:ext cx="786938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計算帶電棒周圍距軸心為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處的電場：選擇同軸半徑為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的圓柱面為高斯面！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AEDA8B85-F414-E74B-9488-F33DF9FE9C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28" y="585324"/>
                <a:ext cx="7869383" cy="369332"/>
              </a:xfrm>
              <a:prstGeom prst="rect">
                <a:avLst/>
              </a:prstGeom>
              <a:blipFill>
                <a:blip r:embed="rId5"/>
                <a:stretch>
                  <a:fillRect l="-64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>
            <a:extLst>
              <a:ext uri="{FF2B5EF4-FFF2-40B4-BE49-F238E27FC236}">
                <a16:creationId xmlns:a16="http://schemas.microsoft.com/office/drawing/2014/main" id="{0BE61735-13D9-2345-ABD7-30661B4001E4}"/>
              </a:ext>
            </a:extLst>
          </p:cNvPr>
          <p:cNvSpPr txBox="1"/>
          <p:nvPr/>
        </p:nvSpPr>
        <p:spPr>
          <a:xfrm>
            <a:off x="757554" y="3656453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電力線將由棒發出，並垂直於帶電棒的軸。</a:t>
            </a:r>
          </a:p>
        </p:txBody>
      </p:sp>
      <p:pic>
        <p:nvPicPr>
          <p:cNvPr id="13" name="Picture 2" descr="24_14_Figure.jpg">
            <a:extLst>
              <a:ext uri="{FF2B5EF4-FFF2-40B4-BE49-F238E27FC236}">
                <a16:creationId xmlns:a16="http://schemas.microsoft.com/office/drawing/2014/main" id="{1CD1A0B7-3DD1-EF46-B421-31CE3D0D08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"/>
          <a:stretch/>
        </p:blipFill>
        <p:spPr>
          <a:xfrm>
            <a:off x="4496170" y="1066307"/>
            <a:ext cx="4454857" cy="256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4CE764-5F92-F643-ABD9-FB0968801A56}"/>
                  </a:ext>
                </a:extLst>
              </p:cNvPr>
              <p:cNvSpPr txBox="1"/>
              <p:nvPr/>
            </p:nvSpPr>
            <p:spPr>
              <a:xfrm>
                <a:off x="752128" y="4373998"/>
                <a:ext cx="5951629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在圓柱邊，電場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TW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TW" dirty="0"/>
                  <a:t>平行，且電場大小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𝐸</m:t>
                    </m:r>
                  </m:oMath>
                </a14:m>
                <a:r>
                  <a:rPr lang="en-TW" dirty="0"/>
                  <a:t>是一個常數！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4CE764-5F92-F643-ABD9-FB0968801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28" y="4373998"/>
                <a:ext cx="5951629" cy="404791"/>
              </a:xfrm>
              <a:prstGeom prst="rect">
                <a:avLst/>
              </a:prstGeom>
              <a:blipFill>
                <a:blip r:embed="rId7"/>
                <a:stretch>
                  <a:fillRect l="-853" t="-12121" b="-2121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7370C9-5C31-0C22-03B1-732F17856A2D}"/>
                  </a:ext>
                </a:extLst>
              </p:cNvPr>
              <p:cNvSpPr txBox="1"/>
              <p:nvPr/>
            </p:nvSpPr>
            <p:spPr>
              <a:xfrm>
                <a:off x="758683" y="5636299"/>
                <a:ext cx="28629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設棒上線電荷密度為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𝜆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7370C9-5C31-0C22-03B1-732F17856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83" y="5636299"/>
                <a:ext cx="2862926" cy="369332"/>
              </a:xfrm>
              <a:prstGeom prst="rect">
                <a:avLst/>
              </a:prstGeom>
              <a:blipFill>
                <a:blip r:embed="rId8"/>
                <a:stretch>
                  <a:fillRect l="-1762"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0">
                <a:extLst>
                  <a:ext uri="{FF2B5EF4-FFF2-40B4-BE49-F238E27FC236}">
                    <a16:creationId xmlns:a16="http://schemas.microsoft.com/office/drawing/2014/main" id="{E99C9362-D626-505A-0F95-DAB3FF150C10}"/>
                  </a:ext>
                </a:extLst>
              </p:cNvPr>
              <p:cNvSpPr txBox="1"/>
              <p:nvPr/>
            </p:nvSpPr>
            <p:spPr>
              <a:xfrm>
                <a:off x="3312054" y="5658361"/>
                <a:ext cx="88344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𝑞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𝜆</m:t>
                      </m:r>
                      <m:r>
                        <a:rPr lang="en-US" altLang="zh-TW" i="1">
                          <a:latin typeface="Cambria Math"/>
                        </a:rPr>
                        <m:t>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0">
                <a:extLst>
                  <a:ext uri="{FF2B5EF4-FFF2-40B4-BE49-F238E27FC236}">
                    <a16:creationId xmlns:a16="http://schemas.microsoft.com/office/drawing/2014/main" id="{E99C9362-D626-505A-0F95-DAB3FF150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054" y="5658361"/>
                <a:ext cx="883447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948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/>
      <p:bldP spid="6" grpId="0"/>
      <p:bldP spid="12" grpId="0"/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10" y="764407"/>
            <a:ext cx="6308823" cy="342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43410" y="746602"/>
            <a:ext cx="8335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22.41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A2939D8-8AFB-F24D-BA1D-018954CFE35E}"/>
              </a:ext>
            </a:extLst>
          </p:cNvPr>
          <p:cNvSpPr/>
          <p:nvPr/>
        </p:nvSpPr>
        <p:spPr>
          <a:xfrm>
            <a:off x="4227898" y="2192269"/>
            <a:ext cx="3024336" cy="199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" name="Picture 1" descr="Figure_WG_24_07.jpg">
            <a:extLst>
              <a:ext uri="{FF2B5EF4-FFF2-40B4-BE49-F238E27FC236}">
                <a16:creationId xmlns:a16="http://schemas.microsoft.com/office/drawing/2014/main" id="{49EAD9DF-C399-5C4F-B050-C9C5A8B69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/>
        </p:blipFill>
        <p:spPr>
          <a:xfrm>
            <a:off x="5410200" y="2209800"/>
            <a:ext cx="2958348" cy="3894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DD5583A-653F-AA4E-81F0-C62AA301E39A}"/>
                  </a:ext>
                </a:extLst>
              </p:cNvPr>
              <p:cNvSpPr/>
              <p:nvPr/>
            </p:nvSpPr>
            <p:spPr>
              <a:xfrm>
                <a:off x="893600" y="4280059"/>
                <a:ext cx="42228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選擇一同軸半徑為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的圓柱面為高斯面！</a:t>
                </a: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DD5583A-653F-AA4E-81F0-C62AA301E3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00" y="4280059"/>
                <a:ext cx="4222887" cy="369332"/>
              </a:xfrm>
              <a:prstGeom prst="rect">
                <a:avLst/>
              </a:prstGeom>
              <a:blipFill>
                <a:blip r:embed="rId4"/>
                <a:stretch>
                  <a:fillRect l="-1201" t="-3226" r="-300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DED99F5-402A-7547-92D1-ACB46FD840B9}"/>
                  </a:ext>
                </a:extLst>
              </p:cNvPr>
              <p:cNvSpPr txBox="1"/>
              <p:nvPr/>
            </p:nvSpPr>
            <p:spPr>
              <a:xfrm>
                <a:off x="954509" y="4713100"/>
                <a:ext cx="3722173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𝑟𝑙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DED99F5-402A-7547-92D1-ACB46FD84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09" y="4713100"/>
                <a:ext cx="3722173" cy="818814"/>
              </a:xfrm>
              <a:prstGeom prst="rect">
                <a:avLst/>
              </a:prstGeom>
              <a:blipFill>
                <a:blip r:embed="rId5"/>
                <a:stretch>
                  <a:fillRect l="-22789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620F8FE-4D2E-614F-BB67-20DD3F3A5887}"/>
                  </a:ext>
                </a:extLst>
              </p:cNvPr>
              <p:cNvSpPr txBox="1"/>
              <p:nvPr/>
            </p:nvSpPr>
            <p:spPr>
              <a:xfrm>
                <a:off x="867210" y="6344747"/>
                <a:ext cx="78936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如在帶電棒外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i="1">
                        <a:latin typeface="Cambria Math"/>
                      </a:rPr>
                      <m:t>𝑅</m:t>
                    </m:r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kumimoji="1" lang="zh-CN" altLang="en-US" dirty="0"/>
                  <a:t>，電荷如同</a:t>
                </a:r>
                <a:r>
                  <a:rPr kumimoji="1" lang="zh-TW" altLang="en-US" dirty="0"/>
                  <a:t>集中於軸上一細帶電棒，如同前一頁的計算。</a:t>
                </a:r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620F8FE-4D2E-614F-BB67-20DD3F3A5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10" y="6344747"/>
                <a:ext cx="7893607" cy="369332"/>
              </a:xfrm>
              <a:prstGeom prst="rect">
                <a:avLst/>
              </a:prstGeom>
              <a:blipFill>
                <a:blip r:embed="rId6"/>
                <a:stretch>
                  <a:fillRect l="-643" t="-6667" r="-643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288C9A92-F4D3-6A4C-888B-AD4ED64BD44B}"/>
                  </a:ext>
                </a:extLst>
              </p:cNvPr>
              <p:cNvSpPr txBox="1"/>
              <p:nvPr/>
            </p:nvSpPr>
            <p:spPr>
              <a:xfrm>
                <a:off x="943410" y="5565393"/>
                <a:ext cx="1193340" cy="6136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288C9A92-F4D3-6A4C-888B-AD4ED64BD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10" y="5565393"/>
                <a:ext cx="1193340" cy="6136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3">
                <a:extLst>
                  <a:ext uri="{FF2B5EF4-FFF2-40B4-BE49-F238E27FC236}">
                    <a16:creationId xmlns:a16="http://schemas.microsoft.com/office/drawing/2014/main" id="{50AD8733-9655-96BE-7E1F-A37BBDAC6B81}"/>
                  </a:ext>
                </a:extLst>
              </p:cNvPr>
              <p:cNvSpPr txBox="1"/>
              <p:nvPr/>
            </p:nvSpPr>
            <p:spPr>
              <a:xfrm>
                <a:off x="904782" y="273207"/>
                <a:ext cx="7543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dirty="0"/>
                  <a:t>同樣的方法也可以適用於</a:t>
                </a:r>
                <a:r>
                  <a:rPr lang="zh-TW" altLang="en-US" dirty="0"/>
                  <a:t>半徑為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𝑅</m:t>
                    </m:r>
                  </m:oMath>
                </a14:m>
                <a:r>
                  <a:rPr kumimoji="1" lang="zh-TW" altLang="en-US" dirty="0"/>
                  <a:t>的粗帶電棒內，</a:t>
                </a:r>
                <a:r>
                  <a:rPr lang="zh-TW" altLang="en-US" dirty="0"/>
                  <a:t>距軸心為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處的</a:t>
                </a:r>
                <a:r>
                  <a:rPr kumimoji="1" lang="zh-TW" altLang="en-US" dirty="0"/>
                  <a:t>的電場。</a:t>
                </a:r>
              </a:p>
            </p:txBody>
          </p:sp>
        </mc:Choice>
        <mc:Fallback xmlns="">
          <p:sp>
            <p:nvSpPr>
              <p:cNvPr id="12" name="文字方塊 3">
                <a:extLst>
                  <a:ext uri="{FF2B5EF4-FFF2-40B4-BE49-F238E27FC236}">
                    <a16:creationId xmlns:a16="http://schemas.microsoft.com/office/drawing/2014/main" id="{50AD8733-9655-96BE-7E1F-A37BBDAC6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82" y="273207"/>
                <a:ext cx="7543800" cy="369332"/>
              </a:xfrm>
              <a:prstGeom prst="rect">
                <a:avLst/>
              </a:prstGeom>
              <a:blipFill>
                <a:blip r:embed="rId8"/>
                <a:stretch>
                  <a:fillRect l="-672" t="-6667" r="-504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4">
                <a:extLst>
                  <a:ext uri="{FF2B5EF4-FFF2-40B4-BE49-F238E27FC236}">
                    <a16:creationId xmlns:a16="http://schemas.microsoft.com/office/drawing/2014/main" id="{192C2D31-C660-2ADB-B99D-C437B8560E7E}"/>
                  </a:ext>
                </a:extLst>
              </p:cNvPr>
              <p:cNvSpPr/>
              <p:nvPr/>
            </p:nvSpPr>
            <p:spPr>
              <a:xfrm>
                <a:off x="7395946" y="691876"/>
                <a:ext cx="9851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  <m:r>
                      <a:rPr lang="en-US" altLang="zh-TW" i="1">
                        <a:latin typeface="Cambria Math"/>
                      </a:rPr>
                      <m:t>&lt;</m:t>
                    </m:r>
                    <m:r>
                      <a:rPr lang="en-US" altLang="zh-TW" i="1">
                        <a:latin typeface="Cambria Math"/>
                      </a:rPr>
                      <m:t>𝑅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3" name="矩形 4">
                <a:extLst>
                  <a:ext uri="{FF2B5EF4-FFF2-40B4-BE49-F238E27FC236}">
                    <a16:creationId xmlns:a16="http://schemas.microsoft.com/office/drawing/2014/main" id="{192C2D31-C660-2ADB-B99D-C437B8560E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946" y="691876"/>
                <a:ext cx="985141" cy="369332"/>
              </a:xfrm>
              <a:prstGeom prst="rect">
                <a:avLst/>
              </a:prstGeom>
              <a:blipFill>
                <a:blip r:embed="rId9"/>
                <a:stretch>
                  <a:fillRect t="-6667" r="-5128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D52B6C-8E0C-D831-CF52-158037A05D9A}"/>
                  </a:ext>
                </a:extLst>
              </p:cNvPr>
              <p:cNvSpPr txBox="1"/>
              <p:nvPr/>
            </p:nvSpPr>
            <p:spPr>
              <a:xfrm>
                <a:off x="2254890" y="5697574"/>
                <a:ext cx="29578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設棒內體電荷密度為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𝜌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D52B6C-8E0C-D831-CF52-158037A05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890" y="5697574"/>
                <a:ext cx="2957821" cy="369332"/>
              </a:xfrm>
              <a:prstGeom prst="rect">
                <a:avLst/>
              </a:prstGeom>
              <a:blipFill>
                <a:blip r:embed="rId10"/>
                <a:stretch>
                  <a:fillRect l="-170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533C3B4B-C74F-05CF-EA02-B65E14710751}"/>
                  </a:ext>
                </a:extLst>
              </p:cNvPr>
              <p:cNvSpPr txBox="1"/>
              <p:nvPr/>
            </p:nvSpPr>
            <p:spPr>
              <a:xfrm>
                <a:off x="4814013" y="5675136"/>
                <a:ext cx="134415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533C3B4B-C74F-05CF-EA02-B65E14710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013" y="5675136"/>
                <a:ext cx="1344151" cy="369332"/>
              </a:xfrm>
              <a:prstGeom prst="rect">
                <a:avLst/>
              </a:prstGeom>
              <a:blipFill>
                <a:blip r:embed="rId11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4639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時鐘 的圖片&#10;&#10;自動產生的描述">
            <a:extLst>
              <a:ext uri="{FF2B5EF4-FFF2-40B4-BE49-F238E27FC236}">
                <a16:creationId xmlns:a16="http://schemas.microsoft.com/office/drawing/2014/main" id="{0E270E32-BA4C-9D43-96DC-05B373F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60" y="680115"/>
            <a:ext cx="2537229" cy="269875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5486682-B5F5-3442-BDC1-BE6841364B99}"/>
              </a:ext>
            </a:extLst>
          </p:cNvPr>
          <p:cNvSpPr txBox="1"/>
          <p:nvPr/>
        </p:nvSpPr>
        <p:spPr>
          <a:xfrm>
            <a:off x="776993" y="1844824"/>
            <a:ext cx="174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或是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E249906-4070-5844-A8E1-FD099CA604BD}"/>
                  </a:ext>
                </a:extLst>
              </p:cNvPr>
              <p:cNvSpPr/>
              <p:nvPr/>
            </p:nvSpPr>
            <p:spPr>
              <a:xfrm>
                <a:off x="776993" y="3532237"/>
                <a:ext cx="419103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計算帶電棒周圍距軸心為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處的電場：</a:t>
                </a: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E249906-4070-5844-A8E1-FD099CA60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93" y="3532237"/>
                <a:ext cx="4191035" cy="369332"/>
              </a:xfrm>
              <a:prstGeom prst="rect">
                <a:avLst/>
              </a:prstGeom>
              <a:blipFill>
                <a:blip r:embed="rId3"/>
                <a:stretch>
                  <a:fillRect l="-906" t="-3333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27EFCA4-3BA5-274A-B811-E5AE25E75389}"/>
                  </a:ext>
                </a:extLst>
              </p:cNvPr>
              <p:cNvSpPr/>
              <p:nvPr/>
            </p:nvSpPr>
            <p:spPr>
              <a:xfrm>
                <a:off x="759986" y="3980420"/>
                <a:ext cx="44537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就選擇一同軸半徑為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的圓柱面為高斯面！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27EFCA4-3BA5-274A-B811-E5AE25E75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86" y="3980420"/>
                <a:ext cx="4453720" cy="369332"/>
              </a:xfrm>
              <a:prstGeom prst="rect">
                <a:avLst/>
              </a:prstGeom>
              <a:blipFill>
                <a:blip r:embed="rId4"/>
                <a:stretch>
                  <a:fillRect l="-1425" t="-3226" b="-193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0F1B928C-B434-844C-824C-A403C66EF25E}"/>
                  </a:ext>
                </a:extLst>
              </p:cNvPr>
              <p:cNvSpPr txBox="1"/>
              <p:nvPr/>
            </p:nvSpPr>
            <p:spPr>
              <a:xfrm>
                <a:off x="820895" y="4413461"/>
                <a:ext cx="2660344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𝑟𝑙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0F1B928C-B434-844C-824C-A403C66EF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95" y="4413461"/>
                <a:ext cx="2660344" cy="818814"/>
              </a:xfrm>
              <a:prstGeom prst="rect">
                <a:avLst/>
              </a:prstGeom>
              <a:blipFill>
                <a:blip r:embed="rId5"/>
                <a:stretch>
                  <a:fillRect l="-31905" t="-135938" b="-1921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8C45B9E-D1AF-DE49-B9BB-E5F0E4CC9F9B}"/>
                  </a:ext>
                </a:extLst>
              </p:cNvPr>
              <p:cNvSpPr/>
              <p:nvPr/>
            </p:nvSpPr>
            <p:spPr>
              <a:xfrm>
                <a:off x="841387" y="5295984"/>
                <a:ext cx="25082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𝑞</m:t>
                    </m:r>
                  </m:oMath>
                </a14:m>
                <a:r>
                  <a:rPr lang="zh-TW" altLang="en-US" dirty="0"/>
                  <a:t>就看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在哪一個範圍！</a:t>
                </a: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8C45B9E-D1AF-DE49-B9BB-E5F0E4CC9F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387" y="5295984"/>
                <a:ext cx="2508251" cy="369332"/>
              </a:xfrm>
              <a:prstGeom prst="rect">
                <a:avLst/>
              </a:prstGeom>
              <a:blipFill>
                <a:blip r:embed="rId6"/>
                <a:stretch>
                  <a:fillRect t="-6667" r="-503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Figure_WG_24_08.jpg">
            <a:extLst>
              <a:ext uri="{FF2B5EF4-FFF2-40B4-BE49-F238E27FC236}">
                <a16:creationId xmlns:a16="http://schemas.microsoft.com/office/drawing/2014/main" id="{4A9C0553-0D9D-7245-969B-C5A894BD0C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/>
        </p:blipFill>
        <p:spPr>
          <a:xfrm>
            <a:off x="5191014" y="1954517"/>
            <a:ext cx="3300119" cy="38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文字方塊 5"/>
          <p:cNvSpPr txBox="1">
            <a:spLocks noChangeArrowheads="1"/>
          </p:cNvSpPr>
          <p:nvPr/>
        </p:nvSpPr>
        <p:spPr bwMode="auto">
          <a:xfrm>
            <a:off x="3352800" y="5039218"/>
            <a:ext cx="432654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電場如同所有電荷集中在球心的點電荷。</a:t>
            </a:r>
          </a:p>
        </p:txBody>
      </p:sp>
      <p:sp>
        <p:nvSpPr>
          <p:cNvPr id="24581" name="文字方塊 6"/>
          <p:cNvSpPr txBox="1">
            <a:spLocks noChangeArrowheads="1"/>
          </p:cNvSpPr>
          <p:nvPr/>
        </p:nvSpPr>
        <p:spPr bwMode="auto">
          <a:xfrm>
            <a:off x="3352800" y="5515531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平方反比是三度空間的性質。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2" name="文字方塊 7"/>
              <p:cNvSpPr txBox="1">
                <a:spLocks noChangeArrowheads="1"/>
              </p:cNvSpPr>
              <p:nvPr/>
            </p:nvSpPr>
            <p:spPr bwMode="auto">
              <a:xfrm>
                <a:off x="3352800" y="2420968"/>
                <a:ext cx="28956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在電荷分布以外：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  <m:r>
                      <a:rPr lang="en-US" altLang="zh-TW" b="0" i="1" smtClean="0">
                        <a:latin typeface="Cambria Math"/>
                      </a:rPr>
                      <m:t>&gt;</m:t>
                    </m:r>
                    <m:r>
                      <a:rPr lang="en-US" altLang="zh-TW" b="0" i="1" smtClean="0">
                        <a:latin typeface="Cambria Math"/>
                      </a:rPr>
                      <m:t>𝑅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582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2420968"/>
                <a:ext cx="2895600" cy="369888"/>
              </a:xfrm>
              <a:prstGeom prst="rect">
                <a:avLst/>
              </a:prstGeom>
              <a:blipFill>
                <a:blip r:embed="rId2"/>
                <a:stretch>
                  <a:fillRect l="-1754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583" name="文字方塊 8"/>
              <p:cNvSpPr txBox="1">
                <a:spLocks noChangeArrowheads="1"/>
              </p:cNvSpPr>
              <p:nvPr/>
            </p:nvSpPr>
            <p:spPr bwMode="auto">
              <a:xfrm>
                <a:off x="923533" y="1176638"/>
                <a:ext cx="740807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均勻的帶電球（球對稱，半徑為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zh-TW" altLang="en-US" dirty="0"/>
                  <a:t>）周圍距球心為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處的電場：</a:t>
                </a:r>
              </a:p>
            </p:txBody>
          </p:sp>
        </mc:Choice>
        <mc:Fallback xmlns="">
          <p:sp>
            <p:nvSpPr>
              <p:cNvPr id="24583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3533" y="1176638"/>
                <a:ext cx="7408070" cy="369332"/>
              </a:xfrm>
              <a:prstGeom prst="rect">
                <a:avLst/>
              </a:prstGeom>
              <a:blipFill>
                <a:blip r:embed="rId3"/>
                <a:stretch>
                  <a:fillRect l="-685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89" name="Picture 6" descr="24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4"/>
          <a:stretch>
            <a:fillRect/>
          </a:stretch>
        </p:blipFill>
        <p:spPr bwMode="auto">
          <a:xfrm>
            <a:off x="351669" y="2497911"/>
            <a:ext cx="2806700" cy="2438400"/>
          </a:xfrm>
          <a:prstGeom prst="rect">
            <a:avLst/>
          </a:prstGeom>
          <a:solidFill>
            <a:srgbClr val="CCFF99"/>
          </a:solidFill>
          <a:ln>
            <a:noFill/>
          </a:ln>
        </p:spPr>
      </p:pic>
      <p:sp>
        <p:nvSpPr>
          <p:cNvPr id="15" name="橢圓 14"/>
          <p:cNvSpPr/>
          <p:nvPr/>
        </p:nvSpPr>
        <p:spPr>
          <a:xfrm>
            <a:off x="982799" y="3335138"/>
            <a:ext cx="850057" cy="828368"/>
          </a:xfrm>
          <a:prstGeom prst="ellips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242685" y="3429000"/>
            <a:ext cx="59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+++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1164848" y="3798332"/>
            <a:ext cx="59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+++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907090" y="1633838"/>
                <a:ext cx="35303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選擇同球心半徑為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的球高斯面：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090" y="1633838"/>
                <a:ext cx="3530390" cy="369332"/>
              </a:xfrm>
              <a:prstGeom prst="rect">
                <a:avLst/>
              </a:prstGeom>
              <a:blipFill>
                <a:blip r:embed="rId5"/>
                <a:stretch>
                  <a:fillRect l="-1075" t="-6667" r="-358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接點 4"/>
          <p:cNvCxnSpPr/>
          <p:nvPr/>
        </p:nvCxnSpPr>
        <p:spPr>
          <a:xfrm flipH="1" flipV="1">
            <a:off x="1230931" y="3344055"/>
            <a:ext cx="154036" cy="373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endCxn id="15" idx="2"/>
          </p:cNvCxnSpPr>
          <p:nvPr/>
        </p:nvCxnSpPr>
        <p:spPr>
          <a:xfrm flipH="1">
            <a:off x="982799" y="3749322"/>
            <a:ext cx="402168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113669" y="3798332"/>
            <a:ext cx="129016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zh-TW" alt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352800" y="3019560"/>
                <a:ext cx="541161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𝑑𝐴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𝐸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𝑑𝐴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𝐸𝐴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019560"/>
                <a:ext cx="5411610" cy="818879"/>
              </a:xfrm>
              <a:prstGeom prst="rect">
                <a:avLst/>
              </a:prstGeom>
              <a:blipFill>
                <a:blip r:embed="rId6"/>
                <a:stretch>
                  <a:fillRect l="-15962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384910" y="4249144"/>
                <a:ext cx="1492973" cy="68364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910" y="4249144"/>
                <a:ext cx="1492973" cy="6836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793F14D4-90A3-BF4B-B1B0-8E95FCD6C3B4}"/>
              </a:ext>
            </a:extLst>
          </p:cNvPr>
          <p:cNvSpPr/>
          <p:nvPr/>
        </p:nvSpPr>
        <p:spPr>
          <a:xfrm>
            <a:off x="3652650" y="50828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均勻的帶電球</a:t>
            </a:r>
          </a:p>
        </p:txBody>
      </p:sp>
    </p:spTree>
    <p:extLst>
      <p:ext uri="{BB962C8B-B14F-4D97-AF65-F5344CB8AC3E}">
        <p14:creationId xmlns:p14="http://schemas.microsoft.com/office/powerpoint/2010/main" val="603989242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3047</TotalTime>
  <Words>2293</Words>
  <Application>Microsoft Macintosh PowerPoint</Application>
  <PresentationFormat>On-screen Show (4:3)</PresentationFormat>
  <Paragraphs>244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PMingLiU</vt:lpstr>
      <vt:lpstr>PMingLiU</vt:lpstr>
      <vt:lpstr>Arial</vt:lpstr>
      <vt:lpstr>Calibri</vt:lpstr>
      <vt:lpstr>Cambria Math</vt:lpstr>
      <vt:lpstr>Times New Roman</vt:lpstr>
      <vt:lpstr>預設簡報設計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chvchang</dc:creator>
  <cp:lastModifiedBy>Chia-Hung Vincent Chang</cp:lastModifiedBy>
  <cp:revision>272</cp:revision>
  <cp:lastPrinted>1601-01-01T00:00:00Z</cp:lastPrinted>
  <dcterms:created xsi:type="dcterms:W3CDTF">1601-01-01T00:00:00Z</dcterms:created>
  <dcterms:modified xsi:type="dcterms:W3CDTF">2023-05-29T08:44:20Z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