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361" r:id="rId2"/>
    <p:sldId id="1870" r:id="rId3"/>
    <p:sldId id="573" r:id="rId4"/>
    <p:sldId id="332" r:id="rId5"/>
    <p:sldId id="405" r:id="rId6"/>
    <p:sldId id="407" r:id="rId7"/>
    <p:sldId id="282" r:id="rId8"/>
    <p:sldId id="418" r:id="rId9"/>
    <p:sldId id="408" r:id="rId10"/>
    <p:sldId id="409" r:id="rId11"/>
    <p:sldId id="1868" r:id="rId12"/>
    <p:sldId id="1834" r:id="rId13"/>
    <p:sldId id="1828" r:id="rId14"/>
    <p:sldId id="362" r:id="rId15"/>
    <p:sldId id="1852" r:id="rId16"/>
    <p:sldId id="563" r:id="rId17"/>
    <p:sldId id="1832" r:id="rId18"/>
    <p:sldId id="1831" r:id="rId19"/>
    <p:sldId id="1835" r:id="rId20"/>
    <p:sldId id="1838" r:id="rId21"/>
    <p:sldId id="386" r:id="rId22"/>
    <p:sldId id="1856" r:id="rId23"/>
    <p:sldId id="1854" r:id="rId24"/>
    <p:sldId id="1858" r:id="rId25"/>
    <p:sldId id="1855" r:id="rId26"/>
    <p:sldId id="568" r:id="rId27"/>
    <p:sldId id="1822" r:id="rId28"/>
    <p:sldId id="1824" r:id="rId29"/>
    <p:sldId id="1818" r:id="rId30"/>
    <p:sldId id="1876" r:id="rId31"/>
    <p:sldId id="392" r:id="rId32"/>
    <p:sldId id="559" r:id="rId33"/>
    <p:sldId id="1890" r:id="rId34"/>
    <p:sldId id="1853" r:id="rId35"/>
    <p:sldId id="1891" r:id="rId36"/>
    <p:sldId id="1892" r:id="rId37"/>
    <p:sldId id="1877" r:id="rId38"/>
    <p:sldId id="1893" r:id="rId39"/>
    <p:sldId id="1894" r:id="rId40"/>
    <p:sldId id="1895" r:id="rId41"/>
    <p:sldId id="1713" r:id="rId42"/>
    <p:sldId id="1722" r:id="rId43"/>
    <p:sldId id="1723" r:id="rId44"/>
    <p:sldId id="1724" r:id="rId45"/>
    <p:sldId id="1725" r:id="rId46"/>
    <p:sldId id="832" r:id="rId47"/>
    <p:sldId id="1726" r:id="rId48"/>
    <p:sldId id="545" r:id="rId49"/>
    <p:sldId id="544" r:id="rId50"/>
    <p:sldId id="1728" r:id="rId51"/>
    <p:sldId id="546" r:id="rId52"/>
    <p:sldId id="1703" r:id="rId53"/>
    <p:sldId id="1731" r:id="rId54"/>
    <p:sldId id="534" r:id="rId55"/>
    <p:sldId id="1305" r:id="rId56"/>
    <p:sldId id="1306" r:id="rId57"/>
    <p:sldId id="1397" r:id="rId58"/>
    <p:sldId id="1308" r:id="rId59"/>
    <p:sldId id="1402" r:id="rId60"/>
    <p:sldId id="1309" r:id="rId61"/>
    <p:sldId id="1310" r:id="rId62"/>
    <p:sldId id="1313" r:id="rId63"/>
    <p:sldId id="1319" r:id="rId64"/>
    <p:sldId id="1321" r:id="rId65"/>
    <p:sldId id="1322" r:id="rId66"/>
    <p:sldId id="1896" r:id="rId67"/>
    <p:sldId id="1324" r:id="rId68"/>
    <p:sldId id="1405" r:id="rId69"/>
    <p:sldId id="1408" r:id="rId70"/>
    <p:sldId id="1409" r:id="rId71"/>
    <p:sldId id="1404" r:id="rId72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300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15"/>
    <p:restoredTop sz="96197" autoAdjust="0"/>
  </p:normalViewPr>
  <p:slideViewPr>
    <p:cSldViewPr>
      <p:cViewPr varScale="1">
        <p:scale>
          <a:sx n="124" d="100"/>
          <a:sy n="124" d="100"/>
        </p:scale>
        <p:origin x="96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8AB7B3-28CE-EB48-82BF-E373403BC0FD}" type="datetimeFigureOut">
              <a:rPr lang="zh-TW" altLang="en-US"/>
              <a:pPr/>
              <a:t>2023/5/30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898D7B-F0D9-BB42-A27C-15D50A29E16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5677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04C246-3A2B-F348-9465-8E68C4C0E5EF}" type="datetimeFigureOut">
              <a:rPr lang="zh-TW" altLang="en-US"/>
              <a:pPr/>
              <a:t>2023/5/30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47E1B-FF17-7548-9E10-A7BBA9810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8047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21B851-A435-A94C-9A08-BA190C238983}" type="datetimeFigureOut">
              <a:rPr lang="zh-TW" altLang="en-US"/>
              <a:pPr/>
              <a:t>2023/5/30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FA6A8-BB60-1048-834C-2C4D86F3F51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58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AB96D-D590-4645-B8A4-8251465EC80D}" type="datetimeFigureOut">
              <a:rPr lang="zh-TW" altLang="en-US"/>
              <a:pPr/>
              <a:t>2023/5/30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1D9E5-7591-984C-8777-C30518FCE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810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BB044-C07D-B149-9228-3FFB26309AC3}" type="datetimeFigureOut">
              <a:rPr lang="zh-TW" altLang="en-US"/>
              <a:pPr/>
              <a:t>2023/5/30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038F9-B5DA-1841-845C-B1DBACCEB4C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50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B680F0-B15D-2042-A9DD-01D417DAAF47}" type="datetimeFigureOut">
              <a:rPr lang="zh-TW" altLang="en-US"/>
              <a:pPr/>
              <a:t>2023/5/30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6AE2E-D9FA-2D49-BCDB-4BF568AADA3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755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864202-FC2F-CF45-86A3-7A12ECA7BB93}" type="datetimeFigureOut">
              <a:rPr lang="zh-TW" altLang="en-US"/>
              <a:pPr/>
              <a:t>2023/5/30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0CDE5-27F1-464B-AF1E-648F1F0386D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860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A3DD29-39C0-E84E-9F95-7743502D6FF7}" type="datetimeFigureOut">
              <a:rPr lang="zh-TW" altLang="en-US"/>
              <a:pPr/>
              <a:t>2023/5/30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EF304-D9FD-ED49-8F4C-7C885158934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805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71F76D-1C65-1148-A1F1-7C9168D2D7C3}" type="datetimeFigureOut">
              <a:rPr lang="zh-TW" altLang="en-US"/>
              <a:pPr/>
              <a:t>2023/5/30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6379D-893C-7942-9AFB-D3BE5C77F0E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00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971128-EDE1-D341-9589-F61BF3CA10DD}" type="datetimeFigureOut">
              <a:rPr lang="zh-TW" altLang="en-US"/>
              <a:pPr/>
              <a:t>2023/5/30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A3137-585D-8943-A153-675EA86748F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08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E2B254-1E6A-C74A-9873-724327BAA65D}" type="datetimeFigureOut">
              <a:rPr lang="zh-TW" altLang="en-US"/>
              <a:pPr/>
              <a:t>2023/5/30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F7C92-676F-C447-9CBC-78F50A693BA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127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3954ED-3537-A34C-8B72-3DF09C34A270}" type="datetimeFigureOut">
              <a:rPr lang="zh-TW" altLang="en-US"/>
              <a:pPr/>
              <a:t>2023/5/30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8ECA9-BEF3-4445-98B7-63021BABA4F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68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1F01D4-B39C-9B48-9FBB-8FFED6DF1529}" type="datetimeFigureOut">
              <a:rPr lang="zh-TW" altLang="en-US"/>
              <a:pPr/>
              <a:t>2023/5/30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B5952-7D6B-1B43-90E6-D11FC5EAE46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82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969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7DE32DF6-3493-534B-8A77-B18DA6667262}" type="datetimeFigureOut">
              <a:rPr lang="zh-TW" altLang="en-US"/>
              <a:pPr/>
              <a:t>2023/5/30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F8BD758-6FD0-1441-BB7C-CB648216DB9E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hyperlink" Target="http://upload.wikimedia.org/wikipedia/commons/6/6d/Translational_motion.gi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10" Type="http://schemas.openxmlformats.org/officeDocument/2006/relationships/image" Target="../media/image19.jp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0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0.png"/><Relationship Id="rId7" Type="http://schemas.openxmlformats.org/officeDocument/2006/relationships/image" Target="../media/image54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2.png"/><Relationship Id="rId5" Type="http://schemas.openxmlformats.org/officeDocument/2006/relationships/image" Target="../media/image46.png"/><Relationship Id="rId4" Type="http://schemas.openxmlformats.org/officeDocument/2006/relationships/image" Target="../media/image471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image" Target="../media/image460.png"/><Relationship Id="rId7" Type="http://schemas.openxmlformats.org/officeDocument/2006/relationships/image" Target="../media/image58.png"/><Relationship Id="rId12" Type="http://schemas.openxmlformats.org/officeDocument/2006/relationships/image" Target="../media/image71.png"/><Relationship Id="rId2" Type="http://schemas.openxmlformats.org/officeDocument/2006/relationships/image" Target="../media/image46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31.png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4" Type="http://schemas.openxmlformats.org/officeDocument/2006/relationships/image" Target="../media/image511.png"/><Relationship Id="rId9" Type="http://schemas.openxmlformats.org/officeDocument/2006/relationships/image" Target="../media/image65.png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iff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11.png"/><Relationship Id="rId7" Type="http://schemas.openxmlformats.org/officeDocument/2006/relationships/image" Target="../media/image661.png"/><Relationship Id="rId12" Type="http://schemas.openxmlformats.org/officeDocument/2006/relationships/image" Target="../media/image78.png"/><Relationship Id="rId17" Type="http://schemas.openxmlformats.org/officeDocument/2006/relationships/image" Target="../media/image86.png"/><Relationship Id="rId2" Type="http://schemas.openxmlformats.org/officeDocument/2006/relationships/image" Target="../media/image702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1.png"/><Relationship Id="rId11" Type="http://schemas.openxmlformats.org/officeDocument/2006/relationships/image" Target="../media/image77.png"/><Relationship Id="rId5" Type="http://schemas.openxmlformats.org/officeDocument/2006/relationships/image" Target="../media/image67.png"/><Relationship Id="rId15" Type="http://schemas.openxmlformats.org/officeDocument/2006/relationships/image" Target="../media/image84.png"/><Relationship Id="rId10" Type="http://schemas.openxmlformats.org/officeDocument/2006/relationships/image" Target="../media/image76.png"/><Relationship Id="rId4" Type="http://schemas.openxmlformats.org/officeDocument/2006/relationships/image" Target="../media/image722.png"/><Relationship Id="rId9" Type="http://schemas.openxmlformats.org/officeDocument/2006/relationships/image" Target="../media/image691.png"/><Relationship Id="rId1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820.png"/><Relationship Id="rId7" Type="http://schemas.openxmlformats.org/officeDocument/2006/relationships/image" Target="../media/image83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46.pn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8.png"/><Relationship Id="rId3" Type="http://schemas.openxmlformats.org/officeDocument/2006/relationships/image" Target="../media/image880.png"/><Relationship Id="rId7" Type="http://schemas.openxmlformats.org/officeDocument/2006/relationships/image" Target="../media/image94.png"/><Relationship Id="rId12" Type="http://schemas.openxmlformats.org/officeDocument/2006/relationships/image" Target="../media/image10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100.png"/><Relationship Id="rId5" Type="http://schemas.openxmlformats.org/officeDocument/2006/relationships/image" Target="../media/image90.png"/><Relationship Id="rId10" Type="http://schemas.openxmlformats.org/officeDocument/2006/relationships/image" Target="../media/image72.png"/><Relationship Id="rId4" Type="http://schemas.openxmlformats.org/officeDocument/2006/relationships/image" Target="../media/image89.png"/><Relationship Id="rId9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73.emf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7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emf"/><Relationship Id="rId11" Type="http://schemas.openxmlformats.org/officeDocument/2006/relationships/image" Target="../media/image76.emf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45.png"/><Relationship Id="rId7" Type="http://schemas.openxmlformats.org/officeDocument/2006/relationships/image" Target="../media/image14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1.jpeg"/><Relationship Id="rId9" Type="http://schemas.openxmlformats.org/officeDocument/2006/relationships/image" Target="../media/image1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0.png"/><Relationship Id="rId3" Type="http://schemas.openxmlformats.org/officeDocument/2006/relationships/image" Target="../media/image151.png"/><Relationship Id="rId7" Type="http://schemas.openxmlformats.org/officeDocument/2006/relationships/image" Target="../media/image155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0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7.png"/><Relationship Id="rId7" Type="http://schemas.openxmlformats.org/officeDocument/2006/relationships/image" Target="../media/image16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63.png"/><Relationship Id="rId7" Type="http://schemas.openxmlformats.org/officeDocument/2006/relationships/image" Target="../media/image9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Relationship Id="rId9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0.png"/><Relationship Id="rId7" Type="http://schemas.openxmlformats.org/officeDocument/2006/relationships/image" Target="../media/image10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0.png"/><Relationship Id="rId3" Type="http://schemas.openxmlformats.org/officeDocument/2006/relationships/image" Target="../media/image1850.png"/><Relationship Id="rId7" Type="http://schemas.openxmlformats.org/officeDocument/2006/relationships/image" Target="../media/image1890.png"/><Relationship Id="rId2" Type="http://schemas.openxmlformats.org/officeDocument/2006/relationships/image" Target="../media/image18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0.png"/><Relationship Id="rId5" Type="http://schemas.openxmlformats.org/officeDocument/2006/relationships/image" Target="../media/image1870.png"/><Relationship Id="rId10" Type="http://schemas.openxmlformats.org/officeDocument/2006/relationships/image" Target="../media/image1910.png"/><Relationship Id="rId4" Type="http://schemas.openxmlformats.org/officeDocument/2006/relationships/image" Target="../media/image1860.png"/><Relationship Id="rId9" Type="http://schemas.openxmlformats.org/officeDocument/2006/relationships/image" Target="../media/image19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0.png"/><Relationship Id="rId2" Type="http://schemas.openxmlformats.org/officeDocument/2006/relationships/image" Target="../media/image19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0.png"/><Relationship Id="rId5" Type="http://schemas.openxmlformats.org/officeDocument/2006/relationships/image" Target="../media/image1950.png"/><Relationship Id="rId4" Type="http://schemas.openxmlformats.org/officeDocument/2006/relationships/image" Target="../media/image19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7" Type="http://schemas.openxmlformats.org/officeDocument/2006/relationships/image" Target="../media/image167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0.png"/><Relationship Id="rId5" Type="http://schemas.openxmlformats.org/officeDocument/2006/relationships/image" Target="../media/image1650.pn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hyperlink" Target="http://upload.wikimedia.org/wikipedia/commons/6/6d/Translational_motion.gif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105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1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11.png"/><Relationship Id="rId7" Type="http://schemas.openxmlformats.org/officeDocument/2006/relationships/image" Target="NUL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16.png"/><Relationship Id="rId7" Type="http://schemas.openxmlformats.org/officeDocument/2006/relationships/image" Target="NUL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113.jpeg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2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24.png"/><Relationship Id="rId7" Type="http://schemas.openxmlformats.org/officeDocument/2006/relationships/image" Target="NUL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25.jpeg"/><Relationship Id="rId9" Type="http://schemas.openxmlformats.org/officeDocument/2006/relationships/image" Target="NUL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NUL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143.jpeg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gif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5.png"/><Relationship Id="rId3" Type="http://schemas.openxmlformats.org/officeDocument/2006/relationships/image" Target="../media/image10.jpeg"/><Relationship Id="rId7" Type="http://schemas.openxmlformats.org/officeDocument/2006/relationships/image" Target="../media/image31.png"/><Relationship Id="rId12" Type="http://schemas.openxmlformats.org/officeDocument/2006/relationships/image" Target="../media/image3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NUL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66.png"/><Relationship Id="rId7" Type="http://schemas.openxmlformats.org/officeDocument/2006/relationships/image" Target="NUL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72.png"/><Relationship Id="rId7" Type="http://schemas.openxmlformats.org/officeDocument/2006/relationships/image" Target="NUL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11" Type="http://schemas.openxmlformats.org/officeDocument/2006/relationships/image" Target="NULL"/><Relationship Id="rId5" Type="http://schemas.openxmlformats.org/officeDocument/2006/relationships/image" Target="../media/image174.png"/><Relationship Id="rId10" Type="http://schemas.openxmlformats.org/officeDocument/2006/relationships/image" Target="NULL"/><Relationship Id="rId4" Type="http://schemas.openxmlformats.org/officeDocument/2006/relationships/image" Target="../media/image173.png"/><Relationship Id="rId9" Type="http://schemas.openxmlformats.org/officeDocument/2006/relationships/image" Target="NUL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173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74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NULL"/><Relationship Id="rId3" Type="http://schemas.openxmlformats.org/officeDocument/2006/relationships/image" Target="../media/image144.gif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166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172.png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68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2.png"/><Relationship Id="rId18" Type="http://schemas.openxmlformats.org/officeDocument/2006/relationships/image" Target="../media/image17.png"/><Relationship Id="rId21" Type="http://schemas.openxmlformats.org/officeDocument/2006/relationships/image" Target="../media/image19.png"/><Relationship Id="rId17" Type="http://schemas.openxmlformats.org/officeDocument/2006/relationships/image" Target="../media/image1050.png"/><Relationship Id="rId2" Type="http://schemas.openxmlformats.org/officeDocument/2006/relationships/image" Target="../media/image14.png"/><Relationship Id="rId20" Type="http://schemas.openxmlformats.org/officeDocument/2006/relationships/image" Target="../media/image1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19" Type="http://schemas.openxmlformats.org/officeDocument/2006/relationships/image" Target="../media/image18.svg"/><Relationship Id="rId4" Type="http://schemas.openxmlformats.org/officeDocument/2006/relationships/image" Target="../media/image1090.png"/><Relationship Id="rId14" Type="http://schemas.openxmlformats.org/officeDocument/2006/relationships/image" Target="../media/image16.png"/><Relationship Id="rId22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370.png"/><Relationship Id="rId7" Type="http://schemas.openxmlformats.org/officeDocument/2006/relationships/image" Target="../media/image280.png"/><Relationship Id="rId12" Type="http://schemas.openxmlformats.org/officeDocument/2006/relationships/image" Target="../media/image4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2.png"/><Relationship Id="rId11" Type="http://schemas.openxmlformats.org/officeDocument/2006/relationships/image" Target="../media/image400.png"/><Relationship Id="rId5" Type="http://schemas.openxmlformats.org/officeDocument/2006/relationships/image" Target="../media/image390.png"/><Relationship Id="rId10" Type="http://schemas.openxmlformats.org/officeDocument/2006/relationships/image" Target="../media/image310.png"/><Relationship Id="rId4" Type="http://schemas.openxmlformats.org/officeDocument/2006/relationships/image" Target="../media/image380.png"/><Relationship Id="rId9" Type="http://schemas.openxmlformats.org/officeDocument/2006/relationships/image" Target="../media/image3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41"/>
          <a:stretch/>
        </p:blipFill>
        <p:spPr bwMode="auto">
          <a:xfrm>
            <a:off x="1404228" y="1679670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 bwMode="auto">
          <a:xfrm>
            <a:off x="3742084" y="1082015"/>
            <a:ext cx="1659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絕緣體</a:t>
            </a:r>
            <a:r>
              <a:rPr lang="zh-TW" altLang="en-US" dirty="0"/>
              <a:t>與導體</a:t>
            </a:r>
            <a:endParaRPr lang="zh-TW" altLang="en-US" sz="1800" dirty="0"/>
          </a:p>
        </p:txBody>
      </p:sp>
      <p:pic>
        <p:nvPicPr>
          <p:cNvPr id="6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8" r="-2387"/>
          <a:stretch/>
        </p:blipFill>
        <p:spPr bwMode="auto">
          <a:xfrm>
            <a:off x="4859453" y="1692990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5"/>
          <p:cNvSpPr txBox="1">
            <a:spLocks noChangeArrowheads="1"/>
          </p:cNvSpPr>
          <p:nvPr/>
        </p:nvSpPr>
        <p:spPr bwMode="auto">
          <a:xfrm>
            <a:off x="784340" y="5094928"/>
            <a:ext cx="8166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如果電子未填滿能帶（稱</a:t>
            </a:r>
            <a:r>
              <a:rPr lang="en-US" altLang="zh-TW" sz="1800" dirty="0"/>
              <a:t>Conduction</a:t>
            </a:r>
            <a:r>
              <a:rPr lang="zh-TW" altLang="en-US" sz="1800" dirty="0"/>
              <a:t>）</a:t>
            </a:r>
            <a:r>
              <a:rPr lang="en-US" altLang="zh-TW" sz="1800" dirty="0"/>
              <a:t> </a:t>
            </a:r>
            <a:r>
              <a:rPr lang="zh-TW" altLang="en-US" sz="1800" dirty="0"/>
              <a:t>，未滿能帶內的電子很容易改變狀態。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784340" y="5528315"/>
            <a:ext cx="7821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這些電子非常自由，可以移動。這樣的固體就可以導電，就是導體。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248BCDA-8619-B94D-AA8F-2CA94390E584}"/>
                  </a:ext>
                </a:extLst>
              </p:cNvPr>
              <p:cNvSpPr txBox="1"/>
              <p:nvPr/>
            </p:nvSpPr>
            <p:spPr bwMode="auto">
              <a:xfrm>
                <a:off x="3487431" y="3861048"/>
                <a:ext cx="708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248BCDA-8619-B94D-AA8F-2CA94390E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7431" y="3861048"/>
                <a:ext cx="708399" cy="369332"/>
              </a:xfrm>
              <a:prstGeom prst="rect">
                <a:avLst/>
              </a:prstGeom>
              <a:blipFill>
                <a:blip r:embed="rId3"/>
                <a:stretch>
                  <a:fillRect r="-877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6096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CCD92FF4-B4A7-C5E9-76A6-93417BBCF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4194536" cy="3384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B9347B-4638-543E-0958-79D8B49C2DD0}"/>
              </a:ext>
            </a:extLst>
          </p:cNvPr>
          <p:cNvSpPr txBox="1"/>
          <p:nvPr/>
        </p:nvSpPr>
        <p:spPr bwMode="auto">
          <a:xfrm>
            <a:off x="2345571" y="2996952"/>
            <a:ext cx="20045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Times New Roman" pitchFamily="18" charset="0"/>
                <a:cs typeface="Times New Roman" pitchFamily="18" charset="0"/>
              </a:rPr>
              <a:t>基態</a:t>
            </a:r>
            <a:r>
              <a:rPr lang="zh-TW" alt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Ground State</a:t>
            </a:r>
            <a:endParaRPr lang="en-TW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82FB4D-2540-6627-7E94-7C80458D3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78" y="3980188"/>
            <a:ext cx="6840760" cy="2711428"/>
          </a:xfrm>
          <a:prstGeom prst="rect">
            <a:avLst/>
          </a:prstGeom>
        </p:spPr>
      </p:pic>
      <p:pic>
        <p:nvPicPr>
          <p:cNvPr id="13" name="Picture 12" descr="File:Translational motion.gif">
            <a:hlinkClick r:id="rId4"/>
            <a:extLst>
              <a:ext uri="{FF2B5EF4-FFF2-40B4-BE49-F238E27FC236}">
                <a16:creationId xmlns:a16="http://schemas.microsoft.com/office/drawing/2014/main" id="{2CD26B35-0794-38ED-217C-1AB127B194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869" y="860282"/>
            <a:ext cx="1771269" cy="15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856BEC-ED37-0614-E7DB-83DACCDF229C}"/>
              </a:ext>
            </a:extLst>
          </p:cNvPr>
          <p:cNvSpPr txBox="1"/>
          <p:nvPr/>
        </p:nvSpPr>
        <p:spPr bwMode="auto">
          <a:xfrm>
            <a:off x="5148064" y="2516393"/>
            <a:ext cx="3168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其實比較像空腔輻射！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147A2F-7A87-3EF9-0A48-D3F9A93BED50}"/>
              </a:ext>
            </a:extLst>
          </p:cNvPr>
          <p:cNvSpPr txBox="1"/>
          <p:nvPr/>
        </p:nvSpPr>
        <p:spPr bwMode="auto">
          <a:xfrm>
            <a:off x="827584" y="116632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這是三維箱子內單一電子的定態能階與波函數。</a:t>
            </a:r>
          </a:p>
        </p:txBody>
      </p:sp>
    </p:spTree>
    <p:extLst>
      <p:ext uri="{BB962C8B-B14F-4D97-AF65-F5344CB8AC3E}">
        <p14:creationId xmlns:p14="http://schemas.microsoft.com/office/powerpoint/2010/main" val="275188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948742D-892B-B343-0C68-63FB6BE3B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90" y="1105342"/>
            <a:ext cx="2698378" cy="2652296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2F8919C-6634-0336-BA0F-921B3EA34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11" y="1124744"/>
            <a:ext cx="2698378" cy="2652296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2FFA3DF-EC25-9A19-5605-1CB180DE9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92" y="1142331"/>
            <a:ext cx="2698378" cy="2652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71080-E641-F44E-CAB1-3E6E7A9B57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263" t="7967" r="2105"/>
          <a:stretch/>
        </p:blipFill>
        <p:spPr>
          <a:xfrm>
            <a:off x="3385702" y="3933056"/>
            <a:ext cx="2372595" cy="265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39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788956" y="2753913"/>
                <a:ext cx="8355044" cy="411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以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zh-TW" altLang="en-US" sz="1800" b="0" i="1" smtClean="0">
                        <a:latin typeface="Cambria Math"/>
                      </a:rPr>
                      <m:t>畫</m:t>
                    </m:r>
                  </m:oMath>
                </a14:m>
                <a:r>
                  <a:rPr lang="zh-TW" altLang="en-US" sz="1800" dirty="0"/>
                  <a:t>一空間，一個態即是一個點</a:t>
                </a:r>
                <a:r>
                  <a:rPr lang="zh-TW" altLang="en-US" dirty="0"/>
                  <a:t>，在</a:t>
                </a:r>
                <a:r>
                  <a:rPr lang="zh-TW" altLang="en-US" sz="1800" dirty="0"/>
                  <a:t>此空間內狀態分佈的密度是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56" y="2753913"/>
                <a:ext cx="8355044" cy="411010"/>
              </a:xfrm>
              <a:prstGeom prst="rect">
                <a:avLst/>
              </a:prstGeom>
              <a:blipFill>
                <a:blip r:embed="rId2"/>
                <a:stretch>
                  <a:fillRect l="-455" b="-1470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/>
              <p:nvPr/>
            </p:nvSpPr>
            <p:spPr bwMode="auto">
              <a:xfrm>
                <a:off x="3694176" y="3883338"/>
                <a:ext cx="272157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4176" y="3883338"/>
                <a:ext cx="2721578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A2FBC5-D73C-D566-6B3E-5A5EB482274A}"/>
                  </a:ext>
                </a:extLst>
              </p:cNvPr>
              <p:cNvSpPr txBox="1"/>
              <p:nvPr/>
            </p:nvSpPr>
            <p:spPr bwMode="auto">
              <a:xfrm>
                <a:off x="4570755" y="2271278"/>
                <a:ext cx="3177749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一組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/>
                  <a:t>對應一個態！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A2FBC5-D73C-D566-6B3E-5A5EB4822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0755" y="2271278"/>
                <a:ext cx="3177749" cy="411010"/>
              </a:xfrm>
              <a:prstGeom prst="rect">
                <a:avLst/>
              </a:prstGeom>
              <a:blipFill>
                <a:blip r:embed="rId4"/>
                <a:stretch>
                  <a:fillRect l="-1992" t="-3030" b="-151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1DB3C40-5573-9E38-FF61-312890C078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13" b="3743"/>
          <a:stretch/>
        </p:blipFill>
        <p:spPr>
          <a:xfrm>
            <a:off x="833904" y="3164923"/>
            <a:ext cx="2585968" cy="2354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4E977F-4DB9-ACCC-5332-88AAC9BD27A4}"/>
              </a:ext>
            </a:extLst>
          </p:cNvPr>
          <p:cNvSpPr txBox="1"/>
          <p:nvPr/>
        </p:nvSpPr>
        <p:spPr bwMode="auto">
          <a:xfrm>
            <a:off x="796683" y="1711354"/>
            <a:ext cx="78785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能態的分布還可以用另一個圖像來表示，當量子數大時使用更加方便：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6">
                <a:extLst>
                  <a:ext uri="{FF2B5EF4-FFF2-40B4-BE49-F238E27FC236}">
                    <a16:creationId xmlns:a16="http://schemas.microsoft.com/office/drawing/2014/main" id="{4859CB6A-7B07-EEB0-403A-B87B483472CB}"/>
                  </a:ext>
                </a:extLst>
              </p:cNvPr>
              <p:cNvSpPr txBox="1"/>
              <p:nvPr/>
            </p:nvSpPr>
            <p:spPr>
              <a:xfrm>
                <a:off x="841515" y="5860630"/>
                <a:ext cx="7898530" cy="52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 dirty="0"/>
                  <a:t>是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</a:rPr>
                      <m:t>在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dirty="0"/>
                  <a:t>空間中，與原點的距離平方。恰等於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𝐸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12" name="文字方塊 26">
                <a:extLst>
                  <a:ext uri="{FF2B5EF4-FFF2-40B4-BE49-F238E27FC236}">
                    <a16:creationId xmlns:a16="http://schemas.microsoft.com/office/drawing/2014/main" id="{4859CB6A-7B07-EEB0-403A-B87B48347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515" y="5860630"/>
                <a:ext cx="7898530" cy="524182"/>
              </a:xfrm>
              <a:prstGeom prst="rect">
                <a:avLst/>
              </a:prstGeom>
              <a:blipFill>
                <a:blip r:embed="rId7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C12345-A527-ACD1-EAAD-4FC3186462ED}"/>
                  </a:ext>
                </a:extLst>
              </p:cNvPr>
              <p:cNvSpPr txBox="1"/>
              <p:nvPr/>
            </p:nvSpPr>
            <p:spPr bwMode="auto">
              <a:xfrm>
                <a:off x="820167" y="5561411"/>
                <a:ext cx="56166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這圖除了狀態的分佈，其實也標示出了狀態的能量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C12345-A527-ACD1-EAAD-4FC318646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0167" y="5561411"/>
                <a:ext cx="5616624" cy="369332"/>
              </a:xfrm>
              <a:prstGeom prst="rect">
                <a:avLst/>
              </a:prstGeom>
              <a:blipFill>
                <a:blip r:embed="rId8"/>
                <a:stretch>
                  <a:fillRect l="-903" t="-6452" r="-451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1D7CC2AE-4BF5-4E07-94F0-552681BCAF15}"/>
                  </a:ext>
                </a:extLst>
              </p:cNvPr>
              <p:cNvSpPr txBox="1"/>
              <p:nvPr/>
            </p:nvSpPr>
            <p:spPr bwMode="auto">
              <a:xfrm>
                <a:off x="839736" y="2138957"/>
                <a:ext cx="3651512" cy="57246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1D7CC2AE-4BF5-4E07-94F0-552681BCA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736" y="2138957"/>
                <a:ext cx="3651512" cy="572464"/>
              </a:xfrm>
              <a:prstGeom prst="rect">
                <a:avLst/>
              </a:prstGeom>
              <a:blipFill>
                <a:blip r:embed="rId9"/>
                <a:stretch>
                  <a:fillRect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CB717DE-0E67-E335-BA97-AF0C3D03ABF6}"/>
              </a:ext>
            </a:extLst>
          </p:cNvPr>
          <p:cNvSpPr txBox="1"/>
          <p:nvPr/>
        </p:nvSpPr>
        <p:spPr bwMode="auto">
          <a:xfrm>
            <a:off x="820167" y="6348276"/>
            <a:ext cx="43186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代表態的點距離原點越遠，能量越大！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1CA61FD0-3707-44E0-7F8A-5486A67108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75" y="211230"/>
            <a:ext cx="1774861" cy="143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5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12" grpId="0"/>
      <p:bldP spid="14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E1C348-FE6F-8ABB-B764-287C7E637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019679"/>
            <a:ext cx="3450064" cy="357231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 bwMode="auto">
          <a:xfrm>
            <a:off x="711647" y="1340768"/>
            <a:ext cx="77207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現在問：</a:t>
            </a:r>
            <a:r>
              <a:rPr lang="zh-TW" altLang="en-US" dirty="0"/>
              <a:t>如果溫度</a:t>
            </a:r>
            <a:r>
              <a:rPr lang="zh-TW" altLang="en-US" sz="1800" dirty="0"/>
              <a:t>為零，電子的狀態會是如何？</a:t>
            </a:r>
          </a:p>
        </p:txBody>
      </p:sp>
      <p:sp>
        <p:nvSpPr>
          <p:cNvPr id="3" name="文字方塊 6">
            <a:extLst>
              <a:ext uri="{FF2B5EF4-FFF2-40B4-BE49-F238E27FC236}">
                <a16:creationId xmlns:a16="http://schemas.microsoft.com/office/drawing/2014/main" id="{20EE7F32-E626-0CD1-99FD-527F60D40DB6}"/>
              </a:ext>
            </a:extLst>
          </p:cNvPr>
          <p:cNvSpPr txBox="1"/>
          <p:nvPr/>
        </p:nvSpPr>
        <p:spPr bwMode="auto">
          <a:xfrm>
            <a:off x="711646" y="1746960"/>
            <a:ext cx="77207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根據波茲曼</a:t>
            </a:r>
            <a:r>
              <a:rPr lang="zh-TW" altLang="en-US" dirty="0"/>
              <a:t>分佈</a:t>
            </a:r>
            <a:r>
              <a:rPr lang="zh-TW" altLang="en-US" sz="1800" dirty="0"/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8">
                <a:extLst>
                  <a:ext uri="{FF2B5EF4-FFF2-40B4-BE49-F238E27FC236}">
                    <a16:creationId xmlns:a16="http://schemas.microsoft.com/office/drawing/2014/main" id="{C2C7E33A-8ADA-994B-9165-CD320696C047}"/>
                  </a:ext>
                </a:extLst>
              </p:cNvPr>
              <p:cNvSpPr txBox="1"/>
              <p:nvPr/>
            </p:nvSpPr>
            <p:spPr>
              <a:xfrm>
                <a:off x="745317" y="2565267"/>
                <a:ext cx="2017796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8">
                <a:extLst>
                  <a:ext uri="{FF2B5EF4-FFF2-40B4-BE49-F238E27FC236}">
                    <a16:creationId xmlns:a16="http://schemas.microsoft.com/office/drawing/2014/main" id="{C2C7E33A-8ADA-994B-9165-CD320696C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317" y="2565267"/>
                <a:ext cx="2017796" cy="391261"/>
              </a:xfrm>
              <a:prstGeom prst="rect">
                <a:avLst/>
              </a:prstGeom>
              <a:blipFill>
                <a:blip r:embed="rId3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8145ED0-972B-14FB-D0DF-656ADEE0F46C}"/>
              </a:ext>
            </a:extLst>
          </p:cNvPr>
          <p:cNvSpPr txBox="1"/>
          <p:nvPr/>
        </p:nvSpPr>
        <p:spPr bwMode="auto">
          <a:xfrm>
            <a:off x="2809022" y="2547762"/>
            <a:ext cx="2608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基態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Ground State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4A6EE5-898E-20E4-6C78-6019D48EA41F}"/>
              </a:ext>
            </a:extLst>
          </p:cNvPr>
          <p:cNvSpPr/>
          <p:nvPr/>
        </p:nvSpPr>
        <p:spPr>
          <a:xfrm>
            <a:off x="3635896" y="4941168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F3095E-BBA1-948D-821F-8660E7082127}"/>
              </a:ext>
            </a:extLst>
          </p:cNvPr>
          <p:cNvSpPr txBox="1"/>
          <p:nvPr/>
        </p:nvSpPr>
        <p:spPr bwMode="auto">
          <a:xfrm>
            <a:off x="711646" y="2138609"/>
            <a:ext cx="667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彼此不干擾的電子個自都會選擇進入能量最低的狀態。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C3EFBD-9FF5-AAA9-CB51-A3E9D110C0E6}"/>
                  </a:ext>
                </a:extLst>
              </p:cNvPr>
              <p:cNvSpPr txBox="1"/>
              <p:nvPr/>
            </p:nvSpPr>
            <p:spPr bwMode="auto">
              <a:xfrm>
                <a:off x="745317" y="404664"/>
                <a:ext cx="62029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電子氣是把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個彼此無作用的自由電子放入箱中。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C3EFBD-9FF5-AAA9-CB51-A3E9D110C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317" y="404664"/>
                <a:ext cx="6202947" cy="369332"/>
              </a:xfrm>
              <a:prstGeom prst="rect">
                <a:avLst/>
              </a:prstGeom>
              <a:blipFill>
                <a:blip r:embed="rId4"/>
                <a:stretch>
                  <a:fillRect l="-81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B8F5BB9-7583-C10E-05FC-7508247A7A17}"/>
              </a:ext>
            </a:extLst>
          </p:cNvPr>
          <p:cNvSpPr txBox="1"/>
          <p:nvPr/>
        </p:nvSpPr>
        <p:spPr bwMode="auto">
          <a:xfrm>
            <a:off x="745317" y="810856"/>
            <a:ext cx="75710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彼此無作用，所以這些電子就會選擇進入以上所得到的單一電子定態。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398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1328768" y="2724404"/>
                <a:ext cx="68068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電子能填到的最高能量，就稱為費米能量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Fermi Energy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8768" y="2724404"/>
                <a:ext cx="6806815" cy="369332"/>
              </a:xfrm>
              <a:prstGeom prst="rect">
                <a:avLst/>
              </a:prstGeom>
              <a:blipFill>
                <a:blip r:embed="rId2"/>
                <a:stretch>
                  <a:fillRect l="-74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 bwMode="auto">
          <a:xfrm>
            <a:off x="1232345" y="1041083"/>
            <a:ext cx="64050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endParaRPr lang="zh-TW" altLang="en-US" sz="1800" dirty="0"/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1319093" y="2308679"/>
            <a:ext cx="7560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所以彼此不作用的自由電子，彼此卻好像有一個不能忽略的排斥作用。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20BB2B3-B666-6E9F-E5BE-D904C0535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69" y="1035231"/>
            <a:ext cx="660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 dirty="0"/>
              <a:t>電子滿足不形容原理</a:t>
            </a:r>
            <a:r>
              <a:rPr lang="zh-TW" altLang="en-US" sz="1800" dirty="0">
                <a:latin typeface="Times New Roman" charset="0"/>
                <a:cs typeface="Times New Roman" charset="0"/>
              </a:rPr>
              <a:t>：兩個電子不能占據同一個量子態。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E522294-CB1B-B71C-0DA0-6721B2F37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093" y="1884927"/>
            <a:ext cx="68164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>
                <a:latin typeface="Times New Roman" charset="0"/>
                <a:cs typeface="Times New Roman" charset="0"/>
              </a:rPr>
              <a:t>一</a:t>
            </a:r>
            <a:r>
              <a:rPr lang="zh-TW" altLang="en-US" sz="1800" dirty="0">
                <a:latin typeface="Times New Roman" charset="0"/>
                <a:cs typeface="Times New Roman" charset="0"/>
              </a:rPr>
              <a:t>個量子狀態，只能放置一個電子。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0DD8A-488A-11E9-26FF-4488F6EADD7B}"/>
              </a:ext>
            </a:extLst>
          </p:cNvPr>
          <p:cNvSpPr txBox="1"/>
          <p:nvPr/>
        </p:nvSpPr>
        <p:spPr bwMode="auto">
          <a:xfrm>
            <a:off x="1319093" y="1461175"/>
            <a:ext cx="6994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電子會一個一個由下往上填，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就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是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由最低的能階向上一一配置！</a:t>
            </a:r>
            <a:endParaRPr lang="zh-CN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98B40D-61AB-218C-89DE-CD81E8E12F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184"/>
          <a:stretch/>
        </p:blipFill>
        <p:spPr>
          <a:xfrm>
            <a:off x="4495162" y="4077072"/>
            <a:ext cx="2376028" cy="2043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621854-2EE7-599B-61F9-930165DEBB33}"/>
                  </a:ext>
                </a:extLst>
              </p:cNvPr>
              <p:cNvSpPr txBox="1"/>
              <p:nvPr/>
            </p:nvSpPr>
            <p:spPr bwMode="auto">
              <a:xfrm>
                <a:off x="6433337" y="5393813"/>
                <a:ext cx="5480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621854-2EE7-599B-61F9-930165DEB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3337" y="5393813"/>
                <a:ext cx="548055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63E7A619-4162-927D-0ABB-DBF683C7F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703" y="3288599"/>
            <a:ext cx="2404675" cy="28321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ECC888-1C57-24CE-9453-EB1160D3B49E}"/>
              </a:ext>
            </a:extLst>
          </p:cNvPr>
          <p:cNvSpPr txBox="1"/>
          <p:nvPr/>
        </p:nvSpPr>
        <p:spPr bwMode="auto">
          <a:xfrm>
            <a:off x="1319093" y="599189"/>
            <a:ext cx="4909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電子等費米子卻有奇特的社交規則：</a:t>
            </a:r>
          </a:p>
        </p:txBody>
      </p:sp>
    </p:spTree>
    <p:extLst>
      <p:ext uri="{BB962C8B-B14F-4D97-AF65-F5344CB8AC3E}">
        <p14:creationId xmlns:p14="http://schemas.microsoft.com/office/powerpoint/2010/main" val="3192724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B91378-5B93-0724-B1D5-C5DBFAE66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756747"/>
            <a:ext cx="2857500" cy="3365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ABA6D3-BC4F-CC88-DDAD-71C3574AEECC}"/>
                  </a:ext>
                </a:extLst>
              </p:cNvPr>
              <p:cNvSpPr txBox="1"/>
              <p:nvPr/>
            </p:nvSpPr>
            <p:spPr bwMode="auto">
              <a:xfrm>
                <a:off x="1219334" y="4202212"/>
                <a:ext cx="77451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而且只有</a:t>
                </a:r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能量略低於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的電子才有機會透過加熱或加電場改變狀態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ABA6D3-BC4F-CC88-DDAD-71C3574AE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9334" y="4202212"/>
                <a:ext cx="7745154" cy="369332"/>
              </a:xfrm>
              <a:prstGeom prst="rect">
                <a:avLst/>
              </a:prstGeom>
              <a:blipFill>
                <a:blip r:embed="rId3"/>
                <a:stretch>
                  <a:fillRect l="-65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76DC3FD-B92A-1024-1F7B-FE877F2F0345}"/>
              </a:ext>
            </a:extLst>
          </p:cNvPr>
          <p:cNvSpPr txBox="1"/>
          <p:nvPr/>
        </p:nvSpPr>
        <p:spPr bwMode="auto">
          <a:xfrm>
            <a:off x="1219334" y="4621778"/>
            <a:ext cx="55849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其餘的電子，改變的機會都已被其他電子佔據。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C02063-D5E1-80F4-6FE3-7F6733D9FC36}"/>
                  </a:ext>
                </a:extLst>
              </p:cNvPr>
              <p:cNvSpPr txBox="1"/>
              <p:nvPr/>
            </p:nvSpPr>
            <p:spPr bwMode="auto">
              <a:xfrm>
                <a:off x="1219334" y="5032366"/>
                <a:ext cx="695306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可見固體的性質，常是由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電子在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能量接近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時的行為所決定！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C02063-D5E1-80F4-6FE3-7F6733D9F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9334" y="5032366"/>
                <a:ext cx="6953066" cy="369332"/>
              </a:xfrm>
              <a:prstGeom prst="rect">
                <a:avLst/>
              </a:prstGeom>
              <a:blipFill>
                <a:blip r:embed="rId4"/>
                <a:stretch>
                  <a:fillRect l="-7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DFEE00E8-F638-994E-1711-F9718814DD22}"/>
                  </a:ext>
                </a:extLst>
              </p:cNvPr>
              <p:cNvSpPr txBox="1"/>
              <p:nvPr/>
            </p:nvSpPr>
            <p:spPr bwMode="auto">
              <a:xfrm>
                <a:off x="1264525" y="6058954"/>
                <a:ext cx="62605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如何由</a:t>
                </a:r>
                <a:r>
                  <a:rPr lang="zh-TW" altLang="en-US" dirty="0"/>
                  <a:t>電子個數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dirty="0"/>
                  <a:t>計算費</a:t>
                </a:r>
                <a:r>
                  <a:rPr lang="zh-TW" altLang="en-US" sz="1800" dirty="0"/>
                  <a:t>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/>
                  <a:t>？</a:t>
                </a:r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DFEE00E8-F638-994E-1711-F9718814D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4525" y="6058954"/>
                <a:ext cx="6260514" cy="369332"/>
              </a:xfrm>
              <a:prstGeom prst="rect">
                <a:avLst/>
              </a:prstGeom>
              <a:blipFill>
                <a:blip r:embed="rId5"/>
                <a:stretch>
                  <a:fillRect l="-810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">
                <a:extLst>
                  <a:ext uri="{FF2B5EF4-FFF2-40B4-BE49-F238E27FC236}">
                    <a16:creationId xmlns:a16="http://schemas.microsoft.com/office/drawing/2014/main" id="{EDB09373-AE3A-924B-5A4B-DBC3950E4798}"/>
                  </a:ext>
                </a:extLst>
              </p:cNvPr>
              <p:cNvSpPr txBox="1"/>
              <p:nvPr/>
            </p:nvSpPr>
            <p:spPr bwMode="auto">
              <a:xfrm>
                <a:off x="1264525" y="5636598"/>
                <a:ext cx="62605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費米能量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/>
                  <a:t>顯然由自由</a:t>
                </a:r>
                <a:r>
                  <a:rPr lang="zh-TW" altLang="en-US" dirty="0"/>
                  <a:t>電子個數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dirty="0"/>
                  <a:t>決定，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2">
                <a:extLst>
                  <a:ext uri="{FF2B5EF4-FFF2-40B4-BE49-F238E27FC236}">
                    <a16:creationId xmlns:a16="http://schemas.microsoft.com/office/drawing/2014/main" id="{EDB09373-AE3A-924B-5A4B-DBC3950E4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4525" y="5636598"/>
                <a:ext cx="6260514" cy="369332"/>
              </a:xfrm>
              <a:prstGeom prst="rect">
                <a:avLst/>
              </a:prstGeom>
              <a:blipFill>
                <a:blip r:embed="rId6"/>
                <a:stretch>
                  <a:fillRect l="-81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27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711646" y="1018335"/>
                <a:ext cx="82652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可見：能量低於費米能量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的能態的數目就是電子個數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/>
                  <a:t>。</a:t>
                </a:r>
                <a:r>
                  <a:rPr lang="zh-TW" altLang="en-US" dirty="0">
                    <a:latin typeface="Times New Roman" charset="0"/>
                    <a:cs typeface="Times New Roman" charset="0"/>
                  </a:rPr>
                  <a:t>計算能態數目即可。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1646" y="1018335"/>
                <a:ext cx="8265216" cy="369332"/>
              </a:xfrm>
              <a:prstGeom prst="rect">
                <a:avLst/>
              </a:prstGeom>
              <a:blipFill>
                <a:blip r:embed="rId2"/>
                <a:stretch>
                  <a:fillRect l="-76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711646" y="1453478"/>
                <a:ext cx="6508385" cy="411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/>
                  <a:t>空間，一個態即是一個點</a:t>
                </a:r>
                <a:r>
                  <a:rPr lang="zh-TW" altLang="en-US" dirty="0"/>
                  <a:t>，</a:t>
                </a:r>
                <a:r>
                  <a:rPr lang="zh-TW" altLang="en-US" sz="1800" dirty="0"/>
                  <a:t>狀態分佈的密度是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46" y="1453478"/>
                <a:ext cx="6508385" cy="411010"/>
              </a:xfrm>
              <a:prstGeom prst="rect">
                <a:avLst/>
              </a:prstGeom>
              <a:blipFill>
                <a:blip r:embed="rId3"/>
                <a:stretch>
                  <a:fillRect l="-975" b="-181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4">
            <a:extLst>
              <a:ext uri="{FF2B5EF4-FFF2-40B4-BE49-F238E27FC236}">
                <a16:creationId xmlns:a16="http://schemas.microsoft.com/office/drawing/2014/main" id="{8DF8E09C-7369-B5D3-934E-AB2FBFFF4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646" y="541996"/>
            <a:ext cx="660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 dirty="0">
                <a:latin typeface="Times New Roman" charset="0"/>
                <a:cs typeface="Times New Roman" charset="0"/>
              </a:rPr>
              <a:t>因為一個量子態</a:t>
            </a:r>
            <a:r>
              <a:rPr lang="zh-TW" altLang="en-US" dirty="0">
                <a:latin typeface="Times New Roman" charset="0"/>
                <a:cs typeface="Times New Roman" charset="0"/>
              </a:rPr>
              <a:t>只能容納一個電子，</a:t>
            </a:r>
            <a:endParaRPr lang="zh-TW" altLang="en-US" sz="1800" dirty="0">
              <a:latin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/>
              <p:nvPr/>
            </p:nvSpPr>
            <p:spPr bwMode="auto">
              <a:xfrm>
                <a:off x="4029166" y="2793608"/>
                <a:ext cx="272157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9166" y="2793608"/>
                <a:ext cx="2721578" cy="648126"/>
              </a:xfrm>
              <a:prstGeom prst="rect">
                <a:avLst/>
              </a:prstGeom>
              <a:blipFill>
                <a:blip r:embed="rId4"/>
                <a:stretch>
                  <a:fillRect b="-18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1DB3C40-5573-9E38-FF61-312890C07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88" y="1906180"/>
            <a:ext cx="2721578" cy="28180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729215-7B93-142F-0595-59CCE9B68A48}"/>
              </a:ext>
            </a:extLst>
          </p:cNvPr>
          <p:cNvSpPr txBox="1"/>
          <p:nvPr/>
        </p:nvSpPr>
        <p:spPr bwMode="auto">
          <a:xfrm>
            <a:off x="846088" y="4803145"/>
            <a:ext cx="21961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定義與原點距離：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675904-DA6B-50F3-E991-0EB8D51D97FA}"/>
                  </a:ext>
                </a:extLst>
              </p:cNvPr>
              <p:cNvSpPr txBox="1"/>
              <p:nvPr/>
            </p:nvSpPr>
            <p:spPr bwMode="auto">
              <a:xfrm>
                <a:off x="2715341" y="4773991"/>
                <a:ext cx="2196134" cy="6560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675904-DA6B-50F3-E991-0EB8D51D9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5341" y="4773991"/>
                <a:ext cx="2196134" cy="6560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3DFB01-3892-47BA-0F2E-5C03F982121F}"/>
                  </a:ext>
                </a:extLst>
              </p:cNvPr>
              <p:cNvSpPr txBox="1"/>
              <p:nvPr/>
            </p:nvSpPr>
            <p:spPr bwMode="auto">
              <a:xfrm>
                <a:off x="5166568" y="4776099"/>
                <a:ext cx="1584176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3DFB01-3892-47BA-0F2E-5C03F9821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66568" y="4776099"/>
                <a:ext cx="1584176" cy="648126"/>
              </a:xfrm>
              <a:prstGeom prst="rect">
                <a:avLst/>
              </a:prstGeom>
              <a:blipFill>
                <a:blip r:embed="rId7"/>
                <a:stretch>
                  <a:fillRect b="-37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57406328-34F0-BD97-FE9E-45BEBBEF982C}"/>
                  </a:ext>
                </a:extLst>
              </p:cNvPr>
              <p:cNvSpPr txBox="1"/>
              <p:nvPr/>
            </p:nvSpPr>
            <p:spPr>
              <a:xfrm>
                <a:off x="846088" y="5430004"/>
                <a:ext cx="7898530" cy="52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因此能量小於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的態，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距離平方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就小於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。將此值記為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57406328-34F0-BD97-FE9E-45BEBBEF9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88" y="5430004"/>
                <a:ext cx="7898530" cy="524182"/>
              </a:xfrm>
              <a:prstGeom prst="rect">
                <a:avLst/>
              </a:prstGeom>
              <a:blipFill>
                <a:blip r:embed="rId8"/>
                <a:stretch>
                  <a:fillRect l="-642" b="-71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C4A1859-7603-331E-5825-CC3EF96500F7}"/>
                  </a:ext>
                </a:extLst>
              </p:cNvPr>
              <p:cNvSpPr txBox="1"/>
              <p:nvPr/>
            </p:nvSpPr>
            <p:spPr bwMode="auto">
              <a:xfrm>
                <a:off x="846088" y="5965745"/>
                <a:ext cx="81307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對應的點就在一半徑為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的球內，因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狀態分佈密度是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，球體積就是狀態數目。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C4A1859-7603-331E-5825-CC3EF9650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088" y="5965745"/>
                <a:ext cx="8130774" cy="369332"/>
              </a:xfrm>
              <a:prstGeom prst="rect">
                <a:avLst/>
              </a:prstGeom>
              <a:blipFill>
                <a:blip r:embed="rId9"/>
                <a:stretch>
                  <a:fillRect l="-62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4072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51013-2841-1E57-A2C1-7477F7A17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35" y="1011171"/>
            <a:ext cx="2376264" cy="24604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E22EEFA-7CB0-71F6-0C45-4765B6CE5754}"/>
                  </a:ext>
                </a:extLst>
              </p:cNvPr>
              <p:cNvSpPr txBox="1"/>
              <p:nvPr/>
            </p:nvSpPr>
            <p:spPr bwMode="auto">
              <a:xfrm>
                <a:off x="1043608" y="276784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有電子佔據的態，對應的點就在一半徑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的八分之一球內，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E22EEFA-7CB0-71F6-0C45-4765B6CE5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276784"/>
                <a:ext cx="7128792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45333D-66F3-6AB7-F26F-41E3026E8D53}"/>
                  </a:ext>
                </a:extLst>
              </p:cNvPr>
              <p:cNvSpPr txBox="1"/>
              <p:nvPr/>
            </p:nvSpPr>
            <p:spPr bwMode="auto">
              <a:xfrm>
                <a:off x="1043608" y="644520"/>
                <a:ext cx="63367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因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狀態分佈的密度是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，八分之一球的體積就是狀態數目。</a:t>
                </a:r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45333D-66F3-6AB7-F26F-41E3026E8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644520"/>
                <a:ext cx="6336704" cy="369332"/>
              </a:xfrm>
              <a:prstGeom prst="rect">
                <a:avLst/>
              </a:prstGeom>
              <a:blipFill>
                <a:blip r:embed="rId4"/>
                <a:stretch>
                  <a:fillRect l="-80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F487AD-01F9-242B-D463-ECC56EDFB52E}"/>
                  </a:ext>
                </a:extLst>
              </p:cNvPr>
              <p:cNvSpPr txBox="1"/>
              <p:nvPr/>
            </p:nvSpPr>
            <p:spPr bwMode="auto">
              <a:xfrm>
                <a:off x="3788442" y="1196379"/>
                <a:ext cx="2213619" cy="86946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F487AD-01F9-242B-D463-ECC56EDFB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8442" y="1196379"/>
                <a:ext cx="2213619" cy="869469"/>
              </a:xfrm>
              <a:prstGeom prst="rect">
                <a:avLst/>
              </a:prstGeom>
              <a:blipFill>
                <a:blip r:embed="rId5"/>
                <a:stretch>
                  <a:fillRect l="-26286" t="-115942" r="-571" b="-18260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C262FC05-7900-888E-5C19-1626E364A24A}"/>
                  </a:ext>
                </a:extLst>
              </p:cNvPr>
              <p:cNvSpPr txBox="1"/>
              <p:nvPr/>
            </p:nvSpPr>
            <p:spPr bwMode="auto">
              <a:xfrm>
                <a:off x="1043608" y="3429504"/>
                <a:ext cx="68286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能量低於費米能量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的能態的數目乘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zh-TW" altLang="en-US" dirty="0"/>
                  <a:t>就是電子個數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C262FC05-7900-888E-5C19-1626E364A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3429504"/>
                <a:ext cx="6828619" cy="369332"/>
              </a:xfrm>
              <a:prstGeom prst="rect">
                <a:avLst/>
              </a:prstGeom>
              <a:blipFill>
                <a:blip r:embed="rId6"/>
                <a:stretch>
                  <a:fillRect l="-743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2DA468-AC16-F539-8C6B-0188F80596F1}"/>
                  </a:ext>
                </a:extLst>
              </p:cNvPr>
              <p:cNvSpPr txBox="1"/>
              <p:nvPr/>
            </p:nvSpPr>
            <p:spPr bwMode="auto">
              <a:xfrm>
                <a:off x="1116505" y="3781939"/>
                <a:ext cx="5677515" cy="7811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=2∙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6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6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2DA468-AC16-F539-8C6B-0188F8059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6505" y="3781939"/>
                <a:ext cx="5677515" cy="7811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085E2D-3395-9DF6-C51B-E24E1E3EB798}"/>
                  </a:ext>
                </a:extLst>
              </p:cNvPr>
              <p:cNvSpPr txBox="1"/>
              <p:nvPr/>
            </p:nvSpPr>
            <p:spPr bwMode="auto">
              <a:xfrm>
                <a:off x="1120950" y="4679871"/>
                <a:ext cx="3597763" cy="6794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085E2D-3395-9DF6-C51B-E24E1E3EB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950" y="4679871"/>
                <a:ext cx="3597763" cy="679417"/>
              </a:xfrm>
              <a:prstGeom prst="rect">
                <a:avLst/>
              </a:prstGeom>
              <a:blipFill>
                <a:blip r:embed="rId8"/>
                <a:stretch>
                  <a:fillRect b="-925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50AF0A-42AA-B7DB-E02A-EF4D090BDE8A}"/>
                  </a:ext>
                </a:extLst>
              </p:cNvPr>
              <p:cNvSpPr txBox="1"/>
              <p:nvPr/>
            </p:nvSpPr>
            <p:spPr bwMode="auto">
              <a:xfrm>
                <a:off x="1772007" y="1236089"/>
                <a:ext cx="32545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TW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50AF0A-42AA-B7DB-E02A-EF4D090BD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2007" y="1236089"/>
                <a:ext cx="325455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95EC3D-0DC5-375C-CE64-0F0FA36E5D77}"/>
                  </a:ext>
                </a:extLst>
              </p:cNvPr>
              <p:cNvSpPr txBox="1"/>
              <p:nvPr/>
            </p:nvSpPr>
            <p:spPr bwMode="auto">
              <a:xfrm>
                <a:off x="4718713" y="4884730"/>
                <a:ext cx="38164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由單位體積電子數決定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95EC3D-0DC5-375C-CE64-0F0FA36E5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18713" y="4884730"/>
                <a:ext cx="3816424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C39FF4-BEEF-7595-B34F-84FD60DA4914}"/>
                  </a:ext>
                </a:extLst>
              </p:cNvPr>
              <p:cNvSpPr txBox="1"/>
              <p:nvPr/>
            </p:nvSpPr>
            <p:spPr bwMode="auto">
              <a:xfrm>
                <a:off x="7599032" y="4748352"/>
                <a:ext cx="936105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C39FF4-BEEF-7595-B34F-84FD60DA4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99032" y="4748352"/>
                <a:ext cx="936105" cy="610936"/>
              </a:xfrm>
              <a:prstGeom prst="rect">
                <a:avLst/>
              </a:prstGeom>
              <a:blipFill>
                <a:blip r:embed="rId11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BEA946-584C-5CB8-4944-349B46CD5C57}"/>
                  </a:ext>
                </a:extLst>
              </p:cNvPr>
              <p:cNvSpPr txBox="1"/>
              <p:nvPr/>
            </p:nvSpPr>
            <p:spPr bwMode="auto">
              <a:xfrm>
                <a:off x="6389647" y="1349025"/>
                <a:ext cx="1791072" cy="6481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BEA946-584C-5CB8-4944-349B46CD5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9647" y="1349025"/>
                <a:ext cx="1791072" cy="648191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57CEE8-A1D2-9070-AF1F-636C453926B6}"/>
                  </a:ext>
                </a:extLst>
              </p:cNvPr>
              <p:cNvSpPr txBox="1"/>
              <p:nvPr/>
            </p:nvSpPr>
            <p:spPr bwMode="auto">
              <a:xfrm>
                <a:off x="1124733" y="5368561"/>
                <a:ext cx="30243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以銅為例，代入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57CEE8-A1D2-9070-AF1F-636C45392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4733" y="5368561"/>
                <a:ext cx="3024336" cy="369332"/>
              </a:xfrm>
              <a:prstGeom prst="rect">
                <a:avLst/>
              </a:prstGeom>
              <a:blipFill>
                <a:blip r:embed="rId13"/>
                <a:stretch>
                  <a:fillRect l="-167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53250F-3F05-A8CE-706A-FB037E0887BB}"/>
                  </a:ext>
                </a:extLst>
              </p:cNvPr>
              <p:cNvSpPr txBox="1"/>
              <p:nvPr/>
            </p:nvSpPr>
            <p:spPr bwMode="auto">
              <a:xfrm>
                <a:off x="3221343" y="5368561"/>
                <a:ext cx="23281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altLang="zh-TW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altLang="zh-TW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∙80000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53250F-3F05-A8CE-706A-FB037E088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1343" y="5368561"/>
                <a:ext cx="2328154" cy="369332"/>
              </a:xfrm>
              <a:prstGeom prst="rect">
                <a:avLst/>
              </a:prstGeom>
              <a:blipFill>
                <a:blip r:embed="rId14"/>
                <a:stretch>
                  <a:fillRect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73C752-8BC7-BC9A-B96F-E4DA319788C9}"/>
                  </a:ext>
                </a:extLst>
              </p:cNvPr>
              <p:cNvSpPr txBox="1"/>
              <p:nvPr/>
            </p:nvSpPr>
            <p:spPr bwMode="auto">
              <a:xfrm>
                <a:off x="5549497" y="5399896"/>
                <a:ext cx="33943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費米能量</a:t>
                </a:r>
                <a:r>
                  <a:rPr lang="en-TW" dirty="0">
                    <a:solidFill>
                      <a:srgbClr val="FF0000"/>
                    </a:solidFill>
                  </a:rPr>
                  <a:t>高達</a:t>
                </a:r>
                <a14:m>
                  <m:oMath xmlns:m="http://schemas.openxmlformats.org/officeDocument/2006/math">
                    <m:r>
                      <a:rPr lang="en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80000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度的熱能。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73C752-8BC7-BC9A-B96F-E4DA31978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9497" y="5399896"/>
                <a:ext cx="3394364" cy="369332"/>
              </a:xfrm>
              <a:prstGeom prst="rect">
                <a:avLst/>
              </a:prstGeom>
              <a:blipFill>
                <a:blip r:embed="rId15"/>
                <a:stretch>
                  <a:fillRect l="-1487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D167D2-ED75-C27C-A1CD-A3B55964022E}"/>
                  </a:ext>
                </a:extLst>
              </p:cNvPr>
              <p:cNvSpPr txBox="1"/>
              <p:nvPr/>
            </p:nvSpPr>
            <p:spPr bwMode="auto">
              <a:xfrm>
                <a:off x="1124733" y="5723931"/>
                <a:ext cx="26727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電子速度高達</a:t>
                </a:r>
                <a14:m>
                  <m:oMath xmlns:m="http://schemas.openxmlformats.org/officeDocument/2006/math">
                    <m:r>
                      <a:rPr lang="en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0.1</m:t>
                    </m:r>
                    <m:r>
                      <a:rPr lang="en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D167D2-ED75-C27C-A1CD-A3B559640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4733" y="5723931"/>
                <a:ext cx="2672735" cy="369332"/>
              </a:xfrm>
              <a:prstGeom prst="rect">
                <a:avLst/>
              </a:prstGeom>
              <a:blipFill>
                <a:blip r:embed="rId16"/>
                <a:stretch>
                  <a:fillRect l="-188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161EFB6-275F-91E8-7079-E03C9939D342}"/>
              </a:ext>
            </a:extLst>
          </p:cNvPr>
          <p:cNvSpPr txBox="1"/>
          <p:nvPr/>
        </p:nvSpPr>
        <p:spPr bwMode="auto">
          <a:xfrm>
            <a:off x="1116505" y="6117897"/>
            <a:ext cx="77451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這表示電子氣在溫度為零，能量最低時，電子必然是充滿動能！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252656-F56F-58FD-98A5-7F4E9744F3E1}"/>
              </a:ext>
            </a:extLst>
          </p:cNvPr>
          <p:cNvSpPr txBox="1"/>
          <p:nvPr/>
        </p:nvSpPr>
        <p:spPr bwMode="auto">
          <a:xfrm>
            <a:off x="1120950" y="6457669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民主的活力？</a:t>
            </a:r>
            <a:r>
              <a:rPr lang="en-TW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7F8587-2159-E8B6-5B2A-28DF7165FFF6}"/>
              </a:ext>
            </a:extLst>
          </p:cNvPr>
          <p:cNvSpPr txBox="1"/>
          <p:nvPr/>
        </p:nvSpPr>
        <p:spPr bwMode="auto">
          <a:xfrm>
            <a:off x="2919831" y="6453785"/>
            <a:ext cx="1768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量子驚奇！</a:t>
            </a:r>
          </a:p>
        </p:txBody>
      </p:sp>
    </p:spTree>
    <p:extLst>
      <p:ext uri="{BB962C8B-B14F-4D97-AF65-F5344CB8AC3E}">
        <p14:creationId xmlns:p14="http://schemas.microsoft.com/office/powerpoint/2010/main" val="421900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11" grpId="0"/>
      <p:bldP spid="12" grpId="0" animBg="1"/>
      <p:bldP spid="9" grpId="0"/>
      <p:bldP spid="15" grpId="0"/>
      <p:bldP spid="17" grpId="0"/>
      <p:bldP spid="18" grpId="0"/>
      <p:bldP spid="14" grpId="0"/>
      <p:bldP spid="16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1CAE80-677B-E1EC-5FF2-2D21C608214E}"/>
                  </a:ext>
                </a:extLst>
              </p:cNvPr>
              <p:cNvSpPr txBox="1"/>
              <p:nvPr/>
            </p:nvSpPr>
            <p:spPr bwMode="auto">
              <a:xfrm>
                <a:off x="611560" y="260648"/>
                <a:ext cx="69127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有了這個圖像，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dirty="0"/>
                  <a:t>個電子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總能量也能計算。已知定態的能量為：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1CAE80-677B-E1EC-5FF2-2D21C6082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260648"/>
                <a:ext cx="6912768" cy="369332"/>
              </a:xfrm>
              <a:prstGeom prst="rect">
                <a:avLst/>
              </a:prstGeom>
              <a:blipFill>
                <a:blip r:embed="rId2"/>
                <a:stretch>
                  <a:fillRect l="-73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39DAAD-9B38-818A-3FDB-710AB41F76D9}"/>
                  </a:ext>
                </a:extLst>
              </p:cNvPr>
              <p:cNvSpPr txBox="1"/>
              <p:nvPr/>
            </p:nvSpPr>
            <p:spPr bwMode="auto">
              <a:xfrm>
                <a:off x="7023152" y="87516"/>
                <a:ext cx="150928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39DAAD-9B38-818A-3FDB-710AB41F7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23152" y="87516"/>
                <a:ext cx="1509288" cy="648126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3605DF21-D142-29CE-CB73-C2A61B74F935}"/>
                  </a:ext>
                </a:extLst>
              </p:cNvPr>
              <p:cNvSpPr/>
              <p:nvPr/>
            </p:nvSpPr>
            <p:spPr>
              <a:xfrm>
                <a:off x="625394" y="693762"/>
                <a:ext cx="84249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能量接近在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  <m:r>
                      <a:rPr lang="en-US" altLang="zh-TW" i="1" dirty="0">
                        <a:latin typeface="Cambria Math"/>
                      </a:rPr>
                      <m:t>+</m:t>
                    </m:r>
                    <m:r>
                      <a:rPr lang="en-US" altLang="zh-TW" i="1" dirty="0">
                        <a:latin typeface="Cambria Math"/>
                      </a:rPr>
                      <m:t>𝑑𝐸</m:t>
                    </m:r>
                  </m:oMath>
                </a14:m>
                <a:r>
                  <a:rPr lang="zh-TW" altLang="en-US" dirty="0"/>
                  <a:t>之間的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態</m:t>
                    </m:r>
                  </m:oMath>
                </a14:m>
                <a:r>
                  <a:rPr lang="zh-TW" altLang="en-US" dirty="0"/>
                  <a:t>，代表的點就位於半徑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TW" altLang="en-US" dirty="0"/>
                  <a:t>、厚度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𝑑𝑛</m:t>
                    </m:r>
                  </m:oMath>
                </a14:m>
                <a:r>
                  <a:rPr lang="zh-TW" altLang="en-US" dirty="0"/>
                  <a:t>的球殼內。</a:t>
                </a:r>
              </a:p>
            </p:txBody>
          </p:sp>
        </mc:Choice>
        <mc:Fallback xmlns="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3605DF21-D142-29CE-CB73-C2A61B74F9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94" y="693762"/>
                <a:ext cx="8424936" cy="369332"/>
              </a:xfrm>
              <a:prstGeom prst="rect">
                <a:avLst/>
              </a:prstGeom>
              <a:blipFill>
                <a:blip r:embed="rId4"/>
                <a:stretch>
                  <a:fillRect l="-602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D0C57A0-D68C-A9CF-3AF4-2490DAAB93E6}"/>
              </a:ext>
            </a:extLst>
          </p:cNvPr>
          <p:cNvSpPr txBox="1"/>
          <p:nvPr/>
        </p:nvSpPr>
        <p:spPr bwMode="auto">
          <a:xfrm>
            <a:off x="625394" y="1109013"/>
            <a:ext cx="358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cs typeface="Times New Roman" pitchFamily="18" charset="0"/>
              </a:rPr>
              <a:t>球殼內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狀態數目就是球殼體積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4B4DA-F7E9-44DF-E362-73FEE53B3B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0" t="2116" r="46310"/>
          <a:stretch/>
        </p:blipFill>
        <p:spPr>
          <a:xfrm>
            <a:off x="641214" y="3203074"/>
            <a:ext cx="2865935" cy="3717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B2236F-F37E-4368-198F-7F9EB378C51D}"/>
                  </a:ext>
                </a:extLst>
              </p:cNvPr>
              <p:cNvSpPr txBox="1"/>
              <p:nvPr/>
            </p:nvSpPr>
            <p:spPr>
              <a:xfrm>
                <a:off x="2481166" y="4046204"/>
                <a:ext cx="792215" cy="2394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B2236F-F37E-4368-198F-7F9EB378C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166" y="4046204"/>
                <a:ext cx="792215" cy="239425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A67E43-B8B4-0D5B-59DB-028400780FBB}"/>
                  </a:ext>
                </a:extLst>
              </p:cNvPr>
              <p:cNvSpPr txBox="1"/>
              <p:nvPr/>
            </p:nvSpPr>
            <p:spPr>
              <a:xfrm>
                <a:off x="2714935" y="4285629"/>
                <a:ext cx="792214" cy="3851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A67E43-B8B4-0D5B-59DB-028400780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935" y="4285629"/>
                <a:ext cx="792214" cy="385170"/>
              </a:xfrm>
              <a:prstGeom prst="rect">
                <a:avLst/>
              </a:prstGeom>
              <a:blipFill>
                <a:blip r:embed="rId7"/>
                <a:stretch>
                  <a:fillRect l="-6349" t="-3226" b="-967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0CEC034-3F50-F021-2DAE-6CEB257CF6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8" t="33761" b="32103"/>
          <a:stretch/>
        </p:blipFill>
        <p:spPr>
          <a:xfrm>
            <a:off x="3688672" y="3203074"/>
            <a:ext cx="2849321" cy="2642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CD9332-FF36-5F4C-F2CA-AF0BF871A125}"/>
                  </a:ext>
                </a:extLst>
              </p:cNvPr>
              <p:cNvSpPr txBox="1"/>
              <p:nvPr/>
            </p:nvSpPr>
            <p:spPr>
              <a:xfrm>
                <a:off x="4078036" y="5462498"/>
                <a:ext cx="3796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CD9332-FF36-5F4C-F2CA-AF0BF871A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036" y="5462498"/>
                <a:ext cx="379680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F3C11A-812B-02C0-C953-D47706691E36}"/>
                  </a:ext>
                </a:extLst>
              </p:cNvPr>
              <p:cNvSpPr txBox="1"/>
              <p:nvPr/>
            </p:nvSpPr>
            <p:spPr>
              <a:xfrm>
                <a:off x="6160738" y="4590892"/>
                <a:ext cx="379680" cy="2916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F3C11A-812B-02C0-C953-D47706691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738" y="4590892"/>
                <a:ext cx="379680" cy="2916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C4957B-135C-E9BE-6F13-E7A203E459B5}"/>
                  </a:ext>
                </a:extLst>
              </p:cNvPr>
              <p:cNvSpPr txBox="1"/>
              <p:nvPr/>
            </p:nvSpPr>
            <p:spPr>
              <a:xfrm>
                <a:off x="4888564" y="3223229"/>
                <a:ext cx="3796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C4957B-135C-E9BE-6F13-E7A203E45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564" y="3223229"/>
                <a:ext cx="37968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58F87CA-61AF-97E6-3386-FDBAED0D5214}"/>
              </a:ext>
            </a:extLst>
          </p:cNvPr>
          <p:cNvSpPr txBox="1"/>
          <p:nvPr/>
        </p:nvSpPr>
        <p:spPr>
          <a:xfrm>
            <a:off x="3995298" y="3303744"/>
            <a:ext cx="37968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TW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7">
                <a:extLst>
                  <a:ext uri="{FF2B5EF4-FFF2-40B4-BE49-F238E27FC236}">
                    <a16:creationId xmlns:a16="http://schemas.microsoft.com/office/drawing/2014/main" id="{CC3AA312-BAC1-5E6D-4794-4FADCD55637A}"/>
                  </a:ext>
                </a:extLst>
              </p:cNvPr>
              <p:cNvSpPr/>
              <p:nvPr/>
            </p:nvSpPr>
            <p:spPr>
              <a:xfrm>
                <a:off x="3944651" y="1089819"/>
                <a:ext cx="123045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4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7">
                <a:extLst>
                  <a:ext uri="{FF2B5EF4-FFF2-40B4-BE49-F238E27FC236}">
                    <a16:creationId xmlns:a16="http://schemas.microsoft.com/office/drawing/2014/main" id="{CC3AA312-BAC1-5E6D-4794-4FADCD5563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651" y="1089819"/>
                <a:ext cx="123045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F63F69-14BA-0D38-A719-71E27EA4B134}"/>
                  </a:ext>
                </a:extLst>
              </p:cNvPr>
              <p:cNvSpPr txBox="1"/>
              <p:nvPr/>
            </p:nvSpPr>
            <p:spPr>
              <a:xfrm>
                <a:off x="5238928" y="4262770"/>
                <a:ext cx="225575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F63F69-14BA-0D38-A719-71E27EA4B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928" y="4262770"/>
                <a:ext cx="225575" cy="215444"/>
              </a:xfrm>
              <a:prstGeom prst="rect">
                <a:avLst/>
              </a:prstGeom>
              <a:blipFill>
                <a:blip r:embed="rId1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A5BD1E-625C-B4DB-1586-3C35DC033538}"/>
                  </a:ext>
                </a:extLst>
              </p:cNvPr>
              <p:cNvSpPr txBox="1"/>
              <p:nvPr/>
            </p:nvSpPr>
            <p:spPr>
              <a:xfrm>
                <a:off x="5631322" y="3300087"/>
                <a:ext cx="907883" cy="541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A5BD1E-625C-B4DB-1586-3C35DC033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322" y="3300087"/>
                <a:ext cx="907883" cy="54162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786768-6120-00BD-7A09-AB4D5A60D7CB}"/>
                  </a:ext>
                </a:extLst>
              </p:cNvPr>
              <p:cNvSpPr txBox="1"/>
              <p:nvPr/>
            </p:nvSpPr>
            <p:spPr bwMode="auto">
              <a:xfrm>
                <a:off x="628370" y="2343457"/>
                <a:ext cx="6696745" cy="9374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786768-6120-00BD-7A09-AB4D5A60D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370" y="2343457"/>
                <a:ext cx="6696745" cy="937436"/>
              </a:xfrm>
              <a:prstGeom prst="rect">
                <a:avLst/>
              </a:prstGeom>
              <a:blipFill>
                <a:blip r:embed="rId15"/>
                <a:stretch>
                  <a:fillRect t="-101333" b="-16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96444E7-F401-F62C-49DC-E4F733372F5B}"/>
                  </a:ext>
                </a:extLst>
              </p:cNvPr>
              <p:cNvSpPr txBox="1"/>
              <p:nvPr/>
            </p:nvSpPr>
            <p:spPr bwMode="auto">
              <a:xfrm>
                <a:off x="7584025" y="2551975"/>
                <a:ext cx="1102481" cy="5203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96444E7-F401-F62C-49DC-E4F733372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84025" y="2551975"/>
                <a:ext cx="1102481" cy="520399"/>
              </a:xfrm>
              <a:prstGeom prst="rect">
                <a:avLst/>
              </a:prstGeom>
              <a:blipFill>
                <a:blip r:embed="rId16"/>
                <a:stretch>
                  <a:fillRect l="-4598" t="-7317" r="-2299" b="-146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CC3B22-A7D9-D803-B9DB-D44B41224BA6}"/>
                  </a:ext>
                </a:extLst>
              </p:cNvPr>
              <p:cNvSpPr txBox="1"/>
              <p:nvPr/>
            </p:nvSpPr>
            <p:spPr bwMode="auto">
              <a:xfrm>
                <a:off x="618749" y="1982887"/>
                <a:ext cx="82190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球殼內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總能量即是狀態的能量乘狀態數，接著再加總至費米能量對應的半徑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CC3B22-A7D9-D803-B9DB-D44B41224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749" y="1982887"/>
                <a:ext cx="8219054" cy="369332"/>
              </a:xfrm>
              <a:prstGeom prst="rect">
                <a:avLst/>
              </a:prstGeom>
              <a:blipFill>
                <a:blip r:embed="rId17"/>
                <a:stretch>
                  <a:fillRect l="-154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08EFEE-3F7D-42EE-F32F-70F5C4146707}"/>
                  </a:ext>
                </a:extLst>
              </p:cNvPr>
              <p:cNvSpPr txBox="1"/>
              <p:nvPr/>
            </p:nvSpPr>
            <p:spPr bwMode="auto">
              <a:xfrm>
                <a:off x="611560" y="1523415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若以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表示，這個量記為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，稱狀態數密度density of states.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08EFEE-3F7D-42EE-F32F-70F5C4146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1523415"/>
                <a:ext cx="7128792" cy="369332"/>
              </a:xfrm>
              <a:prstGeom prst="rect">
                <a:avLst/>
              </a:prstGeom>
              <a:blipFill>
                <a:blip r:embed="rId18"/>
                <a:stretch>
                  <a:fillRect l="-71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10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4" grpId="0" animBg="1"/>
      <p:bldP spid="26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C0EFA6-66D1-10C9-6FBB-200A333FD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38" y="459411"/>
            <a:ext cx="7772400" cy="13370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D3CAC0-D5EB-8779-064D-F0FE080EB51A}"/>
                  </a:ext>
                </a:extLst>
              </p:cNvPr>
              <p:cNvSpPr txBox="1"/>
              <p:nvPr/>
            </p:nvSpPr>
            <p:spPr bwMode="auto">
              <a:xfrm>
                <a:off x="735939" y="1864431"/>
                <a:ext cx="1531806" cy="49526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D3CAC0-D5EB-8779-064D-F0FE080EB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939" y="1864431"/>
                <a:ext cx="1531806" cy="4952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205F675-D116-6FB8-56D0-94D0445B019E}"/>
              </a:ext>
            </a:extLst>
          </p:cNvPr>
          <p:cNvSpPr txBox="1"/>
          <p:nvPr/>
        </p:nvSpPr>
        <p:spPr bwMode="auto">
          <a:xfrm>
            <a:off x="2404319" y="1949318"/>
            <a:ext cx="58240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能量隨體積減少而變大，壓縮電子氣會增加其內能。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83A948-A0F3-487D-4C92-A8BC535F9631}"/>
              </a:ext>
            </a:extLst>
          </p:cNvPr>
          <p:cNvSpPr txBox="1"/>
          <p:nvPr/>
        </p:nvSpPr>
        <p:spPr bwMode="auto">
          <a:xfrm>
            <a:off x="2392122" y="2346875"/>
            <a:ext cx="58240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可見電子氣如理想氣體一般，有一個對外的壓力！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28D74FE-E29C-265E-84F0-EFCE3E9697D9}"/>
                  </a:ext>
                </a:extLst>
              </p:cNvPr>
              <p:cNvSpPr txBox="1"/>
              <p:nvPr/>
            </p:nvSpPr>
            <p:spPr bwMode="auto">
              <a:xfrm>
                <a:off x="735938" y="2869062"/>
                <a:ext cx="2772309" cy="7756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28D74FE-E29C-265E-84F0-EFCE3E969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938" y="2869062"/>
                <a:ext cx="2772309" cy="775662"/>
              </a:xfrm>
              <a:prstGeom prst="rect">
                <a:avLst/>
              </a:prstGeom>
              <a:blipFill>
                <a:blip r:embed="rId4"/>
                <a:stretch>
                  <a:fillRect b="-161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08B841CE-FEE0-995B-E47F-8A1B86BAE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798" y="2774821"/>
            <a:ext cx="2152483" cy="2228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1D0BFD-0D95-2FAE-8503-1E30F7F70674}"/>
                  </a:ext>
                </a:extLst>
              </p:cNvPr>
              <p:cNvSpPr txBox="1"/>
              <p:nvPr/>
            </p:nvSpPr>
            <p:spPr bwMode="auto">
              <a:xfrm>
                <a:off x="728298" y="3733158"/>
                <a:ext cx="3149228" cy="7756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Total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1D0BFD-0D95-2FAE-8503-1E30F7F70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298" y="3733158"/>
                <a:ext cx="3149228" cy="775662"/>
              </a:xfrm>
              <a:prstGeom prst="rect">
                <a:avLst/>
              </a:prstGeom>
              <a:blipFill>
                <a:blip r:embed="rId6"/>
                <a:stretch>
                  <a:fillRect b="-31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F867C7C-D406-61C3-0F19-99141EC0C05C}"/>
              </a:ext>
            </a:extLst>
          </p:cNvPr>
          <p:cNvSpPr txBox="1"/>
          <p:nvPr/>
        </p:nvSpPr>
        <p:spPr bwMode="auto">
          <a:xfrm>
            <a:off x="735938" y="4687761"/>
            <a:ext cx="42217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壓力由單位體積電子數決定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390E1E-EFB2-14D3-FAFE-E182D0DFE768}"/>
                  </a:ext>
                </a:extLst>
              </p:cNvPr>
              <p:cNvSpPr txBox="1"/>
              <p:nvPr/>
            </p:nvSpPr>
            <p:spPr bwMode="auto">
              <a:xfrm>
                <a:off x="3846780" y="4536664"/>
                <a:ext cx="941244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390E1E-EFB2-14D3-FAFE-E182D0DFE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6780" y="4536664"/>
                <a:ext cx="941244" cy="610936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26386F3-BDEC-B64E-5571-D06011B92907}"/>
                  </a:ext>
                </a:extLst>
              </p:cNvPr>
              <p:cNvSpPr txBox="1"/>
              <p:nvPr/>
            </p:nvSpPr>
            <p:spPr bwMode="auto">
              <a:xfrm>
                <a:off x="747063" y="5533834"/>
                <a:ext cx="2243870" cy="7756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26386F3-BDEC-B64E-5571-D06011B92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063" y="5533834"/>
                <a:ext cx="2243870" cy="775662"/>
              </a:xfrm>
              <a:prstGeom prst="rect">
                <a:avLst/>
              </a:prstGeom>
              <a:blipFill>
                <a:blip r:embed="rId8"/>
                <a:stretch>
                  <a:fillRect b="-48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A2C242D2-7EBC-6A96-2984-93B5B8E4FC20}"/>
              </a:ext>
            </a:extLst>
          </p:cNvPr>
          <p:cNvSpPr txBox="1"/>
          <p:nvPr/>
        </p:nvSpPr>
        <p:spPr bwMode="auto">
          <a:xfrm>
            <a:off x="3085437" y="5775281"/>
            <a:ext cx="573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右邊是常數，這就是電子氣溫度為零時的狀態方程式！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7F8FC6-111C-BB19-E73F-33D87DD3C8CC}"/>
              </a:ext>
            </a:extLst>
          </p:cNvPr>
          <p:cNvSpPr/>
          <p:nvPr/>
        </p:nvSpPr>
        <p:spPr>
          <a:xfrm>
            <a:off x="2699792" y="459411"/>
            <a:ext cx="1800200" cy="37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B51F5-F50A-62D0-44D5-3C89FE23D1C5}"/>
              </a:ext>
            </a:extLst>
          </p:cNvPr>
          <p:cNvSpPr txBox="1"/>
          <p:nvPr/>
        </p:nvSpPr>
        <p:spPr bwMode="auto">
          <a:xfrm>
            <a:off x="733449" y="5095849"/>
            <a:ext cx="42217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壓力與體積滿足特定關係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390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3C4BA-4E27-039F-511D-734AC51DB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914"/>
          <a:stretch/>
        </p:blipFill>
        <p:spPr>
          <a:xfrm>
            <a:off x="3013426" y="752583"/>
            <a:ext cx="3117148" cy="3451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B27B17-82C5-1187-A18F-F41D418BFC60}"/>
                  </a:ext>
                </a:extLst>
              </p:cNvPr>
              <p:cNvSpPr txBox="1"/>
              <p:nvPr/>
            </p:nvSpPr>
            <p:spPr bwMode="auto">
              <a:xfrm>
                <a:off x="3057356" y="4808481"/>
                <a:ext cx="3245312" cy="60330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B27B17-82C5-1187-A18F-F41D418BF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7356" y="4808481"/>
                <a:ext cx="3245312" cy="603307"/>
              </a:xfrm>
              <a:prstGeom prst="rect">
                <a:avLst/>
              </a:prstGeom>
              <a:blipFill>
                <a:blip r:embed="rId3"/>
                <a:stretch>
                  <a:fillRect l="-778"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EC56D9-06FB-840E-6714-7781E1EA9E72}"/>
                  </a:ext>
                </a:extLst>
              </p:cNvPr>
              <p:cNvSpPr txBox="1"/>
              <p:nvPr/>
            </p:nvSpPr>
            <p:spPr bwMode="auto">
              <a:xfrm>
                <a:off x="3013426" y="5499880"/>
                <a:ext cx="37188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/>
                  <a:t>稱為電子的有效質量。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EC56D9-06FB-840E-6714-7781E1EA9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3426" y="5499880"/>
                <a:ext cx="3718814" cy="369332"/>
              </a:xfrm>
              <a:prstGeom prst="rect">
                <a:avLst/>
              </a:prstGeom>
              <a:blipFill>
                <a:blip r:embed="rId4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0A0B89C-6123-1556-473B-07C0D5C91D34}"/>
              </a:ext>
            </a:extLst>
          </p:cNvPr>
          <p:cNvSpPr txBox="1"/>
          <p:nvPr/>
        </p:nvSpPr>
        <p:spPr bwMode="auto">
          <a:xfrm>
            <a:off x="3013426" y="5943257"/>
            <a:ext cx="4136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傳導電子的行為像自由電子！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556DCA-A169-E9FC-6A09-5D3F1635A4C5}"/>
              </a:ext>
            </a:extLst>
          </p:cNvPr>
          <p:cNvSpPr/>
          <p:nvPr/>
        </p:nvSpPr>
        <p:spPr>
          <a:xfrm>
            <a:off x="4535996" y="2044600"/>
            <a:ext cx="21602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DFF0528-6545-D567-96EA-7D2C7EBB02C7}"/>
              </a:ext>
            </a:extLst>
          </p:cNvPr>
          <p:cNvSpPr/>
          <p:nvPr/>
        </p:nvSpPr>
        <p:spPr>
          <a:xfrm>
            <a:off x="4608004" y="2592702"/>
            <a:ext cx="72008" cy="7200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DB442E-1BD0-35CB-0BB4-AE36E1D86568}"/>
                  </a:ext>
                </a:extLst>
              </p:cNvPr>
              <p:cNvSpPr txBox="1"/>
              <p:nvPr/>
            </p:nvSpPr>
            <p:spPr bwMode="auto">
              <a:xfrm>
                <a:off x="3013426" y="4365104"/>
                <a:ext cx="37188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傳導電子的能量與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的關係：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DB442E-1BD0-35CB-0BB4-AE36E1D86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3426" y="4365104"/>
                <a:ext cx="3718814" cy="369332"/>
              </a:xfrm>
              <a:prstGeom prst="rect">
                <a:avLst/>
              </a:prstGeom>
              <a:blipFill>
                <a:blip r:embed="rId5"/>
                <a:stretch>
                  <a:fillRect l="-136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6348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F12_11">
            <a:extLst>
              <a:ext uri="{FF2B5EF4-FFF2-40B4-BE49-F238E27FC236}">
                <a16:creationId xmlns:a16="http://schemas.microsoft.com/office/drawing/2014/main" id="{18B8BA96-789C-C3CE-C6AA-4008482A0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4" t="695" b="36842"/>
          <a:stretch/>
        </p:blipFill>
        <p:spPr bwMode="auto">
          <a:xfrm>
            <a:off x="6344605" y="498704"/>
            <a:ext cx="2088232" cy="202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5">
                <a:extLst>
                  <a:ext uri="{FF2B5EF4-FFF2-40B4-BE49-F238E27FC236}">
                    <a16:creationId xmlns:a16="http://schemas.microsoft.com/office/drawing/2014/main" id="{F942228A-D3FB-8B6A-6F1E-819851FAC0E6}"/>
                  </a:ext>
                </a:extLst>
              </p:cNvPr>
              <p:cNvSpPr txBox="1"/>
              <p:nvPr/>
            </p:nvSpPr>
            <p:spPr>
              <a:xfrm>
                <a:off x="814455" y="918563"/>
                <a:ext cx="1656185" cy="612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5">
                <a:extLst>
                  <a:ext uri="{FF2B5EF4-FFF2-40B4-BE49-F238E27FC236}">
                    <a16:creationId xmlns:a16="http://schemas.microsoft.com/office/drawing/2014/main" id="{F942228A-D3FB-8B6A-6F1E-819851FAC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55" y="918563"/>
                <a:ext cx="1656185" cy="612796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9">
            <a:extLst>
              <a:ext uri="{FF2B5EF4-FFF2-40B4-BE49-F238E27FC236}">
                <a16:creationId xmlns:a16="http://schemas.microsoft.com/office/drawing/2014/main" id="{CBE88F21-5C0A-B00E-CA0C-1EC4B0FE9A5A}"/>
              </a:ext>
            </a:extLst>
          </p:cNvPr>
          <p:cNvSpPr/>
          <p:nvPr/>
        </p:nvSpPr>
        <p:spPr>
          <a:xfrm>
            <a:off x="755576" y="487207"/>
            <a:ext cx="4961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物質的體積變化比例與壓力變化成正比！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F24344-18BE-FBD8-86A1-2B6DB01E116A}"/>
                  </a:ext>
                </a:extLst>
              </p:cNvPr>
              <p:cNvSpPr/>
              <p:nvPr/>
            </p:nvSpPr>
            <p:spPr>
              <a:xfrm>
                <a:off x="2601105" y="1040295"/>
                <a:ext cx="352086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𝐵</m:t>
                    </m:r>
                  </m:oMath>
                </a14:m>
                <a:r>
                  <a:rPr lang="en-TW" dirty="0"/>
                  <a:t>是</a:t>
                </a:r>
                <a:r>
                  <a:rPr lang="zh-TW" altLang="en-US" dirty="0">
                    <a:latin typeface="Helvetica Neue" panose="02000503000000020004" pitchFamily="2" charset="0"/>
                  </a:rPr>
                  <a:t>體積彈性係數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Bulk Modulus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F24344-18BE-FBD8-86A1-2B6DB01E11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1105" y="1040295"/>
                <a:ext cx="3520860" cy="369332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A66F7675-986D-4BFD-D05A-68A1D60D092F}"/>
                  </a:ext>
                </a:extLst>
              </p:cNvPr>
              <p:cNvSpPr txBox="1"/>
              <p:nvPr/>
            </p:nvSpPr>
            <p:spPr>
              <a:xfrm>
                <a:off x="821148" y="2034984"/>
                <a:ext cx="3102324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𝑛𝑅𝑇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A66F7675-986D-4BFD-D05A-68A1D60D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48" y="2034984"/>
                <a:ext cx="3102324" cy="618311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1">
                <a:extLst>
                  <a:ext uri="{FF2B5EF4-FFF2-40B4-BE49-F238E27FC236}">
                    <a16:creationId xmlns:a16="http://schemas.microsoft.com/office/drawing/2014/main" id="{971CC153-15C1-0C2B-0478-6261E9EAF32F}"/>
                  </a:ext>
                </a:extLst>
              </p:cNvPr>
              <p:cNvSpPr txBox="1"/>
              <p:nvPr/>
            </p:nvSpPr>
            <p:spPr>
              <a:xfrm>
                <a:off x="814454" y="1599722"/>
                <a:ext cx="176511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𝑛𝑅𝑇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1">
                <a:extLst>
                  <a:ext uri="{FF2B5EF4-FFF2-40B4-BE49-F238E27FC236}">
                    <a16:creationId xmlns:a16="http://schemas.microsoft.com/office/drawing/2014/main" id="{971CC153-15C1-0C2B-0478-6261E9EAF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54" y="1599722"/>
                <a:ext cx="176511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18E6C45-A256-639D-61CC-6EAF8CA7251C}"/>
              </a:ext>
            </a:extLst>
          </p:cNvPr>
          <p:cNvSpPr txBox="1"/>
          <p:nvPr/>
        </p:nvSpPr>
        <p:spPr bwMode="auto">
          <a:xfrm>
            <a:off x="2682794" y="1568644"/>
            <a:ext cx="16796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/>
              <a:t>等溫理想氣體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5">
                <a:extLst>
                  <a:ext uri="{FF2B5EF4-FFF2-40B4-BE49-F238E27FC236}">
                    <a16:creationId xmlns:a16="http://schemas.microsoft.com/office/drawing/2014/main" id="{558411A2-05F3-8912-53B2-CE283274BC2E}"/>
                  </a:ext>
                </a:extLst>
              </p:cNvPr>
              <p:cNvSpPr txBox="1"/>
              <p:nvPr/>
            </p:nvSpPr>
            <p:spPr>
              <a:xfrm>
                <a:off x="4951829" y="3244389"/>
                <a:ext cx="116153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</a:rPr>
                        <m:t>=1.4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5">
                <a:extLst>
                  <a:ext uri="{FF2B5EF4-FFF2-40B4-BE49-F238E27FC236}">
                    <a16:creationId xmlns:a16="http://schemas.microsoft.com/office/drawing/2014/main" id="{558411A2-05F3-8912-53B2-CE283274B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829" y="3244389"/>
                <a:ext cx="116153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0">
                <a:extLst>
                  <a:ext uri="{FF2B5EF4-FFF2-40B4-BE49-F238E27FC236}">
                    <a16:creationId xmlns:a16="http://schemas.microsoft.com/office/drawing/2014/main" id="{D06AB9FC-27D0-7603-4664-CCE3663541AD}"/>
                  </a:ext>
                </a:extLst>
              </p:cNvPr>
              <p:cNvSpPr txBox="1"/>
              <p:nvPr/>
            </p:nvSpPr>
            <p:spPr>
              <a:xfrm>
                <a:off x="797489" y="3119900"/>
                <a:ext cx="3710530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𝑐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=1.4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0">
                <a:extLst>
                  <a:ext uri="{FF2B5EF4-FFF2-40B4-BE49-F238E27FC236}">
                    <a16:creationId xmlns:a16="http://schemas.microsoft.com/office/drawing/2014/main" id="{D06AB9FC-27D0-7603-4664-CCE366354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89" y="3119900"/>
                <a:ext cx="3710530" cy="618311"/>
              </a:xfrm>
              <a:prstGeom prst="rect">
                <a:avLst/>
              </a:prstGeom>
              <a:blipFill>
                <a:blip r:embed="rId8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1">
                <a:extLst>
                  <a:ext uri="{FF2B5EF4-FFF2-40B4-BE49-F238E27FC236}">
                    <a16:creationId xmlns:a16="http://schemas.microsoft.com/office/drawing/2014/main" id="{4BC1E2B8-E8F7-FAD6-3C96-FD3054938AC9}"/>
                  </a:ext>
                </a:extLst>
              </p:cNvPr>
              <p:cNvSpPr txBox="1"/>
              <p:nvPr/>
            </p:nvSpPr>
            <p:spPr>
              <a:xfrm>
                <a:off x="797489" y="2693621"/>
                <a:ext cx="148684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1">
                <a:extLst>
                  <a:ext uri="{FF2B5EF4-FFF2-40B4-BE49-F238E27FC236}">
                    <a16:creationId xmlns:a16="http://schemas.microsoft.com/office/drawing/2014/main" id="{4BC1E2B8-E8F7-FAD6-3C96-FD3054938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89" y="2693621"/>
                <a:ext cx="148684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EDAB0EA-0786-DA3F-54A9-42457656C4F6}"/>
              </a:ext>
            </a:extLst>
          </p:cNvPr>
          <p:cNvSpPr txBox="1"/>
          <p:nvPr/>
        </p:nvSpPr>
        <p:spPr bwMode="auto">
          <a:xfrm>
            <a:off x="2677677" y="2681686"/>
            <a:ext cx="17185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/>
              <a:t>絕熱理想氣體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58B36A-4B5D-ECB9-7F5F-AF1F3EF19178}"/>
              </a:ext>
            </a:extLst>
          </p:cNvPr>
          <p:cNvSpPr txBox="1"/>
          <p:nvPr/>
        </p:nvSpPr>
        <p:spPr bwMode="auto">
          <a:xfrm>
            <a:off x="755576" y="116632"/>
            <a:ext cx="6545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這是可以測量驗證的。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DAA518-B09E-1E6C-8D9F-D7D1100E99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5314"/>
          <a:stretch/>
        </p:blipFill>
        <p:spPr>
          <a:xfrm>
            <a:off x="821148" y="5804156"/>
            <a:ext cx="7575910" cy="8099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B87B552F-FF8C-ADBE-31A3-C5B4C3A6DECE}"/>
                  </a:ext>
                </a:extLst>
              </p:cNvPr>
              <p:cNvSpPr txBox="1"/>
              <p:nvPr/>
            </p:nvSpPr>
            <p:spPr>
              <a:xfrm>
                <a:off x="806833" y="4372277"/>
                <a:ext cx="4725764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𝑐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B87B552F-FF8C-ADBE-31A3-C5B4C3A6D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33" y="4372277"/>
                <a:ext cx="4725764" cy="618311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94559744-C424-6992-2185-930A50DE94A4}"/>
                  </a:ext>
                </a:extLst>
              </p:cNvPr>
              <p:cNvSpPr txBox="1"/>
              <p:nvPr/>
            </p:nvSpPr>
            <p:spPr>
              <a:xfrm>
                <a:off x="806833" y="5015369"/>
                <a:ext cx="2493516" cy="77566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94559744-C424-6992-2185-930A50DE9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33" y="5015369"/>
                <a:ext cx="2493516" cy="775662"/>
              </a:xfrm>
              <a:prstGeom prst="rect">
                <a:avLst/>
              </a:prstGeom>
              <a:blipFill>
                <a:blip r:embed="rId12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0202CC7-6F57-5171-9940-A65BF8A77601}"/>
              </a:ext>
            </a:extLst>
          </p:cNvPr>
          <p:cNvSpPr txBox="1"/>
          <p:nvPr/>
        </p:nvSpPr>
        <p:spPr bwMode="auto">
          <a:xfrm>
            <a:off x="3287840" y="5246613"/>
            <a:ext cx="47257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體積彈性係數也由單位體積電子數決定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30C3CF-16FA-6712-7E78-868F8D302283}"/>
                  </a:ext>
                </a:extLst>
              </p:cNvPr>
              <p:cNvSpPr txBox="1"/>
              <p:nvPr/>
            </p:nvSpPr>
            <p:spPr bwMode="auto">
              <a:xfrm>
                <a:off x="797489" y="3809698"/>
                <a:ext cx="1085324" cy="49917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</m:oMath>
                  </m:oMathPara>
                </a14:m>
                <a:endParaRPr lang="en-TW" i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30C3CF-16FA-6712-7E78-868F8D302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7489" y="3809698"/>
                <a:ext cx="1085324" cy="49917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47EB1CC-32DE-1625-135F-B3AD63F2295B}"/>
              </a:ext>
            </a:extLst>
          </p:cNvPr>
          <p:cNvSpPr txBox="1"/>
          <p:nvPr/>
        </p:nvSpPr>
        <p:spPr bwMode="auto">
          <a:xfrm>
            <a:off x="2053591" y="3870578"/>
            <a:ext cx="26877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電子氣的狀態方程式！</a:t>
            </a:r>
          </a:p>
        </p:txBody>
      </p:sp>
    </p:spTree>
    <p:extLst>
      <p:ext uri="{BB962C8B-B14F-4D97-AF65-F5344CB8AC3E}">
        <p14:creationId xmlns:p14="http://schemas.microsoft.com/office/powerpoint/2010/main" val="30088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4" grpId="0" animBg="1"/>
      <p:bldP spid="15" grpId="0" animBg="1"/>
      <p:bldP spid="16" grpId="0" animBg="1"/>
      <p:bldP spid="17" grpId="0"/>
      <p:bldP spid="9" grpId="0" animBg="1"/>
      <p:bldP spid="12" grpId="0" animBg="1"/>
      <p:bldP spid="21" grpId="0"/>
      <p:bldP spid="22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1" name="Oval 3">
            <a:extLst>
              <a:ext uri="{FF2B5EF4-FFF2-40B4-BE49-F238E27FC236}">
                <a16:creationId xmlns:a16="http://schemas.microsoft.com/office/drawing/2014/main" id="{01074E5A-7016-E747-B206-F1BE9CF22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5006" y="1184336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442" name="Oval 4">
            <a:extLst>
              <a:ext uri="{FF2B5EF4-FFF2-40B4-BE49-F238E27FC236}">
                <a16:creationId xmlns:a16="http://schemas.microsoft.com/office/drawing/2014/main" id="{B84450EE-1B73-0642-B887-8D795F102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869" y="1184336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8434" name="Object 5">
            <a:extLst>
              <a:ext uri="{FF2B5EF4-FFF2-40B4-BE49-F238E27FC236}">
                <a16:creationId xmlns:a16="http://schemas.microsoft.com/office/drawing/2014/main" id="{4BB8FD82-F7D4-0746-B9DD-12EB06D3EC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74383"/>
              </p:ext>
            </p:extLst>
          </p:nvPr>
        </p:nvGraphicFramePr>
        <p:xfrm>
          <a:off x="3096444" y="1833624"/>
          <a:ext cx="2381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3505200" imgH="4686300" progId="Equation.3">
                  <p:embed/>
                </p:oleObj>
              </mc:Choice>
              <mc:Fallback>
                <p:oleObj name="方程式" r:id="rId2" imgW="3505200" imgH="4686300" progId="Equation.3">
                  <p:embed/>
                  <p:pic>
                    <p:nvPicPr>
                      <p:cNvPr id="18434" name="Object 5">
                        <a:extLst>
                          <a:ext uri="{FF2B5EF4-FFF2-40B4-BE49-F238E27FC236}">
                            <a16:creationId xmlns:a16="http://schemas.microsoft.com/office/drawing/2014/main" id="{4BB8FD82-F7D4-0746-B9DD-12EB06D3EC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6444" y="1833624"/>
                        <a:ext cx="2381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6">
            <a:extLst>
              <a:ext uri="{FF2B5EF4-FFF2-40B4-BE49-F238E27FC236}">
                <a16:creationId xmlns:a16="http://schemas.microsoft.com/office/drawing/2014/main" id="{9716A648-9AD6-CA4D-966F-F1E7BCDBB7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119981"/>
              </p:ext>
            </p:extLst>
          </p:nvPr>
        </p:nvGraphicFramePr>
        <p:xfrm>
          <a:off x="4607744" y="1833624"/>
          <a:ext cx="2381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3505200" imgH="4686300" progId="Equation.3">
                  <p:embed/>
                </p:oleObj>
              </mc:Choice>
              <mc:Fallback>
                <p:oleObj name="方程式" r:id="rId4" imgW="3505200" imgH="4686300" progId="Equation.3">
                  <p:embed/>
                  <p:pic>
                    <p:nvPicPr>
                      <p:cNvPr id="18435" name="Object 6">
                        <a:extLst>
                          <a:ext uri="{FF2B5EF4-FFF2-40B4-BE49-F238E27FC236}">
                            <a16:creationId xmlns:a16="http://schemas.microsoft.com/office/drawing/2014/main" id="{9716A648-9AD6-CA4D-966F-F1E7BCDBB7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7744" y="1833624"/>
                        <a:ext cx="2381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3" name="Text Box 7">
            <a:extLst>
              <a:ext uri="{FF2B5EF4-FFF2-40B4-BE49-F238E27FC236}">
                <a16:creationId xmlns:a16="http://schemas.microsoft.com/office/drawing/2014/main" id="{2E6E8817-F81D-304E-BFF7-9F8FE1490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556" y="2467707"/>
            <a:ext cx="62652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物理學家透過實驗發現：</a:t>
            </a:r>
            <a:r>
              <a:rPr lang="en-US" altLang="zh-TW" sz="1800" dirty="0"/>
              <a:t>Two electrons are </a:t>
            </a:r>
            <a:r>
              <a:rPr lang="en-US" altLang="zh-TW" sz="1800" dirty="0">
                <a:solidFill>
                  <a:srgbClr val="FF0000"/>
                </a:solidFill>
              </a:rPr>
              <a:t>indistinguishable</a:t>
            </a:r>
            <a:r>
              <a:rPr lang="en-US" altLang="zh-TW" sz="1800" dirty="0"/>
              <a:t>!</a:t>
            </a:r>
            <a:endParaRPr lang="zh-TW" altLang="en-US" sz="1800" dirty="0"/>
          </a:p>
        </p:txBody>
      </p:sp>
      <p:sp>
        <p:nvSpPr>
          <p:cNvPr id="18444" name="Text Box 8">
            <a:extLst>
              <a:ext uri="{FF2B5EF4-FFF2-40B4-BE49-F238E27FC236}">
                <a16:creationId xmlns:a16="http://schemas.microsoft.com/office/drawing/2014/main" id="{D53B66E6-773B-A841-9100-3CAF6EE3D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556" y="3429000"/>
            <a:ext cx="6876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有關兩個電子測量，在兩者</a:t>
            </a:r>
            <a:r>
              <a:rPr lang="zh-TW" altLang="en-US" sz="1800" dirty="0">
                <a:solidFill>
                  <a:srgbClr val="FF0000"/>
                </a:solidFill>
              </a:rPr>
              <a:t>交換後</a:t>
            </a:r>
            <a:r>
              <a:rPr lang="zh-TW" altLang="en-US" sz="1800" dirty="0"/>
              <a:t>必須與</a:t>
            </a:r>
            <a:r>
              <a:rPr lang="zh-TW" altLang="en-US" sz="1800" dirty="0">
                <a:solidFill>
                  <a:srgbClr val="FF0000"/>
                </a:solidFill>
              </a:rPr>
              <a:t>交換前</a:t>
            </a:r>
            <a:r>
              <a:rPr lang="zh-TW" altLang="en-US" sz="1800" dirty="0"/>
              <a:t>結果必須相同！</a:t>
            </a:r>
          </a:p>
        </p:txBody>
      </p:sp>
      <p:sp>
        <p:nvSpPr>
          <p:cNvPr id="18445" name="Text Box 10">
            <a:extLst>
              <a:ext uri="{FF2B5EF4-FFF2-40B4-BE49-F238E27FC236}">
                <a16:creationId xmlns:a16="http://schemas.microsoft.com/office/drawing/2014/main" id="{4FB13ECE-0A6D-224D-87F7-9AA6C5EE1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556" y="2953544"/>
            <a:ext cx="540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因此多個粒子的狀態必須加上一個</a:t>
            </a:r>
            <a:r>
              <a:rPr lang="zh-TW" altLang="en-US" sz="1800" b="1" dirty="0">
                <a:solidFill>
                  <a:srgbClr val="FF0000"/>
                </a:solidFill>
              </a:rPr>
              <a:t>額外的條件</a:t>
            </a:r>
            <a:r>
              <a:rPr lang="zh-TW" altLang="en-US" sz="1800" dirty="0"/>
              <a:t>：</a:t>
            </a:r>
          </a:p>
        </p:txBody>
      </p:sp>
      <p:sp>
        <p:nvSpPr>
          <p:cNvPr id="18446" name="Oval 11">
            <a:extLst>
              <a:ext uri="{FF2B5EF4-FFF2-40B4-BE49-F238E27FC236}">
                <a16:creationId xmlns:a16="http://schemas.microsoft.com/office/drawing/2014/main" id="{946508FA-EDFB-DB46-A739-5247C6201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7656" y="5000686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447" name="Oval 12">
            <a:extLst>
              <a:ext uri="{FF2B5EF4-FFF2-40B4-BE49-F238E27FC236}">
                <a16:creationId xmlns:a16="http://schemas.microsoft.com/office/drawing/2014/main" id="{CD0FEE8E-454C-A343-9BD7-1598403C4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4644" y="5000686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448" name="Oval 16">
            <a:extLst>
              <a:ext uri="{FF2B5EF4-FFF2-40B4-BE49-F238E27FC236}">
                <a16:creationId xmlns:a16="http://schemas.microsoft.com/office/drawing/2014/main" id="{E8FE7028-D017-3240-95F6-0AF006137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5594" y="4927661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449" name="Oval 17">
            <a:extLst>
              <a:ext uri="{FF2B5EF4-FFF2-40B4-BE49-F238E27FC236}">
                <a16:creationId xmlns:a16="http://schemas.microsoft.com/office/drawing/2014/main" id="{34B40F55-147E-8A4C-B83C-8D17F845A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5456" y="4927661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450" name="Line 20">
            <a:extLst>
              <a:ext uri="{FF2B5EF4-FFF2-40B4-BE49-F238E27FC236}">
                <a16:creationId xmlns:a16="http://schemas.microsoft.com/office/drawing/2014/main" id="{27DCC88F-FD89-1D41-B30D-C2F422014CD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4731" y="5143561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8436" name="Object 21">
            <a:extLst>
              <a:ext uri="{FF2B5EF4-FFF2-40B4-BE49-F238E27FC236}">
                <a16:creationId xmlns:a16="http://schemas.microsoft.com/office/drawing/2014/main" id="{8B373B46-E3B3-8244-AA28-6A666A0326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753816"/>
              </p:ext>
            </p:extLst>
          </p:nvPr>
        </p:nvGraphicFramePr>
        <p:xfrm>
          <a:off x="3960044" y="4927661"/>
          <a:ext cx="5746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921000" imgH="2336800" progId="Equation.3">
                  <p:embed/>
                </p:oleObj>
              </mc:Choice>
              <mc:Fallback>
                <p:oleObj name="方程式" r:id="rId5" imgW="2921000" imgH="2336800" progId="Equation.3">
                  <p:embed/>
                  <p:pic>
                    <p:nvPicPr>
                      <p:cNvPr id="18436" name="Object 21">
                        <a:extLst>
                          <a:ext uri="{FF2B5EF4-FFF2-40B4-BE49-F238E27FC236}">
                            <a16:creationId xmlns:a16="http://schemas.microsoft.com/office/drawing/2014/main" id="{8B373B46-E3B3-8244-AA28-6A666A0326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0044" y="4927661"/>
                        <a:ext cx="574675" cy="4603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22">
            <a:extLst>
              <a:ext uri="{FF2B5EF4-FFF2-40B4-BE49-F238E27FC236}">
                <a16:creationId xmlns:a16="http://schemas.microsoft.com/office/drawing/2014/main" id="{42D25252-BE75-0947-9E5A-680FFBD7BA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129085"/>
              </p:ext>
            </p:extLst>
          </p:nvPr>
        </p:nvGraphicFramePr>
        <p:xfrm>
          <a:off x="1224781" y="5648386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6731000" imgH="4686300" progId="Equation.3">
                  <p:embed/>
                </p:oleObj>
              </mc:Choice>
              <mc:Fallback>
                <p:oleObj name="方程式" r:id="rId7" imgW="6731000" imgH="4686300" progId="Equation.3">
                  <p:embed/>
                  <p:pic>
                    <p:nvPicPr>
                      <p:cNvPr id="18437" name="Object 22">
                        <a:extLst>
                          <a:ext uri="{FF2B5EF4-FFF2-40B4-BE49-F238E27FC236}">
                            <a16:creationId xmlns:a16="http://schemas.microsoft.com/office/drawing/2014/main" id="{42D25252-BE75-0947-9E5A-680FFBD7BA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4781" y="5648386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23">
            <a:extLst>
              <a:ext uri="{FF2B5EF4-FFF2-40B4-BE49-F238E27FC236}">
                <a16:creationId xmlns:a16="http://schemas.microsoft.com/office/drawing/2014/main" id="{745D31EA-54A4-F44C-A83C-66047505BC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650243"/>
              </p:ext>
            </p:extLst>
          </p:nvPr>
        </p:nvGraphicFramePr>
        <p:xfrm>
          <a:off x="6625456" y="5576949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6731000" imgH="4686300" progId="Equation.3">
                  <p:embed/>
                </p:oleObj>
              </mc:Choice>
              <mc:Fallback>
                <p:oleObj name="方程式" r:id="rId9" imgW="6731000" imgH="4686300" progId="Equation.3">
                  <p:embed/>
                  <p:pic>
                    <p:nvPicPr>
                      <p:cNvPr id="18438" name="Object 23">
                        <a:extLst>
                          <a:ext uri="{FF2B5EF4-FFF2-40B4-BE49-F238E27FC236}">
                            <a16:creationId xmlns:a16="http://schemas.microsoft.com/office/drawing/2014/main" id="{745D31EA-54A4-F44C-A83C-66047505BC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5456" y="5576949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9" name="Object 24">
            <a:extLst>
              <a:ext uri="{FF2B5EF4-FFF2-40B4-BE49-F238E27FC236}">
                <a16:creationId xmlns:a16="http://schemas.microsoft.com/office/drawing/2014/main" id="{A3C9210E-FAE0-E942-B67E-FBCF9D78CC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7126930"/>
              </p:ext>
            </p:extLst>
          </p:nvPr>
        </p:nvGraphicFramePr>
        <p:xfrm>
          <a:off x="2645594" y="5648386"/>
          <a:ext cx="495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7315200" imgH="4686300" progId="Equation.3">
                  <p:embed/>
                </p:oleObj>
              </mc:Choice>
              <mc:Fallback>
                <p:oleObj name="方程式" r:id="rId10" imgW="7315200" imgH="4686300" progId="Equation.3">
                  <p:embed/>
                  <p:pic>
                    <p:nvPicPr>
                      <p:cNvPr id="18439" name="Object 24">
                        <a:extLst>
                          <a:ext uri="{FF2B5EF4-FFF2-40B4-BE49-F238E27FC236}">
                            <a16:creationId xmlns:a16="http://schemas.microsoft.com/office/drawing/2014/main" id="{A3C9210E-FAE0-E942-B67E-FBCF9D78CC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5594" y="5648386"/>
                        <a:ext cx="4953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0" name="Object 25">
            <a:extLst>
              <a:ext uri="{FF2B5EF4-FFF2-40B4-BE49-F238E27FC236}">
                <a16:creationId xmlns:a16="http://schemas.microsoft.com/office/drawing/2014/main" id="{E716365F-639F-4D4C-A51B-324F3DDD45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081045"/>
              </p:ext>
            </p:extLst>
          </p:nvPr>
        </p:nvGraphicFramePr>
        <p:xfrm>
          <a:off x="5112569" y="5648386"/>
          <a:ext cx="495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7315200" imgH="4686300" progId="Equation.3">
                  <p:embed/>
                </p:oleObj>
              </mc:Choice>
              <mc:Fallback>
                <p:oleObj name="方程式" r:id="rId12" imgW="7315200" imgH="4686300" progId="Equation.3">
                  <p:embed/>
                  <p:pic>
                    <p:nvPicPr>
                      <p:cNvPr id="18440" name="Object 25">
                        <a:extLst>
                          <a:ext uri="{FF2B5EF4-FFF2-40B4-BE49-F238E27FC236}">
                            <a16:creationId xmlns:a16="http://schemas.microsoft.com/office/drawing/2014/main" id="{E716365F-639F-4D4C-A51B-324F3DDD45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2569" y="5648386"/>
                        <a:ext cx="4953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A94C283-5717-FD79-7FF8-19774C18D54B}"/>
              </a:ext>
            </a:extLst>
          </p:cNvPr>
          <p:cNvSpPr txBox="1"/>
          <p:nvPr/>
        </p:nvSpPr>
        <p:spPr bwMode="auto">
          <a:xfrm>
            <a:off x="1583556" y="626140"/>
            <a:ext cx="65888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因此全同粒子的狀態，在粒子互換後實驗結果必須不變！</a:t>
            </a:r>
          </a:p>
        </p:txBody>
      </p:sp>
    </p:spTree>
    <p:extLst>
      <p:ext uri="{BB962C8B-B14F-4D97-AF65-F5344CB8AC3E}">
        <p14:creationId xmlns:p14="http://schemas.microsoft.com/office/powerpoint/2010/main" val="471308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40_02">
            <a:extLst>
              <a:ext uri="{FF2B5EF4-FFF2-40B4-BE49-F238E27FC236}">
                <a16:creationId xmlns:a16="http://schemas.microsoft.com/office/drawing/2014/main" id="{7733D8EA-62B0-C98E-DE78-53BC70FB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40" y="280712"/>
            <a:ext cx="3530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595C2F4C-C0FE-82E9-7BF4-2F3E750C28C1}"/>
                  </a:ext>
                </a:extLst>
              </p:cNvPr>
              <p:cNvSpPr/>
              <p:nvPr/>
            </p:nvSpPr>
            <p:spPr>
              <a:xfrm>
                <a:off x="4248211" y="241344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595C2F4C-C0FE-82E9-7BF4-2F3E750C2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211" y="2413444"/>
                <a:ext cx="324733" cy="246221"/>
              </a:xfrm>
              <a:prstGeom prst="rect">
                <a:avLst/>
              </a:prstGeom>
              <a:blipFill>
                <a:blip r:embed="rId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005F0F63-E28C-CC31-D5BC-BC4983964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9040" y="2057547"/>
            <a:ext cx="273600" cy="2753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00F02B-86C8-98A4-CEE3-503DBED24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1736" y="2051370"/>
            <a:ext cx="273600" cy="2753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7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C95AD752-41CE-E37F-D73C-D2A999A4F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250" b="8331"/>
          <a:stretch/>
        </p:blipFill>
        <p:spPr bwMode="auto">
          <a:xfrm>
            <a:off x="5629334" y="280712"/>
            <a:ext cx="263616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5E4ECD-86E7-C0A7-1C9D-AC4D6B37346B}"/>
              </a:ext>
            </a:extLst>
          </p:cNvPr>
          <p:cNvCxnSpPr/>
          <p:nvPr/>
        </p:nvCxnSpPr>
        <p:spPr>
          <a:xfrm>
            <a:off x="3912640" y="2189054"/>
            <a:ext cx="237447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73DC59-DACD-CF61-B811-6F8DF04FC71B}"/>
              </a:ext>
            </a:extLst>
          </p:cNvPr>
          <p:cNvCxnSpPr>
            <a:cxnSpLocks/>
            <a:stCxn id="6" idx="5"/>
          </p:cNvCxnSpPr>
          <p:nvPr/>
        </p:nvCxnSpPr>
        <p:spPr>
          <a:xfrm>
            <a:off x="3245268" y="2286411"/>
            <a:ext cx="2516904" cy="5145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15EBB945-FFD7-C3DD-1592-79A5BFDD9A88}"/>
                  </a:ext>
                </a:extLst>
              </p:cNvPr>
              <p:cNvSpPr txBox="1"/>
              <p:nvPr/>
            </p:nvSpPr>
            <p:spPr bwMode="auto">
              <a:xfrm>
                <a:off x="1872157" y="5546917"/>
                <a:ext cx="225792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15EBB945-FFD7-C3DD-1592-79A5BFDD9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2157" y="5546917"/>
                <a:ext cx="2257926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34">
                <a:extLst>
                  <a:ext uri="{FF2B5EF4-FFF2-40B4-BE49-F238E27FC236}">
                    <a16:creationId xmlns:a16="http://schemas.microsoft.com/office/drawing/2014/main" id="{1F9DA724-32BB-608E-98D3-BA5094ACB849}"/>
                  </a:ext>
                </a:extLst>
              </p:cNvPr>
              <p:cNvSpPr txBox="1"/>
              <p:nvPr/>
            </p:nvSpPr>
            <p:spPr bwMode="auto">
              <a:xfrm>
                <a:off x="4858971" y="5553675"/>
                <a:ext cx="178516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34">
                <a:extLst>
                  <a:ext uri="{FF2B5EF4-FFF2-40B4-BE49-F238E27FC236}">
                    <a16:creationId xmlns:a16="http://schemas.microsoft.com/office/drawing/2014/main" id="{1F9DA724-32BB-608E-98D3-BA5094ACB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8971" y="5553675"/>
                <a:ext cx="1785169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F1AADA2-5336-1A73-E87A-E2373DBCBEB5}"/>
              </a:ext>
            </a:extLst>
          </p:cNvPr>
          <p:cNvSpPr txBox="1"/>
          <p:nvPr/>
        </p:nvSpPr>
        <p:spPr bwMode="auto">
          <a:xfrm>
            <a:off x="929574" y="6090793"/>
            <a:ext cx="78188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但很明顯這兩個波函數都不適合，不是在互換下不變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621DD7-3306-C1A3-F8AC-FEBCCEFF35D5}"/>
                  </a:ext>
                </a:extLst>
              </p:cNvPr>
              <p:cNvSpPr txBox="1"/>
              <p:nvPr/>
            </p:nvSpPr>
            <p:spPr bwMode="auto">
              <a:xfrm>
                <a:off x="929575" y="2908495"/>
                <a:ext cx="80651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設定無限大位能井中，有一個電子處於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狀態，一個電子處於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=2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狀態。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621DD7-3306-C1A3-F8AC-FEBCCEFF3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9575" y="2908495"/>
                <a:ext cx="8065106" cy="369332"/>
              </a:xfrm>
              <a:prstGeom prst="rect">
                <a:avLst/>
              </a:prstGeom>
              <a:blipFill>
                <a:blip r:embed="rId7"/>
                <a:stretch>
                  <a:fillRect l="-471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294E8AF-2C39-6468-76C9-08680883C188}"/>
              </a:ext>
            </a:extLst>
          </p:cNvPr>
          <p:cNvSpPr txBox="1"/>
          <p:nvPr/>
        </p:nvSpPr>
        <p:spPr bwMode="auto">
          <a:xfrm>
            <a:off x="929575" y="4995095"/>
            <a:ext cx="4153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我可以寫下兩個可能的波函數：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F9A760-7824-A12D-BAA1-533E744F2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0577" y="3671913"/>
            <a:ext cx="3401030" cy="17139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7474DE-17D9-973A-B7C2-823DA48E7747}"/>
                  </a:ext>
                </a:extLst>
              </p:cNvPr>
              <p:cNvSpPr txBox="1"/>
              <p:nvPr/>
            </p:nvSpPr>
            <p:spPr bwMode="auto">
              <a:xfrm>
                <a:off x="910207" y="3302581"/>
                <a:ext cx="6038057" cy="38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兩個以上粒子的波函數是各個粒子位置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的函數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7474DE-17D9-973A-B7C2-823DA48E7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0207" y="3302581"/>
                <a:ext cx="6038057" cy="381515"/>
              </a:xfrm>
              <a:prstGeom prst="rect">
                <a:avLst/>
              </a:prstGeom>
              <a:blipFill>
                <a:blip r:embed="rId9"/>
                <a:stretch>
                  <a:fillRect l="-839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8575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8AD0F1-84D3-4982-8B82-4352EB37A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28149"/>
            <a:ext cx="3760440" cy="64017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8927E8E4-B8A9-6340-9698-F1602A98A663}"/>
                  </a:ext>
                </a:extLst>
              </p:cNvPr>
              <p:cNvSpPr txBox="1"/>
              <p:nvPr/>
            </p:nvSpPr>
            <p:spPr bwMode="auto">
              <a:xfrm>
                <a:off x="4455032" y="482461"/>
                <a:ext cx="178516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8927E8E4-B8A9-6340-9698-F1602A98A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5032" y="482461"/>
                <a:ext cx="1785169" cy="3693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35494F26-A3CD-EB2C-9602-98331D1012D0}"/>
                  </a:ext>
                </a:extLst>
              </p:cNvPr>
              <p:cNvSpPr txBox="1"/>
              <p:nvPr/>
            </p:nvSpPr>
            <p:spPr bwMode="auto">
              <a:xfrm>
                <a:off x="4355976" y="3536036"/>
                <a:ext cx="178516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35494F26-A3CD-EB2C-9602-98331D101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3536036"/>
                <a:ext cx="1785169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34">
                <a:extLst>
                  <a:ext uri="{FF2B5EF4-FFF2-40B4-BE49-F238E27FC236}">
                    <a16:creationId xmlns:a16="http://schemas.microsoft.com/office/drawing/2014/main" id="{C51B13F3-50C1-8232-EEF7-A3E96F9DFBFE}"/>
                  </a:ext>
                </a:extLst>
              </p:cNvPr>
              <p:cNvSpPr txBox="1"/>
              <p:nvPr/>
            </p:nvSpPr>
            <p:spPr bwMode="auto">
              <a:xfrm>
                <a:off x="5827103" y="2730871"/>
                <a:ext cx="407419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5" name="文字方塊 34">
                <a:extLst>
                  <a:ext uri="{FF2B5EF4-FFF2-40B4-BE49-F238E27FC236}">
                    <a16:creationId xmlns:a16="http://schemas.microsoft.com/office/drawing/2014/main" id="{C51B13F3-50C1-8232-EEF7-A3E96F9DF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27103" y="2730871"/>
                <a:ext cx="407419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34">
                <a:extLst>
                  <a:ext uri="{FF2B5EF4-FFF2-40B4-BE49-F238E27FC236}">
                    <a16:creationId xmlns:a16="http://schemas.microsoft.com/office/drawing/2014/main" id="{4ABD9D90-9ADA-1389-1558-1A931F2F3C7B}"/>
                  </a:ext>
                </a:extLst>
              </p:cNvPr>
              <p:cNvSpPr txBox="1"/>
              <p:nvPr/>
            </p:nvSpPr>
            <p:spPr bwMode="auto">
              <a:xfrm>
                <a:off x="5827102" y="5686897"/>
                <a:ext cx="407419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6" name="文字方塊 34">
                <a:extLst>
                  <a:ext uri="{FF2B5EF4-FFF2-40B4-BE49-F238E27FC236}">
                    <a16:creationId xmlns:a16="http://schemas.microsoft.com/office/drawing/2014/main" id="{4ABD9D90-9ADA-1389-1558-1A931F2F3C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27102" y="5686897"/>
                <a:ext cx="407419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AF598727-2A8D-D05C-4087-4A53F88864C7}"/>
                  </a:ext>
                </a:extLst>
              </p:cNvPr>
              <p:cNvSpPr txBox="1"/>
              <p:nvPr/>
            </p:nvSpPr>
            <p:spPr bwMode="auto">
              <a:xfrm>
                <a:off x="3131840" y="239079"/>
                <a:ext cx="411588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AF598727-2A8D-D05C-4087-4A53F8886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1840" y="239079"/>
                <a:ext cx="411588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AFDA6ACA-48A1-F6E0-E043-28B88513147F}"/>
                  </a:ext>
                </a:extLst>
              </p:cNvPr>
              <p:cNvSpPr txBox="1"/>
              <p:nvPr/>
            </p:nvSpPr>
            <p:spPr bwMode="auto">
              <a:xfrm>
                <a:off x="3131840" y="3275110"/>
                <a:ext cx="411588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AFDA6ACA-48A1-F6E0-E043-28B885131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1840" y="3275110"/>
                <a:ext cx="411588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7BFAD45-1C66-6D39-6BDC-D184548D39E3}"/>
              </a:ext>
            </a:extLst>
          </p:cNvPr>
          <p:cNvSpPr txBox="1"/>
          <p:nvPr/>
        </p:nvSpPr>
        <p:spPr bwMode="auto">
          <a:xfrm>
            <a:off x="1763688" y="6386222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這兩個狀態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不可能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是兩個全同電子能存在的狀態！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1BA1B3-8397-B808-E251-4E969DCE6300}"/>
              </a:ext>
            </a:extLst>
          </p:cNvPr>
          <p:cNvSpPr txBox="1"/>
          <p:nvPr/>
        </p:nvSpPr>
        <p:spPr bwMode="auto">
          <a:xfrm>
            <a:off x="6444208" y="1412776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等機率線</a:t>
            </a:r>
          </a:p>
        </p:txBody>
      </p:sp>
    </p:spTree>
    <p:extLst>
      <p:ext uri="{BB962C8B-B14F-4D97-AF65-F5344CB8AC3E}">
        <p14:creationId xmlns:p14="http://schemas.microsoft.com/office/powerpoint/2010/main" val="4265706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40_02">
            <a:extLst>
              <a:ext uri="{FF2B5EF4-FFF2-40B4-BE49-F238E27FC236}">
                <a16:creationId xmlns:a16="http://schemas.microsoft.com/office/drawing/2014/main" id="{7733D8EA-62B0-C98E-DE78-53BC70FB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56213"/>
            <a:ext cx="3530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595C2F4C-C0FE-82E9-7BF4-2F3E750C28C1}"/>
                  </a:ext>
                </a:extLst>
              </p:cNvPr>
              <p:cNvSpPr/>
              <p:nvPr/>
            </p:nvSpPr>
            <p:spPr>
              <a:xfrm>
                <a:off x="3850127" y="2788945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595C2F4C-C0FE-82E9-7BF4-2F3E750C2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127" y="2788945"/>
                <a:ext cx="324733" cy="246221"/>
              </a:xfrm>
              <a:prstGeom prst="rect">
                <a:avLst/>
              </a:prstGeom>
              <a:blipFill>
                <a:blip r:embed="rId3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005F0F63-E28C-CC31-D5BC-BC4983964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0956" y="2433048"/>
            <a:ext cx="273600" cy="2753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00F02B-86C8-98A4-CEE3-503DBED24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652" y="2426871"/>
            <a:ext cx="273600" cy="2753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7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C95AD752-41CE-E37F-D73C-D2A999A4F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250" b="8331"/>
          <a:stretch/>
        </p:blipFill>
        <p:spPr bwMode="auto">
          <a:xfrm>
            <a:off x="5231250" y="656213"/>
            <a:ext cx="263616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5E4ECD-86E7-C0A7-1C9D-AC4D6B37346B}"/>
              </a:ext>
            </a:extLst>
          </p:cNvPr>
          <p:cNvCxnSpPr/>
          <p:nvPr/>
        </p:nvCxnSpPr>
        <p:spPr>
          <a:xfrm>
            <a:off x="3514556" y="2564555"/>
            <a:ext cx="237447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73DC59-DACD-CF61-B811-6F8DF04FC71B}"/>
              </a:ext>
            </a:extLst>
          </p:cNvPr>
          <p:cNvCxnSpPr>
            <a:cxnSpLocks/>
            <a:stCxn id="6" idx="5"/>
          </p:cNvCxnSpPr>
          <p:nvPr/>
        </p:nvCxnSpPr>
        <p:spPr>
          <a:xfrm>
            <a:off x="2847184" y="2661912"/>
            <a:ext cx="2516904" cy="5145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15EBB945-FFD7-C3DD-1592-79A5BFDD9A88}"/>
                  </a:ext>
                </a:extLst>
              </p:cNvPr>
              <p:cNvSpPr txBox="1"/>
              <p:nvPr/>
            </p:nvSpPr>
            <p:spPr bwMode="auto">
              <a:xfrm>
                <a:off x="1475656" y="3411340"/>
                <a:ext cx="225792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15EBB945-FFD7-C3DD-1592-79A5BFDD9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3411340"/>
                <a:ext cx="2257926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34">
                <a:extLst>
                  <a:ext uri="{FF2B5EF4-FFF2-40B4-BE49-F238E27FC236}">
                    <a16:creationId xmlns:a16="http://schemas.microsoft.com/office/drawing/2014/main" id="{1F9DA724-32BB-608E-98D3-BA5094ACB849}"/>
                  </a:ext>
                </a:extLst>
              </p:cNvPr>
              <p:cNvSpPr txBox="1"/>
              <p:nvPr/>
            </p:nvSpPr>
            <p:spPr bwMode="auto">
              <a:xfrm>
                <a:off x="4583178" y="3411340"/>
                <a:ext cx="178516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34">
                <a:extLst>
                  <a:ext uri="{FF2B5EF4-FFF2-40B4-BE49-F238E27FC236}">
                    <a16:creationId xmlns:a16="http://schemas.microsoft.com/office/drawing/2014/main" id="{1F9DA724-32BB-608E-98D3-BA5094ACB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3178" y="3411340"/>
                <a:ext cx="1785169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F1AADA2-5336-1A73-E87A-E2373DBCBEB5}"/>
              </a:ext>
            </a:extLst>
          </p:cNvPr>
          <p:cNvSpPr txBox="1"/>
          <p:nvPr/>
        </p:nvSpPr>
        <p:spPr bwMode="auto">
          <a:xfrm>
            <a:off x="1475656" y="4000327"/>
            <a:ext cx="69959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但這兩個狀態的和與差，這兩個線性組合卻是在互換下不變的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82DBC504-FC26-DC6F-5C09-A475F7939421}"/>
                  </a:ext>
                </a:extLst>
              </p:cNvPr>
              <p:cNvSpPr txBox="1"/>
              <p:nvPr/>
            </p:nvSpPr>
            <p:spPr bwMode="auto">
              <a:xfrm>
                <a:off x="1475656" y="4375635"/>
                <a:ext cx="542949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82DBC504-FC26-DC6F-5C09-A475F7939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4375635"/>
                <a:ext cx="5429499" cy="6646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1A755CAF-D849-EAAD-F47D-839E14B3CC69}"/>
                  </a:ext>
                </a:extLst>
              </p:cNvPr>
              <p:cNvSpPr txBox="1"/>
              <p:nvPr/>
            </p:nvSpPr>
            <p:spPr bwMode="auto">
              <a:xfrm>
                <a:off x="1475656" y="5301208"/>
                <a:ext cx="538467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1A755CAF-D849-EAAD-F47D-839E14B3C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5301208"/>
                <a:ext cx="5384679" cy="6646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3303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9FFDC4-DD51-1878-FF36-0056CC14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20" y="121993"/>
            <a:ext cx="4111972" cy="60110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34">
                <a:extLst>
                  <a:ext uri="{FF2B5EF4-FFF2-40B4-BE49-F238E27FC236}">
                    <a16:creationId xmlns:a16="http://schemas.microsoft.com/office/drawing/2014/main" id="{FFCED2B6-9B88-6C2A-6A76-08412FF6D538}"/>
                  </a:ext>
                </a:extLst>
              </p:cNvPr>
              <p:cNvSpPr txBox="1"/>
              <p:nvPr/>
            </p:nvSpPr>
            <p:spPr bwMode="auto">
              <a:xfrm>
                <a:off x="3568621" y="2209822"/>
                <a:ext cx="542949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34">
                <a:extLst>
                  <a:ext uri="{FF2B5EF4-FFF2-40B4-BE49-F238E27FC236}">
                    <a16:creationId xmlns:a16="http://schemas.microsoft.com/office/drawing/2014/main" id="{FFCED2B6-9B88-6C2A-6A76-08412FF6D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8621" y="2209822"/>
                <a:ext cx="5429499" cy="6646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FB4166CD-7B27-ABA1-F08C-58BA28F2C171}"/>
                  </a:ext>
                </a:extLst>
              </p:cNvPr>
              <p:cNvSpPr txBox="1"/>
              <p:nvPr/>
            </p:nvSpPr>
            <p:spPr bwMode="auto">
              <a:xfrm>
                <a:off x="3547863" y="1145113"/>
                <a:ext cx="542949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FB4166CD-7B27-ABA1-F08C-58BA28F2C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7863" y="1145113"/>
                <a:ext cx="5429499" cy="664606"/>
              </a:xfrm>
              <a:prstGeom prst="rect">
                <a:avLst/>
              </a:prstGeom>
              <a:blipFill>
                <a:blip r:embed="rId4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34">
                <a:extLst>
                  <a:ext uri="{FF2B5EF4-FFF2-40B4-BE49-F238E27FC236}">
                    <a16:creationId xmlns:a16="http://schemas.microsoft.com/office/drawing/2014/main" id="{024A4733-65C7-C5D3-5C63-1E03C1B950D0}"/>
                  </a:ext>
                </a:extLst>
              </p:cNvPr>
              <p:cNvSpPr txBox="1"/>
              <p:nvPr/>
            </p:nvSpPr>
            <p:spPr bwMode="auto">
              <a:xfrm>
                <a:off x="6439962" y="1855882"/>
                <a:ext cx="854955" cy="30777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6" name="文字方塊 34">
                <a:extLst>
                  <a:ext uri="{FF2B5EF4-FFF2-40B4-BE49-F238E27FC236}">
                    <a16:creationId xmlns:a16="http://schemas.microsoft.com/office/drawing/2014/main" id="{024A4733-65C7-C5D3-5C63-1E03C1B95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9962" y="1855882"/>
                <a:ext cx="854955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own Arrow 3">
            <a:extLst>
              <a:ext uri="{FF2B5EF4-FFF2-40B4-BE49-F238E27FC236}">
                <a16:creationId xmlns:a16="http://schemas.microsoft.com/office/drawing/2014/main" id="{C35A6FC5-6FEB-A9DC-9190-550F9F05AA64}"/>
              </a:ext>
            </a:extLst>
          </p:cNvPr>
          <p:cNvSpPr/>
          <p:nvPr/>
        </p:nvSpPr>
        <p:spPr>
          <a:xfrm>
            <a:off x="6084168" y="1806669"/>
            <a:ext cx="355794" cy="3600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2622C749-5DC9-1B70-F972-B69229BA9571}"/>
                  </a:ext>
                </a:extLst>
              </p:cNvPr>
              <p:cNvSpPr txBox="1"/>
              <p:nvPr/>
            </p:nvSpPr>
            <p:spPr bwMode="auto">
              <a:xfrm>
                <a:off x="3542028" y="4594932"/>
                <a:ext cx="5435334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2622C749-5DC9-1B70-F972-B69229BA9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2028" y="4594932"/>
                <a:ext cx="5435334" cy="6646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EFE1868C-8F1F-0ADF-1BF0-1DE1B4BE5066}"/>
                  </a:ext>
                </a:extLst>
              </p:cNvPr>
              <p:cNvSpPr txBox="1"/>
              <p:nvPr/>
            </p:nvSpPr>
            <p:spPr bwMode="auto">
              <a:xfrm>
                <a:off x="3521270" y="3530223"/>
                <a:ext cx="5435334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EFE1868C-8F1F-0ADF-1BF0-1DE1B4BE5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1270" y="3530223"/>
                <a:ext cx="5435334" cy="6646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D9F63227-D410-8CF6-66AE-10269FFDD559}"/>
                  </a:ext>
                </a:extLst>
              </p:cNvPr>
              <p:cNvSpPr txBox="1"/>
              <p:nvPr/>
            </p:nvSpPr>
            <p:spPr bwMode="auto">
              <a:xfrm>
                <a:off x="6413369" y="4240992"/>
                <a:ext cx="854955" cy="30777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D9F63227-D410-8CF6-66AE-10269FFDD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13369" y="4240992"/>
                <a:ext cx="854955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own Arrow 9">
            <a:extLst>
              <a:ext uri="{FF2B5EF4-FFF2-40B4-BE49-F238E27FC236}">
                <a16:creationId xmlns:a16="http://schemas.microsoft.com/office/drawing/2014/main" id="{9CB38B48-7892-94EC-4756-04B57CB52DFA}"/>
              </a:ext>
            </a:extLst>
          </p:cNvPr>
          <p:cNvSpPr/>
          <p:nvPr/>
        </p:nvSpPr>
        <p:spPr>
          <a:xfrm>
            <a:off x="6057575" y="4191779"/>
            <a:ext cx="355794" cy="3600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EC7C9-FECE-CE67-162E-C9F4EA3CB769}"/>
              </a:ext>
            </a:extLst>
          </p:cNvPr>
          <p:cNvSpPr txBox="1"/>
          <p:nvPr/>
        </p:nvSpPr>
        <p:spPr bwMode="auto">
          <a:xfrm>
            <a:off x="4632214" y="5402614"/>
            <a:ext cx="3895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機率密度的粒子互換下不變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71ADA1-4F1A-BAC0-D557-BEF8D9B0F497}"/>
              </a:ext>
            </a:extLst>
          </p:cNvPr>
          <p:cNvSpPr txBox="1"/>
          <p:nvPr/>
        </p:nvSpPr>
        <p:spPr bwMode="auto">
          <a:xfrm>
            <a:off x="1475656" y="6217704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這兩個狀態才有可能是兩個全同電子能存在的狀態！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92A940-31FE-2835-4473-8E40870BB73B}"/>
                  </a:ext>
                </a:extLst>
              </p:cNvPr>
              <p:cNvSpPr txBox="1"/>
              <p:nvPr/>
            </p:nvSpPr>
            <p:spPr bwMode="auto">
              <a:xfrm>
                <a:off x="4628754" y="5810159"/>
                <a:ext cx="44773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注意兩個粒子位置接近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sSub>
                      <m:sSub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的機率很小！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92A940-31FE-2835-4473-8E40870BB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8754" y="5810159"/>
                <a:ext cx="4477370" cy="369332"/>
              </a:xfrm>
              <a:prstGeom prst="rect">
                <a:avLst/>
              </a:prstGeom>
              <a:blipFill>
                <a:blip r:embed="rId9"/>
                <a:stretch>
                  <a:fillRect l="-1130" t="-6667" r="-565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836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6">
            <a:extLst>
              <a:ext uri="{FF2B5EF4-FFF2-40B4-BE49-F238E27FC236}">
                <a16:creationId xmlns:a16="http://schemas.microsoft.com/office/drawing/2014/main" id="{39893224-BF80-AE47-A200-9B116467F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28" y="1703572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全同粒子</a:t>
            </a:r>
          </a:p>
        </p:txBody>
      </p:sp>
      <p:sp>
        <p:nvSpPr>
          <p:cNvPr id="19462" name="Oval 7">
            <a:extLst>
              <a:ext uri="{FF2B5EF4-FFF2-40B4-BE49-F238E27FC236}">
                <a16:creationId xmlns:a16="http://schemas.microsoft.com/office/drawing/2014/main" id="{DE8459FA-913E-4A40-B92B-84565909E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808" y="1522759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9463" name="Oval 8">
            <a:extLst>
              <a:ext uri="{FF2B5EF4-FFF2-40B4-BE49-F238E27FC236}">
                <a16:creationId xmlns:a16="http://schemas.microsoft.com/office/drawing/2014/main" id="{A7C6212C-D0B9-134C-969B-4407CEB57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670" y="1522759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9464" name="Text Box 9">
            <a:extLst>
              <a:ext uri="{FF2B5EF4-FFF2-40B4-BE49-F238E27FC236}">
                <a16:creationId xmlns:a16="http://schemas.microsoft.com/office/drawing/2014/main" id="{2D7F7E96-335F-6145-8D2D-6DDFA3868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973" y="2012781"/>
            <a:ext cx="4524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/>
              <a:t>1</a:t>
            </a:r>
          </a:p>
        </p:txBody>
      </p:sp>
      <p:sp>
        <p:nvSpPr>
          <p:cNvPr id="19465" name="Text Box 10">
            <a:extLst>
              <a:ext uri="{FF2B5EF4-FFF2-40B4-BE49-F238E27FC236}">
                <a16:creationId xmlns:a16="http://schemas.microsoft.com/office/drawing/2014/main" id="{617C5034-2552-3740-BF67-601CDFE13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730" y="1977431"/>
            <a:ext cx="452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/>
              <a:t>2</a:t>
            </a:r>
          </a:p>
        </p:txBody>
      </p:sp>
      <p:sp>
        <p:nvSpPr>
          <p:cNvPr id="19468" name="Line 14">
            <a:extLst>
              <a:ext uri="{FF2B5EF4-FFF2-40B4-BE49-F238E27FC236}">
                <a16:creationId xmlns:a16="http://schemas.microsoft.com/office/drawing/2014/main" id="{F7874F90-DF64-8E4F-8083-4F910F6CFD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3872" y="1738659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9" name="Text Box 15">
            <a:extLst>
              <a:ext uri="{FF2B5EF4-FFF2-40B4-BE49-F238E27FC236}">
                <a16:creationId xmlns:a16="http://schemas.microsoft.com/office/drawing/2014/main" id="{6362E3D6-A1F6-7F43-968C-5A83CE63A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0453" y="4279856"/>
            <a:ext cx="1296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波色子</a:t>
            </a:r>
          </a:p>
        </p:txBody>
      </p:sp>
      <p:sp>
        <p:nvSpPr>
          <p:cNvPr id="19470" name="Text Box 16">
            <a:extLst>
              <a:ext uri="{FF2B5EF4-FFF2-40B4-BE49-F238E27FC236}">
                <a16:creationId xmlns:a16="http://schemas.microsoft.com/office/drawing/2014/main" id="{2F08C2A7-7A43-B348-94BD-89480E93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971" y="4712571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費米子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204815-4526-8943-5247-C4FF4DE4A0E0}"/>
                  </a:ext>
                </a:extLst>
              </p:cNvPr>
              <p:cNvSpPr txBox="1"/>
              <p:nvPr/>
            </p:nvSpPr>
            <p:spPr bwMode="auto">
              <a:xfrm>
                <a:off x="2561970" y="4746626"/>
                <a:ext cx="258006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204815-4526-8943-5247-C4FF4DE4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61970" y="4746626"/>
                <a:ext cx="2580065" cy="276999"/>
              </a:xfrm>
              <a:prstGeom prst="rect">
                <a:avLst/>
              </a:prstGeom>
              <a:blipFill>
                <a:blip r:embed="rId2"/>
                <a:stretch>
                  <a:fillRect l="-1463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451A61-ACA8-B9B5-F4CC-D9ED9D3E0F75}"/>
                  </a:ext>
                </a:extLst>
              </p:cNvPr>
              <p:cNvSpPr txBox="1"/>
              <p:nvPr/>
            </p:nvSpPr>
            <p:spPr bwMode="auto">
              <a:xfrm>
                <a:off x="2108191" y="4255705"/>
                <a:ext cx="2341154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451A61-ACA8-B9B5-F4CC-D9ED9D3E0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8191" y="4255705"/>
                <a:ext cx="2341154" cy="276999"/>
              </a:xfrm>
              <a:prstGeom prst="rect">
                <a:avLst/>
              </a:prstGeom>
              <a:blipFill>
                <a:blip r:embed="rId3"/>
                <a:stretch>
                  <a:fillRect l="-3243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9E4292-DFFD-5371-A108-3BBD36073295}"/>
                  </a:ext>
                </a:extLst>
              </p:cNvPr>
              <p:cNvSpPr txBox="1"/>
              <p:nvPr/>
            </p:nvSpPr>
            <p:spPr bwMode="auto">
              <a:xfrm>
                <a:off x="849416" y="3121900"/>
                <a:ext cx="2656240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9E4292-DFFD-5371-A108-3BBD36073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9416" y="3121900"/>
                <a:ext cx="2656240" cy="276999"/>
              </a:xfrm>
              <a:prstGeom prst="rect">
                <a:avLst/>
              </a:prstGeom>
              <a:blipFill>
                <a:blip r:embed="rId4"/>
                <a:stretch>
                  <a:fillRect t="-4348" r="-476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13E99-16B2-A986-2EB3-2EADC0719771}"/>
                  </a:ext>
                </a:extLst>
              </p:cNvPr>
              <p:cNvSpPr txBox="1"/>
              <p:nvPr/>
            </p:nvSpPr>
            <p:spPr bwMode="auto">
              <a:xfrm>
                <a:off x="849416" y="2717864"/>
                <a:ext cx="850874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13E99-16B2-A986-2EB3-2EADC0719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9416" y="2717864"/>
                <a:ext cx="850874" cy="276999"/>
              </a:xfrm>
              <a:prstGeom prst="rect">
                <a:avLst/>
              </a:prstGeom>
              <a:blipFill>
                <a:blip r:embed="rId5"/>
                <a:stretch>
                  <a:fillRect l="-2941" r="-1471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28B2063-F15F-5D71-6CBA-B962BA981292}"/>
              </a:ext>
            </a:extLst>
          </p:cNvPr>
          <p:cNvSpPr txBox="1"/>
          <p:nvPr/>
        </p:nvSpPr>
        <p:spPr bwMode="auto">
          <a:xfrm>
            <a:off x="1845635" y="2706082"/>
            <a:ext cx="21494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當兩粒子互換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41CD6-22AD-A7D8-D5C0-D277F325EB66}"/>
              </a:ext>
            </a:extLst>
          </p:cNvPr>
          <p:cNvSpPr txBox="1"/>
          <p:nvPr/>
        </p:nvSpPr>
        <p:spPr bwMode="auto">
          <a:xfrm>
            <a:off x="787823" y="3453696"/>
            <a:ext cx="50803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實驗觀察結果不變，波函數的絕對值必須不變。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E2CBCC-9E79-8E11-FBD0-FE6874E77A23}"/>
              </a:ext>
            </a:extLst>
          </p:cNvPr>
          <p:cNvSpPr txBox="1"/>
          <p:nvPr/>
        </p:nvSpPr>
        <p:spPr bwMode="auto">
          <a:xfrm>
            <a:off x="798467" y="3823268"/>
            <a:ext cx="48342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波函數必須加上額外條件，有兩種可能：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20E13F-DB06-F81E-CA2B-2D1D58FD1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856" y="2781374"/>
            <a:ext cx="3401030" cy="17139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0E8780-8A6A-6F87-21F7-BC8A20024CD1}"/>
              </a:ext>
            </a:extLst>
          </p:cNvPr>
          <p:cNvSpPr txBox="1"/>
          <p:nvPr/>
        </p:nvSpPr>
        <p:spPr bwMode="auto">
          <a:xfrm>
            <a:off x="804793" y="4244898"/>
            <a:ext cx="1296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Symmetric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70AB54-D874-6DC1-EAE8-545C5F3FA99A}"/>
              </a:ext>
            </a:extLst>
          </p:cNvPr>
          <p:cNvSpPr txBox="1"/>
          <p:nvPr/>
        </p:nvSpPr>
        <p:spPr bwMode="auto">
          <a:xfrm>
            <a:off x="798467" y="4683590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Anti-Symmetric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C4FC9-3A14-F6CE-5E23-0815619B40B0}"/>
              </a:ext>
            </a:extLst>
          </p:cNvPr>
          <p:cNvSpPr txBox="1"/>
          <p:nvPr/>
        </p:nvSpPr>
        <p:spPr bwMode="auto">
          <a:xfrm>
            <a:off x="798467" y="5174580"/>
            <a:ext cx="32905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這是實驗證實的結果！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E03CD6-692A-6E5F-7D0E-2A8BD060D923}"/>
                  </a:ext>
                </a:extLst>
              </p:cNvPr>
              <p:cNvSpPr txBox="1"/>
              <p:nvPr/>
            </p:nvSpPr>
            <p:spPr bwMode="auto">
              <a:xfrm>
                <a:off x="829240" y="5642752"/>
                <a:ext cx="70551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反對稱態之下，兩個粒子位置接近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sSub>
                      <m:sSub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的機率很小！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E03CD6-692A-6E5F-7D0E-2A8BD060D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9240" y="5642752"/>
                <a:ext cx="7055128" cy="369332"/>
              </a:xfrm>
              <a:prstGeom prst="rect">
                <a:avLst/>
              </a:prstGeom>
              <a:blipFill>
                <a:blip r:embed="rId7"/>
                <a:stretch>
                  <a:fillRect l="-71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2703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146EBB-CCE6-EACA-FB6A-A6E58297394F}"/>
                  </a:ext>
                </a:extLst>
              </p:cNvPr>
              <p:cNvSpPr txBox="1"/>
              <p:nvPr/>
            </p:nvSpPr>
            <p:spPr bwMode="auto">
              <a:xfrm>
                <a:off x="958012" y="1561719"/>
                <a:ext cx="79242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我們可以從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出發，強制對稱條件可以符合：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146EBB-CCE6-EACA-FB6A-A6E582973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8012" y="1561719"/>
                <a:ext cx="7924292" cy="369332"/>
              </a:xfrm>
              <a:prstGeom prst="rect">
                <a:avLst/>
              </a:prstGeom>
              <a:blipFill>
                <a:blip r:embed="rId2"/>
                <a:stretch>
                  <a:fillRect l="-64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15">
            <a:extLst>
              <a:ext uri="{FF2B5EF4-FFF2-40B4-BE49-F238E27FC236}">
                <a16:creationId xmlns:a16="http://schemas.microsoft.com/office/drawing/2014/main" id="{720A591C-AEE0-B0C1-494B-562ACBE5A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013" y="705249"/>
            <a:ext cx="1296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波色子</a:t>
            </a: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869F7C79-F9D5-39D1-B121-EB56453E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806" y="1075182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費米子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9997BF-D849-1A88-29B8-B845A6042319}"/>
                  </a:ext>
                </a:extLst>
              </p:cNvPr>
              <p:cNvSpPr txBox="1"/>
              <p:nvPr/>
            </p:nvSpPr>
            <p:spPr bwMode="auto">
              <a:xfrm>
                <a:off x="1956770" y="1145416"/>
                <a:ext cx="2377189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9997BF-D849-1A88-29B8-B845A6042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6770" y="1145416"/>
                <a:ext cx="2377189" cy="276999"/>
              </a:xfrm>
              <a:prstGeom prst="rect">
                <a:avLst/>
              </a:prstGeom>
              <a:blipFill>
                <a:blip r:embed="rId3"/>
                <a:stretch>
                  <a:fillRect l="-1596"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CD4BA6-36D9-02FA-3F67-E6660D49C444}"/>
                  </a:ext>
                </a:extLst>
              </p:cNvPr>
              <p:cNvSpPr txBox="1"/>
              <p:nvPr/>
            </p:nvSpPr>
            <p:spPr bwMode="auto">
              <a:xfrm>
                <a:off x="2006086" y="734596"/>
                <a:ext cx="214943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CD4BA6-36D9-02FA-3F67-E6660D49C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6086" y="734596"/>
                <a:ext cx="2149435" cy="276999"/>
              </a:xfrm>
              <a:prstGeom prst="rect">
                <a:avLst/>
              </a:prstGeom>
              <a:blipFill>
                <a:blip r:embed="rId4"/>
                <a:stretch>
                  <a:fillRect l="-2924" b="-3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371D98D-DBA8-3178-19B1-1E7D80D5C141}"/>
              </a:ext>
            </a:extLst>
          </p:cNvPr>
          <p:cNvSpPr txBox="1"/>
          <p:nvPr/>
        </p:nvSpPr>
        <p:spPr bwMode="auto">
          <a:xfrm>
            <a:off x="958013" y="304897"/>
            <a:ext cx="48342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雙全同粒子波函數有兩種可能：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4">
                <a:extLst>
                  <a:ext uri="{FF2B5EF4-FFF2-40B4-BE49-F238E27FC236}">
                    <a16:creationId xmlns:a16="http://schemas.microsoft.com/office/drawing/2014/main" id="{590A1A2D-6876-F02C-A719-9BBCD92A708B}"/>
                  </a:ext>
                </a:extLst>
              </p:cNvPr>
              <p:cNvSpPr txBox="1"/>
              <p:nvPr/>
            </p:nvSpPr>
            <p:spPr bwMode="auto">
              <a:xfrm>
                <a:off x="948806" y="1977602"/>
                <a:ext cx="672314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34">
                <a:extLst>
                  <a:ext uri="{FF2B5EF4-FFF2-40B4-BE49-F238E27FC236}">
                    <a16:creationId xmlns:a16="http://schemas.microsoft.com/office/drawing/2014/main" id="{590A1A2D-6876-F02C-A719-9BBCD92A7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8806" y="1977602"/>
                <a:ext cx="6723149" cy="664606"/>
              </a:xfrm>
              <a:prstGeom prst="rect">
                <a:avLst/>
              </a:prstGeom>
              <a:blipFill>
                <a:blip r:embed="rId5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34">
                <a:extLst>
                  <a:ext uri="{FF2B5EF4-FFF2-40B4-BE49-F238E27FC236}">
                    <a16:creationId xmlns:a16="http://schemas.microsoft.com/office/drawing/2014/main" id="{113163F9-B3FA-2AD3-5B59-239733FE2164}"/>
                  </a:ext>
                </a:extLst>
              </p:cNvPr>
              <p:cNvSpPr txBox="1"/>
              <p:nvPr/>
            </p:nvSpPr>
            <p:spPr bwMode="auto">
              <a:xfrm>
                <a:off x="974298" y="3635157"/>
                <a:ext cx="660375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34">
                <a:extLst>
                  <a:ext uri="{FF2B5EF4-FFF2-40B4-BE49-F238E27FC236}">
                    <a16:creationId xmlns:a16="http://schemas.microsoft.com/office/drawing/2014/main" id="{113163F9-B3FA-2AD3-5B59-239733FE2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4298" y="3635157"/>
                <a:ext cx="6603757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34">
                <a:extLst>
                  <a:ext uri="{FF2B5EF4-FFF2-40B4-BE49-F238E27FC236}">
                    <a16:creationId xmlns:a16="http://schemas.microsoft.com/office/drawing/2014/main" id="{469E12D3-712F-DFA7-272B-A6FFF2BB5682}"/>
                  </a:ext>
                </a:extLst>
              </p:cNvPr>
              <p:cNvSpPr txBox="1"/>
              <p:nvPr/>
            </p:nvSpPr>
            <p:spPr bwMode="auto">
              <a:xfrm>
                <a:off x="958012" y="4221088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34">
                <a:extLst>
                  <a:ext uri="{FF2B5EF4-FFF2-40B4-BE49-F238E27FC236}">
                    <a16:creationId xmlns:a16="http://schemas.microsoft.com/office/drawing/2014/main" id="{469E12D3-712F-DFA7-272B-A6FFF2BB5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8012" y="4221088"/>
                <a:ext cx="7395845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4">
                <a:extLst>
                  <a:ext uri="{FF2B5EF4-FFF2-40B4-BE49-F238E27FC236}">
                    <a16:creationId xmlns:a16="http://schemas.microsoft.com/office/drawing/2014/main" id="{EF0221B8-96C3-9765-2967-76343D05ECF6}"/>
                  </a:ext>
                </a:extLst>
              </p:cNvPr>
              <p:cNvSpPr txBox="1"/>
              <p:nvPr/>
            </p:nvSpPr>
            <p:spPr bwMode="auto">
              <a:xfrm>
                <a:off x="961991" y="4787258"/>
                <a:ext cx="484348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34">
                <a:extLst>
                  <a:ext uri="{FF2B5EF4-FFF2-40B4-BE49-F238E27FC236}">
                    <a16:creationId xmlns:a16="http://schemas.microsoft.com/office/drawing/2014/main" id="{EF0221B8-96C3-9765-2967-76343D05E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1991" y="4787258"/>
                <a:ext cx="4843488" cy="369332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007E207-ABA3-A126-6D56-855717A8AA1D}"/>
              </a:ext>
            </a:extLst>
          </p:cNvPr>
          <p:cNvSpPr txBox="1"/>
          <p:nvPr/>
        </p:nvSpPr>
        <p:spPr bwMode="auto">
          <a:xfrm>
            <a:off x="944479" y="5325210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就是將所有可能互換形成的波函數都加起來，結果自然是對稱的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7AC426-FC9A-F7C8-FEA8-EF17736DA161}"/>
                  </a:ext>
                </a:extLst>
              </p:cNvPr>
              <p:cNvSpPr txBox="1"/>
              <p:nvPr/>
            </p:nvSpPr>
            <p:spPr bwMode="auto">
              <a:xfrm>
                <a:off x="928232" y="2724994"/>
                <a:ext cx="821576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加上去的第二項，其實是原來波函數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↔2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互換，加上去，結果自然是對稱的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7AC426-FC9A-F7C8-FEA8-EF17736DA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8232" y="2724994"/>
                <a:ext cx="8215767" cy="369332"/>
              </a:xfrm>
              <a:prstGeom prst="rect">
                <a:avLst/>
              </a:prstGeom>
              <a:blipFill>
                <a:blip r:embed="rId9"/>
                <a:stretch>
                  <a:fillRect l="-46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6F36197-8567-9B9B-820C-4F6601523758}"/>
              </a:ext>
            </a:extLst>
          </p:cNvPr>
          <p:cNvSpPr txBox="1"/>
          <p:nvPr/>
        </p:nvSpPr>
        <p:spPr bwMode="auto">
          <a:xfrm>
            <a:off x="914550" y="3157526"/>
            <a:ext cx="81219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這樣的方法很容易擴展到粒子數大於2的情況：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3078BF-8496-75AF-EB00-CB1EB7B0FCCF}"/>
              </a:ext>
            </a:extLst>
          </p:cNvPr>
          <p:cNvSpPr txBox="1"/>
          <p:nvPr/>
        </p:nvSpPr>
        <p:spPr bwMode="auto">
          <a:xfrm>
            <a:off x="934802" y="6244666"/>
            <a:ext cx="6926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這就稱為對稱化，波色子量子系統必定得選擇對稱化後的狀態。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92C551-777A-CF78-0669-F11D3C775984}"/>
              </a:ext>
            </a:extLst>
          </p:cNvPr>
          <p:cNvSpPr txBox="1"/>
          <p:nvPr/>
        </p:nvSpPr>
        <p:spPr bwMode="auto">
          <a:xfrm>
            <a:off x="934802" y="5800480"/>
            <a:ext cx="60022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驗證：任意兩個粒子互換，波函數是不變的！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34">
                <a:extLst>
                  <a:ext uri="{FF2B5EF4-FFF2-40B4-BE49-F238E27FC236}">
                    <a16:creationId xmlns:a16="http://schemas.microsoft.com/office/drawing/2014/main" id="{1F1E09C6-7092-7FE7-0C00-010F020627A9}"/>
                  </a:ext>
                </a:extLst>
              </p:cNvPr>
              <p:cNvSpPr txBox="1"/>
              <p:nvPr/>
            </p:nvSpPr>
            <p:spPr bwMode="auto">
              <a:xfrm>
                <a:off x="5750464" y="5803954"/>
                <a:ext cx="313184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zh-TW" alt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34">
                <a:extLst>
                  <a:ext uri="{FF2B5EF4-FFF2-40B4-BE49-F238E27FC236}">
                    <a16:creationId xmlns:a16="http://schemas.microsoft.com/office/drawing/2014/main" id="{1F1E09C6-7092-7FE7-0C00-010F02062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0464" y="5803954"/>
                <a:ext cx="3131840" cy="369332"/>
              </a:xfrm>
              <a:prstGeom prst="rect">
                <a:avLst/>
              </a:prstGeom>
              <a:blipFill>
                <a:blip r:embed="rId10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851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6" grpId="0"/>
      <p:bldP spid="3" grpId="0"/>
      <p:bldP spid="4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D0D906-A1DB-7558-7FA0-E249C73F469A}"/>
              </a:ext>
            </a:extLst>
          </p:cNvPr>
          <p:cNvSpPr txBox="1"/>
          <p:nvPr/>
        </p:nvSpPr>
        <p:spPr bwMode="auto">
          <a:xfrm>
            <a:off x="732578" y="373046"/>
            <a:ext cx="6926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要反對稱化也不難，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F013E382-B34C-8E66-C955-8AC1E2152557}"/>
                  </a:ext>
                </a:extLst>
              </p:cNvPr>
              <p:cNvSpPr txBox="1"/>
              <p:nvPr/>
            </p:nvSpPr>
            <p:spPr bwMode="auto">
              <a:xfrm>
                <a:off x="828338" y="2192173"/>
                <a:ext cx="636497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F013E382-B34C-8E66-C955-8AC1E2152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8338" y="2192173"/>
                <a:ext cx="6364970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251CA65E-D9C0-5B28-D213-F11C7492CDAF}"/>
                  </a:ext>
                </a:extLst>
              </p:cNvPr>
              <p:cNvSpPr txBox="1"/>
              <p:nvPr/>
            </p:nvSpPr>
            <p:spPr bwMode="auto">
              <a:xfrm>
                <a:off x="812051" y="2778104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251CA65E-D9C0-5B28-D213-F11C7492C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2051" y="2778104"/>
                <a:ext cx="7395845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10AB84F1-EB77-7016-AD84-16782669858E}"/>
                  </a:ext>
                </a:extLst>
              </p:cNvPr>
              <p:cNvSpPr txBox="1"/>
              <p:nvPr/>
            </p:nvSpPr>
            <p:spPr bwMode="auto">
              <a:xfrm>
                <a:off x="816030" y="3344274"/>
                <a:ext cx="484348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10AB84F1-EB77-7016-AD84-167826698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6030" y="3344274"/>
                <a:ext cx="4843488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14C7591-E377-4006-8222-2A823412C27B}"/>
              </a:ext>
            </a:extLst>
          </p:cNvPr>
          <p:cNvSpPr txBox="1"/>
          <p:nvPr/>
        </p:nvSpPr>
        <p:spPr bwMode="auto">
          <a:xfrm>
            <a:off x="749455" y="3933056"/>
            <a:ext cx="60022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驗證：任意兩個粒子互換，波函數變號！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6591FD5A-2A63-A564-F099-B0EF861E955C}"/>
                  </a:ext>
                </a:extLst>
              </p:cNvPr>
              <p:cNvSpPr txBox="1"/>
              <p:nvPr/>
            </p:nvSpPr>
            <p:spPr bwMode="auto">
              <a:xfrm>
                <a:off x="5076056" y="3933056"/>
                <a:ext cx="33162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zh-TW" alt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6591FD5A-2A63-A564-F099-B0EF861E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3933056"/>
                <a:ext cx="3316284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A8096C5-46F4-758F-37F2-3C30C4F25351}"/>
              </a:ext>
            </a:extLst>
          </p:cNvPr>
          <p:cNvSpPr txBox="1"/>
          <p:nvPr/>
        </p:nvSpPr>
        <p:spPr bwMode="auto">
          <a:xfrm>
            <a:off x="749455" y="5898024"/>
            <a:ext cx="74584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但這樣的符號比較複雜，原則上可行，粒子多了就很難用。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5BD450-DA44-0BAD-4118-5D8F94FDB4DC}"/>
              </a:ext>
            </a:extLst>
          </p:cNvPr>
          <p:cNvSpPr txBox="1"/>
          <p:nvPr/>
        </p:nvSpPr>
        <p:spPr bwMode="auto">
          <a:xfrm>
            <a:off x="751660" y="4410472"/>
            <a:ext cx="6926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稱為反對稱化，費米子量子系統必定得選擇反對稱化後的狀態。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A2059B-482E-D2C9-4B36-36EB4CB6556C}"/>
              </a:ext>
            </a:extLst>
          </p:cNvPr>
          <p:cNvSpPr txBox="1"/>
          <p:nvPr/>
        </p:nvSpPr>
        <p:spPr bwMode="auto">
          <a:xfrm>
            <a:off x="732578" y="4887888"/>
            <a:ext cx="7200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很容易看出來若有兩個粒子的狀態相同，反對稱化後就會為零。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4BB239-1CEF-6482-380E-6070A3BF5E2F}"/>
              </a:ext>
            </a:extLst>
          </p:cNvPr>
          <p:cNvSpPr txBox="1"/>
          <p:nvPr/>
        </p:nvSpPr>
        <p:spPr bwMode="auto">
          <a:xfrm>
            <a:off x="749455" y="5392956"/>
            <a:ext cx="29385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這就是不相容原理的源頭。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4">
                <a:extLst>
                  <a:ext uri="{FF2B5EF4-FFF2-40B4-BE49-F238E27FC236}">
                    <a16:creationId xmlns:a16="http://schemas.microsoft.com/office/drawing/2014/main" id="{7D3D38B1-9C0E-5356-AE69-18F0FF601FD3}"/>
                  </a:ext>
                </a:extLst>
              </p:cNvPr>
              <p:cNvSpPr txBox="1"/>
              <p:nvPr/>
            </p:nvSpPr>
            <p:spPr bwMode="auto">
              <a:xfrm>
                <a:off x="810095" y="863392"/>
                <a:ext cx="672314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34">
                <a:extLst>
                  <a:ext uri="{FF2B5EF4-FFF2-40B4-BE49-F238E27FC236}">
                    <a16:creationId xmlns:a16="http://schemas.microsoft.com/office/drawing/2014/main" id="{7D3D38B1-9C0E-5356-AE69-18F0FF601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0095" y="863392"/>
                <a:ext cx="6723149" cy="6646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42BAD58-0311-6713-D4F9-256434CD20FF}"/>
              </a:ext>
            </a:extLst>
          </p:cNvPr>
          <p:cNvSpPr txBox="1"/>
          <p:nvPr/>
        </p:nvSpPr>
        <p:spPr bwMode="auto">
          <a:xfrm>
            <a:off x="751055" y="1687105"/>
            <a:ext cx="81219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推廣到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個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粒子的情況：</a:t>
            </a:r>
          </a:p>
        </p:txBody>
      </p:sp>
    </p:spTree>
    <p:extLst>
      <p:ext uri="{BB962C8B-B14F-4D97-AF65-F5344CB8AC3E}">
        <p14:creationId xmlns:p14="http://schemas.microsoft.com/office/powerpoint/2010/main" val="19801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9" grpId="0"/>
      <p:bldP spid="30" grpId="0" animBg="1"/>
      <p:bldP spid="31" grpId="0"/>
      <p:bldP spid="32" grpId="0"/>
      <p:bldP spid="33" grpId="0"/>
      <p:bldP spid="34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4" descr="42bio3">
            <a:extLst>
              <a:ext uri="{FF2B5EF4-FFF2-40B4-BE49-F238E27FC236}">
                <a16:creationId xmlns:a16="http://schemas.microsoft.com/office/drawing/2014/main" id="{95554FE1-4F03-1545-8B57-85FC2933A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2227262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6">
            <a:extLst>
              <a:ext uri="{FF2B5EF4-FFF2-40B4-BE49-F238E27FC236}">
                <a16:creationId xmlns:a16="http://schemas.microsoft.com/office/drawing/2014/main" id="{E1A34B21-C3CB-1A47-8D85-1C789F1E9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143" y="5174473"/>
            <a:ext cx="4321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Pauli Exclusion Principle (1925)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7" name="Text Box 7">
                <a:extLst>
                  <a:ext uri="{FF2B5EF4-FFF2-40B4-BE49-F238E27FC236}">
                    <a16:creationId xmlns:a16="http://schemas.microsoft.com/office/drawing/2014/main" id="{8729F810-10E1-7142-AEE4-602DD44033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36143" y="3096712"/>
                <a:ext cx="453657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若兩電子存於同一態</a:t>
                </a:r>
                <a14:m>
                  <m:oMath xmlns:m="http://schemas.openxmlformats.org/officeDocument/2006/math">
                    <m:r>
                      <a:rPr lang="el-GR" altLang="zh-TW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r>
                  <a:rPr lang="zh-TW" altLang="el-GR" sz="1800" dirty="0">
                    <a:cs typeface="Times New Roman" panose="02020603050405020304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20487" name="Text Box 7">
                <a:extLst>
                  <a:ext uri="{FF2B5EF4-FFF2-40B4-BE49-F238E27FC236}">
                    <a16:creationId xmlns:a16="http://schemas.microsoft.com/office/drawing/2014/main" id="{8729F810-10E1-7142-AEE4-602DD440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36143" y="3096712"/>
                <a:ext cx="4536578" cy="369332"/>
              </a:xfrm>
              <a:prstGeom prst="rect">
                <a:avLst/>
              </a:prstGeom>
              <a:blipFill>
                <a:blip r:embed="rId3"/>
                <a:stretch>
                  <a:fillRect l="-1117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88" name="Text Box 10">
            <a:extLst>
              <a:ext uri="{FF2B5EF4-FFF2-40B4-BE49-F238E27FC236}">
                <a16:creationId xmlns:a16="http://schemas.microsoft.com/office/drawing/2014/main" id="{ABC996ED-2889-E44F-B211-DBA9309C1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61" y="4595816"/>
            <a:ext cx="3760379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dirty="0"/>
              <a:t>任兩電子不能存於同一量子態！</a:t>
            </a:r>
          </a:p>
        </p:txBody>
      </p:sp>
      <p:pic>
        <p:nvPicPr>
          <p:cNvPr id="20489" name="Picture 11" descr="42p1371">
            <a:extLst>
              <a:ext uri="{FF2B5EF4-FFF2-40B4-BE49-F238E27FC236}">
                <a16:creationId xmlns:a16="http://schemas.microsoft.com/office/drawing/2014/main" id="{3BAB08AB-7754-EB49-979C-DBC9A4BA3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25876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1CC285-5A35-F137-C06D-5B79F44C9851}"/>
                  </a:ext>
                </a:extLst>
              </p:cNvPr>
              <p:cNvSpPr txBox="1"/>
              <p:nvPr/>
            </p:nvSpPr>
            <p:spPr bwMode="auto">
              <a:xfrm>
                <a:off x="3002683" y="2728821"/>
                <a:ext cx="2377189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1CC285-5A35-F137-C06D-5B79F44C9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2683" y="2728821"/>
                <a:ext cx="2377189" cy="276999"/>
              </a:xfrm>
              <a:prstGeom prst="rect">
                <a:avLst/>
              </a:prstGeom>
              <a:blipFill>
                <a:blip r:embed="rId5"/>
                <a:stretch>
                  <a:fillRect l="-1596"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F434F52-E8F5-4F7E-A6D6-DBA54DC15CD1}"/>
              </a:ext>
            </a:extLst>
          </p:cNvPr>
          <p:cNvSpPr txBox="1"/>
          <p:nvPr/>
        </p:nvSpPr>
        <p:spPr bwMode="auto">
          <a:xfrm>
            <a:off x="3856136" y="4044701"/>
            <a:ext cx="1638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l-GR" sz="1800" dirty="0">
                <a:cs typeface="Times New Roman" panose="02020603050405020304" pitchFamily="18" charset="0"/>
              </a:rPr>
              <a:t>則波函數為零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4C2A99-2505-E7A0-9C27-A1762CC17D2F}"/>
                  </a:ext>
                </a:extLst>
              </p:cNvPr>
              <p:cNvSpPr txBox="1"/>
              <p:nvPr/>
            </p:nvSpPr>
            <p:spPr bwMode="auto">
              <a:xfrm>
                <a:off x="3007580" y="3575050"/>
                <a:ext cx="554720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4C2A99-2505-E7A0-9C27-A1762CC17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7580" y="3575050"/>
                <a:ext cx="5547207" cy="276999"/>
              </a:xfrm>
              <a:prstGeom prst="rect">
                <a:avLst/>
              </a:prstGeom>
              <a:blipFill>
                <a:blip r:embed="rId6"/>
                <a:stretch>
                  <a:fillRect l="-1598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391F93-9EAE-DEFD-0F92-9656CE758F9A}"/>
                  </a:ext>
                </a:extLst>
              </p:cNvPr>
              <p:cNvSpPr txBox="1"/>
              <p:nvPr/>
            </p:nvSpPr>
            <p:spPr bwMode="auto">
              <a:xfrm>
                <a:off x="3007579" y="4090868"/>
                <a:ext cx="720725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391F93-9EAE-DEFD-0F92-9656CE758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7579" y="4090868"/>
                <a:ext cx="720725" cy="276999"/>
              </a:xfrm>
              <a:prstGeom prst="rect">
                <a:avLst/>
              </a:prstGeom>
              <a:blipFill>
                <a:blip r:embed="rId7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39C711D-1E32-03AC-EB24-C205A3AE5B6E}"/>
              </a:ext>
            </a:extLst>
          </p:cNvPr>
          <p:cNvSpPr txBox="1"/>
          <p:nvPr/>
        </p:nvSpPr>
        <p:spPr bwMode="auto">
          <a:xfrm>
            <a:off x="2911475" y="2314043"/>
            <a:ext cx="66267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將兩個電子互換時，包力假設波函數大小相等，但多一負號。</a:t>
            </a:r>
          </a:p>
        </p:txBody>
      </p:sp>
    </p:spTree>
    <p:extLst>
      <p:ext uri="{BB962C8B-B14F-4D97-AF65-F5344CB8AC3E}">
        <p14:creationId xmlns:p14="http://schemas.microsoft.com/office/powerpoint/2010/main" val="2925213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4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74" y="321546"/>
            <a:ext cx="2197330" cy="374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文字方塊 6"/>
          <p:cNvSpPr txBox="1">
            <a:spLocks noChangeArrowheads="1"/>
          </p:cNvSpPr>
          <p:nvPr/>
        </p:nvSpPr>
        <p:spPr bwMode="auto">
          <a:xfrm>
            <a:off x="827584" y="4139053"/>
            <a:ext cx="7857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在未填滿的能帶內的電子能態，感覺就像原子能態中的連續能量自由態！</a:t>
            </a:r>
          </a:p>
        </p:txBody>
      </p:sp>
      <p:pic>
        <p:nvPicPr>
          <p:cNvPr id="13320" name="Picture 5" descr="F39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6" b="4970"/>
          <a:stretch>
            <a:fillRect/>
          </a:stretch>
        </p:blipFill>
        <p:spPr bwMode="auto">
          <a:xfrm>
            <a:off x="4026453" y="1484784"/>
            <a:ext cx="1764783" cy="258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Line 5"/>
          <p:cNvSpPr>
            <a:spLocks noChangeShapeType="1"/>
          </p:cNvSpPr>
          <p:nvPr/>
        </p:nvSpPr>
        <p:spPr bwMode="auto">
          <a:xfrm flipH="1">
            <a:off x="3123600" y="1700808"/>
            <a:ext cx="1368151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827584" y="4581128"/>
            <a:ext cx="7857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可以證明這些電子在固體內完全自由移動。彷彿沒有原子核存在一般。</a:t>
            </a:r>
          </a:p>
        </p:txBody>
      </p:sp>
      <p:sp>
        <p:nvSpPr>
          <p:cNvPr id="3" name="矩形 2"/>
          <p:cNvSpPr/>
          <p:nvPr/>
        </p:nvSpPr>
        <p:spPr>
          <a:xfrm>
            <a:off x="853021" y="504980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就如同氣體中的分子一樣！</a:t>
            </a:r>
          </a:p>
        </p:txBody>
      </p:sp>
      <p:pic>
        <p:nvPicPr>
          <p:cNvPr id="9" name="Picture 8" descr="File:Translational motion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07" y="5049804"/>
            <a:ext cx="1771269" cy="15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440577F-252F-B345-91A6-F76182D3B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11294"/>
            <a:ext cx="1799801" cy="285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500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6FA9B6A-CE7A-BF88-E32B-1A8D036E8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45952"/>
            <a:ext cx="4222178" cy="416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808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F39_18">
            <a:extLst>
              <a:ext uri="{FF2B5EF4-FFF2-40B4-BE49-F238E27FC236}">
                <a16:creationId xmlns:a16="http://schemas.microsoft.com/office/drawing/2014/main" id="{D65FCB2A-ADE9-EF4A-9BE8-A02F589FD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205" y="2721474"/>
            <a:ext cx="2342508" cy="298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8">
            <a:extLst>
              <a:ext uri="{FF2B5EF4-FFF2-40B4-BE49-F238E27FC236}">
                <a16:creationId xmlns:a16="http://schemas.microsoft.com/office/drawing/2014/main" id="{732F4D89-0EE4-4643-B9B0-F7DCB7013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284" y="1322691"/>
            <a:ext cx="63579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氦的原子核就完全如同氫的原子核，只是原子核電量加大！</a:t>
            </a:r>
          </a:p>
        </p:txBody>
      </p:sp>
      <p:pic>
        <p:nvPicPr>
          <p:cNvPr id="26632" name="Picture 10" descr="atom1">
            <a:extLst>
              <a:ext uri="{FF2B5EF4-FFF2-40B4-BE49-F238E27FC236}">
                <a16:creationId xmlns:a16="http://schemas.microsoft.com/office/drawing/2014/main" id="{C8EDB135-ABC2-BA41-8FA0-E43DD1946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2" r="61297" b="48364"/>
          <a:stretch/>
        </p:blipFill>
        <p:spPr bwMode="auto">
          <a:xfrm>
            <a:off x="692662" y="3279019"/>
            <a:ext cx="4012733" cy="242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D31119-FCBC-8876-141A-140DBC218027}"/>
              </a:ext>
            </a:extLst>
          </p:cNvPr>
          <p:cNvSpPr txBox="1"/>
          <p:nvPr/>
        </p:nvSpPr>
        <p:spPr bwMode="auto">
          <a:xfrm>
            <a:off x="662284" y="2212257"/>
            <a:ext cx="67900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因此，電子能態就完全如同氫原子，只要代入新的原子核電量。</a:t>
            </a:r>
            <a:endParaRPr lang="en-TW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811FBE-E3AB-C113-E271-1F7A89976E55}"/>
              </a:ext>
            </a:extLst>
          </p:cNvPr>
          <p:cNvSpPr txBox="1"/>
          <p:nvPr/>
        </p:nvSpPr>
        <p:spPr bwMode="auto">
          <a:xfrm>
            <a:off x="655300" y="1767474"/>
            <a:ext cx="8309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氦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原子核，將給周圍的電子</a:t>
            </a:r>
            <a:r>
              <a:rPr lang="zh-TW" altLang="en-US" sz="1800" dirty="0"/>
              <a:t>如同氫原子核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一樣的庫倫位能。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87FB77E-86E8-A22B-58F6-F09EB378840D}"/>
                  </a:ext>
                </a:extLst>
              </p:cNvPr>
              <p:cNvSpPr txBox="1"/>
              <p:nvPr/>
            </p:nvSpPr>
            <p:spPr bwMode="auto">
              <a:xfrm>
                <a:off x="640581" y="2690293"/>
                <a:ext cx="47018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可以用同樣的量子數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𝑛𝑙𝑚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來標記！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87FB77E-86E8-A22B-58F6-F09EB3788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581" y="2690293"/>
                <a:ext cx="4701804" cy="369332"/>
              </a:xfrm>
              <a:prstGeom prst="rect">
                <a:avLst/>
              </a:prstGeom>
              <a:blipFill>
                <a:blip r:embed="rId4"/>
                <a:stretch>
                  <a:fillRect l="-107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2079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Chia-Hung Chang\Downloads\Data\Knight\Media\Chapter42\Images\42_17Figurea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11" y="2764085"/>
            <a:ext cx="3482975" cy="199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C:\Users\Chia-Hung Chang\Downloads\Data\Knight\Media\Chapter42\Images\42_18Figurea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46" y="2778693"/>
            <a:ext cx="3019946" cy="19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文字方塊 5"/>
          <p:cNvSpPr txBox="1">
            <a:spLocks noChangeArrowheads="1"/>
          </p:cNvSpPr>
          <p:nvPr/>
        </p:nvSpPr>
        <p:spPr bwMode="auto">
          <a:xfrm>
            <a:off x="899592" y="1184889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 dirty="0">
                <a:latin typeface="Times New Roman" charset="0"/>
                <a:cs typeface="Times New Roman" charset="0"/>
              </a:rPr>
              <a:t>基態時，兩電子在同一個軌道</a:t>
            </a:r>
            <a:r>
              <a:rPr lang="zh-TW" altLang="en-US" dirty="0">
                <a:latin typeface="Times New Roman" charset="0"/>
                <a:cs typeface="Times New Roman" charset="0"/>
              </a:rPr>
              <a:t>基</a:t>
            </a:r>
            <a:r>
              <a:rPr lang="zh-TW" altLang="en-US" sz="1800" dirty="0">
                <a:latin typeface="Times New Roman" charset="0"/>
                <a:cs typeface="Times New Roman" charset="0"/>
              </a:rPr>
              <a:t>態上，自旋必須一個向上、一個向下。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26AC5-2DAF-4CD9-CA57-F9126B48B0D3}"/>
              </a:ext>
            </a:extLst>
          </p:cNvPr>
          <p:cNvSpPr txBox="1"/>
          <p:nvPr/>
        </p:nvSpPr>
        <p:spPr bwMode="auto">
          <a:xfrm>
            <a:off x="899592" y="721449"/>
            <a:ext cx="81303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原子中的電子，會一個一個由下往上填。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電子就由最低的能階向上一一配置！</a:t>
            </a:r>
            <a:endParaRPr lang="zh-CN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38861E-FF2C-D2DE-339D-E4A61C23547D}"/>
              </a:ext>
            </a:extLst>
          </p:cNvPr>
          <p:cNvSpPr txBox="1"/>
          <p:nvPr/>
        </p:nvSpPr>
        <p:spPr bwMode="auto">
          <a:xfrm>
            <a:off x="3265870" y="2778693"/>
            <a:ext cx="11590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兩個電子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6289D1-EB89-3E47-5F8C-E0EDBE84AFCE}"/>
              </a:ext>
            </a:extLst>
          </p:cNvPr>
          <p:cNvSpPr txBox="1"/>
          <p:nvPr/>
        </p:nvSpPr>
        <p:spPr bwMode="auto">
          <a:xfrm>
            <a:off x="6557067" y="2738932"/>
            <a:ext cx="11590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三個電子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EAA3B452-7699-686E-802F-5F7DFB71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5013176"/>
            <a:ext cx="79108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以上圖像的前提是忽略電子與電子之間的庫倫力！電子的狀態沒看到彼此。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BCBFA-8230-2E50-62DC-91D9B62ACBD5}"/>
              </a:ext>
            </a:extLst>
          </p:cNvPr>
          <p:cNvSpPr txBox="1"/>
          <p:nvPr/>
        </p:nvSpPr>
        <p:spPr bwMode="auto">
          <a:xfrm>
            <a:off x="899592" y="1621940"/>
            <a:ext cx="51422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氦原子可以說是最簡單的多電子系統！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042AF3-C1F4-46BB-53EA-C9375F5059BA}"/>
              </a:ext>
            </a:extLst>
          </p:cNvPr>
          <p:cNvCxnSpPr/>
          <p:nvPr/>
        </p:nvCxnSpPr>
        <p:spPr>
          <a:xfrm flipV="1">
            <a:off x="3707904" y="3148025"/>
            <a:ext cx="0" cy="35298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21DDC4C-EC2F-7874-5449-93CCF3FEE777}"/>
              </a:ext>
            </a:extLst>
          </p:cNvPr>
          <p:cNvSpPr/>
          <p:nvPr/>
        </p:nvSpPr>
        <p:spPr>
          <a:xfrm>
            <a:off x="3635896" y="3284984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6A30E3-9980-15D7-9925-92F4C6F9D28C}"/>
              </a:ext>
            </a:extLst>
          </p:cNvPr>
          <p:cNvSpPr/>
          <p:nvPr/>
        </p:nvSpPr>
        <p:spPr>
          <a:xfrm>
            <a:off x="3635896" y="4077072"/>
            <a:ext cx="14401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C61038-A603-B52F-C9F6-5CAAF9347FC6}"/>
              </a:ext>
            </a:extLst>
          </p:cNvPr>
          <p:cNvSpPr txBox="1"/>
          <p:nvPr/>
        </p:nvSpPr>
        <p:spPr bwMode="auto">
          <a:xfrm>
            <a:off x="894900" y="2058742"/>
            <a:ext cx="615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激發態就是電子跳到較高的能態。</a:t>
            </a:r>
          </a:p>
        </p:txBody>
      </p:sp>
    </p:spTree>
    <p:extLst>
      <p:ext uri="{BB962C8B-B14F-4D97-AF65-F5344CB8AC3E}">
        <p14:creationId xmlns:p14="http://schemas.microsoft.com/office/powerpoint/2010/main" val="126402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64E85-FC42-E73E-87CD-402688685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781" b="46910"/>
          <a:stretch/>
        </p:blipFill>
        <p:spPr>
          <a:xfrm>
            <a:off x="273805" y="4250571"/>
            <a:ext cx="3758915" cy="17202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7E3A27-BE9A-B6EC-DAB9-00E011382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34" t="78356" r="29603" b="591"/>
          <a:stretch/>
        </p:blipFill>
        <p:spPr>
          <a:xfrm>
            <a:off x="4783024" y="4452334"/>
            <a:ext cx="2520280" cy="900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944D62-4A6B-C3AF-4FB2-BD057AF0C1E3}"/>
                  </a:ext>
                </a:extLst>
              </p:cNvPr>
              <p:cNvSpPr txBox="1"/>
              <p:nvPr/>
            </p:nvSpPr>
            <p:spPr bwMode="auto">
              <a:xfrm>
                <a:off x="4536775" y="5438338"/>
                <a:ext cx="43204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將電子彼此靜電位能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視為微擾處理。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944D62-4A6B-C3AF-4FB2-BD057AF0C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36775" y="5438338"/>
                <a:ext cx="4320480" cy="369332"/>
              </a:xfrm>
              <a:prstGeom prst="rect">
                <a:avLst/>
              </a:prstGeom>
              <a:blipFill>
                <a:blip r:embed="rId3"/>
                <a:stretch>
                  <a:fillRect l="-117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D24E9AF-E499-8911-CFDF-DF1CA8443CE0}"/>
              </a:ext>
            </a:extLst>
          </p:cNvPr>
          <p:cNvSpPr txBox="1"/>
          <p:nvPr/>
        </p:nvSpPr>
        <p:spPr bwMode="auto">
          <a:xfrm>
            <a:off x="4500830" y="5807670"/>
            <a:ext cx="4320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在微擾的第零階，電子的確沒看到彼此。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372E12-389A-D2B9-5F76-6B629F2753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784"/>
          <a:stretch/>
        </p:blipFill>
        <p:spPr>
          <a:xfrm>
            <a:off x="273805" y="620688"/>
            <a:ext cx="8596390" cy="354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5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B6BEB2-A2FF-EE90-F675-F37FA0FC8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65" r="5700" b="35935"/>
          <a:stretch/>
        </p:blipFill>
        <p:spPr>
          <a:xfrm>
            <a:off x="32067" y="1484784"/>
            <a:ext cx="7533624" cy="4407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537E01-7DF1-F72E-86FE-B5517F5D7106}"/>
              </a:ext>
            </a:extLst>
          </p:cNvPr>
          <p:cNvSpPr txBox="1"/>
          <p:nvPr/>
        </p:nvSpPr>
        <p:spPr bwMode="auto">
          <a:xfrm>
            <a:off x="1656280" y="1070482"/>
            <a:ext cx="33477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於是可以分離變數處理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1E97B-2D44-AA4A-D0AA-447ACB8D2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817" b="5900"/>
          <a:stretch/>
        </p:blipFill>
        <p:spPr>
          <a:xfrm>
            <a:off x="7020272" y="116286"/>
            <a:ext cx="1944216" cy="6453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7FC95E-B911-0A9D-0266-B9F511EBEA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628" b="87755"/>
          <a:stretch/>
        </p:blipFill>
        <p:spPr>
          <a:xfrm>
            <a:off x="1748021" y="106333"/>
            <a:ext cx="4101716" cy="6127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661539-28BF-7EB1-7CBA-35D7A08DD950}"/>
              </a:ext>
            </a:extLst>
          </p:cNvPr>
          <p:cNvSpPr txBox="1"/>
          <p:nvPr/>
        </p:nvSpPr>
        <p:spPr bwMode="auto">
          <a:xfrm>
            <a:off x="1638639" y="731926"/>
            <a:ext cx="4320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在微擾的第零階，電子的確沒看到彼此。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412B65C7-AA0F-F0F4-08D6-62B6CDFC9166}"/>
              </a:ext>
            </a:extLst>
          </p:cNvPr>
          <p:cNvSpPr/>
          <p:nvPr/>
        </p:nvSpPr>
        <p:spPr>
          <a:xfrm>
            <a:off x="6804248" y="6126703"/>
            <a:ext cx="216024" cy="2451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47BA2D21-048E-1353-CBA1-142AD6362AFC}"/>
              </a:ext>
            </a:extLst>
          </p:cNvPr>
          <p:cNvSpPr/>
          <p:nvPr/>
        </p:nvSpPr>
        <p:spPr>
          <a:xfrm>
            <a:off x="6804248" y="3789040"/>
            <a:ext cx="216024" cy="2451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086447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42A1D-C6AA-8D28-AB0D-F8FB83707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00" r="18817" b="5989"/>
          <a:stretch/>
        </p:blipFill>
        <p:spPr>
          <a:xfrm>
            <a:off x="62513" y="188640"/>
            <a:ext cx="1944216" cy="6159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31EA33-64CA-5727-3863-2F2340D853B3}"/>
              </a:ext>
            </a:extLst>
          </p:cNvPr>
          <p:cNvSpPr txBox="1"/>
          <p:nvPr/>
        </p:nvSpPr>
        <p:spPr bwMode="auto">
          <a:xfrm>
            <a:off x="3640815" y="353183"/>
            <a:ext cx="2160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Ground State 1,1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17D81C-D5F1-4EF4-BCCC-F4599F049495}"/>
                  </a:ext>
                </a:extLst>
              </p:cNvPr>
              <p:cNvSpPr txBox="1"/>
              <p:nvPr/>
            </p:nvSpPr>
            <p:spPr bwMode="auto">
              <a:xfrm>
                <a:off x="2488687" y="1216951"/>
                <a:ext cx="50405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空間波函數就是兩個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1,0,0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波函數的乘積：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17D81C-D5F1-4EF4-BCCC-F4599F049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8687" y="1216951"/>
                <a:ext cx="5040560" cy="369332"/>
              </a:xfrm>
              <a:prstGeom prst="rect">
                <a:avLst/>
              </a:prstGeom>
              <a:blipFill>
                <a:blip r:embed="rId3"/>
                <a:stretch>
                  <a:fillRect l="-75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2F4B063-E503-B425-7BCC-21AEC55CFDC8}"/>
              </a:ext>
            </a:extLst>
          </p:cNvPr>
          <p:cNvSpPr txBox="1"/>
          <p:nvPr/>
        </p:nvSpPr>
        <p:spPr bwMode="auto">
          <a:xfrm>
            <a:off x="2488687" y="1613214"/>
            <a:ext cx="52205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電子應該一個自旋向上、一個自旋向下：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C8A422-B208-9E92-5088-30F1796E40CB}"/>
              </a:ext>
            </a:extLst>
          </p:cNvPr>
          <p:cNvSpPr txBox="1"/>
          <p:nvPr/>
        </p:nvSpPr>
        <p:spPr bwMode="auto">
          <a:xfrm>
            <a:off x="2509220" y="3665457"/>
            <a:ext cx="5409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電子是全同費米子，波函數必須是反對稱化的！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24C58FE4-CCAD-1AC8-C791-DB4C19055556}"/>
                  </a:ext>
                </a:extLst>
              </p:cNvPr>
              <p:cNvSpPr txBox="1"/>
              <p:nvPr/>
            </p:nvSpPr>
            <p:spPr bwMode="auto">
              <a:xfrm>
                <a:off x="6741598" y="1603376"/>
                <a:ext cx="57606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24C58FE4-CCAD-1AC8-C791-DB4C19055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1598" y="1603376"/>
                <a:ext cx="576064" cy="369332"/>
              </a:xfrm>
              <a:prstGeom prst="rect">
                <a:avLst/>
              </a:prstGeom>
              <a:blipFill>
                <a:blip r:embed="rId4"/>
                <a:stretch>
                  <a:fillRect l="-52174" t="-106667" r="-39130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84974D21-C962-EA81-8F27-52398BCDE3D4}"/>
              </a:ext>
            </a:extLst>
          </p:cNvPr>
          <p:cNvSpPr txBox="1"/>
          <p:nvPr/>
        </p:nvSpPr>
        <p:spPr bwMode="auto">
          <a:xfrm>
            <a:off x="3139361" y="2413507"/>
            <a:ext cx="61206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第一個電子在自旋向上，第二個電子在自旋向下的狀態。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B07B5A6B-C8D8-0AB3-7316-592B90F175B0}"/>
                  </a:ext>
                </a:extLst>
              </p:cNvPr>
              <p:cNvSpPr txBox="1"/>
              <p:nvPr/>
            </p:nvSpPr>
            <p:spPr bwMode="auto">
              <a:xfrm>
                <a:off x="2535740" y="2421693"/>
                <a:ext cx="57606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B07B5A6B-C8D8-0AB3-7316-592B90F17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35740" y="2421693"/>
                <a:ext cx="576064" cy="369332"/>
              </a:xfrm>
              <a:prstGeom prst="rect">
                <a:avLst/>
              </a:prstGeom>
              <a:blipFill>
                <a:blip r:embed="rId5"/>
                <a:stretch>
                  <a:fillRect l="-52174" t="-106667" r="-39130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C3D06DC1-1664-A0F0-1CC7-E1AB996D548A}"/>
                  </a:ext>
                </a:extLst>
              </p:cNvPr>
              <p:cNvSpPr txBox="1"/>
              <p:nvPr/>
            </p:nvSpPr>
            <p:spPr bwMode="auto">
              <a:xfrm>
                <a:off x="2546636" y="4076451"/>
                <a:ext cx="4397517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C3D06DC1-1664-A0F0-1CC7-E1AB996D5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46636" y="4076451"/>
                <a:ext cx="4397517" cy="6646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C:\Users\Chia-Hung Chang\Downloads\Data\Knight\Media\Chapter42\Images\42_17Figurea-F.jpg">
            <a:extLst>
              <a:ext uri="{FF2B5EF4-FFF2-40B4-BE49-F238E27FC236}">
                <a16:creationId xmlns:a16="http://schemas.microsoft.com/office/drawing/2014/main" id="{E82D3FD4-A3A4-9D18-FBB0-F3577E16B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6" y="4558507"/>
            <a:ext cx="1918924" cy="110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D5E6DF-6E14-5A5D-523D-4F06055B8A0D}"/>
                  </a:ext>
                </a:extLst>
              </p:cNvPr>
              <p:cNvSpPr txBox="1"/>
              <p:nvPr/>
            </p:nvSpPr>
            <p:spPr bwMode="auto">
              <a:xfrm>
                <a:off x="2488687" y="812921"/>
                <a:ext cx="54888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兩個電子都處於最低能量的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GB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態。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D5E6DF-6E14-5A5D-523D-4F06055B8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8687" y="812921"/>
                <a:ext cx="5488890" cy="369332"/>
              </a:xfrm>
              <a:prstGeom prst="rect">
                <a:avLst/>
              </a:prstGeom>
              <a:blipFill>
                <a:blip r:embed="rId8"/>
                <a:stretch>
                  <a:fillRect l="-69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7F087F-9C11-15AC-D188-FEA22D53C75A}"/>
                  </a:ext>
                </a:extLst>
              </p:cNvPr>
              <p:cNvSpPr txBox="1"/>
              <p:nvPr/>
            </p:nvSpPr>
            <p:spPr bwMode="auto">
              <a:xfrm>
                <a:off x="3624381" y="2029075"/>
                <a:ext cx="2575320" cy="28918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1,0,0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1,0,0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7F087F-9C11-15AC-D188-FEA22D53C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4381" y="2029075"/>
                <a:ext cx="2575320" cy="289182"/>
              </a:xfrm>
              <a:prstGeom prst="rect">
                <a:avLst/>
              </a:prstGeom>
              <a:blipFill>
                <a:blip r:embed="rId9"/>
                <a:stretch>
                  <a:fillRect l="-2451" t="-154167" r="-10784" b="-22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863D492-41B3-06CA-7EF2-9F02B2401DA2}"/>
              </a:ext>
            </a:extLst>
          </p:cNvPr>
          <p:cNvSpPr txBox="1"/>
          <p:nvPr/>
        </p:nvSpPr>
        <p:spPr bwMode="auto">
          <a:xfrm>
            <a:off x="2479657" y="3244334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但這個波函數顯然不是反對稱的！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0088C-881B-FE1D-2DCB-71EAF88C31F5}"/>
              </a:ext>
            </a:extLst>
          </p:cNvPr>
          <p:cNvSpPr txBox="1"/>
          <p:nvPr/>
        </p:nvSpPr>
        <p:spPr bwMode="auto">
          <a:xfrm>
            <a:off x="2509220" y="4924587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這裏空間波函數是對稱的，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7DF23C-6A65-E5BB-23A5-183C0BAD67AC}"/>
              </a:ext>
            </a:extLst>
          </p:cNvPr>
          <p:cNvSpPr txBox="1"/>
          <p:nvPr/>
        </p:nvSpPr>
        <p:spPr bwMode="auto">
          <a:xfrm>
            <a:off x="2500205" y="5298422"/>
            <a:ext cx="47283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我們只要反對稱化自旋的部分即可！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C1444FFF-F457-5F25-8FF3-2049BE339934}"/>
                  </a:ext>
                </a:extLst>
              </p:cNvPr>
              <p:cNvSpPr txBox="1"/>
              <p:nvPr/>
            </p:nvSpPr>
            <p:spPr bwMode="auto">
              <a:xfrm>
                <a:off x="2546636" y="5683334"/>
                <a:ext cx="259228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C1444FFF-F457-5F25-8FF3-2049BE339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46636" y="5683334"/>
                <a:ext cx="2592288" cy="664606"/>
              </a:xfrm>
              <a:prstGeom prst="rect">
                <a:avLst/>
              </a:prstGeom>
              <a:blipFill>
                <a:blip r:embed="rId10"/>
                <a:stretch>
                  <a:fillRect l="-8293" t="-41509" r="-1463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>
            <a:extLst>
              <a:ext uri="{FF2B5EF4-FFF2-40B4-BE49-F238E27FC236}">
                <a16:creationId xmlns:a16="http://schemas.microsoft.com/office/drawing/2014/main" id="{C99C3962-4DB0-A7E6-4128-2D9EF733F303}"/>
              </a:ext>
            </a:extLst>
          </p:cNvPr>
          <p:cNvSpPr/>
          <p:nvPr/>
        </p:nvSpPr>
        <p:spPr>
          <a:xfrm>
            <a:off x="539552" y="5906263"/>
            <a:ext cx="216024" cy="22429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38007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8" grpId="0"/>
      <p:bldP spid="9" grpId="0"/>
      <p:bldP spid="10" grpId="0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hia-Hung Chang\Downloads\Data\Knight\Media\Chapter42\Images\42_17Figurea-F.jpg">
            <a:extLst>
              <a:ext uri="{FF2B5EF4-FFF2-40B4-BE49-F238E27FC236}">
                <a16:creationId xmlns:a16="http://schemas.microsoft.com/office/drawing/2014/main" id="{E82D3FD4-A3A4-9D18-FBB0-F3577E16B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4" y="1064233"/>
            <a:ext cx="2782998" cy="159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58D804-C7F2-8379-56E3-CA2F160D1536}"/>
                  </a:ext>
                </a:extLst>
              </p:cNvPr>
              <p:cNvSpPr txBox="1"/>
              <p:nvPr/>
            </p:nvSpPr>
            <p:spPr bwMode="auto">
              <a:xfrm>
                <a:off x="3277306" y="3504886"/>
                <a:ext cx="3731727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1,0,0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1,0,0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58D804-C7F2-8379-56E3-CA2F160D1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7306" y="3504886"/>
                <a:ext cx="3731727" cy="572273"/>
              </a:xfrm>
              <a:prstGeom prst="rect">
                <a:avLst/>
              </a:prstGeom>
              <a:blipFill>
                <a:blip r:embed="rId3"/>
                <a:stretch>
                  <a:fillRect l="-1701" t="-56522" r="-5102" b="-8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1F53423-393D-3732-7F79-0D44772C7F78}"/>
              </a:ext>
            </a:extLst>
          </p:cNvPr>
          <p:cNvSpPr txBox="1"/>
          <p:nvPr/>
        </p:nvSpPr>
        <p:spPr bwMode="auto">
          <a:xfrm>
            <a:off x="3248795" y="3103625"/>
            <a:ext cx="35460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基態總波函數應該寫成：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F8BA09-A2A9-7D1D-CCCE-7C7B4B62FF7C}"/>
              </a:ext>
            </a:extLst>
          </p:cNvPr>
          <p:cNvSpPr txBox="1"/>
          <p:nvPr/>
        </p:nvSpPr>
        <p:spPr bwMode="auto">
          <a:xfrm>
            <a:off x="3277306" y="4190739"/>
            <a:ext cx="5761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注意這適用於之前提過，一個態填入兩個電子的情況。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BBD26D-68C6-C609-8FFF-A807DF610FF9}"/>
              </a:ext>
            </a:extLst>
          </p:cNvPr>
          <p:cNvSpPr txBox="1"/>
          <p:nvPr/>
        </p:nvSpPr>
        <p:spPr bwMode="auto">
          <a:xfrm>
            <a:off x="3255958" y="4605167"/>
            <a:ext cx="6012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這兩個電子不只要自旋一上一下，波函數得是反對稱的！</a:t>
            </a:r>
          </a:p>
        </p:txBody>
      </p:sp>
      <p:pic>
        <p:nvPicPr>
          <p:cNvPr id="28" name="Picture 4" descr="C:\Users\Chia-Hung Chang\Downloads\Data\Knight\Media\Chapter42\Images\42_21Figure-F.jpg">
            <a:extLst>
              <a:ext uri="{FF2B5EF4-FFF2-40B4-BE49-F238E27FC236}">
                <a16:creationId xmlns:a16="http://schemas.microsoft.com/office/drawing/2014/main" id="{E6474308-7853-F312-8507-3DF2D6379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69" y="2986913"/>
            <a:ext cx="2672589" cy="198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http://homework.uoregon.edu/pub/class/155/trap02a.jpg">
            <a:extLst>
              <a:ext uri="{FF2B5EF4-FFF2-40B4-BE49-F238E27FC236}">
                <a16:creationId xmlns:a16="http://schemas.microsoft.com/office/drawing/2014/main" id="{A2BF73BD-9DEF-6187-AEEE-D54011627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3707424" y="1647612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454E74C-CB71-5DAB-A7F6-9871487B938A}"/>
              </a:ext>
            </a:extLst>
          </p:cNvPr>
          <p:cNvSpPr/>
          <p:nvPr/>
        </p:nvSpPr>
        <p:spPr>
          <a:xfrm>
            <a:off x="4136149" y="2099124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7F8E345B-BEB2-E578-421E-538C781EF74C}"/>
                  </a:ext>
                </a:extLst>
              </p:cNvPr>
              <p:cNvSpPr txBox="1"/>
              <p:nvPr/>
            </p:nvSpPr>
            <p:spPr bwMode="auto">
              <a:xfrm>
                <a:off x="5158162" y="1779821"/>
                <a:ext cx="1879815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7F8E345B-BEB2-E578-421E-538C781EF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58162" y="1779821"/>
                <a:ext cx="1879815" cy="664606"/>
              </a:xfrm>
              <a:prstGeom prst="rect">
                <a:avLst/>
              </a:prstGeom>
              <a:blipFill>
                <a:blip r:embed="rId6"/>
                <a:stretch>
                  <a:fillRect t="-43396" r="-2685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191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7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EB420436-91F2-6041-DDA4-89E249C9BAF6}"/>
                  </a:ext>
                </a:extLst>
              </p:cNvPr>
              <p:cNvSpPr txBox="1"/>
              <p:nvPr/>
            </p:nvSpPr>
            <p:spPr bwMode="auto">
              <a:xfrm>
                <a:off x="1187624" y="1950668"/>
                <a:ext cx="3525193" cy="6884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=0,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EB420436-91F2-6041-DDA4-89E249C9B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1950668"/>
                <a:ext cx="3525193" cy="688458"/>
              </a:xfrm>
              <a:prstGeom prst="rect">
                <a:avLst/>
              </a:prstGeom>
              <a:blipFill>
                <a:blip r:embed="rId2"/>
                <a:stretch>
                  <a:fillRect l="-8244" t="-40000" r="-3226" b="-6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9">
                <a:extLst>
                  <a:ext uri="{FF2B5EF4-FFF2-40B4-BE49-F238E27FC236}">
                    <a16:creationId xmlns:a16="http://schemas.microsoft.com/office/drawing/2014/main" id="{C54DC59B-CC11-BFDE-CD0C-FCC63DFAF85D}"/>
                  </a:ext>
                </a:extLst>
              </p:cNvPr>
              <p:cNvSpPr txBox="1"/>
              <p:nvPr/>
            </p:nvSpPr>
            <p:spPr bwMode="auto">
              <a:xfrm>
                <a:off x="1177274" y="613228"/>
                <a:ext cx="259228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9">
                <a:extLst>
                  <a:ext uri="{FF2B5EF4-FFF2-40B4-BE49-F238E27FC236}">
                    <a16:creationId xmlns:a16="http://schemas.microsoft.com/office/drawing/2014/main" id="{C54DC59B-CC11-BFDE-CD0C-FCC63DFAF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7274" y="613228"/>
                <a:ext cx="2592288" cy="664606"/>
              </a:xfrm>
              <a:prstGeom prst="rect">
                <a:avLst/>
              </a:prstGeom>
              <a:blipFill>
                <a:blip r:embed="rId3"/>
                <a:stretch>
                  <a:fillRect l="-8293" t="-43396" r="-1463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98FAF772-2310-0004-2026-112F79C37961}"/>
              </a:ext>
            </a:extLst>
          </p:cNvPr>
          <p:cNvSpPr txBox="1"/>
          <p:nvPr/>
        </p:nvSpPr>
        <p:spPr bwMode="auto">
          <a:xfrm>
            <a:off x="1125357" y="1383397"/>
            <a:ext cx="34419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這事實上是總自旋為零的狀態！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6A90F6-31F2-13C2-2D8E-F86A2507DCA2}"/>
                  </a:ext>
                </a:extLst>
              </p:cNvPr>
              <p:cNvSpPr txBox="1"/>
              <p:nvPr/>
            </p:nvSpPr>
            <p:spPr bwMode="auto">
              <a:xfrm>
                <a:off x="4440117" y="1393127"/>
                <a:ext cx="1193852" cy="3124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6A90F6-31F2-13C2-2D8E-F86A2507D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40117" y="1393127"/>
                <a:ext cx="1193852" cy="312458"/>
              </a:xfrm>
              <a:prstGeom prst="rect">
                <a:avLst/>
              </a:prstGeom>
              <a:blipFill>
                <a:blip r:embed="rId4"/>
                <a:stretch>
                  <a:fillRect l="-3158" t="-30769" r="-1053" b="-1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6FE84D-EC88-4EF0-F5CC-50EFD6134526}"/>
                  </a:ext>
                </a:extLst>
              </p:cNvPr>
              <p:cNvSpPr txBox="1"/>
              <p:nvPr/>
            </p:nvSpPr>
            <p:spPr bwMode="auto">
              <a:xfrm>
                <a:off x="1159113" y="2663261"/>
                <a:ext cx="453763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顯然這反對稱化的疊加態是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6FE84D-EC88-4EF0-F5CC-50EFD6134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9113" y="2663261"/>
                <a:ext cx="4537639" cy="369332"/>
              </a:xfrm>
              <a:prstGeom prst="rect">
                <a:avLst/>
              </a:prstGeom>
              <a:blipFill>
                <a:blip r:embed="rId5"/>
                <a:stretch>
                  <a:fillRect l="-11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499968-EB8F-BC9D-31C4-36E85AF5D21C}"/>
                  </a:ext>
                </a:extLst>
              </p:cNvPr>
              <p:cNvSpPr txBox="1"/>
              <p:nvPr/>
            </p:nvSpPr>
            <p:spPr bwMode="auto">
              <a:xfrm>
                <a:off x="1158224" y="3060157"/>
                <a:ext cx="72302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但特別的是此特定疊加是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。這個空間只有一個態。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稱為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inglet。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499968-EB8F-BC9D-31C4-36E85AF5D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8224" y="3060157"/>
                <a:ext cx="7230200" cy="369332"/>
              </a:xfrm>
              <a:prstGeom prst="rect">
                <a:avLst/>
              </a:prstGeom>
              <a:blipFill>
                <a:blip r:embed="rId6"/>
                <a:stretch>
                  <a:fillRect l="-702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7339EF0E-8C84-5EDA-C491-41632AEA92F1}"/>
              </a:ext>
            </a:extLst>
          </p:cNvPr>
          <p:cNvSpPr txBox="1"/>
          <p:nvPr/>
        </p:nvSpPr>
        <p:spPr bwMode="auto">
          <a:xfrm>
            <a:off x="1158224" y="3967004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與它正交的是對稱化的態：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9">
                <a:extLst>
                  <a:ext uri="{FF2B5EF4-FFF2-40B4-BE49-F238E27FC236}">
                    <a16:creationId xmlns:a16="http://schemas.microsoft.com/office/drawing/2014/main" id="{7374AC28-53F2-B4C8-82A8-F43A64B7BBE1}"/>
                  </a:ext>
                </a:extLst>
              </p:cNvPr>
              <p:cNvSpPr txBox="1"/>
              <p:nvPr/>
            </p:nvSpPr>
            <p:spPr bwMode="auto">
              <a:xfrm>
                <a:off x="3985586" y="3785257"/>
                <a:ext cx="251201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9">
                <a:extLst>
                  <a:ext uri="{FF2B5EF4-FFF2-40B4-BE49-F238E27FC236}">
                    <a16:creationId xmlns:a16="http://schemas.microsoft.com/office/drawing/2014/main" id="{7374AC28-53F2-B4C8-82A8-F43A64B7B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85586" y="3785257"/>
                <a:ext cx="2512018" cy="664606"/>
              </a:xfrm>
              <a:prstGeom prst="rect">
                <a:avLst/>
              </a:prstGeom>
              <a:blipFill>
                <a:blip r:embed="rId7"/>
                <a:stretch>
                  <a:fillRect t="-43396" r="-6030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77DFC8-05B6-AAAB-3388-7B115D378670}"/>
                  </a:ext>
                </a:extLst>
              </p:cNvPr>
              <p:cNvSpPr txBox="1"/>
              <p:nvPr/>
            </p:nvSpPr>
            <p:spPr bwMode="auto">
              <a:xfrm>
                <a:off x="1177274" y="4487000"/>
                <a:ext cx="56121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這個的態是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，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77DFC8-05B6-AAAB-3388-7B115D378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7274" y="4487000"/>
                <a:ext cx="5612158" cy="369332"/>
              </a:xfrm>
              <a:prstGeom prst="rect">
                <a:avLst/>
              </a:prstGeom>
              <a:blipFill>
                <a:blip r:embed="rId8"/>
                <a:stretch>
                  <a:fillRect l="-90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" descr="http://homework.uoregon.edu/pub/class/155/trap02a.jpg">
            <a:extLst>
              <a:ext uri="{FF2B5EF4-FFF2-40B4-BE49-F238E27FC236}">
                <a16:creationId xmlns:a16="http://schemas.microsoft.com/office/drawing/2014/main" id="{A2BF73BD-9DEF-6187-AEEE-D54011627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5727451" y="2008963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454E74C-CB71-5DAB-A7F6-9871487B938A}"/>
              </a:ext>
            </a:extLst>
          </p:cNvPr>
          <p:cNvSpPr/>
          <p:nvPr/>
        </p:nvSpPr>
        <p:spPr>
          <a:xfrm>
            <a:off x="6156176" y="2460475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AA418600-2F14-382B-3DD9-0E747AAE56E3}"/>
                  </a:ext>
                </a:extLst>
              </p:cNvPr>
              <p:cNvSpPr txBox="1"/>
              <p:nvPr/>
            </p:nvSpPr>
            <p:spPr bwMode="auto">
              <a:xfrm>
                <a:off x="1271765" y="5282484"/>
                <a:ext cx="316835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=1,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AA418600-2F14-382B-3DD9-0E747AAE5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1765" y="5282484"/>
                <a:ext cx="3168352" cy="369332"/>
              </a:xfrm>
              <a:prstGeom prst="rect">
                <a:avLst/>
              </a:prstGeom>
              <a:blipFill>
                <a:blip r:embed="rId10"/>
                <a:stretch>
                  <a:fillRect l="-8800" t="-113793" r="-6400" b="-1758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B41FEA5E-B7F9-F6AC-4EF3-ACA78EF2D5B9}"/>
                  </a:ext>
                </a:extLst>
              </p:cNvPr>
              <p:cNvSpPr txBox="1"/>
              <p:nvPr/>
            </p:nvSpPr>
            <p:spPr bwMode="auto">
              <a:xfrm>
                <a:off x="4742128" y="5282484"/>
                <a:ext cx="16561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1,−1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B41FEA5E-B7F9-F6AC-4EF3-ACA78EF2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2128" y="5282484"/>
                <a:ext cx="1656184" cy="369332"/>
              </a:xfrm>
              <a:prstGeom prst="rect">
                <a:avLst/>
              </a:prstGeom>
              <a:blipFill>
                <a:blip r:embed="rId11"/>
                <a:stretch>
                  <a:fillRect l="-15152" t="-113793" r="-9091" b="-1758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22C15B3-37C0-8A3C-CA26-227E00AB1BA1}"/>
              </a:ext>
            </a:extLst>
          </p:cNvPr>
          <p:cNvSpPr txBox="1"/>
          <p:nvPr/>
        </p:nvSpPr>
        <p:spPr bwMode="auto">
          <a:xfrm>
            <a:off x="1168142" y="4876015"/>
            <a:ext cx="4509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另外還有兩個很明顯的自旋對稱態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B076DF-9B29-9616-A40F-F2CA051D6B63}"/>
                  </a:ext>
                </a:extLst>
              </p:cNvPr>
              <p:cNvSpPr txBox="1"/>
              <p:nvPr/>
            </p:nvSpPr>
            <p:spPr bwMode="auto">
              <a:xfrm>
                <a:off x="1187624" y="6045350"/>
                <a:ext cx="70567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對稱態共有三個，剛好是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的本徵態數目！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稱為Tr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iplet。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B076DF-9B29-9616-A40F-F2CA051D6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6045350"/>
                <a:ext cx="7056784" cy="369332"/>
              </a:xfrm>
              <a:prstGeom prst="rect">
                <a:avLst/>
              </a:prstGeom>
              <a:blipFill>
                <a:blip r:embed="rId12"/>
                <a:stretch>
                  <a:fillRect l="-719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http://homework.uoregon.edu/pub/class/155/trap02a.jpg">
            <a:extLst>
              <a:ext uri="{FF2B5EF4-FFF2-40B4-BE49-F238E27FC236}">
                <a16:creationId xmlns:a16="http://schemas.microsoft.com/office/drawing/2014/main" id="{846FDE59-44EE-0F94-6262-B1064DBDC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42508" r="80814" b="41772"/>
          <a:stretch/>
        </p:blipFill>
        <p:spPr bwMode="auto">
          <a:xfrm>
            <a:off x="6731794" y="5024976"/>
            <a:ext cx="793166" cy="9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03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/>
      <p:bldP spid="2" grpId="0" animBg="1"/>
      <p:bldP spid="3" grpId="0" animBg="1"/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9A4BFD-2535-37D5-1EB2-C2DDA19A5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88" t="13150" r="21082" b="50766"/>
          <a:stretch/>
        </p:blipFill>
        <p:spPr>
          <a:xfrm>
            <a:off x="2239331" y="2106683"/>
            <a:ext cx="4868203" cy="16582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C42A1D-C6AA-8D28-AB0D-F8FB837074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817"/>
          <a:stretch/>
        </p:blipFill>
        <p:spPr>
          <a:xfrm>
            <a:off x="25199" y="44624"/>
            <a:ext cx="1944216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31EA33-64CA-5727-3863-2F2340D853B3}"/>
              </a:ext>
            </a:extLst>
          </p:cNvPr>
          <p:cNvSpPr txBox="1"/>
          <p:nvPr/>
        </p:nvSpPr>
        <p:spPr bwMode="auto">
          <a:xfrm>
            <a:off x="4362078" y="321519"/>
            <a:ext cx="2160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Excited State 1,2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9">
                <a:extLst>
                  <a:ext uri="{FF2B5EF4-FFF2-40B4-BE49-F238E27FC236}">
                    <a16:creationId xmlns:a16="http://schemas.microsoft.com/office/drawing/2014/main" id="{C54DC59B-CC11-BFDE-CD0C-FCC63DFAF85D}"/>
                  </a:ext>
                </a:extLst>
              </p:cNvPr>
              <p:cNvSpPr txBox="1"/>
              <p:nvPr/>
            </p:nvSpPr>
            <p:spPr bwMode="auto">
              <a:xfrm>
                <a:off x="7098613" y="2100766"/>
                <a:ext cx="1944216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9">
                <a:extLst>
                  <a:ext uri="{FF2B5EF4-FFF2-40B4-BE49-F238E27FC236}">
                    <a16:creationId xmlns:a16="http://schemas.microsoft.com/office/drawing/2014/main" id="{C54DC59B-CC11-BFDE-CD0C-FCC63DFAF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8613" y="2100766"/>
                <a:ext cx="1944216" cy="664606"/>
              </a:xfrm>
              <a:prstGeom prst="rect">
                <a:avLst/>
              </a:prstGeom>
              <a:blipFill>
                <a:blip r:embed="rId4"/>
                <a:stretch>
                  <a:fillRect t="-41509" r="-1299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98FAF772-2310-0004-2026-112F79C37961}"/>
              </a:ext>
            </a:extLst>
          </p:cNvPr>
          <p:cNvSpPr txBox="1"/>
          <p:nvPr/>
        </p:nvSpPr>
        <p:spPr bwMode="auto">
          <a:xfrm>
            <a:off x="2199270" y="5425176"/>
            <a:ext cx="6355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這三個對稱化的自旋態，事實上是總自旋為1的狀態！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F34CDD09-B2BD-E292-BFD9-3CF549BDD748}"/>
                  </a:ext>
                </a:extLst>
              </p:cNvPr>
              <p:cNvSpPr txBox="1"/>
              <p:nvPr/>
            </p:nvSpPr>
            <p:spPr bwMode="auto">
              <a:xfrm>
                <a:off x="6576892" y="3782280"/>
                <a:ext cx="13794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F34CDD09-B2BD-E292-BFD9-3CF549BDD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76892" y="3782280"/>
                <a:ext cx="1379484" cy="369332"/>
              </a:xfrm>
              <a:prstGeom prst="rect">
                <a:avLst/>
              </a:prstGeom>
              <a:blipFill>
                <a:blip r:embed="rId5"/>
                <a:stretch>
                  <a:fillRect l="-20000" t="-106667" r="-14545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0A9B924C-B9FC-66F1-7290-32AFD9B9BDEA}"/>
                  </a:ext>
                </a:extLst>
              </p:cNvPr>
              <p:cNvSpPr txBox="1"/>
              <p:nvPr/>
            </p:nvSpPr>
            <p:spPr bwMode="auto">
              <a:xfrm>
                <a:off x="6558322" y="4925066"/>
                <a:ext cx="16561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1,−1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0A9B924C-B9FC-66F1-7290-32AFD9B9B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8322" y="4925066"/>
                <a:ext cx="1656184" cy="369332"/>
              </a:xfrm>
              <a:prstGeom prst="rect">
                <a:avLst/>
              </a:prstGeom>
              <a:blipFill>
                <a:blip r:embed="rId6"/>
                <a:stretch>
                  <a:fillRect l="-15152" t="-103226" r="-9091" b="-1645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3A36F320-2E82-5A03-A5E8-8B008327210F}"/>
                  </a:ext>
                </a:extLst>
              </p:cNvPr>
              <p:cNvSpPr txBox="1"/>
              <p:nvPr/>
            </p:nvSpPr>
            <p:spPr bwMode="auto">
              <a:xfrm>
                <a:off x="6547461" y="4209102"/>
                <a:ext cx="251201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3A36F320-2E82-5A03-A5E8-8B0083272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7461" y="4209102"/>
                <a:ext cx="2512018" cy="664606"/>
              </a:xfrm>
              <a:prstGeom prst="rect">
                <a:avLst/>
              </a:prstGeom>
              <a:blipFill>
                <a:blip r:embed="rId7"/>
                <a:stretch>
                  <a:fillRect l="-9548" t="-41509" r="-4523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CF811F3-5696-D1F4-E69A-329F22F6B1C6}"/>
              </a:ext>
            </a:extLst>
          </p:cNvPr>
          <p:cNvSpPr txBox="1"/>
          <p:nvPr/>
        </p:nvSpPr>
        <p:spPr bwMode="auto">
          <a:xfrm>
            <a:off x="2203091" y="1028181"/>
            <a:ext cx="68234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但總波函數還需要滿足反對稱性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B89BDA-BA6F-2963-6CA7-AF0FBD8BE771}"/>
              </a:ext>
            </a:extLst>
          </p:cNvPr>
          <p:cNvSpPr txBox="1"/>
          <p:nvPr/>
        </p:nvSpPr>
        <p:spPr bwMode="auto">
          <a:xfrm>
            <a:off x="2225303" y="1379133"/>
            <a:ext cx="63913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空間波函數與自旋波函數，必須一個是對稱，一個是反對稱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700A3-8D6D-13E2-7564-D5B7B3E3E297}"/>
              </a:ext>
            </a:extLst>
          </p:cNvPr>
          <p:cNvSpPr txBox="1"/>
          <p:nvPr/>
        </p:nvSpPr>
        <p:spPr bwMode="auto">
          <a:xfrm>
            <a:off x="2157489" y="5959188"/>
            <a:ext cx="6471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令人驚訝的：自旋與軌道運動無作用，但卻連鎖在一起！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BA893E-C606-A492-E252-C485E5E4A0DD}"/>
              </a:ext>
            </a:extLst>
          </p:cNvPr>
          <p:cNvSpPr/>
          <p:nvPr/>
        </p:nvSpPr>
        <p:spPr>
          <a:xfrm>
            <a:off x="4673432" y="2174773"/>
            <a:ext cx="288032" cy="664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6F94AE1-66CE-2B6E-7DF4-37377E9576BF}"/>
              </a:ext>
            </a:extLst>
          </p:cNvPr>
          <p:cNvSpPr/>
          <p:nvPr/>
        </p:nvSpPr>
        <p:spPr>
          <a:xfrm>
            <a:off x="4688750" y="3050260"/>
            <a:ext cx="288032" cy="664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E290FD-4C68-DD90-A628-B4ADC3B202AD}"/>
              </a:ext>
            </a:extLst>
          </p:cNvPr>
          <p:cNvSpPr txBox="1"/>
          <p:nvPr/>
        </p:nvSpPr>
        <p:spPr bwMode="auto">
          <a:xfrm>
            <a:off x="2239331" y="670409"/>
            <a:ext cx="69293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現在空間波函數是兩個不同波函數的乘積，可以是對稱或反對稱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C176B-C338-2510-BFA2-7111192FC6B5}"/>
              </a:ext>
            </a:extLst>
          </p:cNvPr>
          <p:cNvSpPr txBox="1"/>
          <p:nvPr/>
        </p:nvSpPr>
        <p:spPr bwMode="auto">
          <a:xfrm>
            <a:off x="2199270" y="1724936"/>
            <a:ext cx="5885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因為空間波函數不同，電子可以選擇一樣的自旋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E24A3BAF-3D75-7038-6ABE-1756D9603CFE}"/>
                  </a:ext>
                </a:extLst>
              </p:cNvPr>
              <p:cNvSpPr txBox="1"/>
              <p:nvPr/>
            </p:nvSpPr>
            <p:spPr bwMode="auto">
              <a:xfrm>
                <a:off x="1969415" y="4191243"/>
                <a:ext cx="347278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反對稱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空間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對稱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自旋反對稱</m:t>
                      </m:r>
                    </m:oMath>
                  </m:oMathPara>
                </a14:m>
                <a:endParaRPr lang="zh-TW" altLang="en-US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E24A3BAF-3D75-7038-6ABE-1756D9603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69415" y="4191243"/>
                <a:ext cx="3472783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22784DD5-69DD-1A21-43DF-2D6D4310E31F}"/>
                  </a:ext>
                </a:extLst>
              </p:cNvPr>
              <p:cNvSpPr txBox="1"/>
              <p:nvPr/>
            </p:nvSpPr>
            <p:spPr bwMode="auto">
              <a:xfrm>
                <a:off x="1969415" y="4577748"/>
                <a:ext cx="347278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反對稱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空間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反對稱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自旋對稱</m:t>
                      </m:r>
                    </m:oMath>
                  </m:oMathPara>
                </a14:m>
                <a:endParaRPr lang="zh-TW" altLang="en-US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22784DD5-69DD-1A21-43DF-2D6D4310E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69415" y="4577748"/>
                <a:ext cx="3472783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A3788AB6-43E0-E2C6-D1ED-8E5413690861}"/>
              </a:ext>
            </a:extLst>
          </p:cNvPr>
          <p:cNvSpPr/>
          <p:nvPr/>
        </p:nvSpPr>
        <p:spPr>
          <a:xfrm>
            <a:off x="539552" y="3699940"/>
            <a:ext cx="216024" cy="22429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55353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  <p:bldP spid="7" grpId="0" animBg="1"/>
      <p:bldP spid="8" grpId="0" animBg="1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F796F-FC7F-1263-B4BA-857AC2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9" r="35333"/>
          <a:stretch/>
        </p:blipFill>
        <p:spPr>
          <a:xfrm>
            <a:off x="1308100" y="960589"/>
            <a:ext cx="3888432" cy="723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BF485F-86A4-F9F4-511E-3B429C5D4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88" t="46077" r="72062" b="43071"/>
          <a:stretch/>
        </p:blipFill>
        <p:spPr>
          <a:xfrm>
            <a:off x="2276266" y="1848528"/>
            <a:ext cx="1431637" cy="7706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F0457CD-CAE6-5AFC-8ADB-164583CED56B}"/>
                  </a:ext>
                </a:extLst>
              </p:cNvPr>
              <p:cNvSpPr txBox="1"/>
              <p:nvPr/>
            </p:nvSpPr>
            <p:spPr bwMode="auto">
              <a:xfrm>
                <a:off x="5379230" y="971728"/>
                <a:ext cx="1193852" cy="3124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F0457CD-CAE6-5AFC-8ADB-164583CED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9230" y="971728"/>
                <a:ext cx="1193852" cy="312458"/>
              </a:xfrm>
              <a:prstGeom prst="rect">
                <a:avLst/>
              </a:prstGeom>
              <a:blipFill>
                <a:blip r:embed="rId4"/>
                <a:stretch>
                  <a:fillRect l="-3158" t="-30769" r="-1053" b="-1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A744264-D609-2E92-DC0F-ED39E95079C8}"/>
              </a:ext>
            </a:extLst>
          </p:cNvPr>
          <p:cNvSpPr txBox="1"/>
          <p:nvPr/>
        </p:nvSpPr>
        <p:spPr bwMode="auto">
          <a:xfrm>
            <a:off x="1209118" y="2704709"/>
            <a:ext cx="72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兩個電子的自旋狀態是一個四維空間。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8E5EB7-2544-355D-185E-1939C6814AFD}"/>
                  </a:ext>
                </a:extLst>
              </p:cNvPr>
              <p:cNvSpPr txBox="1"/>
              <p:nvPr/>
            </p:nvSpPr>
            <p:spPr bwMode="auto">
              <a:xfrm>
                <a:off x="1209118" y="3971249"/>
                <a:ext cx="60698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4正好等於3(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的態的維度)加1(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的態的維度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)。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8E5EB7-2544-355D-185E-1939C6814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118" y="3971249"/>
                <a:ext cx="6069833" cy="369332"/>
              </a:xfrm>
              <a:prstGeom prst="rect">
                <a:avLst/>
              </a:prstGeom>
              <a:blipFill>
                <a:blip r:embed="rId5"/>
                <a:stretch>
                  <a:fillRect l="-83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58C4BA-349D-1957-073A-CA87CCF89405}"/>
                  </a:ext>
                </a:extLst>
              </p:cNvPr>
              <p:cNvSpPr txBox="1"/>
              <p:nvPr/>
            </p:nvSpPr>
            <p:spPr bwMode="auto">
              <a:xfrm>
                <a:off x="1209118" y="5026097"/>
                <a:ext cx="74168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儘管自旋未出現在能量中，能量定態竟是以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出現，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58C4BA-349D-1957-073A-CA87CCF89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118" y="5026097"/>
                <a:ext cx="7416824" cy="369332"/>
              </a:xfrm>
              <a:prstGeom prst="rect">
                <a:avLst/>
              </a:prstGeom>
              <a:blipFill>
                <a:blip r:embed="rId6"/>
                <a:stretch>
                  <a:fillRect l="-684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199C6E-A6B8-4CBD-24E6-C1E4FC4B6A94}"/>
                  </a:ext>
                </a:extLst>
              </p:cNvPr>
              <p:cNvSpPr txBox="1"/>
              <p:nvPr/>
            </p:nvSpPr>
            <p:spPr bwMode="auto">
              <a:xfrm>
                <a:off x="1209118" y="3542340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我們也可以總自旋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的本徵態做基底</a:t>
                </a:r>
                <a:endParaRPr lang="en-TW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199C6E-A6B8-4CBD-24E6-C1E4FC4B6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118" y="3542340"/>
                <a:ext cx="4572000" cy="369332"/>
              </a:xfrm>
              <a:prstGeom prst="rect">
                <a:avLst/>
              </a:prstGeom>
              <a:blipFill>
                <a:blip r:embed="rId7"/>
                <a:stretch>
                  <a:fillRect l="-110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52ADC95-8694-028B-6F0A-B3A7AA661B89}"/>
                  </a:ext>
                </a:extLst>
              </p:cNvPr>
              <p:cNvSpPr txBox="1"/>
              <p:nvPr/>
            </p:nvSpPr>
            <p:spPr bwMode="auto">
              <a:xfrm>
                <a:off x="1206896" y="5475919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總自旋的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 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，這是反對稱化的態。</a:t>
                </a:r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52ADC95-8694-028B-6F0A-B3A7AA661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6896" y="5475919"/>
                <a:ext cx="4572000" cy="369332"/>
              </a:xfrm>
              <a:prstGeom prst="rect">
                <a:avLst/>
              </a:prstGeom>
              <a:blipFill>
                <a:blip r:embed="rId8"/>
                <a:stretch>
                  <a:fillRect l="-1108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D5F4E9-CF48-0A8B-8706-EF82C4EEA482}"/>
                  </a:ext>
                </a:extLst>
              </p:cNvPr>
              <p:cNvSpPr txBox="1"/>
              <p:nvPr/>
            </p:nvSpPr>
            <p:spPr bwMode="auto">
              <a:xfrm>
                <a:off x="1192030" y="5897411"/>
                <a:ext cx="54214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或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  <m:r>
                      <a:rPr lang="en-US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，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這是對稱化的態。</a:t>
                </a:r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D5F4E9-CF48-0A8B-8706-EF82C4EEA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2030" y="5897411"/>
                <a:ext cx="5421440" cy="369332"/>
              </a:xfrm>
              <a:prstGeom prst="rect">
                <a:avLst/>
              </a:prstGeom>
              <a:blipFill>
                <a:blip r:embed="rId9"/>
                <a:stretch>
                  <a:fillRect l="-1171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5592EC6-E4E6-4A95-1B7A-DFCD9F354418}"/>
              </a:ext>
            </a:extLst>
          </p:cNvPr>
          <p:cNvSpPr txBox="1"/>
          <p:nvPr/>
        </p:nvSpPr>
        <p:spPr bwMode="auto">
          <a:xfrm>
            <a:off x="1334340" y="476672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這是兩個自旋角動量的相加。</a:t>
            </a:r>
          </a:p>
        </p:txBody>
      </p:sp>
      <p:pic>
        <p:nvPicPr>
          <p:cNvPr id="7" name="Picture 2" descr="http://homework.uoregon.edu/pub/class/155/trap02a.jpg">
            <a:extLst>
              <a:ext uri="{FF2B5EF4-FFF2-40B4-BE49-F238E27FC236}">
                <a16:creationId xmlns:a16="http://schemas.microsoft.com/office/drawing/2014/main" id="{6F44706A-9D75-FBAD-3BBD-1DA894E2D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6850226" y="1004568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CBFAE8-D6FB-5B2A-4A0F-B3CEE3E78281}"/>
              </a:ext>
            </a:extLst>
          </p:cNvPr>
          <p:cNvSpPr/>
          <p:nvPr/>
        </p:nvSpPr>
        <p:spPr>
          <a:xfrm>
            <a:off x="7278951" y="1456080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FB12B2-5904-9C4D-4893-F4BE7779F89E}"/>
                  </a:ext>
                </a:extLst>
              </p:cNvPr>
              <p:cNvSpPr txBox="1"/>
              <p:nvPr/>
            </p:nvSpPr>
            <p:spPr bwMode="auto">
              <a:xfrm>
                <a:off x="1209119" y="3113431"/>
                <a:ext cx="78273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很明顯可以以個別電子的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 err="1"/>
                  <a:t>的本徵態為基底</a:t>
                </a:r>
                <a:r>
                  <a:rPr lang="en-US" dirty="0"/>
                  <a:t>：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↑↑</m:t>
                            </m:r>
                          </m:e>
                        </m:d>
                      </m:e>
                    </m:d>
                    <m:r>
                      <a:rPr lang="zh-TW" altLang="en-US" i="1" smtClean="0">
                        <a:latin typeface="Cambria Math" panose="02040503050406030204" pitchFamily="18" charset="0"/>
                        <a:ea typeface="+mj-ea"/>
                      </a:rPr>
                      <m:t>、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、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↑↓</m:t>
                            </m:r>
                          </m:e>
                        </m:d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  <a:ea typeface="+mj-ea"/>
                      </a:rPr>
                      <m:t>、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FB12B2-5904-9C4D-4893-F4BE7779F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119" y="3113431"/>
                <a:ext cx="7827377" cy="369332"/>
              </a:xfrm>
              <a:prstGeom prst="rect">
                <a:avLst/>
              </a:prstGeom>
              <a:blipFill>
                <a:blip r:embed="rId11"/>
                <a:stretch>
                  <a:fillRect l="-648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86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字方塊 1"/>
          <p:cNvSpPr txBox="1">
            <a:spLocks noChangeArrowheads="1"/>
          </p:cNvSpPr>
          <p:nvPr/>
        </p:nvSpPr>
        <p:spPr bwMode="auto">
          <a:xfrm>
            <a:off x="1381077" y="3994798"/>
            <a:ext cx="6330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>
                <a:latin typeface="Arial" charset="0"/>
              </a:rPr>
              <a:t>在固體中導電電子很像氣體分子！這就稱為</a:t>
            </a:r>
            <a:r>
              <a:rPr lang="zh-TW" altLang="en-US" sz="1800" dirty="0">
                <a:solidFill>
                  <a:srgbClr val="FF0000"/>
                </a:solidFill>
                <a:latin typeface="Arial" charset="0"/>
              </a:rPr>
              <a:t>自由電子模型</a:t>
            </a:r>
            <a:r>
              <a:rPr lang="zh-TW" altLang="en-US" sz="1800" dirty="0">
                <a:latin typeface="Arial" charset="0"/>
              </a:rPr>
              <a:t>。</a:t>
            </a:r>
          </a:p>
        </p:txBody>
      </p:sp>
      <p:pic>
        <p:nvPicPr>
          <p:cNvPr id="14340" name="圖片 3" descr="heat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3" t="14130" r="4167" b="9572"/>
          <a:stretch>
            <a:fillRect/>
          </a:stretch>
        </p:blipFill>
        <p:spPr bwMode="auto">
          <a:xfrm>
            <a:off x="1501044" y="1199822"/>
            <a:ext cx="32591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文字方塊 5"/>
          <p:cNvSpPr txBox="1">
            <a:spLocks noChangeArrowheads="1"/>
          </p:cNvSpPr>
          <p:nvPr/>
        </p:nvSpPr>
        <p:spPr bwMode="auto">
          <a:xfrm>
            <a:off x="1395064" y="4395975"/>
            <a:ext cx="69254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即使沒有外加電場，電子也是在導體中如氣體分子般混亂地移動！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374238" y="4797152"/>
            <a:ext cx="75305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這個模型有時就稱為</a:t>
            </a:r>
            <a:r>
              <a:rPr lang="zh-TW" altLang="en-US" sz="1800" dirty="0">
                <a:solidFill>
                  <a:srgbClr val="FF0000"/>
                </a:solidFill>
              </a:rPr>
              <a:t>無交互作用的理想電子氣體</a:t>
            </a:r>
            <a:r>
              <a:rPr lang="zh-TW" altLang="en-US" sz="1800" dirty="0"/>
              <a:t>。電子因此作自由運動。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4B36A-6CCE-9A59-8943-76F7D87DB215}"/>
              </a:ext>
            </a:extLst>
          </p:cNvPr>
          <p:cNvSpPr txBox="1"/>
          <p:nvPr/>
        </p:nvSpPr>
        <p:spPr bwMode="auto">
          <a:xfrm>
            <a:off x="1382734" y="5445224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但彼此沒有作用的電子，其實會彼此影響。</a:t>
            </a:r>
          </a:p>
        </p:txBody>
      </p:sp>
    </p:spTree>
    <p:extLst>
      <p:ext uri="{BB962C8B-B14F-4D97-AF65-F5344CB8AC3E}">
        <p14:creationId xmlns:p14="http://schemas.microsoft.com/office/powerpoint/2010/main" val="21265863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9FA730-B922-BAA9-3E7F-8FDEA246A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030" y="472026"/>
            <a:ext cx="4690910" cy="3767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1FCBE9-19F5-6BAC-1A21-7D8FEAEF6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642"/>
          <a:stretch/>
        </p:blipFill>
        <p:spPr>
          <a:xfrm>
            <a:off x="329012" y="5661248"/>
            <a:ext cx="8485976" cy="1080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7DD84B-F1DA-98B8-9EF0-EA954479F922}"/>
              </a:ext>
            </a:extLst>
          </p:cNvPr>
          <p:cNvSpPr txBox="1"/>
          <p:nvPr/>
        </p:nvSpPr>
        <p:spPr bwMode="auto">
          <a:xfrm>
            <a:off x="6156176" y="795259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triplet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04B5E-1517-0602-D4C3-2882652DD788}"/>
              </a:ext>
            </a:extLst>
          </p:cNvPr>
          <p:cNvSpPr txBox="1"/>
          <p:nvPr/>
        </p:nvSpPr>
        <p:spPr bwMode="auto">
          <a:xfrm>
            <a:off x="6160238" y="472026"/>
            <a:ext cx="989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singlet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321BF3-2462-CB94-CDF8-FA1731AAE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568" t="51506" r="5931" b="35003"/>
          <a:stretch/>
        </p:blipFill>
        <p:spPr>
          <a:xfrm>
            <a:off x="6514393" y="1420216"/>
            <a:ext cx="795734" cy="5010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DDB900-8CCE-DD24-EA08-DB479513E742}"/>
              </a:ext>
            </a:extLst>
          </p:cNvPr>
          <p:cNvSpPr txBox="1"/>
          <p:nvPr/>
        </p:nvSpPr>
        <p:spPr bwMode="auto">
          <a:xfrm>
            <a:off x="1331640" y="4273570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這有一個簡單的原因：triplet的空間波函數是反對稱。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76D80A-B0C2-AE36-95B3-A498BC284A36}"/>
                  </a:ext>
                </a:extLst>
              </p:cNvPr>
              <p:cNvSpPr txBox="1"/>
              <p:nvPr/>
            </p:nvSpPr>
            <p:spPr bwMode="auto">
              <a:xfrm>
                <a:off x="1331640" y="4713120"/>
                <a:ext cx="5978487" cy="379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兩電子靠近的機率較低，電子彼此排斥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庫倫位能較小，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76D80A-B0C2-AE36-95B3-A498BC284A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4713120"/>
                <a:ext cx="5978487" cy="379686"/>
              </a:xfrm>
              <a:prstGeom prst="rect">
                <a:avLst/>
              </a:prstGeom>
              <a:blipFill>
                <a:blip r:embed="rId4"/>
                <a:stretch>
                  <a:fillRect l="-84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A9E302E-3C32-8D3A-4538-00B7946E013B}"/>
              </a:ext>
            </a:extLst>
          </p:cNvPr>
          <p:cNvSpPr txBox="1"/>
          <p:nvPr/>
        </p:nvSpPr>
        <p:spPr bwMode="auto">
          <a:xfrm>
            <a:off x="1331640" y="5163024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triplet的能量較低。</a:t>
            </a:r>
          </a:p>
        </p:txBody>
      </p:sp>
    </p:spTree>
    <p:extLst>
      <p:ext uri="{BB962C8B-B14F-4D97-AF65-F5344CB8AC3E}">
        <p14:creationId xmlns:p14="http://schemas.microsoft.com/office/powerpoint/2010/main" val="29528815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19DC15-F921-10D9-2A8D-B11324700EA8}"/>
              </a:ext>
            </a:extLst>
          </p:cNvPr>
          <p:cNvSpPr/>
          <p:nvPr/>
        </p:nvSpPr>
        <p:spPr>
          <a:xfrm>
            <a:off x="3203848" y="738709"/>
            <a:ext cx="2520280" cy="259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60B7BED8-BB31-444D-2176-900DA4BF1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10717"/>
            <a:ext cx="2492896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5554DB-D68A-EC83-216D-B8D561A9E20A}"/>
              </a:ext>
            </a:extLst>
          </p:cNvPr>
          <p:cNvSpPr txBox="1"/>
          <p:nvPr/>
        </p:nvSpPr>
        <p:spPr>
          <a:xfrm>
            <a:off x="2154180" y="294733"/>
            <a:ext cx="4938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Atomic nucleus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Linux Libertine"/>
              </a:rPr>
              <a:t>原子核由核子組成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Linux Libertine"/>
              </a:rPr>
              <a:t>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AD6E6F-ECF8-F979-9BDE-E8CFFE722E4E}"/>
              </a:ext>
            </a:extLst>
          </p:cNvPr>
          <p:cNvSpPr txBox="1"/>
          <p:nvPr/>
        </p:nvSpPr>
        <p:spPr>
          <a:xfrm>
            <a:off x="2195736" y="3369722"/>
            <a:ext cx="5040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nucleon 核子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either a proton or a neutron.</a:t>
            </a:r>
          </a:p>
        </p:txBody>
      </p:sp>
      <p:sp>
        <p:nvSpPr>
          <p:cNvPr id="10" name="Oval 4">
            <a:extLst>
              <a:ext uri="{FF2B5EF4-FFF2-40B4-BE49-F238E27FC236}">
                <a16:creationId xmlns:a16="http://schemas.microsoft.com/office/drawing/2014/main" id="{35941AB3-80AC-5101-1725-6B9A5BA2C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7507" y="5407465"/>
            <a:ext cx="611188" cy="6120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Tahoma" pitchFamily="34" charset="0"/>
            </a:endParaRPr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869A4C6E-4345-B9B1-7507-30D454028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220" y="5404290"/>
            <a:ext cx="611188" cy="612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Tahoma" pitchFamily="34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086D531E-2929-354E-2853-71B92EBA3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2882" y="6221852"/>
            <a:ext cx="1235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zh-TW" sz="2000"/>
              <a:t>Neutron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FE1DD039-925F-902E-8528-C55474043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720" y="6205977"/>
            <a:ext cx="111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zh-TW" sz="2000"/>
              <a:t>Proton</a:t>
            </a:r>
          </a:p>
        </p:txBody>
      </p:sp>
      <p:pic>
        <p:nvPicPr>
          <p:cNvPr id="14" name="Picture 2" descr="http://www.particlezoo.net/individual_pages/info/proton.jpg">
            <a:extLst>
              <a:ext uri="{FF2B5EF4-FFF2-40B4-BE49-F238E27FC236}">
                <a16:creationId xmlns:a16="http://schemas.microsoft.com/office/drawing/2014/main" id="{137C2E7B-1DC5-A6C1-1034-95F780D61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197" y="3842374"/>
            <a:ext cx="1538287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://www.particlezoo.net/individual_pages/info/neutron.jpg">
            <a:extLst>
              <a:ext uri="{FF2B5EF4-FFF2-40B4-BE49-F238E27FC236}">
                <a16:creationId xmlns:a16="http://schemas.microsoft.com/office/drawing/2014/main" id="{0F944674-A8DB-2CCE-D69E-E9B5D5405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08" y="3797299"/>
            <a:ext cx="14986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6571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34D8A2-C209-1FB3-8AE2-13332C638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629979"/>
            <a:ext cx="4504820" cy="496855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4A82625-938C-FBD1-1B0B-C4CE0710AE14}"/>
              </a:ext>
            </a:extLst>
          </p:cNvPr>
          <p:cNvCxnSpPr/>
          <p:nvPr/>
        </p:nvCxnSpPr>
        <p:spPr>
          <a:xfrm>
            <a:off x="2915816" y="1782107"/>
            <a:ext cx="64807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4EFF932-3732-1847-23FB-276C0AACA5BF}"/>
              </a:ext>
            </a:extLst>
          </p:cNvPr>
          <p:cNvCxnSpPr/>
          <p:nvPr/>
        </p:nvCxnSpPr>
        <p:spPr>
          <a:xfrm>
            <a:off x="2915816" y="2070139"/>
            <a:ext cx="64807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33D9E8-ED46-DC5F-EB98-AD4E4E1F046D}"/>
                  </a:ext>
                </a:extLst>
              </p:cNvPr>
              <p:cNvSpPr txBox="1"/>
              <p:nvPr/>
            </p:nvSpPr>
            <p:spPr>
              <a:xfrm>
                <a:off x="251520" y="1757215"/>
                <a:ext cx="35283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沒有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TW" i="1" dirty="0" smtClean="0">
                        <a:latin typeface="Cambria Math" panose="02040503050406030204" pitchFamily="18" charset="0"/>
                      </a:rPr>
                      <m:t>=5,8</m:t>
                    </m:r>
                  </m:oMath>
                </a14:m>
                <a:r>
                  <a:rPr lang="en-TW" dirty="0"/>
                  <a:t>的穩定原子核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33D9E8-ED46-DC5F-EB98-AD4E4E1F0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757215"/>
                <a:ext cx="3528392" cy="369332"/>
              </a:xfrm>
              <a:prstGeom prst="rect">
                <a:avLst/>
              </a:prstGeom>
              <a:blipFill>
                <a:blip r:embed="rId3"/>
                <a:stretch>
                  <a:fillRect l="-1434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743FF54-2177-6592-FA03-1403924563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08" r="17313" b="11659"/>
          <a:stretch/>
        </p:blipFill>
        <p:spPr>
          <a:xfrm>
            <a:off x="201548" y="2358171"/>
            <a:ext cx="25581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8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34D8A2-C209-1FB3-8AE2-13332C638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025"/>
          <a:stretch/>
        </p:blipFill>
        <p:spPr>
          <a:xfrm>
            <a:off x="971599" y="238704"/>
            <a:ext cx="4754865" cy="17817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4DCEC0-EFD1-D633-2235-A475597F8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98" t="20780" r="31237" b="67532"/>
          <a:stretch/>
        </p:blipFill>
        <p:spPr>
          <a:xfrm>
            <a:off x="5796136" y="221528"/>
            <a:ext cx="2664296" cy="557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0F201D-6A1B-5081-4F86-1639B80275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32" t="86064" r="32384" b="2248"/>
          <a:stretch/>
        </p:blipFill>
        <p:spPr>
          <a:xfrm>
            <a:off x="5796136" y="1013548"/>
            <a:ext cx="2088232" cy="557643"/>
          </a:xfrm>
          <a:prstGeom prst="rect">
            <a:avLst/>
          </a:prstGeom>
        </p:spPr>
      </p:pic>
      <p:pic>
        <p:nvPicPr>
          <p:cNvPr id="1026" name="Picture 2" descr="Helium | COSMOS">
            <a:extLst>
              <a:ext uri="{FF2B5EF4-FFF2-40B4-BE49-F238E27FC236}">
                <a16:creationId xmlns:a16="http://schemas.microsoft.com/office/drawing/2014/main" id="{644849E6-8233-243F-61D1-B14B9BAC0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45968"/>
            <a:ext cx="2015602" cy="178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C9A4A01-9250-2ADE-807C-1433F65E5318}"/>
                  </a:ext>
                </a:extLst>
              </p:cNvPr>
              <p:cNvSpPr txBox="1"/>
              <p:nvPr/>
            </p:nvSpPr>
            <p:spPr>
              <a:xfrm>
                <a:off x="971600" y="2237684"/>
                <a:ext cx="42484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注意氦原子核質量為：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4.0026 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u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C9A4A01-9250-2ADE-807C-1433F65E5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237684"/>
                <a:ext cx="4248472" cy="369332"/>
              </a:xfrm>
              <a:prstGeom prst="rect">
                <a:avLst/>
              </a:prstGeom>
              <a:blipFill>
                <a:blip r:embed="rId5"/>
                <a:stretch>
                  <a:fillRect l="-1194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B6DEBE-920D-DD15-CE2D-ADC02563E7D1}"/>
                  </a:ext>
                </a:extLst>
              </p:cNvPr>
              <p:cNvSpPr txBox="1"/>
              <p:nvPr/>
            </p:nvSpPr>
            <p:spPr>
              <a:xfrm>
                <a:off x="971600" y="2625144"/>
                <a:ext cx="42484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組成的質子中子質量則為：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4.032 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u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B6DEBE-920D-DD15-CE2D-ADC02563E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625144"/>
                <a:ext cx="4248472" cy="369332"/>
              </a:xfrm>
              <a:prstGeom prst="rect">
                <a:avLst/>
              </a:prstGeom>
              <a:blipFill>
                <a:blip r:embed="rId6"/>
                <a:stretch>
                  <a:fillRect l="-1194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66EF523-CFF8-762D-443D-A34C6E3E0741}"/>
              </a:ext>
            </a:extLst>
          </p:cNvPr>
          <p:cNvSpPr txBox="1"/>
          <p:nvPr/>
        </p:nvSpPr>
        <p:spPr>
          <a:xfrm>
            <a:off x="971599" y="3034853"/>
            <a:ext cx="453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核子組成束縛態後質量並不守恆，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BFEBE-DA87-73A4-2B47-3382DAE57C6F}"/>
              </a:ext>
            </a:extLst>
          </p:cNvPr>
          <p:cNvSpPr txBox="1"/>
          <p:nvPr/>
        </p:nvSpPr>
        <p:spPr>
          <a:xfrm>
            <a:off x="971599" y="3443654"/>
            <a:ext cx="698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如果理解質量對應於粒子靜止能量，短少的就可以看成束縛能！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262A6D-9A5E-9860-A4F4-C9E0DE8030A3}"/>
              </a:ext>
            </a:extLst>
          </p:cNvPr>
          <p:cNvSpPr txBox="1"/>
          <p:nvPr/>
        </p:nvSpPr>
        <p:spPr>
          <a:xfrm>
            <a:off x="971599" y="390207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短少雖只有百分之一，但因靜止能量極大，因此束縛能也很大！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7B4CCA9F-3524-73EC-4554-0E456651D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99" y="4360494"/>
            <a:ext cx="5005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  <a:latin typeface="Arial" charset="0"/>
              </a:rPr>
              <a:t>原子核質量 </a:t>
            </a:r>
            <a:r>
              <a:rPr kumimoji="0" lang="en-US" altLang="zh-TW" sz="1800" dirty="0">
                <a:solidFill>
                  <a:srgbClr val="FF0000"/>
                </a:solidFill>
              </a:rPr>
              <a:t>= </a:t>
            </a:r>
            <a:r>
              <a:rPr kumimoji="0" lang="zh-TW" altLang="en-US" sz="1800" dirty="0">
                <a:solidFill>
                  <a:srgbClr val="FF0000"/>
                </a:solidFill>
                <a:latin typeface="Arial" charset="0"/>
              </a:rPr>
              <a:t>質子中子總質量 </a:t>
            </a:r>
            <a:r>
              <a:rPr kumimoji="0" lang="en-US" altLang="zh-TW" sz="1800" dirty="0">
                <a:solidFill>
                  <a:srgbClr val="FF0000"/>
                </a:solidFill>
              </a:rPr>
              <a:t>– </a:t>
            </a:r>
            <a:r>
              <a:rPr kumimoji="0" lang="zh-TW" altLang="en-US" sz="1800" dirty="0">
                <a:solidFill>
                  <a:srgbClr val="FF0000"/>
                </a:solidFill>
              </a:rPr>
              <a:t>總</a:t>
            </a:r>
            <a:r>
              <a:rPr kumimoji="0" lang="zh-TW" altLang="en-US" sz="1800" dirty="0">
                <a:solidFill>
                  <a:srgbClr val="FF0000"/>
                </a:solidFill>
                <a:latin typeface="Arial" charset="0"/>
              </a:rPr>
              <a:t>束縛能</a:t>
            </a:r>
            <a:r>
              <a:rPr kumimoji="0" lang="en-US" altLang="zh-TW" sz="1800" i="1" dirty="0">
                <a:solidFill>
                  <a:srgbClr val="FF0000"/>
                </a:solidFill>
              </a:rPr>
              <a:t>/c</a:t>
            </a:r>
            <a:r>
              <a:rPr kumimoji="0" lang="en-US" altLang="zh-TW" sz="1800" i="1" baseline="30000" dirty="0">
                <a:solidFill>
                  <a:srgbClr val="FF0000"/>
                </a:solidFill>
              </a:rPr>
              <a:t>2</a:t>
            </a:r>
            <a:endParaRPr kumimoji="0" lang="en-US" altLang="zh-TW" sz="1800" i="1" dirty="0">
              <a:solidFill>
                <a:srgbClr val="FF0000"/>
              </a:solidFill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A4A53CC1-C521-3CAC-B178-084CEEC43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99" y="4827356"/>
            <a:ext cx="5005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</a:rPr>
              <a:t>總</a:t>
            </a:r>
            <a:r>
              <a:rPr kumimoji="0" lang="zh-TW" altLang="en-US" sz="1800" dirty="0">
                <a:solidFill>
                  <a:srgbClr val="FF0000"/>
                </a:solidFill>
                <a:latin typeface="Arial" charset="0"/>
              </a:rPr>
              <a:t>束縛能</a:t>
            </a:r>
            <a:r>
              <a:rPr kumimoji="0" lang="en-US" altLang="zh-TW" sz="1800" i="1" dirty="0">
                <a:solidFill>
                  <a:srgbClr val="FF0000"/>
                </a:solidFill>
              </a:rPr>
              <a:t>/c</a:t>
            </a:r>
            <a:r>
              <a:rPr kumimoji="0" lang="en-US" altLang="zh-TW" sz="1800" i="1" baseline="30000" dirty="0">
                <a:solidFill>
                  <a:srgbClr val="FF0000"/>
                </a:solidFill>
              </a:rPr>
              <a:t>2</a:t>
            </a:r>
            <a:r>
              <a:rPr kumimoji="0" lang="en-US" altLang="zh-TW" sz="1800" dirty="0">
                <a:solidFill>
                  <a:srgbClr val="FF0000"/>
                </a:solidFill>
              </a:rPr>
              <a:t>= </a:t>
            </a:r>
            <a:r>
              <a:rPr kumimoji="0" lang="zh-TW" altLang="en-US" sz="1800" dirty="0">
                <a:solidFill>
                  <a:srgbClr val="FF0000"/>
                </a:solidFill>
                <a:latin typeface="Arial" charset="0"/>
              </a:rPr>
              <a:t>質子中子總質量 </a:t>
            </a:r>
            <a:r>
              <a:rPr kumimoji="0" lang="en-US" altLang="zh-TW" sz="1800" dirty="0">
                <a:solidFill>
                  <a:srgbClr val="FF0000"/>
                </a:solidFill>
              </a:rPr>
              <a:t>–</a:t>
            </a:r>
            <a:r>
              <a:rPr kumimoji="0" lang="zh-TW" altLang="en-US" sz="1800" dirty="0">
                <a:solidFill>
                  <a:srgbClr val="FF0000"/>
                </a:solidFill>
                <a:latin typeface="Arial" charset="0"/>
              </a:rPr>
              <a:t>原子核質量</a:t>
            </a:r>
            <a:endParaRPr kumimoji="0" lang="en-US" altLang="zh-TW" sz="1800" i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F04B2B-CD1F-31FC-0AC3-7A1AE41EC2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293" t="54689" r="4494" b="1"/>
          <a:stretch/>
        </p:blipFill>
        <p:spPr>
          <a:xfrm>
            <a:off x="971599" y="5271499"/>
            <a:ext cx="5078229" cy="134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952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34D8A2-C209-1FB3-8AE2-13332C638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025"/>
          <a:stretch/>
        </p:blipFill>
        <p:spPr>
          <a:xfrm>
            <a:off x="899592" y="924538"/>
            <a:ext cx="4754865" cy="17817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4DCEC0-EFD1-D633-2235-A475597F8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98" t="20780" r="31237" b="67532"/>
          <a:stretch/>
        </p:blipFill>
        <p:spPr>
          <a:xfrm>
            <a:off x="5724129" y="907362"/>
            <a:ext cx="2664296" cy="557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0F201D-6A1B-5081-4F86-1639B80275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32" t="86064" r="32384" b="2248"/>
          <a:stretch/>
        </p:blipFill>
        <p:spPr>
          <a:xfrm>
            <a:off x="5724129" y="1699382"/>
            <a:ext cx="2088232" cy="557643"/>
          </a:xfrm>
          <a:prstGeom prst="rect">
            <a:avLst/>
          </a:prstGeom>
        </p:spPr>
      </p:pic>
      <p:pic>
        <p:nvPicPr>
          <p:cNvPr id="1026" name="Picture 2" descr="Helium | COSMOS">
            <a:extLst>
              <a:ext uri="{FF2B5EF4-FFF2-40B4-BE49-F238E27FC236}">
                <a16:creationId xmlns:a16="http://schemas.microsoft.com/office/drawing/2014/main" id="{644849E6-8233-243F-61D1-B14B9BAC0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2331802"/>
            <a:ext cx="2015602" cy="178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C9A4A01-9250-2ADE-807C-1433F65E5318}"/>
                  </a:ext>
                </a:extLst>
              </p:cNvPr>
              <p:cNvSpPr txBox="1"/>
              <p:nvPr/>
            </p:nvSpPr>
            <p:spPr>
              <a:xfrm>
                <a:off x="899593" y="2923518"/>
                <a:ext cx="42484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注意氦原子核質量為：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4.0026 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u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C9A4A01-9250-2ADE-807C-1433F65E5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3" y="2923518"/>
                <a:ext cx="4248472" cy="369332"/>
              </a:xfrm>
              <a:prstGeom prst="rect">
                <a:avLst/>
              </a:prstGeom>
              <a:blipFill>
                <a:blip r:embed="rId5"/>
                <a:stretch>
                  <a:fillRect l="-1493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B6DEBE-920D-DD15-CE2D-ADC02563E7D1}"/>
                  </a:ext>
                </a:extLst>
              </p:cNvPr>
              <p:cNvSpPr txBox="1"/>
              <p:nvPr/>
            </p:nvSpPr>
            <p:spPr>
              <a:xfrm>
                <a:off x="899593" y="3310978"/>
                <a:ext cx="42484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組成的質子中子質量則為：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4.032 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u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B6DEBE-920D-DD15-CE2D-ADC02563E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3" y="3310978"/>
                <a:ext cx="4248472" cy="369332"/>
              </a:xfrm>
              <a:prstGeom prst="rect">
                <a:avLst/>
              </a:prstGeom>
              <a:blipFill>
                <a:blip r:embed="rId6"/>
                <a:stretch>
                  <a:fillRect l="-149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5">
            <a:extLst>
              <a:ext uri="{FF2B5EF4-FFF2-40B4-BE49-F238E27FC236}">
                <a16:creationId xmlns:a16="http://schemas.microsoft.com/office/drawing/2014/main" id="{A4A53CC1-C521-3CAC-B178-084CEEC43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3702549"/>
            <a:ext cx="5005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latin typeface="Arial" charset="0"/>
              </a:rPr>
              <a:t>束縛能</a:t>
            </a:r>
            <a:r>
              <a:rPr kumimoji="0" lang="en-US" altLang="zh-TW" sz="1800" i="1" dirty="0"/>
              <a:t>/c</a:t>
            </a:r>
            <a:r>
              <a:rPr kumimoji="0" lang="en-US" altLang="zh-TW" sz="1800" i="1" baseline="30000" dirty="0"/>
              <a:t>2</a:t>
            </a:r>
            <a:r>
              <a:rPr kumimoji="0" lang="en-US" altLang="zh-TW" sz="1800" dirty="0"/>
              <a:t>= </a:t>
            </a:r>
            <a:r>
              <a:rPr kumimoji="0" lang="zh-TW" altLang="en-US" sz="1800" dirty="0">
                <a:latin typeface="Arial" charset="0"/>
              </a:rPr>
              <a:t>質子中子總質量 </a:t>
            </a:r>
            <a:r>
              <a:rPr kumimoji="0" lang="en-US" altLang="zh-TW" sz="1800" dirty="0"/>
              <a:t>–</a:t>
            </a:r>
            <a:r>
              <a:rPr kumimoji="0" lang="zh-TW" altLang="en-US" sz="1800" dirty="0">
                <a:latin typeface="Arial" charset="0"/>
              </a:rPr>
              <a:t>原子核質量</a:t>
            </a:r>
            <a:endParaRPr kumimoji="0" lang="en-US" altLang="zh-TW" sz="18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5">
                <a:extLst>
                  <a:ext uri="{FF2B5EF4-FFF2-40B4-BE49-F238E27FC236}">
                    <a16:creationId xmlns:a16="http://schemas.microsoft.com/office/drawing/2014/main" id="{C182EA7E-6E68-B20A-C8FB-ED9E6E965A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9592" y="4103076"/>
                <a:ext cx="593823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kumimoji="0" lang="zh-TW" altLang="en-US" sz="1800" dirty="0">
                    <a:solidFill>
                      <a:schemeClr val="tx1"/>
                    </a:solidFill>
                    <a:latin typeface="Arial" charset="0"/>
                  </a:rPr>
                  <a:t>束縛能</a:t>
                </a:r>
                <a14:m>
                  <m:oMath xmlns:m="http://schemas.openxmlformats.org/officeDocument/2006/math">
                    <m:r>
                      <a:rPr kumimoji="0" lang="zh-TW" altLang="en-US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＝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4.032 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4.00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1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0.029 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27.0 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kumimoji="0" lang="zh-TW" altLang="en-US" sz="1800" dirty="0">
                    <a:solidFill>
                      <a:schemeClr val="tx1"/>
                    </a:solidFill>
                  </a:rPr>
                  <a:t>。</a:t>
                </a:r>
                <a:endParaRPr kumimoji="0" lang="en-US" altLang="zh-TW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 Box 5">
                <a:extLst>
                  <a:ext uri="{FF2B5EF4-FFF2-40B4-BE49-F238E27FC236}">
                    <a16:creationId xmlns:a16="http://schemas.microsoft.com/office/drawing/2014/main" id="{C182EA7E-6E68-B20A-C8FB-ED9E6E965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4103076"/>
                <a:ext cx="5938235" cy="369332"/>
              </a:xfrm>
              <a:prstGeom prst="rect">
                <a:avLst/>
              </a:prstGeom>
              <a:blipFill>
                <a:blip r:embed="rId7"/>
                <a:stretch>
                  <a:fillRect l="-106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37DA02-2803-3063-B564-DBC919036266}"/>
                  </a:ext>
                </a:extLst>
              </p:cNvPr>
              <p:cNvSpPr txBox="1"/>
              <p:nvPr/>
            </p:nvSpPr>
            <p:spPr>
              <a:xfrm>
                <a:off x="906932" y="5345728"/>
                <a:ext cx="39604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/>
                  <a:t>氦原子核的每核子束縛能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37DA02-2803-3063-B564-DBC919036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932" y="5345728"/>
                <a:ext cx="3960441" cy="369332"/>
              </a:xfrm>
              <a:prstGeom prst="rect">
                <a:avLst/>
              </a:prstGeom>
              <a:blipFill>
                <a:blip r:embed="rId8"/>
                <a:stretch>
                  <a:fillRect l="-1278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81CADC0-F40E-6AD8-26A6-D761340F2456}"/>
              </a:ext>
            </a:extLst>
          </p:cNvPr>
          <p:cNvSpPr txBox="1"/>
          <p:nvPr/>
        </p:nvSpPr>
        <p:spPr>
          <a:xfrm>
            <a:off x="899592" y="4941168"/>
            <a:ext cx="7992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因核子總數目在核反應中一般不變，我們會計算每核子的平均束縛能</a:t>
            </a:r>
            <a:r>
              <a:rPr lang="en-TW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C2831B-5DB6-48CB-3F54-AF35E296A175}"/>
                  </a:ext>
                </a:extLst>
              </p:cNvPr>
              <p:cNvSpPr txBox="1"/>
              <p:nvPr/>
            </p:nvSpPr>
            <p:spPr>
              <a:xfrm>
                <a:off x="906932" y="4503603"/>
                <a:ext cx="74814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這比原子的束縛能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TW" dirty="0"/>
                  <a:t>大上百萬倍，在原子現象中，原子核極穩定！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C2831B-5DB6-48CB-3F54-AF35E296A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932" y="4503603"/>
                <a:ext cx="7481493" cy="369332"/>
              </a:xfrm>
              <a:prstGeom prst="rect">
                <a:avLst/>
              </a:prstGeom>
              <a:blipFill>
                <a:blip r:embed="rId9"/>
                <a:stretch>
                  <a:fillRect l="-67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8016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FD5247-5BC3-B6F9-3DC6-4A69B4D27F3D}"/>
              </a:ext>
            </a:extLst>
          </p:cNvPr>
          <p:cNvSpPr/>
          <p:nvPr/>
        </p:nvSpPr>
        <p:spPr>
          <a:xfrm>
            <a:off x="539552" y="1085811"/>
            <a:ext cx="7848872" cy="53285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" name="Picture 2" descr="A picture containing screenshot, black, darkness, line&#10;&#10;Description automatically generated">
            <a:extLst>
              <a:ext uri="{FF2B5EF4-FFF2-40B4-BE49-F238E27FC236}">
                <a16:creationId xmlns:a16="http://schemas.microsoft.com/office/drawing/2014/main" id="{7B5A2E59-F01A-8674-399E-BACDFA1B2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7772400" cy="5106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46AAE5-7F38-D85A-5A47-ACD89C485CDA}"/>
                  </a:ext>
                </a:extLst>
              </p:cNvPr>
              <p:cNvSpPr txBox="1"/>
              <p:nvPr/>
            </p:nvSpPr>
            <p:spPr>
              <a:xfrm>
                <a:off x="899592" y="289846"/>
                <a:ext cx="76283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/>
                  <a:t>氦原子核的每核子束縛能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TW" dirty="0"/>
                  <a:t>。注意它在同類原子核中是極大的。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46AAE5-7F38-D85A-5A47-ACD89C485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89846"/>
                <a:ext cx="7628384" cy="369332"/>
              </a:xfrm>
              <a:prstGeom prst="rect">
                <a:avLst/>
              </a:prstGeom>
              <a:blipFill>
                <a:blip r:embed="rId3"/>
                <a:stretch>
                  <a:fillRect l="-832" t="-10345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15275A1-4298-1509-2D55-D15D17DBAD39}"/>
              </a:ext>
            </a:extLst>
          </p:cNvPr>
          <p:cNvSpPr txBox="1"/>
          <p:nvPr/>
        </p:nvSpPr>
        <p:spPr>
          <a:xfrm>
            <a:off x="899592" y="626547"/>
            <a:ext cx="762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氦原子核束縛得很緊</a:t>
            </a:r>
            <a:r>
              <a:rPr lang="en-GB" dirty="0"/>
              <a:t>！</a:t>
            </a:r>
            <a:endParaRPr lang="en-TW" dirty="0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34A1463A-042E-8F36-F021-5621881D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411" y="626547"/>
            <a:ext cx="51065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  <a:latin typeface="Arial" charset="0"/>
              </a:rPr>
              <a:t>束縛能越大，原子核越穩定！</a:t>
            </a:r>
          </a:p>
        </p:txBody>
      </p:sp>
    </p:spTree>
    <p:extLst>
      <p:ext uri="{BB962C8B-B14F-4D97-AF65-F5344CB8AC3E}">
        <p14:creationId xmlns:p14="http://schemas.microsoft.com/office/powerpoint/2010/main" val="17756226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4" descr="44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"/>
          <a:stretch>
            <a:fillRect/>
          </a:stretch>
        </p:blipFill>
        <p:spPr bwMode="auto">
          <a:xfrm>
            <a:off x="1331640" y="404664"/>
            <a:ext cx="61214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5" name="Line 5"/>
          <p:cNvSpPr>
            <a:spLocks noChangeShapeType="1"/>
          </p:cNvSpPr>
          <p:nvPr/>
        </p:nvSpPr>
        <p:spPr bwMode="auto">
          <a:xfrm flipH="1" flipV="1">
            <a:off x="3851002" y="2131864"/>
            <a:ext cx="3168650" cy="576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8116" name="Line 6"/>
          <p:cNvSpPr>
            <a:spLocks noChangeShapeType="1"/>
          </p:cNvSpPr>
          <p:nvPr/>
        </p:nvSpPr>
        <p:spPr bwMode="auto">
          <a:xfrm flipV="1">
            <a:off x="2268265" y="3284389"/>
            <a:ext cx="431800" cy="539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A854715-5A8E-FB43-A063-55E4C9FFB63D}"/>
              </a:ext>
            </a:extLst>
          </p:cNvPr>
          <p:cNvSpPr txBox="1"/>
          <p:nvPr/>
        </p:nvSpPr>
        <p:spPr>
          <a:xfrm>
            <a:off x="1116044" y="5330566"/>
            <a:ext cx="712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圖的中段每個核子平均束縛能最大，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74BFA2B-F364-EB42-9AE2-EAE89B8349A2}"/>
              </a:ext>
            </a:extLst>
          </p:cNvPr>
          <p:cNvSpPr txBox="1"/>
          <p:nvPr/>
        </p:nvSpPr>
        <p:spPr>
          <a:xfrm>
            <a:off x="1116044" y="5743032"/>
            <a:ext cx="7632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位於兩端的原子核會傾向變化為中段的核子，增加束縛能，放出能量。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4EC4FFC-B045-2742-B0E3-FBAB0ED15679}"/>
              </a:ext>
            </a:extLst>
          </p:cNvPr>
          <p:cNvSpPr txBox="1"/>
          <p:nvPr/>
        </p:nvSpPr>
        <p:spPr>
          <a:xfrm>
            <a:off x="1116044" y="6155498"/>
            <a:ext cx="475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這分別就是核分裂</a:t>
            </a:r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fission</a:t>
            </a:r>
            <a:r>
              <a:rPr kumimoji="1" lang="zh-TW" altLang="en-US" dirty="0"/>
              <a:t>，及核融合</a:t>
            </a:r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fusion</a:t>
            </a:r>
            <a:r>
              <a:rPr kumimoji="1"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1065637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AD9517-E368-D8AE-67AB-4F77D36AA7CA}"/>
              </a:ext>
            </a:extLst>
          </p:cNvPr>
          <p:cNvSpPr txBox="1"/>
          <p:nvPr/>
        </p:nvSpPr>
        <p:spPr>
          <a:xfrm>
            <a:off x="1386550" y="1052736"/>
            <a:ext cx="7200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核反應原則上即是透過原子核種的變化，增加束縛能，釋放能量：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06311-CD09-F10F-FCAC-E82ECBEADC10}"/>
              </a:ext>
            </a:extLst>
          </p:cNvPr>
          <p:cNvSpPr txBox="1"/>
          <p:nvPr/>
        </p:nvSpPr>
        <p:spPr>
          <a:xfrm>
            <a:off x="1386551" y="1556792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一</a:t>
            </a:r>
            <a:r>
              <a:rPr lang="en-GB" dirty="0"/>
              <a:t>：</a:t>
            </a:r>
            <a:r>
              <a:rPr lang="en-TW" dirty="0"/>
              <a:t>放射型原子核的衰變</a:t>
            </a:r>
            <a:r>
              <a:rPr lang="zh-TW" altLang="en-US" dirty="0"/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of Radioactive Nucleus</a:t>
            </a:r>
            <a:endParaRPr lang="en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D1144C-C602-519D-0C10-9031E2CAAE73}"/>
              </a:ext>
            </a:extLst>
          </p:cNvPr>
          <p:cNvSpPr txBox="1"/>
          <p:nvPr/>
        </p:nvSpPr>
        <p:spPr>
          <a:xfrm>
            <a:off x="1417857" y="394633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二</a:t>
            </a:r>
            <a:r>
              <a:rPr lang="en-GB" dirty="0"/>
              <a:t>：</a:t>
            </a:r>
            <a:r>
              <a:rPr lang="en-TW" dirty="0"/>
              <a:t> 能量釋放的</a:t>
            </a:r>
            <a:r>
              <a:rPr kumimoji="1" lang="zh-TW" altLang="en-US" dirty="0"/>
              <a:t>核分裂 </a:t>
            </a:r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Fission</a:t>
            </a:r>
            <a:r>
              <a:rPr kumimoji="1" lang="zh-TW" altLang="en-US" dirty="0"/>
              <a:t>，及核融合</a:t>
            </a:r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Fusion</a:t>
            </a:r>
            <a:endParaRPr lang="en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tom2">
            <a:extLst>
              <a:ext uri="{FF2B5EF4-FFF2-40B4-BE49-F238E27FC236}">
                <a16:creationId xmlns:a16="http://schemas.microsoft.com/office/drawing/2014/main" id="{58B7D283-23E2-25ED-8E29-6EA35CA34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4" b="11118"/>
          <a:stretch>
            <a:fillRect/>
          </a:stretch>
        </p:blipFill>
        <p:spPr bwMode="auto">
          <a:xfrm>
            <a:off x="1428760" y="4376994"/>
            <a:ext cx="2340844" cy="202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101503">
            <a:extLst>
              <a:ext uri="{FF2B5EF4-FFF2-40B4-BE49-F238E27FC236}">
                <a16:creationId xmlns:a16="http://schemas.microsoft.com/office/drawing/2014/main" id="{B792E895-4F4E-3250-49BC-D13ED9487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890" y="4437112"/>
            <a:ext cx="2965977" cy="19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A8C66EE-685A-25FF-8EED-E2D3C1A74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4"/>
          <a:stretch/>
        </p:blipFill>
        <p:spPr bwMode="auto">
          <a:xfrm>
            <a:off x="1393758" y="2060972"/>
            <a:ext cx="2379969" cy="176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6280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85811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482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63688" y="223446"/>
            <a:ext cx="5400600" cy="266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290" y="364014"/>
            <a:ext cx="4505325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9">
                <a:extLst>
                  <a:ext uri="{FF2B5EF4-FFF2-40B4-BE49-F238E27FC236}">
                    <a16:creationId xmlns:a16="http://schemas.microsoft.com/office/drawing/2014/main" id="{CA1F2E01-2755-B644-83EF-DE3A711F6A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3688" y="2987660"/>
                <a:ext cx="597666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衰變放出一個氦原子核，總質子數、中子數都沒變，</a:t>
                </a:r>
                <a:endParaRPr kumimoji="0" lang="el-GR" altLang="zh-TW" sz="1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 Box 9">
                <a:extLst>
                  <a:ext uri="{FF2B5EF4-FFF2-40B4-BE49-F238E27FC236}">
                    <a16:creationId xmlns:a16="http://schemas.microsoft.com/office/drawing/2014/main" id="{CA1F2E01-2755-B644-83EF-DE3A711F6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2987660"/>
                <a:ext cx="5976664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6E5D6E0-F7D2-6CF9-0DFE-30C46F107D9E}"/>
              </a:ext>
            </a:extLst>
          </p:cNvPr>
          <p:cNvSpPr txBox="1"/>
          <p:nvPr/>
        </p:nvSpPr>
        <p:spPr>
          <a:xfrm>
            <a:off x="1763688" y="341970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粒子身份都沒有改變，</a:t>
            </a:r>
            <a:r>
              <a:rPr kumimoji="0"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應該說是核分裂。</a:t>
            </a:r>
            <a:endParaRPr lang="en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71FB6-7575-F332-DC1F-4973FF4D79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985"/>
          <a:stretch/>
        </p:blipFill>
        <p:spPr>
          <a:xfrm>
            <a:off x="1763688" y="3870340"/>
            <a:ext cx="5400600" cy="283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16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 descr="D:\Dropbox\Documents\課程\YoungTextBook\Images\Chapter41\A_Images\A_Figures_and_Photos\41_01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88" y="1014956"/>
            <a:ext cx="1684399" cy="139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CC2F54-A687-806D-539F-80CA16A9F75E}"/>
              </a:ext>
            </a:extLst>
          </p:cNvPr>
          <p:cNvSpPr txBox="1"/>
          <p:nvPr/>
        </p:nvSpPr>
        <p:spPr bwMode="auto">
          <a:xfrm>
            <a:off x="1410781" y="2543563"/>
            <a:ext cx="4320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3維空間能量本徵態的定態方程式：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BE3738E3-DD31-1869-7318-E9C94D181FEC}"/>
                  </a:ext>
                </a:extLst>
              </p:cNvPr>
              <p:cNvSpPr txBox="1"/>
              <p:nvPr/>
            </p:nvSpPr>
            <p:spPr bwMode="auto">
              <a:xfrm>
                <a:off x="1459421" y="3041799"/>
                <a:ext cx="3544627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BE3738E3-DD31-1869-7318-E9C94D181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9421" y="3041799"/>
                <a:ext cx="3544627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A24E0CF-9621-3BF6-2344-E2E8FAB3647A}"/>
                  </a:ext>
                </a:extLst>
              </p:cNvPr>
              <p:cNvSpPr txBox="1"/>
              <p:nvPr/>
            </p:nvSpPr>
            <p:spPr bwMode="auto">
              <a:xfrm>
                <a:off x="1458434" y="3752531"/>
                <a:ext cx="4639850" cy="6663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A24E0CF-9621-3BF6-2344-E2E8FAB36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8434" y="3752531"/>
                <a:ext cx="4639850" cy="666336"/>
              </a:xfrm>
              <a:prstGeom prst="rect">
                <a:avLst/>
              </a:prstGeom>
              <a:blipFill>
                <a:blip r:embed="rId4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AAEDB3AF-8224-A739-AB30-839A17C7A99D}"/>
                  </a:ext>
                </a:extLst>
              </p:cNvPr>
              <p:cNvSpPr txBox="1"/>
              <p:nvPr/>
            </p:nvSpPr>
            <p:spPr bwMode="auto">
              <a:xfrm>
                <a:off x="1457554" y="4463682"/>
                <a:ext cx="4062843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AAEDB3AF-8224-A739-AB30-839A17C7A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7554" y="4463682"/>
                <a:ext cx="4062843" cy="7173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75AF4494-333C-FBFE-BFFA-AA1D99F56F7F}"/>
                  </a:ext>
                </a:extLst>
              </p:cNvPr>
              <p:cNvSpPr txBox="1"/>
              <p:nvPr/>
            </p:nvSpPr>
            <p:spPr bwMode="auto">
              <a:xfrm>
                <a:off x="1457554" y="5240712"/>
                <a:ext cx="380959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75AF4494-333C-FBFE-BFFA-AA1D99F56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7554" y="5240712"/>
                <a:ext cx="3809591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39FE226-441C-5DE8-8A10-CB1231668846}"/>
              </a:ext>
            </a:extLst>
          </p:cNvPr>
          <p:cNvSpPr txBox="1"/>
          <p:nvPr/>
        </p:nvSpPr>
        <p:spPr bwMode="auto">
          <a:xfrm>
            <a:off x="3403636" y="980728"/>
            <a:ext cx="5128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描述導電固體，三度空間的Free Electron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5EA57DC1-41F9-9638-9FEC-D2A1FF40DE5B}"/>
                  </a:ext>
                </a:extLst>
              </p:cNvPr>
              <p:cNvSpPr txBox="1"/>
              <p:nvPr/>
            </p:nvSpPr>
            <p:spPr bwMode="auto">
              <a:xfrm>
                <a:off x="3500138" y="1840143"/>
                <a:ext cx="1279909" cy="6726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5EA57DC1-41F9-9638-9FEC-D2A1FF40D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0138" y="1840143"/>
                <a:ext cx="1279909" cy="6726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5076EC6-0173-9E99-BFDB-2D7ADD332456}"/>
              </a:ext>
            </a:extLst>
          </p:cNvPr>
          <p:cNvSpPr txBox="1"/>
          <p:nvPr/>
        </p:nvSpPr>
        <p:spPr bwMode="auto">
          <a:xfrm>
            <a:off x="1457554" y="534513"/>
            <a:ext cx="7002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新的量子效應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彼此沒有作用的電子，其實會彼此影響。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447173-493A-D677-F34B-5C31C2729A0D}"/>
              </a:ext>
            </a:extLst>
          </p:cNvPr>
          <p:cNvSpPr txBox="1"/>
          <p:nvPr/>
        </p:nvSpPr>
        <p:spPr bwMode="auto">
          <a:xfrm>
            <a:off x="3415492" y="1362906"/>
            <a:ext cx="51288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Non-Interacting Electron Gas (Sommerfeld Model)</a:t>
            </a:r>
          </a:p>
        </p:txBody>
      </p:sp>
      <p:pic>
        <p:nvPicPr>
          <p:cNvPr id="1026" name="Picture 2" descr="Nominated 84 Times For Nobel Prize But Never Won | Wonders of Physics: A  Blog About Physics, Astronomy and Science History">
            <a:extLst>
              <a:ext uri="{FF2B5EF4-FFF2-40B4-BE49-F238E27FC236}">
                <a16:creationId xmlns:a16="http://schemas.microsoft.com/office/drawing/2014/main" id="{9862578B-7C30-0987-04BA-0C44E5EEA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805" y="1840143"/>
            <a:ext cx="3044729" cy="171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2974D5-D2CF-772C-CB87-5DF7DF89E00E}"/>
              </a:ext>
            </a:extLst>
          </p:cNvPr>
          <p:cNvSpPr txBox="1"/>
          <p:nvPr/>
        </p:nvSpPr>
        <p:spPr bwMode="auto">
          <a:xfrm>
            <a:off x="1416216" y="5969654"/>
            <a:ext cx="52440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將固體的邊界想像為無法透過的箱子。</a:t>
            </a:r>
          </a:p>
        </p:txBody>
      </p:sp>
    </p:spTree>
    <p:extLst>
      <p:ext uri="{BB962C8B-B14F-4D97-AF65-F5344CB8AC3E}">
        <p14:creationId xmlns:p14="http://schemas.microsoft.com/office/powerpoint/2010/main" val="146103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3444DB-3D62-20A8-B4E5-B76372557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340768"/>
            <a:ext cx="8186218" cy="52960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5CC36E-EBFB-BC62-CEF3-40C2500344B2}"/>
              </a:ext>
            </a:extLst>
          </p:cNvPr>
          <p:cNvSpPr txBox="1"/>
          <p:nvPr/>
        </p:nvSpPr>
        <p:spPr>
          <a:xfrm>
            <a:off x="971599" y="476672"/>
            <a:ext cx="7632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原子核質量變化，就是束縛能變化，束縛能增加，能量就被釋放出來：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C47455-0284-7B85-1D6A-94740E5EA122}"/>
                  </a:ext>
                </a:extLst>
              </p:cNvPr>
              <p:cNvSpPr txBox="1"/>
              <p:nvPr/>
            </p:nvSpPr>
            <p:spPr>
              <a:xfrm>
                <a:off x="971599" y="107340"/>
                <a:ext cx="43924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衰變中，</a:t>
                </a:r>
                <a:r>
                  <a:rPr lang="en-TW" dirty="0">
                    <a:solidFill>
                      <a:srgbClr val="FF0000"/>
                    </a:solidFill>
                  </a:rPr>
                  <a:t>核子的身份都沒有改變</a:t>
                </a:r>
                <a:r>
                  <a:rPr kumimoji="0"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C47455-0284-7B85-1D6A-94740E5EA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99" y="107340"/>
                <a:ext cx="4392488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4C595CD-8EFD-9DE6-9897-D661D10E4C6E}"/>
              </a:ext>
            </a:extLst>
          </p:cNvPr>
          <p:cNvSpPr txBox="1"/>
          <p:nvPr/>
        </p:nvSpPr>
        <p:spPr>
          <a:xfrm>
            <a:off x="971599" y="846004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動量守恆，因此較輕的氦原子核就會以高速放射出來！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5549C3-159A-905B-2F36-995E165491AE}"/>
              </a:ext>
            </a:extLst>
          </p:cNvPr>
          <p:cNvSpPr/>
          <p:nvPr/>
        </p:nvSpPr>
        <p:spPr>
          <a:xfrm>
            <a:off x="4572000" y="5157192"/>
            <a:ext cx="100811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740325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97" y="4367131"/>
            <a:ext cx="3959695" cy="212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9">
                <a:extLst>
                  <a:ext uri="{FF2B5EF4-FFF2-40B4-BE49-F238E27FC236}">
                    <a16:creationId xmlns:a16="http://schemas.microsoft.com/office/drawing/2014/main" id="{D287881C-D345-FE43-811B-5A51BC6313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8769" y="3000164"/>
                <a:ext cx="11525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kumimoji="0" lang="el-GR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𝛽</m:t>
                    </m:r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衰變</a:t>
                </a:r>
                <a:endParaRPr kumimoji="0" lang="el-GR" altLang="zh-TW" sz="1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 Box 9">
                <a:extLst>
                  <a:ext uri="{FF2B5EF4-FFF2-40B4-BE49-F238E27FC236}">
                    <a16:creationId xmlns:a16="http://schemas.microsoft.com/office/drawing/2014/main" id="{D287881C-D345-FE43-811B-5A51BC631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58769" y="3000164"/>
                <a:ext cx="1152525" cy="369888"/>
              </a:xfrm>
              <a:prstGeom prst="rect">
                <a:avLst/>
              </a:prstGeom>
              <a:blipFill>
                <a:blip r:embed="rId3"/>
                <a:stretch>
                  <a:fillRect l="-217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4CD47744-9101-134C-B642-F907A90D1E91}"/>
                  </a:ext>
                </a:extLst>
              </p:cNvPr>
              <p:cNvSpPr txBox="1"/>
              <p:nvPr/>
            </p:nvSpPr>
            <p:spPr>
              <a:xfrm>
                <a:off x="2929342" y="3058514"/>
                <a:ext cx="191789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zh-TW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4CD47744-9101-134C-B642-F907A90D1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342" y="3058514"/>
                <a:ext cx="1917896" cy="276999"/>
              </a:xfrm>
              <a:prstGeom prst="rect">
                <a:avLst/>
              </a:prstGeom>
              <a:blipFill>
                <a:blip r:embed="rId4"/>
                <a:stretch>
                  <a:fillRect l="-1316" b="-3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nbeta0">
            <a:extLst>
              <a:ext uri="{FF2B5EF4-FFF2-40B4-BE49-F238E27FC236}">
                <a16:creationId xmlns:a16="http://schemas.microsoft.com/office/drawing/2014/main" id="{356E2D83-6B6E-4A41-9FE3-59A689876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442" y="1128145"/>
            <a:ext cx="215423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nbeta4">
            <a:extLst>
              <a:ext uri="{FF2B5EF4-FFF2-40B4-BE49-F238E27FC236}">
                <a16:creationId xmlns:a16="http://schemas.microsoft.com/office/drawing/2014/main" id="{F5D61BE3-A8B0-7E4A-A684-973BF8B2B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6"/>
            <a:ext cx="28622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FF3722-4E4B-2FA9-E1AE-3EFA6AF7E156}"/>
                  </a:ext>
                </a:extLst>
              </p:cNvPr>
              <p:cNvSpPr txBox="1"/>
              <p:nvPr/>
            </p:nvSpPr>
            <p:spPr>
              <a:xfrm>
                <a:off x="1816358" y="3428402"/>
                <a:ext cx="56070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FF0000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衰變不同，在</a:t>
                </a:r>
                <a14:m>
                  <m:oMath xmlns:m="http://schemas.openxmlformats.org/officeDocument/2006/math">
                    <m:r>
                      <a:rPr kumimoji="0" lang="el-GR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𝛽</m:t>
                    </m:r>
                  </m:oMath>
                </a14:m>
                <a:r>
                  <a:rPr kumimoji="0"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衰變</a:t>
                </a:r>
                <a:r>
                  <a:rPr lang="en-TW" dirty="0">
                    <a:solidFill>
                      <a:srgbClr val="FF0000"/>
                    </a:solidFill>
                  </a:rPr>
                  <a:t>中，核子的身份改變了</a:t>
                </a:r>
                <a:r>
                  <a:rPr kumimoji="0"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FF3722-4E4B-2FA9-E1AE-3EFA6AF7E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358" y="3428402"/>
                <a:ext cx="5607077" cy="369332"/>
              </a:xfrm>
              <a:prstGeom prst="rect">
                <a:avLst/>
              </a:prstGeom>
              <a:blipFill>
                <a:blip r:embed="rId7"/>
                <a:stretch>
                  <a:fillRect l="-905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200E30-C402-081E-4DFA-D9E6F8740EE6}"/>
                  </a:ext>
                </a:extLst>
              </p:cNvPr>
              <p:cNvSpPr txBox="1"/>
              <p:nvPr/>
            </p:nvSpPr>
            <p:spPr>
              <a:xfrm>
                <a:off x="1814560" y="3824745"/>
                <a:ext cx="24509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</a:rPr>
                  <a:t>同時會放出微中子</a:t>
                </a:r>
                <a14:m>
                  <m:oMath xmlns:m="http://schemas.openxmlformats.org/officeDocument/2006/math">
                    <m:r>
                      <a:rPr lang="en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200E30-C402-081E-4DFA-D9E6F8740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560" y="3824745"/>
                <a:ext cx="2450915" cy="369332"/>
              </a:xfrm>
              <a:prstGeom prst="rect">
                <a:avLst/>
              </a:prstGeom>
              <a:blipFill>
                <a:blip r:embed="rId8"/>
                <a:stretch>
                  <a:fillRect l="-2591" t="-3226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64197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21" y="431549"/>
            <a:ext cx="4608512" cy="247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7AFBA3-D352-A244-8EA2-E3CCEF5E2946}"/>
              </a:ext>
            </a:extLst>
          </p:cNvPr>
          <p:cNvSpPr txBox="1"/>
          <p:nvPr/>
        </p:nvSpPr>
        <p:spPr>
          <a:xfrm>
            <a:off x="1817323" y="5718256"/>
            <a:ext cx="665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大部分不穩定放射性原子核的放射性，就來自</a:t>
            </a:r>
            <a:r>
              <a:rPr kumimoji="0" lang="el-GR" altLang="zh-TW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l-GR" altLang="zh-TW" i="1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kumimoji="0" lang="el-GR" altLang="zh-TW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/>
              <a:t>衰變 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C7CF0-2185-6940-B20C-21F508CA3DD0}"/>
              </a:ext>
            </a:extLst>
          </p:cNvPr>
          <p:cNvSpPr txBox="1"/>
          <p:nvPr/>
        </p:nvSpPr>
        <p:spPr>
          <a:xfrm>
            <a:off x="1817323" y="5273976"/>
            <a:ext cx="578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衰變前後原子核的質量會有差異，而有能量釋放。</a:t>
            </a:r>
          </a:p>
        </p:txBody>
      </p:sp>
      <p:pic>
        <p:nvPicPr>
          <p:cNvPr id="90114" name="Picture 2" descr="Beta decay - Wikipedia">
            <a:extLst>
              <a:ext uri="{FF2B5EF4-FFF2-40B4-BE49-F238E27FC236}">
                <a16:creationId xmlns:a16="http://schemas.microsoft.com/office/drawing/2014/main" id="{1B4F2096-6A27-A346-A546-59F3443D1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07" y="431549"/>
            <a:ext cx="3636100" cy="247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82C0BE-1AEE-CE49-A180-E2A8E34306AE}"/>
              </a:ext>
            </a:extLst>
          </p:cNvPr>
          <p:cNvSpPr txBox="1"/>
          <p:nvPr/>
        </p:nvSpPr>
        <p:spPr>
          <a:xfrm>
            <a:off x="1817323" y="3029536"/>
            <a:ext cx="6768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dirty="0"/>
              <a:t>原子核中的質子數目決定原子的化學性質。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5">
                <a:extLst>
                  <a:ext uri="{FF2B5EF4-FFF2-40B4-BE49-F238E27FC236}">
                    <a16:creationId xmlns:a16="http://schemas.microsoft.com/office/drawing/2014/main" id="{F6F6B974-9D66-944F-9709-95717DDF004D}"/>
                  </a:ext>
                </a:extLst>
              </p:cNvPr>
              <p:cNvSpPr txBox="1"/>
              <p:nvPr/>
            </p:nvSpPr>
            <p:spPr>
              <a:xfrm>
                <a:off x="1910129" y="4872955"/>
                <a:ext cx="2141035" cy="28187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sPre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</m:sPre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zh-TW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0" name="文字方塊 25">
                <a:extLst>
                  <a:ext uri="{FF2B5EF4-FFF2-40B4-BE49-F238E27FC236}">
                    <a16:creationId xmlns:a16="http://schemas.microsoft.com/office/drawing/2014/main" id="{F6F6B974-9D66-944F-9709-95717DDF0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129" y="4872955"/>
                <a:ext cx="2141035" cy="281872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AA53550-D07F-064E-859A-2C049B8C6A77}"/>
              </a:ext>
            </a:extLst>
          </p:cNvPr>
          <p:cNvSpPr txBox="1"/>
          <p:nvPr/>
        </p:nvSpPr>
        <p:spPr>
          <a:xfrm>
            <a:off x="1817323" y="3915730"/>
            <a:ext cx="6910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不穩定的放射性原子核，可以透過</a:t>
            </a:r>
            <a:r>
              <a:rPr kumimoji="0" lang="el-GR" altLang="zh-TW" i="1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kumimoji="0" lang="el-GR" altLang="zh-TW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/>
              <a:t>衰變</a:t>
            </a:r>
            <a:r>
              <a:rPr kumimoji="0" lang="el-GR" altLang="zh-TW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/>
              <a:t>，衰變為不同的原子核，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48EAA5-22D7-56A8-0009-4ECEDAF8F1EF}"/>
              </a:ext>
            </a:extLst>
          </p:cNvPr>
          <p:cNvSpPr txBox="1"/>
          <p:nvPr/>
        </p:nvSpPr>
        <p:spPr>
          <a:xfrm>
            <a:off x="3923928" y="3501008"/>
            <a:ext cx="4984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TW" altLang="en-US" dirty="0">
                <a:latin typeface="Times New Roman" pitchFamily="18" charset="0"/>
                <a:cs typeface="Times New Roman" pitchFamily="18" charset="0"/>
              </a:rPr>
              <a:t>原子核中若發生</a:t>
            </a:r>
            <a:r>
              <a:rPr kumimoji="0" lang="el-GR" altLang="zh-TW" i="1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kumimoji="0" lang="el-GR" altLang="zh-TW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/>
              <a:t>衰變，原子核的核種會改變！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5">
                <a:extLst>
                  <a:ext uri="{FF2B5EF4-FFF2-40B4-BE49-F238E27FC236}">
                    <a16:creationId xmlns:a16="http://schemas.microsoft.com/office/drawing/2014/main" id="{196CD969-D4A3-B6AB-8B9D-A1A695F724ED}"/>
                  </a:ext>
                </a:extLst>
              </p:cNvPr>
              <p:cNvSpPr txBox="1"/>
              <p:nvPr/>
            </p:nvSpPr>
            <p:spPr>
              <a:xfrm>
                <a:off x="1910129" y="3526597"/>
                <a:ext cx="191789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zh-TW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文字方塊 25">
                <a:extLst>
                  <a:ext uri="{FF2B5EF4-FFF2-40B4-BE49-F238E27FC236}">
                    <a16:creationId xmlns:a16="http://schemas.microsoft.com/office/drawing/2014/main" id="{196CD969-D4A3-B6AB-8B9D-A1A695F72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129" y="3526597"/>
                <a:ext cx="1917896" cy="276999"/>
              </a:xfrm>
              <a:prstGeom prst="rect">
                <a:avLst/>
              </a:prstGeom>
              <a:blipFill>
                <a:blip r:embed="rId5"/>
                <a:stretch>
                  <a:fillRect l="-1316" b="-3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F07C709-1F46-BD77-56E6-3767BD845106}"/>
              </a:ext>
            </a:extLst>
          </p:cNvPr>
          <p:cNvSpPr txBox="1"/>
          <p:nvPr/>
        </p:nvSpPr>
        <p:spPr>
          <a:xfrm>
            <a:off x="1817323" y="43263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dirty="0"/>
              <a:t>例如：碳同位素原子核衰變為氮原子核！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F1AFE9-D13A-A95B-CC5A-7773E7BB668D}"/>
              </a:ext>
            </a:extLst>
          </p:cNvPr>
          <p:cNvSpPr txBox="1"/>
          <p:nvPr/>
        </p:nvSpPr>
        <p:spPr>
          <a:xfrm>
            <a:off x="1817323" y="6143741"/>
            <a:ext cx="665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l-GR" altLang="zh-TW" i="1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kumimoji="0" lang="el-GR" altLang="zh-TW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/>
              <a:t>衰變會不會發生，就要看產物原子核是不是被容許！</a:t>
            </a:r>
          </a:p>
        </p:txBody>
      </p:sp>
    </p:spTree>
    <p:extLst>
      <p:ext uri="{BB962C8B-B14F-4D97-AF65-F5344CB8AC3E}">
        <p14:creationId xmlns:p14="http://schemas.microsoft.com/office/powerpoint/2010/main" val="402867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42C681-4265-3584-F6AD-5915A9E17B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8"/>
          <a:stretch/>
        </p:blipFill>
        <p:spPr>
          <a:xfrm>
            <a:off x="939800" y="116632"/>
            <a:ext cx="7264400" cy="64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751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342A8B9F-9524-5343-BA6F-DA6C16111E84}"/>
              </a:ext>
            </a:extLst>
          </p:cNvPr>
          <p:cNvSpPr/>
          <p:nvPr/>
        </p:nvSpPr>
        <p:spPr>
          <a:xfrm>
            <a:off x="4800535" y="624362"/>
            <a:ext cx="2657033" cy="1782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405023" y="1984440"/>
            <a:ext cx="4248869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9">
                <a:extLst>
                  <a:ext uri="{FF2B5EF4-FFF2-40B4-BE49-F238E27FC236}">
                    <a16:creationId xmlns:a16="http://schemas.microsoft.com/office/drawing/2014/main" id="{E286924F-4C4F-584E-A05C-486E62A45E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6975" y="5606330"/>
                <a:ext cx="614158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kumimoji="0" lang="el-GR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𝛾</m:t>
                    </m:r>
                  </m:oMath>
                </a14:m>
                <a:r>
                  <a:rPr kumimoji="0"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衰變只是如氫原子在原子核的能態間躍遷，放出電磁波。</a:t>
                </a:r>
                <a:endParaRPr kumimoji="0" lang="el-GR" altLang="zh-TW" sz="1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 Box 9">
                <a:extLst>
                  <a:ext uri="{FF2B5EF4-FFF2-40B4-BE49-F238E27FC236}">
                    <a16:creationId xmlns:a16="http://schemas.microsoft.com/office/drawing/2014/main" id="{E286924F-4C4F-584E-A05C-486E62A45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6975" y="5606330"/>
                <a:ext cx="6141587" cy="369332"/>
              </a:xfrm>
              <a:prstGeom prst="rect">
                <a:avLst/>
              </a:prstGeom>
              <a:blipFill>
                <a:blip r:embed="rId2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9090" name="Picture 2">
            <a:extLst>
              <a:ext uri="{FF2B5EF4-FFF2-40B4-BE49-F238E27FC236}">
                <a16:creationId xmlns:a16="http://schemas.microsoft.com/office/drawing/2014/main" id="{606851D2-87C5-B940-A00A-FE6F9137E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63" y="2138266"/>
            <a:ext cx="344689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>
            <a:extLst>
              <a:ext uri="{FF2B5EF4-FFF2-40B4-BE49-F238E27FC236}">
                <a16:creationId xmlns:a16="http://schemas.microsoft.com/office/drawing/2014/main" id="{E6EE3D11-2DA2-4649-BF3B-401A4272F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591" y="2537370"/>
            <a:ext cx="4110597" cy="28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4" name="Picture 6">
            <a:extLst>
              <a:ext uri="{FF2B5EF4-FFF2-40B4-BE49-F238E27FC236}">
                <a16:creationId xmlns:a16="http://schemas.microsoft.com/office/drawing/2014/main" id="{3031C58C-B9A5-0E4E-941F-787A642B7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127" y="624363"/>
            <a:ext cx="2426442" cy="164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1373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5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22884" name="Text Box 7"/>
          <p:cNvSpPr txBox="1">
            <a:spLocks noChangeArrowheads="1"/>
          </p:cNvSpPr>
          <p:nvPr/>
        </p:nvSpPr>
        <p:spPr bwMode="auto">
          <a:xfrm>
            <a:off x="2975308" y="747513"/>
            <a:ext cx="25558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b="1">
                <a:solidFill>
                  <a:srgbClr val="FF0000"/>
                </a:solidFill>
                <a:latin typeface="Arial" pitchFamily="34" charset="0"/>
              </a:rPr>
              <a:t>新定義與舊定義的關係</a:t>
            </a:r>
          </a:p>
        </p:txBody>
      </p:sp>
      <p:sp>
        <p:nvSpPr>
          <p:cNvPr id="122887" name="Text Box 12"/>
          <p:cNvSpPr txBox="1">
            <a:spLocks noChangeArrowheads="1"/>
          </p:cNvSpPr>
          <p:nvPr/>
        </p:nvSpPr>
        <p:spPr bwMode="auto">
          <a:xfrm>
            <a:off x="5889055" y="5175051"/>
            <a:ext cx="2411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FF0000"/>
                </a:solidFill>
                <a:latin typeface="Arial" pitchFamily="34" charset="0"/>
              </a:rPr>
              <a:t>接近牛頓的定義</a:t>
            </a:r>
          </a:p>
        </p:txBody>
      </p:sp>
      <p:sp>
        <p:nvSpPr>
          <p:cNvPr id="122888" name="Rectangle 14"/>
          <p:cNvSpPr>
            <a:spLocks noChangeArrowheads="1"/>
          </p:cNvSpPr>
          <p:nvPr/>
        </p:nvSpPr>
        <p:spPr bwMode="auto">
          <a:xfrm>
            <a:off x="0" y="28892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06675C84-F8F4-744D-B73F-8BF06E38512F}"/>
                  </a:ext>
                </a:extLst>
              </p:cNvPr>
              <p:cNvSpPr txBox="1"/>
              <p:nvPr/>
            </p:nvSpPr>
            <p:spPr>
              <a:xfrm>
                <a:off x="1608138" y="1510607"/>
                <a:ext cx="4380494" cy="531812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𝑐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𝜏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06675C84-F8F4-744D-B73F-8BF06E385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138" y="1510607"/>
                <a:ext cx="4380494" cy="531812"/>
              </a:xfrm>
              <a:prstGeom prst="rect">
                <a:avLst/>
              </a:prstGeom>
              <a:blipFill>
                <a:blip r:embed="rId2"/>
                <a:stretch>
                  <a:fillRect l="-289" t="-2326" b="-116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EEF292D-DBE1-9040-9ADC-EB255DEB9BEC}"/>
                  </a:ext>
                </a:extLst>
              </p:cNvPr>
              <p:cNvSpPr txBox="1"/>
              <p:nvPr/>
            </p:nvSpPr>
            <p:spPr>
              <a:xfrm>
                <a:off x="5638101" y="2230438"/>
                <a:ext cx="2988703" cy="818366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𝑡</m:t>
                      </m:r>
                      <m:rad>
                        <m:radPr>
                          <m:deg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rad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𝑑𝑡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EEF292D-DBE1-9040-9ADC-EB255DEB9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101" y="2230438"/>
                <a:ext cx="2988703" cy="818366"/>
              </a:xfrm>
              <a:prstGeom prst="rect">
                <a:avLst/>
              </a:prstGeom>
              <a:blipFill>
                <a:blip r:embed="rId3"/>
                <a:stretch>
                  <a:fillRect l="-170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B0CDB189-0799-A94C-8448-1F58583BAC14}"/>
                  </a:ext>
                </a:extLst>
              </p:cNvPr>
              <p:cNvSpPr txBox="1"/>
              <p:nvPr/>
            </p:nvSpPr>
            <p:spPr>
              <a:xfrm>
                <a:off x="1615707" y="2376632"/>
                <a:ext cx="3429913" cy="525978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𝛾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B0CDB189-0799-A94C-8448-1F58583BA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707" y="2376632"/>
                <a:ext cx="3429913" cy="525978"/>
              </a:xfrm>
              <a:prstGeom prst="rect">
                <a:avLst/>
              </a:prstGeom>
              <a:blipFill>
                <a:blip r:embed="rId4"/>
                <a:stretch>
                  <a:fillRect l="-738" b="-116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9899A3D7-80AD-D74D-BE48-45F1B3830BC1}"/>
                  </a:ext>
                </a:extLst>
              </p:cNvPr>
              <p:cNvSpPr txBox="1"/>
              <p:nvPr/>
            </p:nvSpPr>
            <p:spPr>
              <a:xfrm>
                <a:off x="1619587" y="3326611"/>
                <a:ext cx="2510880" cy="81894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rad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𝛾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9899A3D7-80AD-D74D-BE48-45F1B3830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587" y="3326611"/>
                <a:ext cx="2510880" cy="818942"/>
              </a:xfrm>
              <a:prstGeom prst="rect">
                <a:avLst/>
              </a:prstGeom>
              <a:blipFill>
                <a:blip r:embed="rId5"/>
                <a:stretch>
                  <a:fillRect l="-2010" t="-1538" b="-15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E1DAB79F-4988-D742-BAE1-146F2471F46E}"/>
                  </a:ext>
                </a:extLst>
              </p:cNvPr>
              <p:cNvSpPr txBox="1"/>
              <p:nvPr/>
            </p:nvSpPr>
            <p:spPr>
              <a:xfrm>
                <a:off x="1621285" y="5223086"/>
                <a:ext cx="4267770" cy="318677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≪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,  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E1DAB79F-4988-D742-BAE1-146F2471F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285" y="5223086"/>
                <a:ext cx="4267770" cy="318677"/>
              </a:xfrm>
              <a:prstGeom prst="rect">
                <a:avLst/>
              </a:prstGeom>
              <a:blipFill>
                <a:blip r:embed="rId6"/>
                <a:stretch>
                  <a:fillRect l="-297" b="-1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901861" y="3338623"/>
                <a:ext cx="7021326" cy="11452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𝑚𝑐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𝑢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𝑚𝑐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𝑚𝑐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1−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𝑚𝑐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1861" y="3338623"/>
                <a:ext cx="7021326" cy="11452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905" name="Rectangle 5"/>
          <p:cNvSpPr>
            <a:spLocks noChangeArrowheads="1"/>
          </p:cNvSpPr>
          <p:nvPr/>
        </p:nvSpPr>
        <p:spPr bwMode="auto">
          <a:xfrm>
            <a:off x="0" y="3357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23907" name="Rectangle 7"/>
          <p:cNvSpPr>
            <a:spLocks noChangeArrowheads="1"/>
          </p:cNvSpPr>
          <p:nvPr/>
        </p:nvSpPr>
        <p:spPr bwMode="auto">
          <a:xfrm>
            <a:off x="0" y="2457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23909" name="Rectangle 9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6393" name="Line 10"/>
          <p:cNvSpPr>
            <a:spLocks noChangeShapeType="1"/>
          </p:cNvSpPr>
          <p:nvPr/>
        </p:nvSpPr>
        <p:spPr bwMode="auto">
          <a:xfrm flipH="1">
            <a:off x="7603122" y="2979055"/>
            <a:ext cx="179388" cy="7191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3912" name="Text Box 11"/>
          <p:cNvSpPr txBox="1">
            <a:spLocks noChangeArrowheads="1"/>
          </p:cNvSpPr>
          <p:nvPr/>
        </p:nvSpPr>
        <p:spPr bwMode="auto">
          <a:xfrm>
            <a:off x="901861" y="4812617"/>
            <a:ext cx="4371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>
                <a:solidFill>
                  <a:srgbClr val="FF0000"/>
                </a:solidFill>
                <a:latin typeface="Arial" pitchFamily="34" charset="0"/>
              </a:rPr>
              <a:t>因此，新的守恒律其實是能量守恆定律</a:t>
            </a:r>
          </a:p>
        </p:txBody>
      </p:sp>
      <p:sp>
        <p:nvSpPr>
          <p:cNvPr id="123913" name="Rectangle 13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23915" name="Rectangle 15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23916" name="Rectangle 19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917" name="Text Box 20"/>
              <p:cNvSpPr txBox="1">
                <a:spLocks noChangeArrowheads="1"/>
              </p:cNvSpPr>
              <p:nvPr/>
            </p:nvSpPr>
            <p:spPr bwMode="auto">
              <a:xfrm>
                <a:off x="871317" y="2362871"/>
                <a:ext cx="602456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kumimoji="0" lang="en-US" altLang="zh-TW" sz="1800" i="1" dirty="0" smtClean="0">
                        <a:latin typeface="Cambria Math"/>
                      </a:rPr>
                      <m:t>𝑝</m:t>
                    </m:r>
                    <m:r>
                      <a:rPr kumimoji="0" lang="en-US" altLang="zh-TW" sz="1800" i="1" baseline="30000" dirty="0">
                        <a:latin typeface="Cambria Math"/>
                      </a:rPr>
                      <m:t>0</m:t>
                    </m:r>
                  </m:oMath>
                </a14:m>
                <a:r>
                  <a:rPr kumimoji="0" lang="zh-TW" altLang="en-US" sz="1800" dirty="0">
                    <a:latin typeface="Times New Roman" pitchFamily="18" charset="0"/>
                  </a:rPr>
                  <a:t>是什麼？</a:t>
                </a:r>
                <a:r>
                  <a:rPr kumimoji="0" lang="zh-TW" altLang="en-US" sz="1800" dirty="0">
                    <a:solidFill>
                      <a:srgbClr val="FF0000"/>
                    </a:solidFill>
                    <a:latin typeface="Times New Roman" pitchFamily="18" charset="0"/>
                  </a:rPr>
                  <a:t>由速度極小的情況去找牛頓力學中的對應。</a:t>
                </a:r>
              </a:p>
            </p:txBody>
          </p:sp>
        </mc:Choice>
        <mc:Fallback xmlns="">
          <p:sp>
            <p:nvSpPr>
              <p:cNvPr id="123917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1317" y="2362871"/>
                <a:ext cx="6024563" cy="369888"/>
              </a:xfrm>
              <a:prstGeom prst="rect">
                <a:avLst/>
              </a:prstGeom>
              <a:blipFill>
                <a:blip r:embed="rId3"/>
                <a:stretch>
                  <a:fillRect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918" name="文字方塊 18"/>
              <p:cNvSpPr txBox="1">
                <a:spLocks noChangeArrowheads="1"/>
              </p:cNvSpPr>
              <p:nvPr/>
            </p:nvSpPr>
            <p:spPr bwMode="auto">
              <a:xfrm>
                <a:off x="901067" y="1132792"/>
                <a:ext cx="44801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kumimoji="0" lang="zh-TW" altLang="en-US" sz="1800" dirty="0">
                    <a:latin typeface="Arial" pitchFamily="34" charset="0"/>
                  </a:rPr>
                  <a:t>守恆律多了一個：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𝑝</m:t>
                    </m:r>
                    <m:r>
                      <a:rPr lang="en-US" altLang="zh-TW" sz="1800" i="1" baseline="30000" dirty="0">
                        <a:latin typeface="Cambria Math"/>
                      </a:rPr>
                      <m:t>0</m:t>
                    </m:r>
                  </m:oMath>
                </a14:m>
                <a:r>
                  <a:rPr lang="en-US" altLang="zh-TW" sz="1800" baseline="30000" dirty="0">
                    <a:latin typeface="Times New Roman" pitchFamily="18" charset="0"/>
                  </a:rPr>
                  <a:t> </a:t>
                </a:r>
                <a:r>
                  <a:rPr lang="zh-TW" altLang="en-US" sz="1800" dirty="0">
                    <a:latin typeface="Times New Roman" pitchFamily="18" charset="0"/>
                  </a:rPr>
                  <a:t>守恆定律</a:t>
                </a:r>
                <a:r>
                  <a:rPr kumimoji="0" lang="zh-TW" altLang="en-US" sz="1800" dirty="0">
                    <a:latin typeface="Arial" pitchFamily="34" charset="0"/>
                  </a:rPr>
                  <a:t>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23918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1067" y="1132792"/>
                <a:ext cx="4480181" cy="369332"/>
              </a:xfrm>
              <a:prstGeom prst="rect">
                <a:avLst/>
              </a:prstGeom>
              <a:blipFill>
                <a:blip r:embed="rId4"/>
                <a:stretch>
                  <a:fillRect l="-1416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7590019" y="2649648"/>
            <a:ext cx="900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1800" dirty="0">
                <a:latin typeface="Arial" pitchFamily="34" charset="0"/>
              </a:rPr>
              <a:t>動能</a:t>
            </a: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>
            <a:off x="6931271" y="2942542"/>
            <a:ext cx="0" cy="8286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文字方塊 18"/>
          <p:cNvSpPr txBox="1">
            <a:spLocks noChangeArrowheads="1"/>
          </p:cNvSpPr>
          <p:nvPr/>
        </p:nvSpPr>
        <p:spPr bwMode="auto">
          <a:xfrm>
            <a:off x="6275549" y="2618692"/>
            <a:ext cx="1296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1800">
                <a:latin typeface="Arial" pitchFamily="34" charset="0"/>
              </a:rPr>
              <a:t>靜止能量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2330327" y="5345444"/>
                <a:ext cx="2592376" cy="99270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𝑢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0327" y="5345444"/>
                <a:ext cx="2592376" cy="9927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901861" y="5345444"/>
                <a:ext cx="964809" cy="61093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1861" y="5345444"/>
                <a:ext cx="964809" cy="610936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939068" y="1646533"/>
                <a:ext cx="2071687" cy="618311"/>
              </a:xfrm>
              <a:prstGeom prst="rect">
                <a:avLst/>
              </a:prstGeom>
              <a:solidFill>
                <a:srgbClr val="FFFDAB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𝑐𝑑𝑡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zh-TW" altLang="en-US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𝑚𝑐</m:t>
                      </m:r>
                      <m:r>
                        <a:rPr lang="zh-TW" altLang="en-US" b="0" i="1" smtClean="0">
                          <a:latin typeface="Cambria Math"/>
                          <a:cs typeface="Times New Roman" panose="02020603050405020304" pitchFamily="18" charset="0"/>
                        </a:rPr>
                        <m:t>𝛾</m:t>
                      </m:r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9068" y="1646533"/>
                <a:ext cx="2071687" cy="618311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871317" y="2850126"/>
                <a:ext cx="1073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當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𝑢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≪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𝑐</m:t>
                    </m:r>
                  </m:oMath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317" y="2850126"/>
                <a:ext cx="1073051" cy="369332"/>
              </a:xfrm>
              <a:prstGeom prst="rect">
                <a:avLst/>
              </a:prstGeom>
              <a:blipFill>
                <a:blip r:embed="rId8"/>
                <a:stretch>
                  <a:fillRect l="-4651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5">
                <a:extLst>
                  <a:ext uri="{FF2B5EF4-FFF2-40B4-BE49-F238E27FC236}">
                    <a16:creationId xmlns:a16="http://schemas.microsoft.com/office/drawing/2014/main" id="{46DB5E74-52E6-9568-0E79-7BC7D5121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1317" y="635550"/>
                <a:ext cx="7932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如果變換前，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altLang="zh-TW" sz="1800" i="1" baseline="30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altLang="zh-TW" sz="1800" i="1" baseline="30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在碰撞中都守恆，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</a:rPr>
                  <a:t>自然保證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變換後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zh-TW" sz="1800" i="1" baseline="30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</a:rPr>
                  <a:t>在碰撞中也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守恆。</a:t>
                </a:r>
              </a:p>
            </p:txBody>
          </p:sp>
        </mc:Choice>
        <mc:Fallback xmlns="">
          <p:sp>
            <p:nvSpPr>
              <p:cNvPr id="3" name="Rectangle 15">
                <a:extLst>
                  <a:ext uri="{FF2B5EF4-FFF2-40B4-BE49-F238E27FC236}">
                    <a16:creationId xmlns:a16="http://schemas.microsoft.com/office/drawing/2014/main" id="{46DB5E74-52E6-9568-0E79-7BC7D51212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1317" y="635550"/>
                <a:ext cx="7932840" cy="369332"/>
              </a:xfrm>
              <a:prstGeom prst="rect">
                <a:avLst/>
              </a:prstGeom>
              <a:blipFill>
                <a:blip r:embed="rId9"/>
                <a:stretch>
                  <a:fillRect l="-639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393" grpId="0" animBg="1"/>
      <p:bldP spid="123912" grpId="0"/>
      <p:bldP spid="17" grpId="0"/>
      <p:bldP spid="18" grpId="0" animBg="1"/>
      <p:bldP spid="19" grpId="0"/>
      <p:bldP spid="21" grpId="0" animBg="1"/>
      <p:bldP spid="23" grpId="0" animBg="1"/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294" name="Text Box 7"/>
              <p:cNvSpPr txBox="1">
                <a:spLocks noChangeArrowheads="1"/>
              </p:cNvSpPr>
              <p:nvPr/>
            </p:nvSpPr>
            <p:spPr bwMode="auto">
              <a:xfrm>
                <a:off x="1093932" y="4741041"/>
                <a:ext cx="6911975" cy="87408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  <a:defRPr/>
                </a:pPr>
                <a:r>
                  <a:rPr lang="zh-TW" altLang="en-US" dirty="0">
                    <a:latin typeface="+mn-lt"/>
                  </a:rPr>
                  <a:t>當速度等於光速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𝑣</m:t>
                    </m:r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/>
                      </a:rPr>
                      <m:t>𝑐</m:t>
                    </m:r>
                    <m:r>
                      <a:rPr lang="en-US" altLang="zh-TW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>
                    <a:latin typeface="+mn-lt"/>
                  </a:rPr>
                  <a:t>時，物體的能量是無限大，因此我們無法將物體的速度加大超過光速。</a:t>
                </a:r>
                <a:r>
                  <a:rPr lang="en-US" altLang="zh-TW" dirty="0"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12294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3932" y="4741041"/>
                <a:ext cx="6911975" cy="874085"/>
              </a:xfrm>
              <a:prstGeom prst="rect">
                <a:avLst/>
              </a:prstGeom>
              <a:blipFill rotWithShape="1">
                <a:blip r:embed="rId2"/>
                <a:stretch>
                  <a:fillRect l="-705" b="-11189"/>
                </a:stretch>
              </a:blipFill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5" name="Text Box 8"/>
          <p:cNvSpPr txBox="1">
            <a:spLocks noChangeArrowheads="1"/>
          </p:cNvSpPr>
          <p:nvPr/>
        </p:nvSpPr>
        <p:spPr bwMode="auto">
          <a:xfrm>
            <a:off x="1093932" y="5745675"/>
            <a:ext cx="67691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dirty="0">
                <a:latin typeface="Arial" charset="0"/>
              </a:rPr>
              <a:t>當物體靜止時，它的質量對應一個不為零的能量</a:t>
            </a:r>
            <a:r>
              <a:rPr lang="en-US" altLang="zh-TW" dirty="0">
                <a:latin typeface="Arial" charset="0"/>
              </a:rPr>
              <a:t> </a:t>
            </a:r>
          </a:p>
        </p:txBody>
      </p:sp>
      <p:pic>
        <p:nvPicPr>
          <p:cNvPr id="198663" name="Picture 11" descr="F37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0"/>
          <a:stretch>
            <a:fillRect/>
          </a:stretch>
        </p:blipFill>
        <p:spPr bwMode="auto">
          <a:xfrm>
            <a:off x="1159794" y="1233240"/>
            <a:ext cx="2538413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4" name="Rectangle 13"/>
          <p:cNvSpPr>
            <a:spLocks noChangeArrowheads="1"/>
          </p:cNvSpPr>
          <p:nvPr/>
        </p:nvSpPr>
        <p:spPr bwMode="auto">
          <a:xfrm>
            <a:off x="0" y="3357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zh-TW" altLang="en-US" sz="1800"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"/>
              <p:cNvSpPr txBox="1">
                <a:spLocks noChangeArrowheads="1"/>
              </p:cNvSpPr>
              <p:nvPr/>
            </p:nvSpPr>
            <p:spPr bwMode="auto">
              <a:xfrm>
                <a:off x="1191276" y="513160"/>
                <a:ext cx="6574412" cy="483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kumimoji="0" lang="zh-TW" altLang="en-US" sz="1800" dirty="0">
                    <a:solidFill>
                      <a:schemeClr val="tx1"/>
                    </a:solidFill>
                  </a:rPr>
                  <a:t>動能的牛頓定義</a:t>
                </a:r>
                <a14:m>
                  <m:oMath xmlns:m="http://schemas.openxmlformats.org/officeDocument/2006/math">
                    <m:r>
                      <a:rPr lang="zh-TW" altLang="en-US" sz="1800" b="0" i="1" smtClean="0">
                        <a:solidFill>
                          <a:schemeClr val="tx1"/>
                        </a:solidFill>
                        <a:latin typeface="Cambria Math"/>
                      </a:rPr>
                      <m:t>  </m:t>
                    </m:r>
                    <m:f>
                      <m:fPr>
                        <m:ctrlPr>
                          <a:rPr lang="en-US" altLang="zh-TW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altLang="zh-TW" sz="1800" i="1">
                        <a:solidFill>
                          <a:schemeClr val="tx1"/>
                        </a:solidFill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zh-TW" altLang="en-US" sz="1800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kumimoji="0" lang="zh-TW" altLang="en-US" sz="1800" dirty="0">
                    <a:solidFill>
                      <a:schemeClr val="tx1"/>
                    </a:solidFill>
                  </a:rPr>
                  <a:t>是不正確的！</a:t>
                </a:r>
              </a:p>
            </p:txBody>
          </p:sp>
        </mc:Choice>
        <mc:Fallback xmlns="">
          <p:sp>
            <p:nvSpPr>
              <p:cNvPr id="10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1276" y="513160"/>
                <a:ext cx="6574412" cy="483466"/>
              </a:xfrm>
              <a:prstGeom prst="rect">
                <a:avLst/>
              </a:prstGeom>
              <a:blipFill rotWithShape="1">
                <a:blip r:embed="rId9"/>
                <a:stretch>
                  <a:fillRect l="-741" b="-88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3922225" y="2822344"/>
            <a:ext cx="39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如此定義的動能才滿足動能守恆定律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3811851" y="3246691"/>
                <a:ext cx="5022272" cy="4834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（牛頓定義下的動能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  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在高速時即不守恆）</a:t>
                </a: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851" y="3246691"/>
                <a:ext cx="5022272" cy="483466"/>
              </a:xfrm>
              <a:prstGeom prst="rect">
                <a:avLst/>
              </a:prstGeom>
              <a:blipFill rotWithShape="1">
                <a:blip r:embed="rId10"/>
                <a:stretch>
                  <a:fillRect l="-971" r="-485" b="-88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20"/>
              <p:cNvSpPr txBox="1">
                <a:spLocks noChangeArrowheads="1"/>
              </p:cNvSpPr>
              <p:nvPr/>
            </p:nvSpPr>
            <p:spPr bwMode="auto">
              <a:xfrm>
                <a:off x="1093932" y="4257576"/>
                <a:ext cx="7654532" cy="483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kumimoji="0" lang="zh-TW" altLang="en-US" sz="1800" dirty="0">
                    <a:solidFill>
                      <a:srgbClr val="FF0000"/>
                    </a:solidFill>
                  </a:rPr>
                  <a:t>但在速度遠小於光速時，相對論的動能會趨近牛頓力學中的動能</a:t>
                </a:r>
                <a14:m>
                  <m:oMath xmlns:m="http://schemas.openxmlformats.org/officeDocument/2006/math">
                    <m:r>
                      <a:rPr lang="zh-TW" altLang="en-US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3932" y="4257576"/>
                <a:ext cx="7654532" cy="483466"/>
              </a:xfrm>
              <a:prstGeom prst="rect">
                <a:avLst/>
              </a:prstGeom>
              <a:blipFill rotWithShape="1">
                <a:blip r:embed="rId11"/>
                <a:stretch>
                  <a:fillRect l="-637" b="-7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4032161" y="1723909"/>
                <a:ext cx="1739707" cy="99270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𝑣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2161" y="1723909"/>
                <a:ext cx="1739707" cy="992708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7"/>
          <p:cNvSpPr txBox="1">
            <a:spLocks noChangeArrowheads="1"/>
          </p:cNvSpPr>
          <p:nvPr/>
        </p:nvSpPr>
        <p:spPr bwMode="auto">
          <a:xfrm>
            <a:off x="3941976" y="1215413"/>
            <a:ext cx="291509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相對論修改了能量的形式，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6228184" y="5745675"/>
                <a:ext cx="111940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8184" y="5745675"/>
                <a:ext cx="1119409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830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/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5"/>
          <p:cNvSpPr>
            <a:spLocks noChangeArrowheads="1"/>
          </p:cNvSpPr>
          <p:nvPr/>
        </p:nvSpPr>
        <p:spPr bwMode="auto">
          <a:xfrm>
            <a:off x="0" y="3357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25954" name="Rectangle 7"/>
          <p:cNvSpPr>
            <a:spLocks noChangeArrowheads="1"/>
          </p:cNvSpPr>
          <p:nvPr/>
        </p:nvSpPr>
        <p:spPr bwMode="auto">
          <a:xfrm>
            <a:off x="0" y="2457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25955" name="Rectangle 9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25956" name="Rectangle 13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25957" name="Rectangle 15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2576" name="Text Box 16"/>
          <p:cNvSpPr txBox="1">
            <a:spLocks noChangeArrowheads="1"/>
          </p:cNvSpPr>
          <p:nvPr/>
        </p:nvSpPr>
        <p:spPr bwMode="auto">
          <a:xfrm>
            <a:off x="1127386" y="2005013"/>
            <a:ext cx="7704137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dirty="0">
                <a:latin typeface="Tahoma" charset="0"/>
              </a:rPr>
              <a:t>動量守恆與能量守恆便整合成一個定律</a:t>
            </a:r>
            <a:r>
              <a:rPr lang="zh-TW" altLang="en-US" dirty="0">
                <a:solidFill>
                  <a:srgbClr val="FF0000"/>
                </a:solidFill>
                <a:latin typeface="Tahoma" charset="0"/>
              </a:rPr>
              <a:t>：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momentum conservation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25961" name="Rectangle 19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25963" name="笑臉 20"/>
          <p:cNvSpPr>
            <a:spLocks noChangeArrowheads="1"/>
          </p:cNvSpPr>
          <p:nvPr/>
        </p:nvSpPr>
        <p:spPr bwMode="auto">
          <a:xfrm>
            <a:off x="3450870" y="3500437"/>
            <a:ext cx="438150" cy="438150"/>
          </a:xfrm>
          <a:prstGeom prst="smileyFace">
            <a:avLst>
              <a:gd name="adj" fmla="val 4653"/>
            </a:avLst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25964" name="向右箭號 21"/>
          <p:cNvSpPr>
            <a:spLocks noChangeArrowheads="1"/>
          </p:cNvSpPr>
          <p:nvPr/>
        </p:nvSpPr>
        <p:spPr bwMode="auto">
          <a:xfrm>
            <a:off x="4035070" y="3572168"/>
            <a:ext cx="1387475" cy="219075"/>
          </a:xfrm>
          <a:prstGeom prst="rightArrow">
            <a:avLst>
              <a:gd name="adj1" fmla="val 50000"/>
              <a:gd name="adj2" fmla="val 49992"/>
            </a:avLst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" name="文字方塊 1"/>
          <p:cNvSpPr txBox="1"/>
          <p:nvPr/>
        </p:nvSpPr>
        <p:spPr>
          <a:xfrm>
            <a:off x="1239482" y="4472281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基本粒子的速度：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3231795" y="4326838"/>
                <a:ext cx="1030987" cy="646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𝑣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795" y="4326838"/>
                <a:ext cx="1030987" cy="646331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2024DBD3-B2CC-BA45-A99B-B4A1ECA7A4D9}"/>
                  </a:ext>
                </a:extLst>
              </p:cNvPr>
              <p:cNvSpPr txBox="1"/>
              <p:nvPr/>
            </p:nvSpPr>
            <p:spPr>
              <a:xfrm>
                <a:off x="1146022" y="1238144"/>
                <a:ext cx="3861826" cy="53181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2024DBD3-B2CC-BA45-A99B-B4A1ECA7A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022" y="1238144"/>
                <a:ext cx="3861826" cy="531812"/>
              </a:xfrm>
              <a:prstGeom prst="rect">
                <a:avLst/>
              </a:prstGeom>
              <a:blipFill>
                <a:blip r:embed="rId9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F7ECC2A6-C11B-AC2B-C4F3-EF511F8C7769}"/>
                  </a:ext>
                </a:extLst>
              </p:cNvPr>
              <p:cNvSpPr txBox="1"/>
              <p:nvPr/>
            </p:nvSpPr>
            <p:spPr>
              <a:xfrm>
                <a:off x="5191126" y="1330918"/>
                <a:ext cx="1157945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𝛾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F7ECC2A6-C11B-AC2B-C4F3-EF511F8C7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126" y="1330918"/>
                <a:ext cx="1157945" cy="276999"/>
              </a:xfrm>
              <a:prstGeom prst="rect">
                <a:avLst/>
              </a:prstGeom>
              <a:blipFill>
                <a:blip r:embed="rId10"/>
                <a:stretch>
                  <a:fillRect l="-4301" b="-2608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485ABDFE-6C51-E528-907B-323753F71F49}"/>
                  </a:ext>
                </a:extLst>
              </p:cNvPr>
              <p:cNvSpPr txBox="1"/>
              <p:nvPr/>
            </p:nvSpPr>
            <p:spPr bwMode="auto">
              <a:xfrm>
                <a:off x="6532349" y="1282901"/>
                <a:ext cx="124123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485ABDFE-6C51-E528-907B-323753F71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32349" y="1282901"/>
                <a:ext cx="1241237" cy="369332"/>
              </a:xfrm>
              <a:prstGeom prst="rect">
                <a:avLst/>
              </a:prstGeom>
              <a:blipFill>
                <a:blip r:embed="rId11"/>
                <a:stretch>
                  <a:fillRect b="-64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ChangeArrowheads="1"/>
          </p:cNvSpPr>
          <p:nvPr/>
        </p:nvSpPr>
        <p:spPr bwMode="auto">
          <a:xfrm>
            <a:off x="0" y="2457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25955" name="Rectangle 9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25956" name="Rectangle 13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25961" name="Rectangle 19"/>
          <p:cNvSpPr>
            <a:spLocks noChangeArrowheads="1"/>
          </p:cNvSpPr>
          <p:nvPr/>
        </p:nvSpPr>
        <p:spPr bwMode="auto">
          <a:xfrm>
            <a:off x="3040953" y="636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19818" name="文字方塊 19"/>
          <p:cNvSpPr txBox="1">
            <a:spLocks noChangeArrowheads="1"/>
          </p:cNvSpPr>
          <p:nvPr/>
        </p:nvSpPr>
        <p:spPr bwMode="auto">
          <a:xfrm>
            <a:off x="1146022" y="2093623"/>
            <a:ext cx="5002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1800" dirty="0">
                <a:solidFill>
                  <a:srgbClr val="FF0000"/>
                </a:solidFill>
                <a:latin typeface="Arial" pitchFamily="34" charset="0"/>
              </a:rPr>
              <a:t>動量與能量的羅倫茲變換就如時空一樣！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1146022" y="4350041"/>
                <a:ext cx="2217210" cy="56720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𝛾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altLang="zh-TW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022" y="4350041"/>
                <a:ext cx="2217210" cy="5672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2024DBD3-B2CC-BA45-A99B-B4A1ECA7A4D9}"/>
                  </a:ext>
                </a:extLst>
              </p:cNvPr>
              <p:cNvSpPr txBox="1"/>
              <p:nvPr/>
            </p:nvSpPr>
            <p:spPr>
              <a:xfrm>
                <a:off x="1169133" y="990058"/>
                <a:ext cx="3861826" cy="531812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2024DBD3-B2CC-BA45-A99B-B4A1ECA7A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133" y="990058"/>
                <a:ext cx="3861826" cy="531812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19">
            <a:extLst>
              <a:ext uri="{FF2B5EF4-FFF2-40B4-BE49-F238E27FC236}">
                <a16:creationId xmlns:a16="http://schemas.microsoft.com/office/drawing/2014/main" id="{78C96697-50B1-04DD-2FAE-2949E705B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023" y="1647537"/>
            <a:ext cx="5002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1800" dirty="0">
                <a:latin typeface="Arial" pitchFamily="34" charset="0"/>
              </a:rPr>
              <a:t>動量與能量形成如時空一樣的一組</a:t>
            </a:r>
            <a:r>
              <a:rPr kumimoji="0"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4-vector</a:t>
            </a:r>
            <a:r>
              <a:rPr kumimoji="0" lang="zh-TW" altLang="en-US" sz="1800" dirty="0">
                <a:latin typeface="Arial" pitchFamily="34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0">
                <a:extLst>
                  <a:ext uri="{FF2B5EF4-FFF2-40B4-BE49-F238E27FC236}">
                    <a16:creationId xmlns:a16="http://schemas.microsoft.com/office/drawing/2014/main" id="{A2E35B5C-2C4E-CA29-0370-935EB0F60759}"/>
                  </a:ext>
                </a:extLst>
              </p:cNvPr>
              <p:cNvSpPr/>
              <p:nvPr/>
            </p:nvSpPr>
            <p:spPr>
              <a:xfrm>
                <a:off x="1169133" y="2567695"/>
                <a:ext cx="2108442" cy="369332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1′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zh-TW" dirty="0"/>
              </a:p>
            </p:txBody>
          </p:sp>
        </mc:Choice>
        <mc:Fallback xmlns="">
          <p:sp>
            <p:nvSpPr>
              <p:cNvPr id="5" name="矩形 20">
                <a:extLst>
                  <a:ext uri="{FF2B5EF4-FFF2-40B4-BE49-F238E27FC236}">
                    <a16:creationId xmlns:a16="http://schemas.microsoft.com/office/drawing/2014/main" id="{A2E35B5C-2C4E-CA29-0370-935EB0F60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133" y="2567695"/>
                <a:ext cx="2108442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21">
                <a:extLst>
                  <a:ext uri="{FF2B5EF4-FFF2-40B4-BE49-F238E27FC236}">
                    <a16:creationId xmlns:a16="http://schemas.microsoft.com/office/drawing/2014/main" id="{139405CB-02AD-188C-09BB-572223B3C1C0}"/>
                  </a:ext>
                </a:extLst>
              </p:cNvPr>
              <p:cNvSpPr/>
              <p:nvPr/>
            </p:nvSpPr>
            <p:spPr>
              <a:xfrm>
                <a:off x="1188824" y="3009901"/>
                <a:ext cx="2146211" cy="369332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0′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</a:rPr>
                        <m:t>𝛾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zh-TW" dirty="0"/>
              </a:p>
            </p:txBody>
          </p:sp>
        </mc:Choice>
        <mc:Fallback xmlns="">
          <p:sp>
            <p:nvSpPr>
              <p:cNvPr id="6" name="矩形 21">
                <a:extLst>
                  <a:ext uri="{FF2B5EF4-FFF2-40B4-BE49-F238E27FC236}">
                    <a16:creationId xmlns:a16="http://schemas.microsoft.com/office/drawing/2014/main" id="{139405CB-02AD-188C-09BB-572223B3C1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24" y="3009901"/>
                <a:ext cx="2146211" cy="369332"/>
              </a:xfrm>
              <a:prstGeom prst="rect">
                <a:avLst/>
              </a:prstGeom>
              <a:blipFill>
                <a:blip r:embed="rId5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16">
                <a:extLst>
                  <a:ext uri="{FF2B5EF4-FFF2-40B4-BE49-F238E27FC236}">
                    <a16:creationId xmlns:a16="http://schemas.microsoft.com/office/drawing/2014/main" id="{F3447B71-2885-1F3F-6ED3-C70BA14A5D63}"/>
                  </a:ext>
                </a:extLst>
              </p:cNvPr>
              <p:cNvSpPr/>
              <p:nvPr/>
            </p:nvSpPr>
            <p:spPr>
              <a:xfrm>
                <a:off x="1117634" y="5025797"/>
                <a:ext cx="204312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</a:rPr>
                        <m:t>′=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𝛾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7" name="矩形 16">
                <a:extLst>
                  <a:ext uri="{FF2B5EF4-FFF2-40B4-BE49-F238E27FC236}">
                    <a16:creationId xmlns:a16="http://schemas.microsoft.com/office/drawing/2014/main" id="{F3447B71-2885-1F3F-6ED3-C70BA14A5D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34" y="5025797"/>
                <a:ext cx="2043123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5">
                <a:extLst>
                  <a:ext uri="{FF2B5EF4-FFF2-40B4-BE49-F238E27FC236}">
                    <a16:creationId xmlns:a16="http://schemas.microsoft.com/office/drawing/2014/main" id="{7FC44FDA-AAC1-0BF3-757E-BD4AE07BFC32}"/>
                  </a:ext>
                </a:extLst>
              </p:cNvPr>
              <p:cNvSpPr txBox="1"/>
              <p:nvPr/>
            </p:nvSpPr>
            <p:spPr>
              <a:xfrm>
                <a:off x="3750044" y="2567695"/>
                <a:ext cx="821956" cy="567207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cs typeface="Times New Roman" pitchFamily="18" charset="0"/>
                        </a:rPr>
                        <m:t>𝛽</m:t>
                      </m:r>
                      <m:r>
                        <a:rPr lang="zh-TW" altLang="en-US" i="1" smtClean="0">
                          <a:latin typeface="Cambria Math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5">
                <a:extLst>
                  <a:ext uri="{FF2B5EF4-FFF2-40B4-BE49-F238E27FC236}">
                    <a16:creationId xmlns:a16="http://schemas.microsoft.com/office/drawing/2014/main" id="{7FC44FDA-AAC1-0BF3-757E-BD4AE07BF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044" y="2567695"/>
                <a:ext cx="821956" cy="567207"/>
              </a:xfrm>
              <a:prstGeom prst="rect">
                <a:avLst/>
              </a:prstGeom>
              <a:blipFill>
                <a:blip r:embed="rId7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45" descr="http://upload.wikimedia.org/wikibooks/en/3/32/Relstandard.gif">
            <a:extLst>
              <a:ext uri="{FF2B5EF4-FFF2-40B4-BE49-F238E27FC236}">
                <a16:creationId xmlns:a16="http://schemas.microsoft.com/office/drawing/2014/main" id="{02462227-A639-CEA5-0524-F4D31C254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7" r="2359" b="25065"/>
          <a:stretch/>
        </p:blipFill>
        <p:spPr bwMode="auto">
          <a:xfrm>
            <a:off x="4852586" y="2536563"/>
            <a:ext cx="3805559" cy="182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6">
                <a:extLst>
                  <a:ext uri="{FF2B5EF4-FFF2-40B4-BE49-F238E27FC236}">
                    <a16:creationId xmlns:a16="http://schemas.microsoft.com/office/drawing/2014/main" id="{06955D78-8E32-4629-82EB-3C5944AA9C01}"/>
                  </a:ext>
                </a:extLst>
              </p:cNvPr>
              <p:cNvSpPr/>
              <p:nvPr/>
            </p:nvSpPr>
            <p:spPr>
              <a:xfrm>
                <a:off x="1117634" y="5518464"/>
                <a:ext cx="1275349" cy="39126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1" name="矩形 16">
                <a:extLst>
                  <a:ext uri="{FF2B5EF4-FFF2-40B4-BE49-F238E27FC236}">
                    <a16:creationId xmlns:a16="http://schemas.microsoft.com/office/drawing/2014/main" id="{06955D78-8E32-4629-82EB-3C5944AA9C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34" y="5518464"/>
                <a:ext cx="1275349" cy="391261"/>
              </a:xfrm>
              <a:prstGeom prst="rect">
                <a:avLst/>
              </a:prstGeom>
              <a:blipFill>
                <a:blip r:embed="rId9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own Arrow 11">
            <a:extLst>
              <a:ext uri="{FF2B5EF4-FFF2-40B4-BE49-F238E27FC236}">
                <a16:creationId xmlns:a16="http://schemas.microsoft.com/office/drawing/2014/main" id="{6A5E5E9D-3828-5131-E268-455AC00556DA}"/>
              </a:ext>
            </a:extLst>
          </p:cNvPr>
          <p:cNvSpPr/>
          <p:nvPr/>
        </p:nvSpPr>
        <p:spPr>
          <a:xfrm>
            <a:off x="2254627" y="3575407"/>
            <a:ext cx="416654" cy="54453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" name="Text Box 17">
            <a:extLst>
              <a:ext uri="{FF2B5EF4-FFF2-40B4-BE49-F238E27FC236}">
                <a16:creationId xmlns:a16="http://schemas.microsoft.com/office/drawing/2014/main" id="{6BCCA464-4C06-ACB0-C141-0B01D6DA0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128" y="5085177"/>
            <a:ext cx="3522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FF0000"/>
                </a:solidFill>
                <a:latin typeface="Arial" pitchFamily="34" charset="0"/>
              </a:rPr>
              <a:t>動量與能量的分別也只是表面的。</a:t>
            </a:r>
            <a:endParaRPr kumimoji="0" lang="en-US" altLang="zh-TW" sz="18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3" name="Text Box 17">
            <a:extLst>
              <a:ext uri="{FF2B5EF4-FFF2-40B4-BE49-F238E27FC236}">
                <a16:creationId xmlns:a16="http://schemas.microsoft.com/office/drawing/2014/main" id="{BD4451A2-4D6D-D893-2B3E-0A048155A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127" y="4620847"/>
            <a:ext cx="4536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FF0000"/>
                </a:solidFill>
                <a:latin typeface="Arial" pitchFamily="34" charset="0"/>
              </a:rPr>
              <a:t>如同時間與空間的分別只是表面的，</a:t>
            </a:r>
            <a:endParaRPr kumimoji="0" lang="en-US" altLang="zh-TW" sz="18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D43BC5-B776-B041-A7BD-4CD70622878C}"/>
              </a:ext>
            </a:extLst>
          </p:cNvPr>
          <p:cNvSpPr txBox="1"/>
          <p:nvPr/>
        </p:nvSpPr>
        <p:spPr>
          <a:xfrm>
            <a:off x="3647127" y="5556767"/>
            <a:ext cx="501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這個表面的分別都會被羅倫茲變換破壞。</a:t>
            </a:r>
          </a:p>
        </p:txBody>
      </p:sp>
    </p:spTree>
    <p:extLst>
      <p:ext uri="{BB962C8B-B14F-4D97-AF65-F5344CB8AC3E}">
        <p14:creationId xmlns:p14="http://schemas.microsoft.com/office/powerpoint/2010/main" val="309867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 animBg="1"/>
      <p:bldP spid="11" grpId="0" animBg="1"/>
      <p:bldP spid="12" grpId="0" animBg="1"/>
      <p:bldP spid="2" grpId="0"/>
      <p:bldP spid="3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2C3ABC70-9735-9879-82AA-18A2F117E127}"/>
                  </a:ext>
                </a:extLst>
              </p:cNvPr>
              <p:cNvSpPr txBox="1"/>
              <p:nvPr/>
            </p:nvSpPr>
            <p:spPr bwMode="auto">
              <a:xfrm>
                <a:off x="930413" y="3241590"/>
                <a:ext cx="5886547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𝑣𝑤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𝑤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𝑢𝑣𝑤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2C3ABC70-9735-9879-82AA-18A2F117E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0413" y="3241590"/>
                <a:ext cx="5886547" cy="717312"/>
              </a:xfrm>
              <a:prstGeom prst="rect">
                <a:avLst/>
              </a:prstGeom>
              <a:blipFill>
                <a:blip r:embed="rId2"/>
                <a:stretch>
                  <a:fillRect b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845709" y="2093080"/>
            <a:ext cx="50784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嘗試將波函數分解為三個變數個別函數的乘積：</a:t>
            </a:r>
          </a:p>
        </p:txBody>
      </p:sp>
      <p:pic>
        <p:nvPicPr>
          <p:cNvPr id="2060" name="Picture 2" descr="D:\Dropbox\Documents\課程\YoungTextBook\Images\Chapter41\A_Images\A_Figures_and_Photos\41_01_Figur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0" y="75410"/>
            <a:ext cx="2448446" cy="203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3899061" y="5062011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dirty="0">
                <a:latin typeface="Times New Roman" charset="0"/>
                <a:cs typeface="Times New Roman" charset="0"/>
              </a:rPr>
              <a:t>三維</a:t>
            </a:r>
            <a:r>
              <a:rPr lang="en-US" altLang="zh-TW" dirty="0"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latin typeface="Times New Roman" charset="0"/>
                <a:cs typeface="Times New Roman" charset="0"/>
              </a:rPr>
              <a:t>簡化為三個一維</a:t>
            </a:r>
            <a:r>
              <a:rPr lang="en-US" altLang="zh-TW" dirty="0"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latin typeface="Times New Roman" charset="0"/>
                <a:cs typeface="Times New Roman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F13AD06C-24E7-3C35-5682-420635683A80}"/>
                  </a:ext>
                </a:extLst>
              </p:cNvPr>
              <p:cNvSpPr txBox="1"/>
              <p:nvPr/>
            </p:nvSpPr>
            <p:spPr bwMode="auto">
              <a:xfrm>
                <a:off x="3479027" y="745008"/>
                <a:ext cx="5383460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F13AD06C-24E7-3C35-5682-420635683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9027" y="745008"/>
                <a:ext cx="5383460" cy="720325"/>
              </a:xfrm>
              <a:prstGeom prst="rect">
                <a:avLst/>
              </a:prstGeom>
              <a:blipFill>
                <a:blip r:embed="rId4"/>
                <a:stretch>
                  <a:fillRect b="-17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3A13BD02-763B-9916-75F5-95755FE9B5BA}"/>
                  </a:ext>
                </a:extLst>
              </p:cNvPr>
              <p:cNvSpPr txBox="1"/>
              <p:nvPr/>
            </p:nvSpPr>
            <p:spPr bwMode="auto">
              <a:xfrm>
                <a:off x="936470" y="2473636"/>
                <a:ext cx="347866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𝑣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𝑤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3A13BD02-763B-9916-75F5-95755FE9B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470" y="2473636"/>
                <a:ext cx="3478661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5E4AC693-B7BF-C31B-C0E4-EF5F68425C00}"/>
                  </a:ext>
                </a:extLst>
              </p:cNvPr>
              <p:cNvSpPr txBox="1"/>
              <p:nvPr/>
            </p:nvSpPr>
            <p:spPr bwMode="auto">
              <a:xfrm>
                <a:off x="1122123" y="3241590"/>
                <a:ext cx="592521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5E4AC693-B7BF-C31B-C0E4-EF5F68425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2123" y="3241590"/>
                <a:ext cx="5925212" cy="717312"/>
              </a:xfrm>
              <a:prstGeom prst="rect">
                <a:avLst/>
              </a:prstGeom>
              <a:blipFill>
                <a:blip r:embed="rId6"/>
                <a:stretch>
                  <a:fillRect b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1FF4EF-89B0-9F27-263E-93AC2C91229B}"/>
                  </a:ext>
                </a:extLst>
              </p:cNvPr>
              <p:cNvSpPr txBox="1"/>
              <p:nvPr/>
            </p:nvSpPr>
            <p:spPr bwMode="auto">
              <a:xfrm>
                <a:off x="917561" y="3941765"/>
                <a:ext cx="60992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括號內分別只是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的函數，相加後為常數的唯一可能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b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1FF4EF-89B0-9F27-263E-93AC2C912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561" y="3941765"/>
                <a:ext cx="6099286" cy="369332"/>
              </a:xfrm>
              <a:prstGeom prst="rect">
                <a:avLst/>
              </a:prstGeom>
              <a:blipFill>
                <a:blip r:embed="rId7"/>
                <a:stretch>
                  <a:fillRect l="-83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5F7C33-1A80-7430-9744-18912BA18D9E}"/>
                  </a:ext>
                </a:extLst>
              </p:cNvPr>
              <p:cNvSpPr txBox="1"/>
              <p:nvPr/>
            </p:nvSpPr>
            <p:spPr bwMode="auto">
              <a:xfrm>
                <a:off x="3923928" y="4653136"/>
                <a:ext cx="20992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5F7C33-1A80-7430-9744-18912BA18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3928" y="4653136"/>
                <a:ext cx="209920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D8CC0C-30BB-4797-1F09-C1F8ACF109FD}"/>
                  </a:ext>
                </a:extLst>
              </p:cNvPr>
              <p:cNvSpPr txBox="1"/>
              <p:nvPr/>
            </p:nvSpPr>
            <p:spPr bwMode="auto">
              <a:xfrm>
                <a:off x="897414" y="4653136"/>
                <a:ext cx="2090412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D8CC0C-30BB-4797-1F09-C1F8ACF10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414" y="4653136"/>
                <a:ext cx="2090412" cy="648126"/>
              </a:xfrm>
              <a:prstGeom prst="rect">
                <a:avLst/>
              </a:prstGeom>
              <a:blipFill>
                <a:blip r:embed="rId9"/>
                <a:stretch>
                  <a:fillRect b="-57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870618-01E8-D355-C58B-74B54B9DAD88}"/>
                  </a:ext>
                </a:extLst>
              </p:cNvPr>
              <p:cNvSpPr txBox="1"/>
              <p:nvPr/>
            </p:nvSpPr>
            <p:spPr bwMode="auto">
              <a:xfrm>
                <a:off x="897414" y="5301262"/>
                <a:ext cx="2090412" cy="69544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870618-01E8-D355-C58B-74B54B9DA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414" y="5301262"/>
                <a:ext cx="2090412" cy="695447"/>
              </a:xfrm>
              <a:prstGeom prst="rect">
                <a:avLst/>
              </a:prstGeom>
              <a:blipFill>
                <a:blip r:embed="rId10"/>
                <a:stretch>
                  <a:fillRect b="-3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20813-D151-422B-3462-58C73018603E}"/>
                  </a:ext>
                </a:extLst>
              </p:cNvPr>
              <p:cNvSpPr txBox="1"/>
              <p:nvPr/>
            </p:nvSpPr>
            <p:spPr bwMode="auto">
              <a:xfrm>
                <a:off x="897413" y="5996709"/>
                <a:ext cx="2090412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20813-D151-422B-3462-58C730186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413" y="5996709"/>
                <a:ext cx="2090412" cy="648126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10">
                <a:extLst>
                  <a:ext uri="{FF2B5EF4-FFF2-40B4-BE49-F238E27FC236}">
                    <a16:creationId xmlns:a16="http://schemas.microsoft.com/office/drawing/2014/main" id="{1E97DCF1-A477-33B9-FC0A-68C2B0CBA3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5709" y="2885321"/>
                <a:ext cx="50784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代入定態方程式後，再除以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17" name="Text Box 10">
                <a:extLst>
                  <a:ext uri="{FF2B5EF4-FFF2-40B4-BE49-F238E27FC236}">
                    <a16:creationId xmlns:a16="http://schemas.microsoft.com/office/drawing/2014/main" id="{1E97DCF1-A477-33B9-FC0A-68C2B0CBA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5709" y="2885321"/>
                <a:ext cx="5078413" cy="369332"/>
              </a:xfrm>
              <a:prstGeom prst="rect">
                <a:avLst/>
              </a:prstGeom>
              <a:blipFill>
                <a:blip r:embed="rId12"/>
                <a:stretch>
                  <a:fillRect l="-99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3">
            <a:extLst>
              <a:ext uri="{FF2B5EF4-FFF2-40B4-BE49-F238E27FC236}">
                <a16:creationId xmlns:a16="http://schemas.microsoft.com/office/drawing/2014/main" id="{8FB01F10-1413-0E01-41AC-B65157DB9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676" y="305965"/>
            <a:ext cx="4840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3</a:t>
            </a:r>
            <a:r>
              <a:rPr lang="zh-TW" alt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維箱子</a:t>
            </a:r>
            <a:r>
              <a:rPr lang="en-US" altLang="zh-TW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內自由空間的電子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86A836-5CD7-BFC8-AC09-3764D56903ED}"/>
                  </a:ext>
                </a:extLst>
              </p:cNvPr>
              <p:cNvSpPr txBox="1"/>
              <p:nvPr/>
            </p:nvSpPr>
            <p:spPr bwMode="auto">
              <a:xfrm>
                <a:off x="917561" y="4294057"/>
                <a:ext cx="63904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括號內都是常數，訂為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86A836-5CD7-BFC8-AC09-3764D5690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561" y="4294057"/>
                <a:ext cx="6390456" cy="369332"/>
              </a:xfrm>
              <a:prstGeom prst="rect">
                <a:avLst/>
              </a:prstGeom>
              <a:blipFill>
                <a:blip r:embed="rId13"/>
                <a:stretch>
                  <a:fillRect l="-794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94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56" grpId="0"/>
      <p:bldP spid="16" grpId="0"/>
      <p:bldP spid="6" grpId="0" animBg="1"/>
      <p:bldP spid="2" grpId="0" animBg="1"/>
      <p:bldP spid="7" grpId="0"/>
      <p:bldP spid="9" grpId="0" animBg="1"/>
      <p:bldP spid="12" grpId="0" animBg="1"/>
      <p:bldP spid="13" grpId="0" animBg="1"/>
      <p:bldP spid="14" grpId="0" animBg="1"/>
      <p:bldP spid="17" grpId="0"/>
      <p:bldP spid="1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5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26980" name="Rectangle 14"/>
          <p:cNvSpPr>
            <a:spLocks noChangeArrowheads="1"/>
          </p:cNvSpPr>
          <p:nvPr/>
        </p:nvSpPr>
        <p:spPr bwMode="auto">
          <a:xfrm>
            <a:off x="0" y="28892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981" name="文字方塊 11"/>
              <p:cNvSpPr txBox="1">
                <a:spLocks noChangeArrowheads="1"/>
              </p:cNvSpPr>
              <p:nvPr/>
            </p:nvSpPr>
            <p:spPr bwMode="auto">
              <a:xfrm>
                <a:off x="997173" y="302416"/>
                <a:ext cx="54038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kumimoji="0" lang="en-US" altLang="zh-TW" sz="1800" dirty="0">
                    <a:latin typeface="Times New Roman" pitchFamily="18" charset="0"/>
                  </a:rPr>
                  <a:t>4 momentum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kumimoji="0" lang="zh-TW" altLang="en-US" sz="1800" dirty="0">
                    <a:latin typeface="Arial" pitchFamily="34" charset="0"/>
                  </a:rPr>
                  <a:t>的長度</a:t>
                </a:r>
                <a14:m>
                  <m:oMath xmlns:m="http://schemas.openxmlformats.org/officeDocument/2006/math">
                    <m:r>
                      <a:rPr kumimoji="0" lang="en-US" altLang="zh-TW" sz="1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kumimoji="0" lang="en-US" altLang="zh-TW" sz="1800" i="1" baseline="30000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kumimoji="0" lang="zh-TW" altLang="en-US" sz="1800" dirty="0">
                    <a:latin typeface="Arial" pitchFamily="34" charset="0"/>
                  </a:rPr>
                  <a:t>是甚麼呢？</a:t>
                </a:r>
              </a:p>
            </p:txBody>
          </p:sp>
        </mc:Choice>
        <mc:Fallback xmlns="">
          <p:sp>
            <p:nvSpPr>
              <p:cNvPr id="126981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7173" y="302416"/>
                <a:ext cx="5403850" cy="369332"/>
              </a:xfrm>
              <a:prstGeom prst="rect">
                <a:avLst/>
              </a:prstGeom>
              <a:blipFill>
                <a:blip r:embed="rId2"/>
                <a:stretch>
                  <a:fillRect l="-937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983" name="文字方塊 13"/>
          <p:cNvSpPr txBox="1">
            <a:spLocks noChangeArrowheads="1"/>
          </p:cNvSpPr>
          <p:nvPr/>
        </p:nvSpPr>
        <p:spPr bwMode="auto">
          <a:xfrm>
            <a:off x="997793" y="5400365"/>
            <a:ext cx="6316663" cy="36988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1800">
                <a:solidFill>
                  <a:srgbClr val="FF0000"/>
                </a:solidFill>
                <a:latin typeface="Arial" pitchFamily="34" charset="0"/>
              </a:rPr>
              <a:t>質量是一個粒子四維動量的長度，是一個羅倫茲不變量。</a:t>
            </a:r>
          </a:p>
        </p:txBody>
      </p:sp>
      <p:sp>
        <p:nvSpPr>
          <p:cNvPr id="126984" name="文字方塊 14"/>
          <p:cNvSpPr txBox="1">
            <a:spLocks noChangeArrowheads="1"/>
          </p:cNvSpPr>
          <p:nvPr/>
        </p:nvSpPr>
        <p:spPr bwMode="auto">
          <a:xfrm>
            <a:off x="962869" y="5770253"/>
            <a:ext cx="438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1800">
                <a:solidFill>
                  <a:srgbClr val="FF0000"/>
                </a:solidFill>
                <a:latin typeface="Arial" pitchFamily="34" charset="0"/>
              </a:rPr>
              <a:t>因此質量是粒子的最重要的特徵！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E51191E3-082B-EE4B-99EC-6C99BE57FB29}"/>
                  </a:ext>
                </a:extLst>
              </p:cNvPr>
              <p:cNvSpPr txBox="1"/>
              <p:nvPr/>
            </p:nvSpPr>
            <p:spPr>
              <a:xfrm>
                <a:off x="1050182" y="4473804"/>
                <a:ext cx="3151568" cy="5558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1"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E51191E3-082B-EE4B-99EC-6C99BE57F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182" y="4473804"/>
                <a:ext cx="3151568" cy="555858"/>
              </a:xfrm>
              <a:prstGeom prst="rect">
                <a:avLst/>
              </a:prstGeom>
              <a:blipFill>
                <a:blip r:embed="rId3"/>
                <a:stretch>
                  <a:fillRect l="-1205" r="-402" b="-90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5B563E3F-C4C0-1844-8AF5-29CE777A6682}"/>
                  </a:ext>
                </a:extLst>
              </p:cNvPr>
              <p:cNvSpPr txBox="1"/>
              <p:nvPr/>
            </p:nvSpPr>
            <p:spPr>
              <a:xfrm>
                <a:off x="4922094" y="4600266"/>
                <a:ext cx="1129412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5B563E3F-C4C0-1844-8AF5-29CE777A6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094" y="4600266"/>
                <a:ext cx="1129412" cy="276999"/>
              </a:xfrm>
              <a:prstGeom prst="rect">
                <a:avLst/>
              </a:prstGeom>
              <a:blipFill>
                <a:blip r:embed="rId4"/>
                <a:stretch>
                  <a:fillRect l="-4444" t="-9091" r="-1111" b="-2727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425C3C47-A951-1D4B-BBD5-F10EF69A15F0}"/>
                  </a:ext>
                </a:extLst>
              </p:cNvPr>
              <p:cNvSpPr txBox="1"/>
              <p:nvPr/>
            </p:nvSpPr>
            <p:spPr>
              <a:xfrm>
                <a:off x="997793" y="793485"/>
                <a:ext cx="3861826" cy="53181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425C3C47-A951-1D4B-BBD5-F10EF69A1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793" y="793485"/>
                <a:ext cx="3861826" cy="531812"/>
              </a:xfrm>
              <a:prstGeom prst="rect">
                <a:avLst/>
              </a:prstGeom>
              <a:blipFill>
                <a:blip r:embed="rId5"/>
                <a:stretch>
                  <a:fillRect t="-2326" b="-697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3A53B82-3F4D-A74A-A147-0AAB2AC5D92B}"/>
                  </a:ext>
                </a:extLst>
              </p:cNvPr>
              <p:cNvSpPr txBox="1"/>
              <p:nvPr/>
            </p:nvSpPr>
            <p:spPr>
              <a:xfrm>
                <a:off x="962869" y="1529653"/>
                <a:ext cx="7393884" cy="970330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sSubSup>
                        <m:sSub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1−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altLang="zh-TW" i="1">
                                                      <a:latin typeface="Cambria Math"/>
                                                      <a:cs typeface="Times New Roman" panose="02020603050405020304" pitchFamily="18" charset="0"/>
                                                    </a:rPr>
                                                    <m:t>𝑢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altLang="zh-TW" i="1">
                                                      <a:latin typeface="Cambria Math"/>
                                                      <a:cs typeface="Times New Roman" panose="02020603050405020304" pitchFamily="18" charset="0"/>
                                                    </a:rPr>
                                                    <m:t>𝑐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1−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altLang="zh-TW" i="1">
                                                      <a:latin typeface="Cambria Math"/>
                                                      <a:cs typeface="Times New Roman" panose="02020603050405020304" pitchFamily="18" charset="0"/>
                                                    </a:rPr>
                                                    <m:t>𝑢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altLang="zh-TW" i="1">
                                                      <a:latin typeface="Cambria Math"/>
                                                      <a:cs typeface="Times New Roman" panose="02020603050405020304" pitchFamily="18" charset="0"/>
                                                    </a:rPr>
                                                    <m:t>𝑐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𝑢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𝑐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3A53B82-3F4D-A74A-A147-0AAB2AC5D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869" y="1529653"/>
                <a:ext cx="7393884" cy="970330"/>
              </a:xfrm>
              <a:prstGeom prst="rect">
                <a:avLst/>
              </a:prstGeom>
              <a:blipFill>
                <a:blip r:embed="rId6"/>
                <a:stretch>
                  <a:fillRect l="-34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26FC5782-BEA7-C94A-A5F0-CE6EF95A0A5F}"/>
                  </a:ext>
                </a:extLst>
              </p:cNvPr>
              <p:cNvSpPr txBox="1"/>
              <p:nvPr/>
            </p:nvSpPr>
            <p:spPr>
              <a:xfrm>
                <a:off x="997173" y="3214688"/>
                <a:ext cx="3478068" cy="649793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𝑐𝑑𝑡</m:t>
                                      </m:r>
                                    </m:num>
                                    <m:den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𝜏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𝑑𝑥</m:t>
                                      </m:r>
                                    </m:num>
                                    <m:den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𝜏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26FC5782-BEA7-C94A-A5F0-CE6EF95A0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173" y="3214688"/>
                <a:ext cx="3478068" cy="649793"/>
              </a:xfrm>
              <a:prstGeom prst="rect">
                <a:avLst/>
              </a:prstGeom>
              <a:blipFill>
                <a:blip r:embed="rId7"/>
                <a:stretch>
                  <a:fillRect l="-1455" r="-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8D9547DA-D06A-4044-BDB0-91150BEDAFA2}"/>
                  </a:ext>
                </a:extLst>
              </p:cNvPr>
              <p:cNvSpPr txBox="1"/>
              <p:nvPr/>
            </p:nvSpPr>
            <p:spPr>
              <a:xfrm>
                <a:off x="4922094" y="3389747"/>
                <a:ext cx="2163797" cy="276999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𝜏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8D9547DA-D06A-4044-BDB0-91150BEDA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094" y="3389747"/>
                <a:ext cx="2163797" cy="276999"/>
              </a:xfrm>
              <a:prstGeom prst="rect">
                <a:avLst/>
              </a:prstGeom>
              <a:blipFill>
                <a:blip r:embed="rId8"/>
                <a:stretch>
                  <a:fillRect l="-1170" t="-4348" r="-585" b="-869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B00181D-6B24-BB47-B1C2-B3220CB31DE6}"/>
              </a:ext>
            </a:extLst>
          </p:cNvPr>
          <p:cNvSpPr txBox="1"/>
          <p:nvPr/>
        </p:nvSpPr>
        <p:spPr>
          <a:xfrm>
            <a:off x="997173" y="6140140"/>
            <a:ext cx="665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Mass is the invaraint of 4-momentum as 4-vector.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3" grpId="0" animBg="1"/>
      <p:bldP spid="126984" grpId="0"/>
      <p:bldP spid="13" grpId="0" animBg="1"/>
      <p:bldP spid="14" grpId="0" animBg="1"/>
      <p:bldP spid="17" grpId="0" animBg="1"/>
      <p:bldP spid="18" grpId="0" animBg="1"/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文字方塊 12"/>
          <p:cNvSpPr txBox="1">
            <a:spLocks noChangeArrowheads="1"/>
          </p:cNvSpPr>
          <p:nvPr/>
        </p:nvSpPr>
        <p:spPr bwMode="auto">
          <a:xfrm>
            <a:off x="1476375" y="1952625"/>
            <a:ext cx="6588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1800">
                <a:latin typeface="Times New Roman" pitchFamily="18" charset="0"/>
                <a:cs typeface="Times New Roman" pitchFamily="18" charset="0"/>
              </a:rPr>
              <a:t>每一個基本粒子的 </a:t>
            </a:r>
            <a:r>
              <a:rPr kumimoji="0" lang="en-US" altLang="zh-TW" sz="1800">
                <a:latin typeface="Times New Roman" pitchFamily="18" charset="0"/>
                <a:cs typeface="Times New Roman" pitchFamily="18" charset="0"/>
              </a:rPr>
              <a:t>4 momentum</a:t>
            </a:r>
            <a:r>
              <a:rPr kumimoji="0" lang="zh-TW" altLang="en-US" sz="1800">
                <a:latin typeface="Times New Roman" pitchFamily="18" charset="0"/>
                <a:cs typeface="Times New Roman" pitchFamily="18" charset="0"/>
              </a:rPr>
              <a:t>都必須滿足以下的 </a:t>
            </a:r>
            <a:r>
              <a:rPr kumimoji="0" lang="en-US" altLang="zh-TW" sz="1800">
                <a:latin typeface="Times New Roman" pitchFamily="18" charset="0"/>
                <a:cs typeface="Times New Roman" pitchFamily="18" charset="0"/>
              </a:rPr>
              <a:t>on-shell</a:t>
            </a:r>
            <a:r>
              <a:rPr kumimoji="0" lang="zh-TW" altLang="en-US" sz="1800">
                <a:latin typeface="Times New Roman" pitchFamily="18" charset="0"/>
                <a:cs typeface="Times New Roman" pitchFamily="18" charset="0"/>
              </a:rPr>
              <a:t>條件</a:t>
            </a:r>
          </a:p>
        </p:txBody>
      </p:sp>
      <p:sp>
        <p:nvSpPr>
          <p:cNvPr id="128003" name="文字方塊 3"/>
          <p:cNvSpPr txBox="1">
            <a:spLocks noChangeArrowheads="1"/>
          </p:cNvSpPr>
          <p:nvPr/>
        </p:nvSpPr>
        <p:spPr bwMode="auto">
          <a:xfrm>
            <a:off x="1476375" y="3291304"/>
            <a:ext cx="5256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1800">
                <a:latin typeface="Times New Roman" pitchFamily="18" charset="0"/>
                <a:cs typeface="Times New Roman" pitchFamily="18" charset="0"/>
              </a:rPr>
              <a:t>能量與</a:t>
            </a:r>
            <a:r>
              <a:rPr kumimoji="0" lang="en-US" altLang="zh-TW" sz="1800"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zh-TW" altLang="en-US" sz="1800">
                <a:latin typeface="Times New Roman" pitchFamily="18" charset="0"/>
                <a:cs typeface="Times New Roman" pitchFamily="18" charset="0"/>
              </a:rPr>
              <a:t>維動量大小並非獨立的變數。</a:t>
            </a:r>
          </a:p>
        </p:txBody>
      </p:sp>
      <p:sp>
        <p:nvSpPr>
          <p:cNvPr id="128004" name="文字方塊 4"/>
          <p:cNvSpPr txBox="1">
            <a:spLocks noChangeArrowheads="1"/>
          </p:cNvSpPr>
          <p:nvPr/>
        </p:nvSpPr>
        <p:spPr bwMode="auto">
          <a:xfrm>
            <a:off x="1476375" y="3759616"/>
            <a:ext cx="74237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1800" dirty="0">
                <a:latin typeface="Times New Roman" pitchFamily="18" charset="0"/>
                <a:cs typeface="Times New Roman" pitchFamily="18" charset="0"/>
              </a:rPr>
              <a:t>動量越大，能量就越大。</a:t>
            </a:r>
            <a:r>
              <a:rPr kumimoji="0" lang="en-US" altLang="zh-TW" sz="1800" dirty="0">
                <a:latin typeface="Times New Roman" pitchFamily="18" charset="0"/>
                <a:cs typeface="Times New Roman" pitchFamily="18" charset="0"/>
              </a:rPr>
              <a:t>The larger the 3-momentum, the larger the energy.</a:t>
            </a:r>
            <a:endParaRPr kumimoji="0"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06156072-30E1-7244-B58A-9924A6CD3999}"/>
                  </a:ext>
                </a:extLst>
              </p:cNvPr>
              <p:cNvSpPr txBox="1"/>
              <p:nvPr/>
            </p:nvSpPr>
            <p:spPr>
              <a:xfrm>
                <a:off x="1476375" y="2528979"/>
                <a:ext cx="2351606" cy="5558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1"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06156072-30E1-7244-B58A-9924A6CD3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375" y="2528979"/>
                <a:ext cx="2351606" cy="555858"/>
              </a:xfrm>
              <a:prstGeom prst="rect">
                <a:avLst/>
              </a:prstGeom>
              <a:blipFill>
                <a:blip r:embed="rId2"/>
                <a:stretch>
                  <a:fillRect l="-2151" r="-538" b="-90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0">
                <a:extLst>
                  <a:ext uri="{FF2B5EF4-FFF2-40B4-BE49-F238E27FC236}">
                    <a16:creationId xmlns:a16="http://schemas.microsoft.com/office/drawing/2014/main" id="{C570DA02-E4EE-5E46-5A88-262A809B57ED}"/>
                  </a:ext>
                </a:extLst>
              </p:cNvPr>
              <p:cNvSpPr/>
              <p:nvPr/>
            </p:nvSpPr>
            <p:spPr>
              <a:xfrm>
                <a:off x="4416997" y="2605429"/>
                <a:ext cx="2185919" cy="42800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0" smtClean="0"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0">
                <a:extLst>
                  <a:ext uri="{FF2B5EF4-FFF2-40B4-BE49-F238E27FC236}">
                    <a16:creationId xmlns:a16="http://schemas.microsoft.com/office/drawing/2014/main" id="{C570DA02-E4EE-5E46-5A88-262A809B57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997" y="2605429"/>
                <a:ext cx="2185919" cy="428002"/>
              </a:xfrm>
              <a:prstGeom prst="rect">
                <a:avLst/>
              </a:prstGeom>
              <a:blipFill>
                <a:blip r:embed="rId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文字方塊 3"/>
          <p:cNvSpPr txBox="1">
            <a:spLocks noChangeArrowheads="1"/>
          </p:cNvSpPr>
          <p:nvPr/>
        </p:nvSpPr>
        <p:spPr bwMode="auto">
          <a:xfrm>
            <a:off x="1797050" y="508000"/>
            <a:ext cx="4016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1800" dirty="0">
                <a:latin typeface="Arial" pitchFamily="34" charset="0"/>
              </a:rPr>
              <a:t>注意光子是以光速 </a:t>
            </a:r>
            <a:r>
              <a:rPr kumimoji="0" lang="en-US" altLang="zh-TW" sz="1800" i="1" dirty="0">
                <a:latin typeface="Times New Roman" pitchFamily="18" charset="0"/>
              </a:rPr>
              <a:t>c</a:t>
            </a:r>
            <a:r>
              <a:rPr kumimoji="0" lang="zh-TW" altLang="en-US" sz="1800" dirty="0">
                <a:latin typeface="Arial" pitchFamily="34" charset="0"/>
              </a:rPr>
              <a:t> 前進： </a:t>
            </a:r>
          </a:p>
        </p:txBody>
      </p:sp>
      <p:sp>
        <p:nvSpPr>
          <p:cNvPr id="131075" name="文字方塊 5"/>
          <p:cNvSpPr txBox="1">
            <a:spLocks noChangeArrowheads="1"/>
          </p:cNvSpPr>
          <p:nvPr/>
        </p:nvSpPr>
        <p:spPr bwMode="auto">
          <a:xfrm>
            <a:off x="1870075" y="2333625"/>
            <a:ext cx="135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1800">
                <a:latin typeface="Arial" pitchFamily="34" charset="0"/>
              </a:rPr>
              <a:t>除非</a:t>
            </a:r>
          </a:p>
        </p:txBody>
      </p:sp>
      <p:sp>
        <p:nvSpPr>
          <p:cNvPr id="131077" name="文字方塊 7"/>
          <p:cNvSpPr txBox="1">
            <a:spLocks noChangeArrowheads="1"/>
          </p:cNvSpPr>
          <p:nvPr/>
        </p:nvSpPr>
        <p:spPr bwMode="auto">
          <a:xfrm>
            <a:off x="1870075" y="3214132"/>
            <a:ext cx="7023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1800" dirty="0">
                <a:latin typeface="Arial" pitchFamily="34" charset="0"/>
              </a:rPr>
              <a:t>事實上從馬克斯威爾方程式可推得電磁波的能量與動量密度成正比：</a:t>
            </a:r>
          </a:p>
        </p:txBody>
      </p:sp>
      <p:sp>
        <p:nvSpPr>
          <p:cNvPr id="131080" name="文字方塊 11"/>
          <p:cNvSpPr txBox="1">
            <a:spLocks noChangeArrowheads="1"/>
          </p:cNvSpPr>
          <p:nvPr/>
        </p:nvSpPr>
        <p:spPr bwMode="auto">
          <a:xfrm>
            <a:off x="1906588" y="5295345"/>
            <a:ext cx="3176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1800" dirty="0">
                <a:latin typeface="Arial" pitchFamily="34" charset="0"/>
              </a:rPr>
              <a:t>因此光子質量為零，</a:t>
            </a:r>
            <a:r>
              <a:rPr kumimoji="0" lang="en-US" altLang="zh-TW" sz="1800" dirty="0">
                <a:latin typeface="Times New Roman" pitchFamily="18" charset="0"/>
                <a:cs typeface="Times New Roman" pitchFamily="18" charset="0"/>
              </a:rPr>
              <a:t>Massless</a:t>
            </a:r>
            <a:endParaRPr kumimoji="0"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081" name="文字方塊 12"/>
          <p:cNvSpPr txBox="1">
            <a:spLocks noChangeArrowheads="1"/>
          </p:cNvSpPr>
          <p:nvPr/>
        </p:nvSpPr>
        <p:spPr bwMode="auto">
          <a:xfrm>
            <a:off x="1870075" y="5806520"/>
            <a:ext cx="4344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1800" dirty="0">
                <a:latin typeface="Arial" pitchFamily="34" charset="0"/>
              </a:rPr>
              <a:t>無質量的粒子必定以光速前進。</a:t>
            </a:r>
          </a:p>
        </p:txBody>
      </p:sp>
      <p:sp>
        <p:nvSpPr>
          <p:cNvPr id="131082" name="AutoShape 11"/>
          <p:cNvSpPr>
            <a:spLocks noChangeArrowheads="1"/>
          </p:cNvSpPr>
          <p:nvPr/>
        </p:nvSpPr>
        <p:spPr bwMode="auto">
          <a:xfrm>
            <a:off x="4827588" y="1274763"/>
            <a:ext cx="1584325" cy="6477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605D792E-6B5F-234D-B0E9-16C30FC3DBBD}"/>
                  </a:ext>
                </a:extLst>
              </p:cNvPr>
              <p:cNvSpPr txBox="1"/>
              <p:nvPr/>
            </p:nvSpPr>
            <p:spPr bwMode="auto">
              <a:xfrm>
                <a:off x="1870075" y="1051692"/>
                <a:ext cx="2342436" cy="992708"/>
              </a:xfrm>
              <a:prstGeom prst="rect">
                <a:avLst/>
              </a:prstGeom>
              <a:solidFill>
                <a:srgbClr val="FFFDAB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𝑣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groupChr>
                        <m:groupChrPr>
                          <m:chr m:val="→"/>
                          <m:pos m:val="top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groupCh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∞</m:t>
                      </m:r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605D792E-6B5F-234D-B0E9-16C30FC3D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0075" y="1051692"/>
                <a:ext cx="2342436" cy="9927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E649E98A-DFE5-0A4E-A71A-48B45328DF37}"/>
                  </a:ext>
                </a:extLst>
              </p:cNvPr>
              <p:cNvSpPr txBox="1"/>
              <p:nvPr/>
            </p:nvSpPr>
            <p:spPr bwMode="auto">
              <a:xfrm>
                <a:off x="2545556" y="2368590"/>
                <a:ext cx="869918" cy="369332"/>
              </a:xfrm>
              <a:prstGeom prst="rect">
                <a:avLst/>
              </a:prstGeom>
              <a:solidFill>
                <a:srgbClr val="FFFDAB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E649E98A-DFE5-0A4E-A71A-48B45328D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45556" y="2368590"/>
                <a:ext cx="86991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9565924F-421A-924B-914B-EE4F0871A804}"/>
                  </a:ext>
                </a:extLst>
              </p:cNvPr>
              <p:cNvSpPr txBox="1"/>
              <p:nvPr/>
            </p:nvSpPr>
            <p:spPr bwMode="auto">
              <a:xfrm>
                <a:off x="1961601" y="3774616"/>
                <a:ext cx="1087285" cy="369332"/>
              </a:xfrm>
              <a:prstGeom prst="rect">
                <a:avLst/>
              </a:prstGeom>
              <a:solidFill>
                <a:srgbClr val="FFFDAB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9565924F-421A-924B-914B-EE4F0871A8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61601" y="3774616"/>
                <a:ext cx="1087285" cy="369332"/>
              </a:xfrm>
              <a:prstGeom prst="rect">
                <a:avLst/>
              </a:prstGeom>
              <a:blipFill>
                <a:blip r:embed="rId4"/>
                <a:stretch>
                  <a:fillRect t="-10000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12C8A3D6-C5F6-174E-A623-45170D0313F4}"/>
                  </a:ext>
                </a:extLst>
              </p:cNvPr>
              <p:cNvSpPr txBox="1"/>
              <p:nvPr/>
            </p:nvSpPr>
            <p:spPr bwMode="auto">
              <a:xfrm>
                <a:off x="1961601" y="4429100"/>
                <a:ext cx="2134815" cy="64819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12C8A3D6-C5F6-174E-A623-45170D031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61601" y="4429100"/>
                <a:ext cx="2134815" cy="6481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7" r="34313" b="26597"/>
          <a:stretch/>
        </p:blipFill>
        <p:spPr bwMode="auto">
          <a:xfrm>
            <a:off x="1539916" y="3576320"/>
            <a:ext cx="5463104" cy="6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6" r="27727" b="2586"/>
          <a:stretch>
            <a:fillRect/>
          </a:stretch>
        </p:blipFill>
        <p:spPr bwMode="auto">
          <a:xfrm>
            <a:off x="5755790" y="1798553"/>
            <a:ext cx="1517803" cy="31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5" name="文字方塊 5"/>
          <p:cNvSpPr txBox="1">
            <a:spLocks noChangeArrowheads="1"/>
          </p:cNvSpPr>
          <p:nvPr/>
        </p:nvSpPr>
        <p:spPr bwMode="auto">
          <a:xfrm>
            <a:off x="5755790" y="2275578"/>
            <a:ext cx="2720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kumimoji="0" lang="en-US" altLang="zh-TW" sz="1800" dirty="0">
                <a:latin typeface="Times New Roman" pitchFamily="18" charset="0"/>
                <a:cs typeface="Times New Roman" pitchFamily="18" charset="0"/>
              </a:rPr>
              <a:t>2 body Decay</a:t>
            </a:r>
            <a:r>
              <a:rPr kumimoji="0" lang="zh-TW" altLang="en-US" sz="1800" dirty="0">
                <a:latin typeface="Times New Roman" pitchFamily="18" charset="0"/>
                <a:cs typeface="Times New Roman" pitchFamily="18" charset="0"/>
              </a:rPr>
              <a:t> 二體衰變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B977E3-B5B9-624E-8B7C-8C31AF897279}"/>
                  </a:ext>
                </a:extLst>
              </p:cNvPr>
              <p:cNvSpPr txBox="1"/>
              <p:nvPr/>
            </p:nvSpPr>
            <p:spPr>
              <a:xfrm>
                <a:off x="5746581" y="4646906"/>
                <a:ext cx="1433469" cy="3152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sup>
                      </m:sSub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B977E3-B5B9-624E-8B7C-8C31AF897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581" y="4646906"/>
                <a:ext cx="1433469" cy="315279"/>
              </a:xfrm>
              <a:prstGeom prst="rect">
                <a:avLst/>
              </a:prstGeom>
              <a:blipFill>
                <a:blip r:embed="rId4"/>
                <a:stretch>
                  <a:fillRect l="-2632" b="-1538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1E4077-7716-A148-9211-67BE1AA546D5}"/>
                  </a:ext>
                </a:extLst>
              </p:cNvPr>
              <p:cNvSpPr txBox="1"/>
              <p:nvPr/>
            </p:nvSpPr>
            <p:spPr>
              <a:xfrm>
                <a:off x="4305782" y="3597601"/>
                <a:ext cx="2465408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TW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1E4077-7716-A148-9211-67BE1AA54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782" y="3597601"/>
                <a:ext cx="2465408" cy="307777"/>
              </a:xfrm>
              <a:prstGeom prst="rect">
                <a:avLst/>
              </a:prstGeom>
              <a:blipFill>
                <a:blip r:embed="rId5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5386B9B-12EB-0EA9-F794-A1F46D765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12"/>
          <a:stretch/>
        </p:blipFill>
        <p:spPr bwMode="auto">
          <a:xfrm>
            <a:off x="1539916" y="1353483"/>
            <a:ext cx="3750122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9EAB2E-2797-A363-D5BF-AE130C0E70D6}"/>
              </a:ext>
            </a:extLst>
          </p:cNvPr>
          <p:cNvSpPr/>
          <p:nvPr/>
        </p:nvSpPr>
        <p:spPr>
          <a:xfrm>
            <a:off x="2526799" y="1956193"/>
            <a:ext cx="694481" cy="810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F42ACA-185B-8DB3-4288-3D11E2C59D91}"/>
                  </a:ext>
                </a:extLst>
              </p:cNvPr>
              <p:cNvSpPr txBox="1"/>
              <p:nvPr/>
            </p:nvSpPr>
            <p:spPr>
              <a:xfrm>
                <a:off x="4801465" y="3933339"/>
                <a:ext cx="2201555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TW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F42ACA-185B-8DB3-4288-3D11E2C59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465" y="3933339"/>
                <a:ext cx="2201555" cy="307777"/>
              </a:xfrm>
              <a:prstGeom prst="rect">
                <a:avLst/>
              </a:prstGeom>
              <a:blipFill>
                <a:blip r:embed="rId7"/>
                <a:stretch>
                  <a:fillRect t="-34615" b="-1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16">
            <a:extLst>
              <a:ext uri="{FF2B5EF4-FFF2-40B4-BE49-F238E27FC236}">
                <a16:creationId xmlns:a16="http://schemas.microsoft.com/office/drawing/2014/main" id="{D85F0402-D10D-A1C8-C201-BBEC78194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6928" y="4646906"/>
            <a:ext cx="4405313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dirty="0">
                <a:latin typeface="Tahoma" charset="0"/>
              </a:rPr>
              <a:t>動量守恆與能量守恆便整合成一個定律：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Oval 2"/>
          <p:cNvSpPr>
            <a:spLocks noChangeArrowheads="1"/>
          </p:cNvSpPr>
          <p:nvPr/>
        </p:nvSpPr>
        <p:spPr bwMode="auto">
          <a:xfrm>
            <a:off x="1204119" y="2426925"/>
            <a:ext cx="360362" cy="360363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40290" name="Oval 3"/>
          <p:cNvSpPr>
            <a:spLocks noChangeArrowheads="1"/>
          </p:cNvSpPr>
          <p:nvPr/>
        </p:nvSpPr>
        <p:spPr bwMode="auto">
          <a:xfrm>
            <a:off x="2969419" y="2426925"/>
            <a:ext cx="360362" cy="360363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40291" name="Oval 4"/>
          <p:cNvSpPr>
            <a:spLocks noChangeArrowheads="1"/>
          </p:cNvSpPr>
          <p:nvPr/>
        </p:nvSpPr>
        <p:spPr bwMode="auto">
          <a:xfrm>
            <a:off x="1933770" y="1077459"/>
            <a:ext cx="631825" cy="633413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40292" name="Line 6"/>
          <p:cNvSpPr>
            <a:spLocks noChangeShapeType="1"/>
          </p:cNvSpPr>
          <p:nvPr/>
        </p:nvSpPr>
        <p:spPr bwMode="auto">
          <a:xfrm flipH="1">
            <a:off x="688816" y="2274526"/>
            <a:ext cx="62325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0293" name="Line 7"/>
          <p:cNvSpPr>
            <a:spLocks noChangeShapeType="1"/>
          </p:cNvSpPr>
          <p:nvPr/>
        </p:nvSpPr>
        <p:spPr bwMode="auto">
          <a:xfrm>
            <a:off x="3040856" y="2282463"/>
            <a:ext cx="73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294" name="Text Box 8"/>
              <p:cNvSpPr txBox="1">
                <a:spLocks noChangeArrowheads="1"/>
              </p:cNvSpPr>
              <p:nvPr/>
            </p:nvSpPr>
            <p:spPr bwMode="auto">
              <a:xfrm>
                <a:off x="1312069" y="1887175"/>
                <a:ext cx="17938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kumimoji="0" lang="en-US" altLang="zh-TW" sz="1800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40294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2069" y="1887175"/>
                <a:ext cx="179387" cy="276999"/>
              </a:xfrm>
              <a:prstGeom prst="rect">
                <a:avLst/>
              </a:prstGeom>
              <a:blipFill>
                <a:blip r:embed="rId2"/>
                <a:stretch>
                  <a:fillRect l="-33333" t="-30435" r="-26667" b="-2608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296" name="Text Box 26"/>
          <p:cNvSpPr txBox="1">
            <a:spLocks noChangeArrowheads="1"/>
          </p:cNvSpPr>
          <p:nvPr/>
        </p:nvSpPr>
        <p:spPr bwMode="auto">
          <a:xfrm>
            <a:off x="7560469" y="1237888"/>
            <a:ext cx="1116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endParaRPr kumimoji="0" lang="zh-TW" altLang="en-US" sz="1800">
              <a:latin typeface="Arial" pitchFamily="34" charset="0"/>
            </a:endParaRPr>
          </a:p>
        </p:txBody>
      </p:sp>
      <p:sp>
        <p:nvSpPr>
          <p:cNvPr id="140297" name="Rectangle 27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40298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40302" name="Text Box 37"/>
          <p:cNvSpPr txBox="1">
            <a:spLocks noChangeArrowheads="1"/>
          </p:cNvSpPr>
          <p:nvPr/>
        </p:nvSpPr>
        <p:spPr bwMode="auto">
          <a:xfrm>
            <a:off x="2860675" y="6308162"/>
            <a:ext cx="4789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FF0000"/>
                </a:solidFill>
                <a:latin typeface="Arial" pitchFamily="34" charset="0"/>
              </a:rPr>
              <a:t>衰變產物的總質量必須小於衰變粒子的質量</a:t>
            </a:r>
            <a:r>
              <a:rPr kumimoji="0" lang="en-US" altLang="zh-TW" sz="1800" dirty="0">
                <a:solidFill>
                  <a:srgbClr val="FF0000"/>
                </a:solidFill>
                <a:latin typeface="Arial" pitchFamily="34" charset="0"/>
              </a:rPr>
              <a:t>!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805311" y="2859701"/>
            <a:ext cx="429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由能量守恆可以得出產物粒子的能量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4212431" y="1823947"/>
                <a:ext cx="2676310" cy="963341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 panose="02040503050406030204" pitchFamily="18" charset="0"/>
                        </a:rPr>
                        <m:t>=2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𝑚𝑐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431" y="1823947"/>
                <a:ext cx="2676310" cy="9633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860803" y="3308150"/>
                <a:ext cx="1346651" cy="397096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0" smtClean="0"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𝑀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803" y="3308150"/>
                <a:ext cx="1346651" cy="397096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1822331" y="4316574"/>
                <a:ext cx="1385123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𝑀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331" y="4316574"/>
                <a:ext cx="1385123" cy="610936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1787250" y="3852240"/>
            <a:ext cx="642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產物粒子的能量與動量大小都是固定的值，可以計算出來！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293506" y="5064047"/>
                <a:ext cx="1614609" cy="963341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3506" y="5064047"/>
                <a:ext cx="1614609" cy="9633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4212431" y="1323996"/>
                <a:ext cx="1454180" cy="389402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  <m:t>I</m:t>
                          </m:r>
                          <m:r>
                            <a:rPr lang="en-US" altLang="zh-TW" b="0" i="0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 panose="02040503050406030204" pitchFamily="18" charset="0"/>
                        </a:rPr>
                        <m:t>𝑀𝑐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431" y="1323996"/>
                <a:ext cx="1454180" cy="389402"/>
              </a:xfrm>
              <a:prstGeom prst="rect">
                <a:avLst/>
              </a:prstGeom>
              <a:blipFill>
                <a:blip r:embed="rId7"/>
                <a:stretch>
                  <a:fillRect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786890" y="6287089"/>
                <a:ext cx="1072730" cy="369332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zh-TW" b="0" i="1" smtClean="0">
                          <a:latin typeface="Cambria Math"/>
                          <a:ea typeface="Cambria Math" panose="02040503050406030204" pitchFamily="18" charset="0"/>
                        </a:rPr>
                        <m:t>&gt;2</m:t>
                      </m:r>
                      <m:r>
                        <a:rPr lang="en-US" altLang="zh-TW" b="0" i="1" smtClean="0">
                          <a:latin typeface="Cambria Math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890" y="6287089"/>
                <a:ext cx="1072730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AD705FB-6FDE-954B-8360-F6C4BD1ECFBA}"/>
                  </a:ext>
                </a:extLst>
              </p:cNvPr>
              <p:cNvSpPr/>
              <p:nvPr/>
            </p:nvSpPr>
            <p:spPr>
              <a:xfrm>
                <a:off x="1842971" y="5080819"/>
                <a:ext cx="2219743" cy="646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AD705FB-6FDE-954B-8360-F6C4BD1ECF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2971" y="5080819"/>
                <a:ext cx="2219743" cy="646331"/>
              </a:xfrm>
              <a:prstGeom prst="rect">
                <a:avLst/>
              </a:prstGeom>
              <a:blipFill>
                <a:blip r:embed="rId9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8">
                <a:extLst>
                  <a:ext uri="{FF2B5EF4-FFF2-40B4-BE49-F238E27FC236}">
                    <a16:creationId xmlns:a16="http://schemas.microsoft.com/office/drawing/2014/main" id="{CA30DBA3-D4A7-7349-AF4E-6D3F28AE27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6310" y="1898916"/>
                <a:ext cx="17938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kumimoji="0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kumimoji="0" lang="en-US" altLang="zh-TW" sz="1800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 Box 8">
                <a:extLst>
                  <a:ext uri="{FF2B5EF4-FFF2-40B4-BE49-F238E27FC236}">
                    <a16:creationId xmlns:a16="http://schemas.microsoft.com/office/drawing/2014/main" id="{CA30DBA3-D4A7-7349-AF4E-6D3F28AE2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6310" y="1898916"/>
                <a:ext cx="179387" cy="276999"/>
              </a:xfrm>
              <a:prstGeom prst="rect">
                <a:avLst/>
              </a:prstGeom>
              <a:blipFill>
                <a:blip r:embed="rId10"/>
                <a:stretch>
                  <a:fillRect l="-26667" t="-30435" r="-106667" b="-2608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CC2ABB-98B8-2A48-8743-0C343FB26337}"/>
                  </a:ext>
                </a:extLst>
              </p:cNvPr>
              <p:cNvSpPr txBox="1"/>
              <p:nvPr/>
            </p:nvSpPr>
            <p:spPr>
              <a:xfrm>
                <a:off x="4210896" y="811217"/>
                <a:ext cx="2165220" cy="299249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CC2ABB-98B8-2A48-8743-0C343FB26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896" y="811217"/>
                <a:ext cx="2165220" cy="299249"/>
              </a:xfrm>
              <a:prstGeom prst="rect">
                <a:avLst/>
              </a:prstGeom>
              <a:blipFill>
                <a:blip r:embed="rId11"/>
                <a:stretch>
                  <a:fillRect t="-28000" b="-28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5">
                <a:extLst>
                  <a:ext uri="{FF2B5EF4-FFF2-40B4-BE49-F238E27FC236}">
                    <a16:creationId xmlns:a16="http://schemas.microsoft.com/office/drawing/2014/main" id="{51229A4A-09B0-EE84-0699-AE14F387B06B}"/>
                  </a:ext>
                </a:extLst>
              </p:cNvPr>
              <p:cNvSpPr txBox="1"/>
              <p:nvPr/>
            </p:nvSpPr>
            <p:spPr>
              <a:xfrm>
                <a:off x="289791" y="337329"/>
                <a:ext cx="88542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產物相同時的二體衰變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→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，選擇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靜止座標系，這就是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  <m:r>
                      <a:rPr lang="en-US" altLang="zh-TW" i="1">
                        <a:latin typeface="Cambria Math"/>
                        <a:ea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的質心坐標系。 </a:t>
                </a:r>
              </a:p>
            </p:txBody>
          </p:sp>
        </mc:Choice>
        <mc:Fallback xmlns="">
          <p:sp>
            <p:nvSpPr>
              <p:cNvPr id="8" name="文字方塊 5">
                <a:extLst>
                  <a:ext uri="{FF2B5EF4-FFF2-40B4-BE49-F238E27FC236}">
                    <a16:creationId xmlns:a16="http://schemas.microsoft.com/office/drawing/2014/main" id="{51229A4A-09B0-EE84-0699-AE14F387B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791" y="337329"/>
                <a:ext cx="8854209" cy="369332"/>
              </a:xfrm>
              <a:prstGeom prst="rect">
                <a:avLst/>
              </a:prstGeom>
              <a:blipFill>
                <a:blip r:embed="rId12"/>
                <a:stretch>
                  <a:fillRect l="-71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">
                <a:extLst>
                  <a:ext uri="{FF2B5EF4-FFF2-40B4-BE49-F238E27FC236}">
                    <a16:creationId xmlns:a16="http://schemas.microsoft.com/office/drawing/2014/main" id="{8B2DAB3A-FE9E-C452-5120-7CEB9D87231F}"/>
                  </a:ext>
                </a:extLst>
              </p:cNvPr>
              <p:cNvSpPr txBox="1"/>
              <p:nvPr/>
            </p:nvSpPr>
            <p:spPr>
              <a:xfrm>
                <a:off x="5293506" y="4344113"/>
                <a:ext cx="1809598" cy="555858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1"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">
                <a:extLst>
                  <a:ext uri="{FF2B5EF4-FFF2-40B4-BE49-F238E27FC236}">
                    <a16:creationId xmlns:a16="http://schemas.microsoft.com/office/drawing/2014/main" id="{8B2DAB3A-FE9E-C452-5120-7CEB9D872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3506" y="4344113"/>
                <a:ext cx="1809598" cy="555858"/>
              </a:xfrm>
              <a:prstGeom prst="rect">
                <a:avLst/>
              </a:prstGeom>
              <a:blipFill>
                <a:blip r:embed="rId13"/>
                <a:stretch>
                  <a:fillRect l="-2083" r="-694" b="-90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16"/>
          <a:stretch/>
        </p:blipFill>
        <p:spPr bwMode="auto">
          <a:xfrm>
            <a:off x="863600" y="1156335"/>
            <a:ext cx="7170738" cy="59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" y="2734945"/>
            <a:ext cx="7453312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1" b="53930"/>
          <a:stretch/>
        </p:blipFill>
        <p:spPr bwMode="auto">
          <a:xfrm>
            <a:off x="929798" y="5117465"/>
            <a:ext cx="7170738" cy="84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863600" y="1749425"/>
            <a:ext cx="4174648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What is the momentum of the </a:t>
            </a:r>
            <a:r>
              <a:rPr lang="en-US" altLang="zh-TW" dirty="0" err="1">
                <a:latin typeface="Times New Roman" pitchFamily="18" charset="0"/>
                <a:cs typeface="Times New Roman" pitchFamily="18" charset="0"/>
              </a:rPr>
              <a:t>muon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?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133373" y="145288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Speed is usually inconvenient to use. 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592033" y="563682"/>
                <a:ext cx="37138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產物不同時的二體衰變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i="1">
                        <a:latin typeface="Cambria Math"/>
                        <a:ea typeface="Cambria Math"/>
                        <a:cs typeface="Times New Roman" pitchFamily="18" charset="0"/>
                      </a:rPr>
                      <m:t>→</m:t>
                    </m:r>
                    <m:r>
                      <a:rPr lang="en-US" altLang="zh-TW" i="1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  <m:r>
                      <a:rPr lang="en-US" altLang="zh-TW" i="1">
                        <a:latin typeface="Cambria Math"/>
                        <a:ea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𝐶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033" y="563682"/>
                <a:ext cx="3713871" cy="369332"/>
              </a:xfrm>
              <a:prstGeom prst="rect">
                <a:avLst/>
              </a:prstGeom>
              <a:blipFill>
                <a:blip r:embed="rId7"/>
                <a:stretch>
                  <a:fillRect l="-1365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5">
                <a:extLst>
                  <a:ext uri="{FF2B5EF4-FFF2-40B4-BE49-F238E27FC236}">
                    <a16:creationId xmlns:a16="http://schemas.microsoft.com/office/drawing/2014/main" id="{1A339431-EED4-9F32-76DD-204C59174FCA}"/>
                  </a:ext>
                </a:extLst>
              </p:cNvPr>
              <p:cNvSpPr txBox="1"/>
              <p:nvPr/>
            </p:nvSpPr>
            <p:spPr>
              <a:xfrm>
                <a:off x="3507320" y="2186856"/>
                <a:ext cx="1620957" cy="3916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5">
                <a:extLst>
                  <a:ext uri="{FF2B5EF4-FFF2-40B4-BE49-F238E27FC236}">
                    <a16:creationId xmlns:a16="http://schemas.microsoft.com/office/drawing/2014/main" id="{1A339431-EED4-9F32-76DD-204C59174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320" y="2186856"/>
                <a:ext cx="1620957" cy="391646"/>
              </a:xfrm>
              <a:prstGeom prst="rect">
                <a:avLst/>
              </a:prstGeom>
              <a:blipFill>
                <a:blip r:embed="rId8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55" y="2576527"/>
            <a:ext cx="7421562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857811" y="1985711"/>
            <a:ext cx="44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這些能量都可以用三維動量大小來表示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: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480054-CB05-E24A-89BF-D900DDCCB6B3}"/>
                  </a:ext>
                </a:extLst>
              </p:cNvPr>
              <p:cNvSpPr txBox="1"/>
              <p:nvPr/>
            </p:nvSpPr>
            <p:spPr>
              <a:xfrm>
                <a:off x="1857811" y="582874"/>
                <a:ext cx="62040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選擇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的靜止座標系，這就是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𝜇</m:t>
                    </m:r>
                    <m:r>
                      <a:rPr lang="en-US" altLang="zh-TW" i="1">
                        <a:latin typeface="Cambria Math"/>
                        <a:ea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𝜈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的質心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COM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坐標系：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480054-CB05-E24A-89BF-D900DDCCB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811" y="582874"/>
                <a:ext cx="6204029" cy="369332"/>
              </a:xfrm>
              <a:prstGeom prst="rect">
                <a:avLst/>
              </a:prstGeom>
              <a:blipFill>
                <a:blip r:embed="rId4"/>
                <a:stretch>
                  <a:fillRect l="-818" t="-10345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1">
            <a:extLst>
              <a:ext uri="{FF2B5EF4-FFF2-40B4-BE49-F238E27FC236}">
                <a16:creationId xmlns:a16="http://schemas.microsoft.com/office/drawing/2014/main" id="{70321CDC-061C-997D-0D4A-537569F85CA2}"/>
              </a:ext>
            </a:extLst>
          </p:cNvPr>
          <p:cNvSpPr txBox="1"/>
          <p:nvPr/>
        </p:nvSpPr>
        <p:spPr>
          <a:xfrm>
            <a:off x="1857810" y="1511739"/>
            <a:ext cx="248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由能量守恆可得：</a:t>
            </a:r>
            <a:endParaRPr lang="en-US" altLang="zh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8E2921F6-9CC4-6773-B288-AF1EC24C54DE}"/>
                  </a:ext>
                </a:extLst>
              </p:cNvPr>
              <p:cNvSpPr txBox="1"/>
              <p:nvPr/>
            </p:nvSpPr>
            <p:spPr>
              <a:xfrm>
                <a:off x="1857810" y="1025726"/>
                <a:ext cx="66380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由動量守恆，可得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𝜇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𝜈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的三維動量大小相等，方向相反：</a:t>
                </a:r>
                <a:endParaRPr lang="en-US" altLang="zh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8E2921F6-9CC4-6773-B288-AF1EC24C5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810" y="1025726"/>
                <a:ext cx="6638007" cy="369332"/>
              </a:xfrm>
              <a:prstGeom prst="rect">
                <a:avLst/>
              </a:prstGeom>
              <a:blipFill>
                <a:blip r:embed="rId5"/>
                <a:stretch>
                  <a:fillRect l="-76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5">
                <a:extLst>
                  <a:ext uri="{FF2B5EF4-FFF2-40B4-BE49-F238E27FC236}">
                    <a16:creationId xmlns:a16="http://schemas.microsoft.com/office/drawing/2014/main" id="{DC050CEE-1357-5421-46BA-E52D23B3A975}"/>
                  </a:ext>
                </a:extLst>
              </p:cNvPr>
              <p:cNvSpPr txBox="1"/>
              <p:nvPr/>
            </p:nvSpPr>
            <p:spPr>
              <a:xfrm>
                <a:off x="236853" y="586082"/>
                <a:ext cx="1620957" cy="3916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5">
                <a:extLst>
                  <a:ext uri="{FF2B5EF4-FFF2-40B4-BE49-F238E27FC236}">
                    <a16:creationId xmlns:a16="http://schemas.microsoft.com/office/drawing/2014/main" id="{DC050CEE-1357-5421-46BA-E52D23B3A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53" y="586082"/>
                <a:ext cx="1620957" cy="391646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B5EBDD-0264-1F8D-A5A6-995B2B343017}"/>
                  </a:ext>
                </a:extLst>
              </p:cNvPr>
              <p:cNvSpPr txBox="1"/>
              <p:nvPr/>
            </p:nvSpPr>
            <p:spPr>
              <a:xfrm>
                <a:off x="3882548" y="1546748"/>
                <a:ext cx="1378904" cy="299313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B5EBDD-0264-1F8D-A5A6-995B2B343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548" y="1546748"/>
                <a:ext cx="1378904" cy="299313"/>
              </a:xfrm>
              <a:prstGeom prst="rect">
                <a:avLst/>
              </a:prstGeom>
              <a:blipFill>
                <a:blip r:embed="rId7"/>
                <a:stretch>
                  <a:fillRect l="-272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73A0E1-8CD5-B3FE-4658-2462A7F6B162}"/>
                  </a:ext>
                </a:extLst>
              </p:cNvPr>
              <p:cNvSpPr txBox="1"/>
              <p:nvPr/>
            </p:nvSpPr>
            <p:spPr>
              <a:xfrm>
                <a:off x="3882548" y="4185647"/>
                <a:ext cx="2195088" cy="563680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73A0E1-8CD5-B3FE-4658-2462A7F6B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548" y="4185647"/>
                <a:ext cx="2195088" cy="563680"/>
              </a:xfrm>
              <a:prstGeom prst="rect">
                <a:avLst/>
              </a:prstGeom>
              <a:blipFill>
                <a:blip r:embed="rId8"/>
                <a:stretch>
                  <a:fillRect l="-1724" r="-57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0">
                <a:extLst>
                  <a:ext uri="{FF2B5EF4-FFF2-40B4-BE49-F238E27FC236}">
                    <a16:creationId xmlns:a16="http://schemas.microsoft.com/office/drawing/2014/main" id="{82817C10-2844-D7C8-7760-6E66BF7182B8}"/>
                  </a:ext>
                </a:extLst>
              </p:cNvPr>
              <p:cNvSpPr/>
              <p:nvPr/>
            </p:nvSpPr>
            <p:spPr>
              <a:xfrm>
                <a:off x="3479040" y="3103174"/>
                <a:ext cx="2185919" cy="42800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0" smtClean="0"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20">
                <a:extLst>
                  <a:ext uri="{FF2B5EF4-FFF2-40B4-BE49-F238E27FC236}">
                    <a16:creationId xmlns:a16="http://schemas.microsoft.com/office/drawing/2014/main" id="{82817C10-2844-D7C8-7760-6E66BF7182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040" y="3103174"/>
                <a:ext cx="2185919" cy="428002"/>
              </a:xfrm>
              <a:prstGeom prst="rect">
                <a:avLst/>
              </a:prstGeom>
              <a:blipFill>
                <a:blip r:embed="rId9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195F91-D8F8-DA20-B4CF-4C752F2F0D12}"/>
                  </a:ext>
                </a:extLst>
              </p:cNvPr>
              <p:cNvSpPr txBox="1"/>
              <p:nvPr/>
            </p:nvSpPr>
            <p:spPr>
              <a:xfrm>
                <a:off x="3882548" y="3780824"/>
                <a:ext cx="1156855" cy="276999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195F91-D8F8-DA20-B4CF-4C752F2F0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548" y="3780824"/>
                <a:ext cx="1156855" cy="276999"/>
              </a:xfrm>
              <a:prstGeom prst="rect">
                <a:avLst/>
              </a:prstGeom>
              <a:blipFill>
                <a:blip r:embed="rId10"/>
                <a:stretch>
                  <a:fillRect l="-4348" t="-4348" r="-1087" b="-869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7F9D26-1C6E-B893-A128-0ED1112ECE5C}"/>
                  </a:ext>
                </a:extLst>
              </p:cNvPr>
              <p:cNvSpPr txBox="1"/>
              <p:nvPr/>
            </p:nvSpPr>
            <p:spPr>
              <a:xfrm>
                <a:off x="3882548" y="4770401"/>
                <a:ext cx="1956882" cy="319062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7F9D26-1C6E-B893-A128-0ED1112EC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548" y="4770401"/>
                <a:ext cx="1956882" cy="319062"/>
              </a:xfrm>
              <a:prstGeom prst="rect">
                <a:avLst/>
              </a:prstGeom>
              <a:blipFill>
                <a:blip r:embed="rId11"/>
                <a:stretch>
                  <a:fillRect l="-645" t="-19231" b="-2307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4E4B6A6-EE8D-63BB-7862-479E9BC14EB5}"/>
                  </a:ext>
                </a:extLst>
              </p:cNvPr>
              <p:cNvSpPr txBox="1"/>
              <p:nvPr/>
            </p:nvSpPr>
            <p:spPr>
              <a:xfrm>
                <a:off x="3226759" y="5429040"/>
                <a:ext cx="3268459" cy="563680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4E4B6A6-EE8D-63BB-7862-479E9BC14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759" y="5429040"/>
                <a:ext cx="3268459" cy="563680"/>
              </a:xfrm>
              <a:prstGeom prst="rect">
                <a:avLst/>
              </a:prstGeom>
              <a:blipFill>
                <a:blip r:embed="rId12"/>
                <a:stretch>
                  <a:fillRect l="-3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7A87D1-9BB9-366A-1376-D9FFA6EC825F}"/>
                  </a:ext>
                </a:extLst>
              </p:cNvPr>
              <p:cNvSpPr txBox="1"/>
              <p:nvPr/>
            </p:nvSpPr>
            <p:spPr>
              <a:xfrm>
                <a:off x="3181164" y="6021338"/>
                <a:ext cx="3359648" cy="376834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7A87D1-9BB9-366A-1376-D9FFA6EC8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164" y="6021338"/>
                <a:ext cx="3359648" cy="376834"/>
              </a:xfrm>
              <a:prstGeom prst="rect">
                <a:avLst/>
              </a:prstGeom>
              <a:blipFill>
                <a:blip r:embed="rId13"/>
                <a:stretch>
                  <a:fillRect t="-6452" b="-1290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41"/>
          <a:stretch/>
        </p:blipFill>
        <p:spPr bwMode="auto">
          <a:xfrm>
            <a:off x="917575" y="97080"/>
            <a:ext cx="7308850" cy="33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4">
            <a:extLst>
              <a:ext uri="{FF2B5EF4-FFF2-40B4-BE49-F238E27FC236}">
                <a16:creationId xmlns:a16="http://schemas.microsoft.com/office/drawing/2014/main" id="{C3B797B2-472B-F257-DF7E-C477B4699D98}"/>
              </a:ext>
            </a:extLst>
          </p:cNvPr>
          <p:cNvSpPr txBox="1"/>
          <p:nvPr/>
        </p:nvSpPr>
        <p:spPr>
          <a:xfrm>
            <a:off x="917575" y="3429000"/>
            <a:ext cx="642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產物粒子的能量與動量大小都是固定的值，可以計算出來！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4D519-1C07-4431-91AB-64EE89C9C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18"/>
          <a:stretch/>
        </p:blipFill>
        <p:spPr bwMode="auto">
          <a:xfrm>
            <a:off x="899235" y="3973480"/>
            <a:ext cx="7308850" cy="254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272FEC-51A3-6517-F0A9-A9EE19FE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53" y="601072"/>
            <a:ext cx="7303003" cy="991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F534C6-8219-D418-06D3-8A9615119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52" y="1592492"/>
            <a:ext cx="7361775" cy="1979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B8E5B5-8FDF-FCA6-14C9-14D29F0BF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604" y="287755"/>
            <a:ext cx="4152900" cy="2159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A37B1FD-564B-8D84-A3E3-667F740DE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11" r="53343" b="8712"/>
          <a:stretch/>
        </p:blipFill>
        <p:spPr bwMode="auto">
          <a:xfrm>
            <a:off x="1794642" y="3707523"/>
            <a:ext cx="3692244" cy="10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B68784E-A86D-7F8B-C0B8-096D79C6E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12135" r="58078" b="19908"/>
          <a:stretch/>
        </p:blipFill>
        <p:spPr bwMode="auto">
          <a:xfrm>
            <a:off x="4689972" y="4847288"/>
            <a:ext cx="2936838" cy="114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716A3272-8BEE-02B8-824B-D109CDD1B26B}"/>
              </a:ext>
            </a:extLst>
          </p:cNvPr>
          <p:cNvSpPr/>
          <p:nvPr/>
        </p:nvSpPr>
        <p:spPr>
          <a:xfrm>
            <a:off x="2496258" y="4152814"/>
            <a:ext cx="247426" cy="19363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0C9FB4A9-C687-108C-A2B1-4352973F53FF}"/>
              </a:ext>
            </a:extLst>
          </p:cNvPr>
          <p:cNvSpPr/>
          <p:nvPr/>
        </p:nvSpPr>
        <p:spPr>
          <a:xfrm>
            <a:off x="5609752" y="5439628"/>
            <a:ext cx="247426" cy="19363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A5F0A4-33DA-3516-D92E-E29015872557}"/>
                  </a:ext>
                </a:extLst>
              </p:cNvPr>
              <p:cNvSpPr txBox="1"/>
              <p:nvPr/>
            </p:nvSpPr>
            <p:spPr>
              <a:xfrm>
                <a:off x="2039057" y="4504374"/>
                <a:ext cx="33886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A5F0A4-33DA-3516-D92E-E29015872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057" y="4504374"/>
                <a:ext cx="338867" cy="276999"/>
              </a:xfrm>
              <a:prstGeom prst="rect">
                <a:avLst/>
              </a:prstGeom>
              <a:blipFill>
                <a:blip r:embed="rId7"/>
                <a:stretch>
                  <a:fillRect l="-17857"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A12FC9-6E7B-D601-7F08-E9DC3DA7C14C}"/>
                  </a:ext>
                </a:extLst>
              </p:cNvPr>
              <p:cNvSpPr txBox="1"/>
              <p:nvPr/>
            </p:nvSpPr>
            <p:spPr>
              <a:xfrm>
                <a:off x="3409760" y="4365874"/>
                <a:ext cx="33886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A12FC9-6E7B-D601-7F08-E9DC3DA7C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60" y="4365874"/>
                <a:ext cx="338867" cy="276999"/>
              </a:xfrm>
              <a:prstGeom prst="rect">
                <a:avLst/>
              </a:prstGeom>
              <a:blipFill>
                <a:blip r:embed="rId8"/>
                <a:stretch>
                  <a:fillRect l="-3571" t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1F23774-E6EE-7EB0-0097-AE430D1678CC}"/>
                  </a:ext>
                </a:extLst>
              </p:cNvPr>
              <p:cNvSpPr txBox="1"/>
              <p:nvPr/>
            </p:nvSpPr>
            <p:spPr>
              <a:xfrm>
                <a:off x="4580005" y="4365874"/>
                <a:ext cx="33886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1F23774-E6EE-7EB0-0097-AE430D167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0005" y="4365874"/>
                <a:ext cx="338867" cy="276999"/>
              </a:xfrm>
              <a:prstGeom prst="rect">
                <a:avLst/>
              </a:prstGeom>
              <a:blipFill>
                <a:blip r:embed="rId9"/>
                <a:stretch>
                  <a:fillRect l="-71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48CC9E-8CF9-4579-2691-944E2E4A5919}"/>
                  </a:ext>
                </a:extLst>
              </p:cNvPr>
              <p:cNvSpPr txBox="1"/>
              <p:nvPr/>
            </p:nvSpPr>
            <p:spPr>
              <a:xfrm>
                <a:off x="5904964" y="3914816"/>
                <a:ext cx="200239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設</m:t>
                    </m:r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質量接近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48CC9E-8CF9-4579-2691-944E2E4A5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964" y="3914816"/>
                <a:ext cx="2002390" cy="276999"/>
              </a:xfrm>
              <a:prstGeom prst="rect">
                <a:avLst/>
              </a:prstGeom>
              <a:blipFill>
                <a:blip r:embed="rId10"/>
                <a:stretch>
                  <a:fillRect l="-5696" t="-26087" r="-1899" b="-4347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A0D65B-4AD8-2CD0-552F-27138421C7AB}"/>
                  </a:ext>
                </a:extLst>
              </p:cNvPr>
              <p:cNvSpPr txBox="1"/>
              <p:nvPr/>
            </p:nvSpPr>
            <p:spPr>
              <a:xfrm>
                <a:off x="5904964" y="4396230"/>
                <a:ext cx="200239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𝜈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質量為零。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A0D65B-4AD8-2CD0-552F-27138421C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964" y="4396230"/>
                <a:ext cx="2002390" cy="276999"/>
              </a:xfrm>
              <a:prstGeom prst="rect">
                <a:avLst/>
              </a:prstGeom>
              <a:blipFill>
                <a:blip r:embed="rId11"/>
                <a:stretch>
                  <a:fillRect l="-3165" t="-26087" b="-4347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9953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F534C6-8219-D418-06D3-8A9615119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084" y="562733"/>
            <a:ext cx="7361775" cy="1979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B8E5B5-8FDF-FCA6-14C9-14D29F0BF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604" y="287755"/>
            <a:ext cx="4152900" cy="2159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A37B1FD-564B-8D84-A3E3-667F740DE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11" r="53343" b="8712"/>
          <a:stretch/>
        </p:blipFill>
        <p:spPr bwMode="auto">
          <a:xfrm>
            <a:off x="1816117" y="2988513"/>
            <a:ext cx="3692244" cy="10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716A3272-8BEE-02B8-824B-D109CDD1B26B}"/>
              </a:ext>
            </a:extLst>
          </p:cNvPr>
          <p:cNvSpPr/>
          <p:nvPr/>
        </p:nvSpPr>
        <p:spPr>
          <a:xfrm>
            <a:off x="2517733" y="3433804"/>
            <a:ext cx="247426" cy="19363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A5F0A4-33DA-3516-D92E-E29015872557}"/>
                  </a:ext>
                </a:extLst>
              </p:cNvPr>
              <p:cNvSpPr txBox="1"/>
              <p:nvPr/>
            </p:nvSpPr>
            <p:spPr>
              <a:xfrm>
                <a:off x="2060532" y="3785364"/>
                <a:ext cx="33886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A5F0A4-33DA-3516-D92E-E29015872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532" y="3785364"/>
                <a:ext cx="338867" cy="276999"/>
              </a:xfrm>
              <a:prstGeom prst="rect">
                <a:avLst/>
              </a:prstGeom>
              <a:blipFill>
                <a:blip r:embed="rId5"/>
                <a:stretch>
                  <a:fillRect l="-17857" b="-90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A12FC9-6E7B-D601-7F08-E9DC3DA7C14C}"/>
                  </a:ext>
                </a:extLst>
              </p:cNvPr>
              <p:cNvSpPr txBox="1"/>
              <p:nvPr/>
            </p:nvSpPr>
            <p:spPr>
              <a:xfrm>
                <a:off x="3431235" y="3646864"/>
                <a:ext cx="33886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A12FC9-6E7B-D601-7F08-E9DC3DA7C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235" y="3646864"/>
                <a:ext cx="338867" cy="276999"/>
              </a:xfrm>
              <a:prstGeom prst="rect">
                <a:avLst/>
              </a:prstGeom>
              <a:blipFill>
                <a:blip r:embed="rId6"/>
                <a:stretch>
                  <a:fillRect l="-3704" t="-4348" r="-370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1F23774-E6EE-7EB0-0097-AE430D1678CC}"/>
                  </a:ext>
                </a:extLst>
              </p:cNvPr>
              <p:cNvSpPr txBox="1"/>
              <p:nvPr/>
            </p:nvSpPr>
            <p:spPr>
              <a:xfrm>
                <a:off x="4601480" y="3646864"/>
                <a:ext cx="33886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1F23774-E6EE-7EB0-0097-AE430D167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480" y="3646864"/>
                <a:ext cx="338867" cy="276999"/>
              </a:xfrm>
              <a:prstGeom prst="rect">
                <a:avLst/>
              </a:prstGeom>
              <a:blipFill>
                <a:blip r:embed="rId7"/>
                <a:stretch>
                  <a:fillRect l="-740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48CC9E-8CF9-4579-2691-944E2E4A5919}"/>
                  </a:ext>
                </a:extLst>
              </p:cNvPr>
              <p:cNvSpPr txBox="1"/>
              <p:nvPr/>
            </p:nvSpPr>
            <p:spPr>
              <a:xfrm>
                <a:off x="1009084" y="2619181"/>
                <a:ext cx="200239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設</m:t>
                    </m:r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質量接近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48CC9E-8CF9-4579-2691-944E2E4A5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084" y="2619181"/>
                <a:ext cx="2002390" cy="276999"/>
              </a:xfrm>
              <a:prstGeom prst="rect">
                <a:avLst/>
              </a:prstGeom>
              <a:blipFill>
                <a:blip r:embed="rId8"/>
                <a:stretch>
                  <a:fillRect l="-5660" t="-26087" r="-1887" b="-4347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20">
                <a:extLst>
                  <a:ext uri="{FF2B5EF4-FFF2-40B4-BE49-F238E27FC236}">
                    <a16:creationId xmlns:a16="http://schemas.microsoft.com/office/drawing/2014/main" id="{9F08724C-4D21-F4C9-2F78-7EF2BCEAFFAD}"/>
                  </a:ext>
                </a:extLst>
              </p:cNvPr>
              <p:cNvSpPr/>
              <p:nvPr/>
            </p:nvSpPr>
            <p:spPr>
              <a:xfrm>
                <a:off x="1768056" y="4175769"/>
                <a:ext cx="1525033" cy="610936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矩形 20">
                <a:extLst>
                  <a:ext uri="{FF2B5EF4-FFF2-40B4-BE49-F238E27FC236}">
                    <a16:creationId xmlns:a16="http://schemas.microsoft.com/office/drawing/2014/main" id="{9F08724C-4D21-F4C9-2F78-7EF2BCEAFF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056" y="4175769"/>
                <a:ext cx="1525033" cy="610936"/>
              </a:xfrm>
              <a:prstGeom prst="rect">
                <a:avLst/>
              </a:prstGeom>
              <a:blipFill>
                <a:blip r:embed="rId9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C716608C-D12C-8E3C-FA81-AB874138D187}"/>
                  </a:ext>
                </a:extLst>
              </p:cNvPr>
              <p:cNvSpPr/>
              <p:nvPr/>
            </p:nvSpPr>
            <p:spPr>
              <a:xfrm>
                <a:off x="5989199" y="5647978"/>
                <a:ext cx="1584023" cy="911275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C716608C-D12C-8E3C-FA81-AB874138D1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199" y="5647978"/>
                <a:ext cx="1584023" cy="9112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21">
                <a:extLst>
                  <a:ext uri="{FF2B5EF4-FFF2-40B4-BE49-F238E27FC236}">
                    <a16:creationId xmlns:a16="http://schemas.microsoft.com/office/drawing/2014/main" id="{A7591A41-80E3-7895-DBF2-93ECFE0E41C8}"/>
                  </a:ext>
                </a:extLst>
              </p:cNvPr>
              <p:cNvSpPr/>
              <p:nvPr/>
            </p:nvSpPr>
            <p:spPr>
              <a:xfrm>
                <a:off x="1751367" y="5859653"/>
                <a:ext cx="2333588" cy="662938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21">
                <a:extLst>
                  <a:ext uri="{FF2B5EF4-FFF2-40B4-BE49-F238E27FC236}">
                    <a16:creationId xmlns:a16="http://schemas.microsoft.com/office/drawing/2014/main" id="{A7591A41-80E3-7895-DBF2-93ECFE0E41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367" y="5859653"/>
                <a:ext cx="2333588" cy="662938"/>
              </a:xfrm>
              <a:prstGeom prst="rect">
                <a:avLst/>
              </a:prstGeom>
              <a:blipFill>
                <a:blip r:embed="rId11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3B6E50-DCD5-2D1C-2956-D187BF0806A2}"/>
                  </a:ext>
                </a:extLst>
              </p:cNvPr>
              <p:cNvSpPr txBox="1"/>
              <p:nvPr/>
            </p:nvSpPr>
            <p:spPr>
              <a:xfrm>
                <a:off x="3164439" y="2619181"/>
                <a:ext cx="42329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衰變就是第一種產物質量相同的情況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3B6E50-DCD5-2D1C-2956-D187BF080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439" y="2619181"/>
                <a:ext cx="4232953" cy="369332"/>
              </a:xfrm>
              <a:prstGeom prst="rect">
                <a:avLst/>
              </a:prstGeom>
              <a:blipFill>
                <a:blip r:embed="rId12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20">
                <a:extLst>
                  <a:ext uri="{FF2B5EF4-FFF2-40B4-BE49-F238E27FC236}">
                    <a16:creationId xmlns:a16="http://schemas.microsoft.com/office/drawing/2014/main" id="{C2D60DC0-3C45-C5C5-EDF0-914E73CAEC01}"/>
                  </a:ext>
                </a:extLst>
              </p:cNvPr>
              <p:cNvSpPr/>
              <p:nvPr/>
            </p:nvSpPr>
            <p:spPr>
              <a:xfrm>
                <a:off x="1768056" y="5200147"/>
                <a:ext cx="2809872" cy="610936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矩形 20">
                <a:extLst>
                  <a:ext uri="{FF2B5EF4-FFF2-40B4-BE49-F238E27FC236}">
                    <a16:creationId xmlns:a16="http://schemas.microsoft.com/office/drawing/2014/main" id="{C2D60DC0-3C45-C5C5-EDF0-914E73CAEC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056" y="5200147"/>
                <a:ext cx="2809872" cy="610936"/>
              </a:xfrm>
              <a:prstGeom prst="rect">
                <a:avLst/>
              </a:prstGeom>
              <a:blipFill>
                <a:blip r:embed="rId1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20">
                <a:extLst>
                  <a:ext uri="{FF2B5EF4-FFF2-40B4-BE49-F238E27FC236}">
                    <a16:creationId xmlns:a16="http://schemas.microsoft.com/office/drawing/2014/main" id="{55F01C2D-6C44-9082-CD5F-28ADB50A06F6}"/>
                  </a:ext>
                </a:extLst>
              </p:cNvPr>
              <p:cNvSpPr/>
              <p:nvPr/>
            </p:nvSpPr>
            <p:spPr>
              <a:xfrm>
                <a:off x="5989199" y="4627968"/>
                <a:ext cx="2649443" cy="992708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矩形 20">
                <a:extLst>
                  <a:ext uri="{FF2B5EF4-FFF2-40B4-BE49-F238E27FC236}">
                    <a16:creationId xmlns:a16="http://schemas.microsoft.com/office/drawing/2014/main" id="{55F01C2D-6C44-9082-CD5F-28ADB50A06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199" y="4627968"/>
                <a:ext cx="2649443" cy="9927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827212F-1810-0F05-F1F9-4E5F1EDF1CB8}"/>
                  </a:ext>
                </a:extLst>
              </p:cNvPr>
              <p:cNvSpPr txBox="1"/>
              <p:nvPr/>
            </p:nvSpPr>
            <p:spPr>
              <a:xfrm>
                <a:off x="3513762" y="4253501"/>
                <a:ext cx="48570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由此式還可以算出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的動量與速度：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827212F-1810-0F05-F1F9-4E5F1EDF1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3762" y="4253501"/>
                <a:ext cx="4857097" cy="369332"/>
              </a:xfrm>
              <a:prstGeom prst="rect">
                <a:avLst/>
              </a:prstGeom>
              <a:blipFill>
                <a:blip r:embed="rId15"/>
                <a:stretch>
                  <a:fillRect l="-1042" t="-10345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8962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08720"/>
            <a:ext cx="5688558" cy="345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354205" y="5062327"/>
            <a:ext cx="360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能量等於：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421263" y="5493641"/>
                <a:ext cx="3294753" cy="720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263" y="5493641"/>
                <a:ext cx="3294753" cy="720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/>
              <p:nvPr/>
            </p:nvSpPr>
            <p:spPr bwMode="auto">
              <a:xfrm>
                <a:off x="1421263" y="4441336"/>
                <a:ext cx="2012409" cy="5821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1263" y="4441336"/>
                <a:ext cx="2012409" cy="5821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FAC71F16-6BED-1A9B-18BD-99551EED5A82}"/>
                  </a:ext>
                </a:extLst>
              </p:cNvPr>
              <p:cNvSpPr txBox="1"/>
              <p:nvPr/>
            </p:nvSpPr>
            <p:spPr bwMode="auto">
              <a:xfrm>
                <a:off x="4247062" y="4441336"/>
                <a:ext cx="2742225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FAC71F16-6BED-1A9B-18BD-99551EED5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7062" y="4441336"/>
                <a:ext cx="2742225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3ACFDCB-E4BE-D714-B28B-A53C07E4D7EC}"/>
              </a:ext>
            </a:extLst>
          </p:cNvPr>
          <p:cNvSpPr txBox="1"/>
          <p:nvPr/>
        </p:nvSpPr>
        <p:spPr bwMode="auto">
          <a:xfrm>
            <a:off x="3523228" y="4580733"/>
            <a:ext cx="720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/>
              <p:nvPr/>
            </p:nvSpPr>
            <p:spPr>
              <a:xfrm>
                <a:off x="6588224" y="410298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4102980"/>
                <a:ext cx="324733" cy="246221"/>
              </a:xfrm>
              <a:prstGeom prst="rect">
                <a:avLst/>
              </a:prstGeom>
              <a:blipFill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0">
                <a:extLst>
                  <a:ext uri="{FF2B5EF4-FFF2-40B4-BE49-F238E27FC236}">
                    <a16:creationId xmlns:a16="http://schemas.microsoft.com/office/drawing/2014/main" id="{B883A3C3-967A-D4FA-4C4A-4985595634E9}"/>
                  </a:ext>
                </a:extLst>
              </p:cNvPr>
              <p:cNvSpPr txBox="1"/>
              <p:nvPr/>
            </p:nvSpPr>
            <p:spPr bwMode="auto">
              <a:xfrm>
                <a:off x="5840484" y="290117"/>
                <a:ext cx="1072473" cy="5666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10">
                <a:extLst>
                  <a:ext uri="{FF2B5EF4-FFF2-40B4-BE49-F238E27FC236}">
                    <a16:creationId xmlns:a16="http://schemas.microsoft.com/office/drawing/2014/main" id="{B883A3C3-967A-D4FA-4C4A-498559563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0484" y="290117"/>
                <a:ext cx="1072473" cy="566694"/>
              </a:xfrm>
              <a:prstGeom prst="rect">
                <a:avLst/>
              </a:prstGeom>
              <a:blipFill>
                <a:blip r:embed="rId7"/>
                <a:stretch>
                  <a:fillRect b="-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3823755-3D78-13A1-F456-9CA190948AEA}"/>
              </a:ext>
            </a:extLst>
          </p:cNvPr>
          <p:cNvSpPr txBox="1"/>
          <p:nvPr/>
        </p:nvSpPr>
        <p:spPr bwMode="auto">
          <a:xfrm>
            <a:off x="2738219" y="431520"/>
            <a:ext cx="3102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角波數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Angular Wave Number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B9B75F-081B-9797-2FC6-473CD276C359}"/>
              </a:ext>
            </a:extLst>
          </p:cNvPr>
          <p:cNvSpPr txBox="1"/>
          <p:nvPr/>
        </p:nvSpPr>
        <p:spPr bwMode="auto">
          <a:xfrm>
            <a:off x="5076056" y="5155199"/>
            <a:ext cx="3245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1800" dirty="0"/>
              <a:t>電子組成波包，群速度為：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68FEA2-FA4C-4EFF-A2DB-876424B7B986}"/>
                  </a:ext>
                </a:extLst>
              </p:cNvPr>
              <p:cNvSpPr txBox="1"/>
              <p:nvPr/>
            </p:nvSpPr>
            <p:spPr bwMode="auto">
              <a:xfrm>
                <a:off x="5076056" y="5563718"/>
                <a:ext cx="2502615" cy="6190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800" b="0" i="1" smtClean="0">
                              <a:latin typeface="Cambria Math"/>
                            </a:rPr>
                            <m:t>𝜕𝜔</m:t>
                          </m:r>
                        </m:num>
                        <m:den>
                          <m:r>
                            <a:rPr lang="zh-CN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CN" sz="1800" b="0" i="1" smtClean="0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zh-CN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68FEA2-FA4C-4EFF-A2DB-876424B7B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5563718"/>
                <a:ext cx="2502615" cy="619016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F534C6-8219-D418-06D3-8A9615119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07" b="9550"/>
          <a:stretch/>
        </p:blipFill>
        <p:spPr>
          <a:xfrm>
            <a:off x="1020440" y="955601"/>
            <a:ext cx="7361775" cy="34921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B68784E-A86D-7F8B-C0B8-096D79C6E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12135" r="58078" b="19908"/>
          <a:stretch/>
        </p:blipFill>
        <p:spPr bwMode="auto">
          <a:xfrm>
            <a:off x="1887109" y="2212955"/>
            <a:ext cx="2936838" cy="114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0C9FB4A9-C687-108C-A2B1-4352973F53FF}"/>
              </a:ext>
            </a:extLst>
          </p:cNvPr>
          <p:cNvSpPr/>
          <p:nvPr/>
        </p:nvSpPr>
        <p:spPr>
          <a:xfrm>
            <a:off x="2806889" y="2805295"/>
            <a:ext cx="247426" cy="19363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A0D65B-4AD8-2CD0-552F-27138421C7AB}"/>
                  </a:ext>
                </a:extLst>
              </p:cNvPr>
              <p:cNvSpPr txBox="1"/>
              <p:nvPr/>
            </p:nvSpPr>
            <p:spPr>
              <a:xfrm>
                <a:off x="1148255" y="1400550"/>
                <a:ext cx="200239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𝜈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質量為零。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A0D65B-4AD8-2CD0-552F-27138421C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255" y="1400550"/>
                <a:ext cx="2002390" cy="276999"/>
              </a:xfrm>
              <a:prstGeom prst="rect">
                <a:avLst/>
              </a:prstGeom>
              <a:blipFill>
                <a:blip r:embed="rId4"/>
                <a:stretch>
                  <a:fillRect l="-3145" t="-27273" b="-5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AE9462-AC65-E845-FAEC-C4B01297C0A8}"/>
                  </a:ext>
                </a:extLst>
              </p:cNvPr>
              <p:cNvSpPr txBox="1"/>
              <p:nvPr/>
            </p:nvSpPr>
            <p:spPr>
              <a:xfrm>
                <a:off x="1048812" y="1712493"/>
                <a:ext cx="6102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的靜止座標，就是第二種，產物一質量為零的情況：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AE9462-AC65-E845-FAEC-C4B01297C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812" y="1712493"/>
                <a:ext cx="6102850" cy="369332"/>
              </a:xfrm>
              <a:prstGeom prst="rect">
                <a:avLst/>
              </a:prstGeom>
              <a:blipFill>
                <a:blip r:embed="rId5"/>
                <a:stretch>
                  <a:fillRect l="-830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>
            <a:extLst>
              <a:ext uri="{FF2B5EF4-FFF2-40B4-BE49-F238E27FC236}">
                <a16:creationId xmlns:a16="http://schemas.microsoft.com/office/drawing/2014/main" id="{2138A386-E0FC-B6F8-6663-7903ECD26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5" t="6501" r="32702" b="80567"/>
          <a:stretch/>
        </p:blipFill>
        <p:spPr bwMode="auto">
          <a:xfrm>
            <a:off x="1887109" y="3696578"/>
            <a:ext cx="2188324" cy="76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AFFB2FF-0136-F598-11AE-329E9B24F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5" t="24312" r="32702" b="62356"/>
          <a:stretch/>
        </p:blipFill>
        <p:spPr bwMode="auto">
          <a:xfrm>
            <a:off x="1887108" y="4612500"/>
            <a:ext cx="2122532" cy="76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3C04A4D-D291-872C-7D81-B064250C77CA}"/>
              </a:ext>
            </a:extLst>
          </p:cNvPr>
          <p:cNvSpPr txBox="1"/>
          <p:nvPr/>
        </p:nvSpPr>
        <p:spPr>
          <a:xfrm>
            <a:off x="1132800" y="5619369"/>
            <a:ext cx="5753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二體衰變中，產物的能量與動量都固定！</a:t>
            </a:r>
          </a:p>
        </p:txBody>
      </p:sp>
    </p:spTree>
    <p:extLst>
      <p:ext uri="{BB962C8B-B14F-4D97-AF65-F5344CB8AC3E}">
        <p14:creationId xmlns:p14="http://schemas.microsoft.com/office/powerpoint/2010/main" val="16159279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95CF0375-D0FF-1A4E-5518-6778B825B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r="58078"/>
          <a:stretch/>
        </p:blipFill>
        <p:spPr bwMode="auto">
          <a:xfrm>
            <a:off x="3566577" y="2611202"/>
            <a:ext cx="2936838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5" descr="http://upload.wikimedia.org/wikibooks/en/3/32/Relstandard.gif">
            <a:extLst>
              <a:ext uri="{FF2B5EF4-FFF2-40B4-BE49-F238E27FC236}">
                <a16:creationId xmlns:a16="http://schemas.microsoft.com/office/drawing/2014/main" id="{DDB6DE4B-C07D-9D2E-BAC0-F4835DAB9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7" r="2359" b="25065"/>
          <a:stretch/>
        </p:blipFill>
        <p:spPr bwMode="auto">
          <a:xfrm>
            <a:off x="4847624" y="1033417"/>
            <a:ext cx="3087729" cy="148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16">
                <a:extLst>
                  <a:ext uri="{FF2B5EF4-FFF2-40B4-BE49-F238E27FC236}">
                    <a16:creationId xmlns:a16="http://schemas.microsoft.com/office/drawing/2014/main" id="{F32AFF47-FB03-A626-946E-E5375D2C816C}"/>
                  </a:ext>
                </a:extLst>
              </p:cNvPr>
              <p:cNvSpPr/>
              <p:nvPr/>
            </p:nvSpPr>
            <p:spPr>
              <a:xfrm>
                <a:off x="1086551" y="2657486"/>
                <a:ext cx="2217210" cy="56720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𝛾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altLang="zh-TW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5" name="矩形 16">
                <a:extLst>
                  <a:ext uri="{FF2B5EF4-FFF2-40B4-BE49-F238E27FC236}">
                    <a16:creationId xmlns:a16="http://schemas.microsoft.com/office/drawing/2014/main" id="{F32AFF47-FB03-A626-946E-E5375D2C81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551" y="2657486"/>
                <a:ext cx="2217210" cy="567207"/>
              </a:xfrm>
              <a:prstGeom prst="rect">
                <a:avLst/>
              </a:prstGeom>
              <a:blipFill>
                <a:blip r:embed="rId4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6">
                <a:extLst>
                  <a:ext uri="{FF2B5EF4-FFF2-40B4-BE49-F238E27FC236}">
                    <a16:creationId xmlns:a16="http://schemas.microsoft.com/office/drawing/2014/main" id="{4B86896A-2627-FF3F-D2A3-C78DE1F4F691}"/>
                  </a:ext>
                </a:extLst>
              </p:cNvPr>
              <p:cNvSpPr/>
              <p:nvPr/>
            </p:nvSpPr>
            <p:spPr>
              <a:xfrm>
                <a:off x="1058163" y="3333242"/>
                <a:ext cx="204312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</a:rPr>
                        <m:t>′=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𝛾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6" name="矩形 16">
                <a:extLst>
                  <a:ext uri="{FF2B5EF4-FFF2-40B4-BE49-F238E27FC236}">
                    <a16:creationId xmlns:a16="http://schemas.microsoft.com/office/drawing/2014/main" id="{4B86896A-2627-FF3F-D2A3-C78DE1F4F6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163" y="3333242"/>
                <a:ext cx="2043123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16">
                <a:extLst>
                  <a:ext uri="{FF2B5EF4-FFF2-40B4-BE49-F238E27FC236}">
                    <a16:creationId xmlns:a16="http://schemas.microsoft.com/office/drawing/2014/main" id="{941A5318-C8D5-E00D-A34B-D75CF6C6FD2B}"/>
                  </a:ext>
                </a:extLst>
              </p:cNvPr>
              <p:cNvSpPr/>
              <p:nvPr/>
            </p:nvSpPr>
            <p:spPr>
              <a:xfrm>
                <a:off x="1058163" y="3825909"/>
                <a:ext cx="1275349" cy="39126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7" name="矩形 16">
                <a:extLst>
                  <a:ext uri="{FF2B5EF4-FFF2-40B4-BE49-F238E27FC236}">
                    <a16:creationId xmlns:a16="http://schemas.microsoft.com/office/drawing/2014/main" id="{941A5318-C8D5-E00D-A34B-D75CF6C6FD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163" y="3825909"/>
                <a:ext cx="1275349" cy="391261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F5A45C-3ADA-DB45-6960-6675FD320354}"/>
                  </a:ext>
                </a:extLst>
              </p:cNvPr>
              <p:cNvSpPr txBox="1"/>
              <p:nvPr/>
            </p:nvSpPr>
            <p:spPr>
              <a:xfrm>
                <a:off x="6218337" y="2893777"/>
                <a:ext cx="1942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F5A45C-3ADA-DB45-6960-6675FD320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337" y="2893777"/>
                <a:ext cx="194284" cy="276999"/>
              </a:xfrm>
              <a:prstGeom prst="rect">
                <a:avLst/>
              </a:prstGeom>
              <a:blipFill>
                <a:blip r:embed="rId7"/>
                <a:stretch>
                  <a:fillRect l="-25000" r="-25000" b="-90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059886-E62B-8F45-62EF-65F38C5FC8EB}"/>
              </a:ext>
            </a:extLst>
          </p:cNvPr>
          <p:cNvCxnSpPr>
            <a:cxnSpLocks/>
          </p:cNvCxnSpPr>
          <p:nvPr/>
        </p:nvCxnSpPr>
        <p:spPr>
          <a:xfrm>
            <a:off x="5997805" y="3170776"/>
            <a:ext cx="505610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67318C9F-A181-9E3B-269B-758872312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11" r="88479" b="8712"/>
          <a:stretch/>
        </p:blipFill>
        <p:spPr bwMode="auto">
          <a:xfrm>
            <a:off x="3508941" y="1187407"/>
            <a:ext cx="911707" cy="10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F1A3BFDC-1DB1-1B8C-3A40-B9468B5BB0FB}"/>
              </a:ext>
            </a:extLst>
          </p:cNvPr>
          <p:cNvSpPr/>
          <p:nvPr/>
        </p:nvSpPr>
        <p:spPr>
          <a:xfrm flipH="1">
            <a:off x="3654806" y="2328653"/>
            <a:ext cx="338867" cy="16813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62DA86C-99A5-A8F6-B919-4C9A875CEAB0}"/>
                  </a:ext>
                </a:extLst>
              </p:cNvPr>
              <p:cNvSpPr txBox="1"/>
              <p:nvPr/>
            </p:nvSpPr>
            <p:spPr>
              <a:xfrm>
                <a:off x="3753356" y="1984258"/>
                <a:ext cx="33886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62DA86C-99A5-A8F6-B919-4C9A875CE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356" y="1984258"/>
                <a:ext cx="338867" cy="276999"/>
              </a:xfrm>
              <a:prstGeom prst="rect">
                <a:avLst/>
              </a:prstGeom>
              <a:blipFill>
                <a:blip r:embed="rId9"/>
                <a:stretch>
                  <a:fillRect l="-17857" r="-7143"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FA5A980-EA62-63BD-81F5-1475EB72555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2806" b="-421"/>
          <a:stretch/>
        </p:blipFill>
        <p:spPr>
          <a:xfrm>
            <a:off x="986944" y="333098"/>
            <a:ext cx="7361775" cy="546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2FA9C7-C559-C096-DD88-77A33330F3B6}"/>
                  </a:ext>
                </a:extLst>
              </p:cNvPr>
              <p:cNvSpPr txBox="1"/>
              <p:nvPr/>
            </p:nvSpPr>
            <p:spPr>
              <a:xfrm>
                <a:off x="1058163" y="4357043"/>
                <a:ext cx="6102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𝐾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的靜止座標相對於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的靜止座標，是以速度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移動。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2FA9C7-C559-C096-DD88-77A33330F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163" y="4357043"/>
                <a:ext cx="6102850" cy="369332"/>
              </a:xfrm>
              <a:prstGeom prst="rect">
                <a:avLst/>
              </a:prstGeom>
              <a:blipFill>
                <a:blip r:embed="rId11"/>
                <a:stretch>
                  <a:fillRect t="-10345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7823F7-E638-6A43-BC53-A94DE173B167}"/>
                  </a:ext>
                </a:extLst>
              </p:cNvPr>
              <p:cNvSpPr txBox="1"/>
              <p:nvPr/>
            </p:nvSpPr>
            <p:spPr>
              <a:xfrm>
                <a:off x="1058163" y="4704369"/>
                <a:ext cx="6102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𝐾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的靜止座標內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𝜇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的能量，利用羅倫茲變換就等於：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7823F7-E638-6A43-BC53-A94DE173B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163" y="4704369"/>
                <a:ext cx="6102850" cy="369332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6">
                <a:extLst>
                  <a:ext uri="{FF2B5EF4-FFF2-40B4-BE49-F238E27FC236}">
                    <a16:creationId xmlns:a16="http://schemas.microsoft.com/office/drawing/2014/main" id="{BABD072C-8BF8-2E02-B583-2549349055B8}"/>
                  </a:ext>
                </a:extLst>
              </p:cNvPr>
              <p:cNvSpPr/>
              <p:nvPr/>
            </p:nvSpPr>
            <p:spPr>
              <a:xfrm>
                <a:off x="1086551" y="5153967"/>
                <a:ext cx="4511107" cy="411395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𝛾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zh-TW" altLang="en-US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TW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19" name="矩形 16">
                <a:extLst>
                  <a:ext uri="{FF2B5EF4-FFF2-40B4-BE49-F238E27FC236}">
                    <a16:creationId xmlns:a16="http://schemas.microsoft.com/office/drawing/2014/main" id="{BABD072C-8BF8-2E02-B583-2549349055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551" y="5153967"/>
                <a:ext cx="4511107" cy="411395"/>
              </a:xfrm>
              <a:prstGeom prst="rect">
                <a:avLst/>
              </a:prstGeom>
              <a:blipFill>
                <a:blip r:embed="rId13"/>
                <a:stretch>
                  <a:fillRect t="-2941" b="-882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>
            <a:extLst>
              <a:ext uri="{FF2B5EF4-FFF2-40B4-BE49-F238E27FC236}">
                <a16:creationId xmlns:a16="http://schemas.microsoft.com/office/drawing/2014/main" id="{CF3677F8-B901-55C8-6580-EC832FAC1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5" t="6501" r="32702" b="80567"/>
          <a:stretch/>
        </p:blipFill>
        <p:spPr bwMode="auto">
          <a:xfrm>
            <a:off x="6953892" y="4723994"/>
            <a:ext cx="1943528" cy="67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4028A8-975D-D692-7590-8028B4C9ABF8}"/>
              </a:ext>
            </a:extLst>
          </p:cNvPr>
          <p:cNvSpPr txBox="1"/>
          <p:nvPr/>
        </p:nvSpPr>
        <p:spPr>
          <a:xfrm>
            <a:off x="1047813" y="5639917"/>
            <a:ext cx="5753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二體衰變能量與動量都固定，因此此式只有角度可變！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45B031-655E-915E-7872-3CE12B99F4C9}"/>
                  </a:ext>
                </a:extLst>
              </p:cNvPr>
              <p:cNvSpPr txBox="1"/>
              <p:nvPr/>
            </p:nvSpPr>
            <p:spPr>
              <a:xfrm>
                <a:off x="1058162" y="6083553"/>
                <a:ext cx="40275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最大值與最小值就在</a:t>
                </a:r>
                <a:r>
                  <a:rPr lang="en-US" dirty="0"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=±1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45B031-655E-915E-7872-3CE12B99F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162" y="6083553"/>
                <a:ext cx="4027546" cy="369332"/>
              </a:xfrm>
              <a:prstGeom prst="rect">
                <a:avLst/>
              </a:prstGeom>
              <a:blipFill>
                <a:blip r:embed="rId15"/>
                <a:stretch>
                  <a:fillRect l="-125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>
            <a:extLst>
              <a:ext uri="{FF2B5EF4-FFF2-40B4-BE49-F238E27FC236}">
                <a16:creationId xmlns:a16="http://schemas.microsoft.com/office/drawing/2014/main" id="{97E43EFF-A402-055F-279B-CF3E18619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5" t="24312" r="32702" b="62356"/>
          <a:stretch/>
        </p:blipFill>
        <p:spPr bwMode="auto">
          <a:xfrm>
            <a:off x="6953891" y="5639917"/>
            <a:ext cx="1885093" cy="67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2198688-6661-A9C1-EBD9-29A198DE0B44}"/>
                  </a:ext>
                </a:extLst>
              </p:cNvPr>
              <p:cNvSpPr txBox="1"/>
              <p:nvPr/>
            </p:nvSpPr>
            <p:spPr>
              <a:xfrm>
                <a:off x="3108578" y="2211540"/>
                <a:ext cx="5291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2198688-6661-A9C1-EBD9-29A198DE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578" y="2211540"/>
                <a:ext cx="529119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3128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89C427-8721-F244-149E-9E52BC2C5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44" y="2317597"/>
            <a:ext cx="5857968" cy="14109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>
                <a:spLocks noChangeArrowheads="1"/>
              </p:cNvSpPr>
              <p:nvPr/>
            </p:nvSpPr>
            <p:spPr bwMode="auto">
              <a:xfrm>
                <a:off x="3568874" y="1828978"/>
                <a:ext cx="504093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一個自然數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sz="1800" baseline="-25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，對應一個點，對應一個駐波態。</a:t>
                </a:r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8874" y="1828978"/>
                <a:ext cx="5040932" cy="369332"/>
              </a:xfrm>
              <a:prstGeom prst="rect">
                <a:avLst/>
              </a:prstGeom>
              <a:blipFill>
                <a:blip r:embed="rId4"/>
                <a:stretch>
                  <a:fillRect l="-1005" t="-6667" r="-251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3568873" y="295876"/>
            <a:ext cx="490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以一維駐波為例：</a:t>
            </a:r>
          </a:p>
        </p:txBody>
      </p:sp>
      <p:pic>
        <p:nvPicPr>
          <p:cNvPr id="22" name="Picture 11" descr="F16_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6"/>
          <a:stretch>
            <a:fillRect/>
          </a:stretch>
        </p:blipFill>
        <p:spPr bwMode="auto">
          <a:xfrm>
            <a:off x="446883" y="1833669"/>
            <a:ext cx="2163524" cy="317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CCA94D-FB8A-4A23-DCFE-CC7AE9F6EA18}"/>
                  </a:ext>
                </a:extLst>
              </p:cNvPr>
              <p:cNvSpPr txBox="1"/>
              <p:nvPr/>
            </p:nvSpPr>
            <p:spPr>
              <a:xfrm>
                <a:off x="4067944" y="2796385"/>
                <a:ext cx="1224136" cy="4971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𝑐</m:t>
                          </m:r>
                        </m:den>
                      </m:f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CCA94D-FB8A-4A23-DCFE-CC7AE9F6E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2796385"/>
                <a:ext cx="1224136" cy="49712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A1BFCF-3F79-8F45-8403-CADD76DD6F10}"/>
                  </a:ext>
                </a:extLst>
              </p:cNvPr>
              <p:cNvSpPr txBox="1"/>
              <p:nvPr/>
            </p:nvSpPr>
            <p:spPr>
              <a:xfrm>
                <a:off x="4060578" y="2317597"/>
                <a:ext cx="1584176" cy="4971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𝑐</m:t>
                          </m:r>
                        </m:den>
                      </m:f>
                      <m:d>
                        <m:d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altLang="zh-TW" sz="1400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sz="14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A1BFCF-3F79-8F45-8403-CADD76DD6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0578" y="2317597"/>
                <a:ext cx="1584176" cy="49712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3FA858-5663-E675-4D66-E67F93E8C203}"/>
                  </a:ext>
                </a:extLst>
              </p:cNvPr>
              <p:cNvSpPr txBox="1"/>
              <p:nvPr/>
            </p:nvSpPr>
            <p:spPr>
              <a:xfrm>
                <a:off x="5875428" y="2719788"/>
                <a:ext cx="510842" cy="4971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𝑐</m:t>
                          </m:r>
                        </m:den>
                      </m:f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𝑑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3FA858-5663-E675-4D66-E67F93E8C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428" y="2719788"/>
                <a:ext cx="510842" cy="497124"/>
              </a:xfrm>
              <a:prstGeom prst="rect">
                <a:avLst/>
              </a:prstGeom>
              <a:blipFill>
                <a:blip r:embed="rId17"/>
                <a:stretch>
                  <a:fillRect r="-71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phic 1" descr="Cat with solid fill">
            <a:extLst>
              <a:ext uri="{FF2B5EF4-FFF2-40B4-BE49-F238E27FC236}">
                <a16:creationId xmlns:a16="http://schemas.microsoft.com/office/drawing/2014/main" id="{3A90FCF1-E939-895A-21D4-930B48072B1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15756" y="6209075"/>
            <a:ext cx="619090" cy="6190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6">
                <a:extLst>
                  <a:ext uri="{FF2B5EF4-FFF2-40B4-BE49-F238E27FC236}">
                    <a16:creationId xmlns:a16="http://schemas.microsoft.com/office/drawing/2014/main" id="{08A1E736-C075-3400-96E7-FC3296D84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8873" y="1446179"/>
                <a:ext cx="36559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在自然數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sz="1800" baseline="-25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的軸上來討論最容易！</a:t>
                </a:r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矩形 16">
                <a:extLst>
                  <a:ext uri="{FF2B5EF4-FFF2-40B4-BE49-F238E27FC236}">
                    <a16:creationId xmlns:a16="http://schemas.microsoft.com/office/drawing/2014/main" id="{08A1E736-C075-3400-96E7-FC3296D840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8873" y="1446179"/>
                <a:ext cx="3655937" cy="369332"/>
              </a:xfrm>
              <a:prstGeom prst="rect">
                <a:avLst/>
              </a:prstGeom>
              <a:blipFill>
                <a:blip r:embed="rId20"/>
                <a:stretch>
                  <a:fillRect l="-1384" t="-6452" r="-69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35FC50D5-FB8E-04DC-DD04-CE0035BB568F}"/>
                  </a:ext>
                </a:extLst>
              </p:cNvPr>
              <p:cNvSpPr txBox="1"/>
              <p:nvPr/>
            </p:nvSpPr>
            <p:spPr bwMode="auto">
              <a:xfrm>
                <a:off x="3621636" y="794989"/>
                <a:ext cx="1072473" cy="5666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35FC50D5-FB8E-04DC-DD04-CE0035BB5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1636" y="794989"/>
                <a:ext cx="1072473" cy="566694"/>
              </a:xfrm>
              <a:prstGeom prst="rect">
                <a:avLst/>
              </a:prstGeom>
              <a:blipFill>
                <a:blip r:embed="rId21"/>
                <a:stretch>
                  <a:fillRect b="-21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6F18F0DE-2E4E-BF78-DF73-B0AD783340EC}"/>
                  </a:ext>
                </a:extLst>
              </p:cNvPr>
              <p:cNvSpPr txBox="1"/>
              <p:nvPr/>
            </p:nvSpPr>
            <p:spPr>
              <a:xfrm>
                <a:off x="3560441" y="4206664"/>
                <a:ext cx="2023118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6F18F0DE-2E4E-BF78-DF73-B0AD78334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441" y="4206664"/>
                <a:ext cx="2023118" cy="72032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75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2" descr="D:\Dropbox\Documents\課程\YoungTextBook\Images\Chapter41\A_Images\A_Figures_and_Photos\41_01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97" y="487185"/>
            <a:ext cx="2592462" cy="215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55BF59-911F-433B-2927-DE9B596101FA}"/>
                  </a:ext>
                </a:extLst>
              </p:cNvPr>
              <p:cNvSpPr txBox="1"/>
              <p:nvPr/>
            </p:nvSpPr>
            <p:spPr bwMode="auto">
              <a:xfrm>
                <a:off x="349950" y="2978207"/>
                <a:ext cx="213381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55BF59-911F-433B-2927-DE9B59610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950" y="2978207"/>
                <a:ext cx="2133818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793F0D-34AF-ED06-6BE6-FA474314F09E}"/>
                  </a:ext>
                </a:extLst>
              </p:cNvPr>
              <p:cNvSpPr txBox="1"/>
              <p:nvPr/>
            </p:nvSpPr>
            <p:spPr bwMode="auto">
              <a:xfrm>
                <a:off x="3275769" y="2978207"/>
                <a:ext cx="213381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793F0D-34AF-ED06-6BE6-FA474314F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769" y="2978207"/>
                <a:ext cx="2133818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37E37C-F36D-6EE4-B8ED-1113DEDBF632}"/>
                  </a:ext>
                </a:extLst>
              </p:cNvPr>
              <p:cNvSpPr txBox="1"/>
              <p:nvPr/>
            </p:nvSpPr>
            <p:spPr bwMode="auto">
              <a:xfrm>
                <a:off x="6201587" y="2984614"/>
                <a:ext cx="2133819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37E37C-F36D-6EE4-B8ED-1113DEDBF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1587" y="2984614"/>
                <a:ext cx="2133819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5">
                <a:extLst>
                  <a:ext uri="{FF2B5EF4-FFF2-40B4-BE49-F238E27FC236}">
                    <a16:creationId xmlns:a16="http://schemas.microsoft.com/office/drawing/2014/main" id="{280C5DCA-2AD7-4CC2-B3AD-64A7EDF3A95C}"/>
                  </a:ext>
                </a:extLst>
              </p:cNvPr>
              <p:cNvSpPr txBox="1"/>
              <p:nvPr/>
            </p:nvSpPr>
            <p:spPr>
              <a:xfrm>
                <a:off x="349950" y="4089848"/>
                <a:ext cx="1954894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字方塊 15">
                <a:extLst>
                  <a:ext uri="{FF2B5EF4-FFF2-40B4-BE49-F238E27FC236}">
                    <a16:creationId xmlns:a16="http://schemas.microsoft.com/office/drawing/2014/main" id="{280C5DCA-2AD7-4CC2-B3AD-64A7EDF3A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50" y="4089848"/>
                <a:ext cx="1954894" cy="720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A60E071B-14DA-6CCA-9BCA-486E00998367}"/>
                  </a:ext>
                </a:extLst>
              </p:cNvPr>
              <p:cNvSpPr txBox="1"/>
              <p:nvPr/>
            </p:nvSpPr>
            <p:spPr>
              <a:xfrm>
                <a:off x="3297607" y="4105977"/>
                <a:ext cx="1960537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A60E071B-14DA-6CCA-9BCA-486E00998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607" y="4105977"/>
                <a:ext cx="1960537" cy="7203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5">
                <a:extLst>
                  <a:ext uri="{FF2B5EF4-FFF2-40B4-BE49-F238E27FC236}">
                    <a16:creationId xmlns:a16="http://schemas.microsoft.com/office/drawing/2014/main" id="{00E45750-7074-65B4-B0C9-A952FFE70990}"/>
                  </a:ext>
                </a:extLst>
              </p:cNvPr>
              <p:cNvSpPr txBox="1"/>
              <p:nvPr/>
            </p:nvSpPr>
            <p:spPr>
              <a:xfrm>
                <a:off x="6290693" y="4085261"/>
                <a:ext cx="1958100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5">
                <a:extLst>
                  <a:ext uri="{FF2B5EF4-FFF2-40B4-BE49-F238E27FC236}">
                    <a16:creationId xmlns:a16="http://schemas.microsoft.com/office/drawing/2014/main" id="{00E45750-7074-65B4-B0C9-A952FFE70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0693" y="4085261"/>
                <a:ext cx="1958100" cy="7203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960739-3C52-3DF6-AC54-DF3C2190D338}"/>
                  </a:ext>
                </a:extLst>
              </p:cNvPr>
              <p:cNvSpPr txBox="1"/>
              <p:nvPr/>
            </p:nvSpPr>
            <p:spPr bwMode="auto">
              <a:xfrm>
                <a:off x="3297607" y="4921464"/>
                <a:ext cx="2721578" cy="64812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960739-3C52-3DF6-AC54-DF3C2190D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7607" y="4921464"/>
                <a:ext cx="2721578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4">
                <a:extLst>
                  <a:ext uri="{FF2B5EF4-FFF2-40B4-BE49-F238E27FC236}">
                    <a16:creationId xmlns:a16="http://schemas.microsoft.com/office/drawing/2014/main" id="{1F1FD11D-0CB4-4DC2-CB87-309BE558ADDE}"/>
                  </a:ext>
                </a:extLst>
              </p:cNvPr>
              <p:cNvSpPr txBox="1"/>
              <p:nvPr/>
            </p:nvSpPr>
            <p:spPr bwMode="auto">
              <a:xfrm>
                <a:off x="3307577" y="5703984"/>
                <a:ext cx="5423216" cy="79624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4">
                <a:extLst>
                  <a:ext uri="{FF2B5EF4-FFF2-40B4-BE49-F238E27FC236}">
                    <a16:creationId xmlns:a16="http://schemas.microsoft.com/office/drawing/2014/main" id="{1F1FD11D-0CB4-4DC2-CB87-309BE558A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7577" y="5703984"/>
                <a:ext cx="5423216" cy="7962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5">
            <a:extLst>
              <a:ext uri="{FF2B5EF4-FFF2-40B4-BE49-F238E27FC236}">
                <a16:creationId xmlns:a16="http://schemas.microsoft.com/office/drawing/2014/main" id="{BB749685-8860-A425-4E08-9E9E7A66B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103" y="896449"/>
            <a:ext cx="4669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dirty="0">
                <a:latin typeface="Times New Roman" charset="0"/>
                <a:cs typeface="Times New Roman" charset="0"/>
              </a:rPr>
              <a:t>別忘了：自由電子氣的電子還是比較像波！</a:t>
            </a:r>
          </a:p>
        </p:txBody>
      </p:sp>
      <p:sp>
        <p:nvSpPr>
          <p:cNvPr id="2" name="文字方塊 15">
            <a:extLst>
              <a:ext uri="{FF2B5EF4-FFF2-40B4-BE49-F238E27FC236}">
                <a16:creationId xmlns:a16="http://schemas.microsoft.com/office/drawing/2014/main" id="{5119D71F-9FC5-13BF-3C18-807ED750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103" y="449906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dirty="0">
                <a:latin typeface="Times New Roman" charset="0"/>
                <a:cs typeface="Times New Roman" charset="0"/>
              </a:rPr>
              <a:t>三維</a:t>
            </a:r>
            <a:r>
              <a:rPr lang="en-US" altLang="zh-TW" dirty="0"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latin typeface="Times New Roman" charset="0"/>
                <a:cs typeface="Times New Roman" charset="0"/>
              </a:rPr>
              <a:t>簡化為三個一維</a:t>
            </a:r>
            <a:r>
              <a:rPr lang="en-US" altLang="zh-TW" dirty="0"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latin typeface="Times New Roman" charset="0"/>
                <a:cs typeface="Times New Roman" charset="0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9D1EB-5DBC-D3C3-53CF-8A022E18F322}"/>
              </a:ext>
            </a:extLst>
          </p:cNvPr>
          <p:cNvSpPr txBox="1"/>
          <p:nvPr/>
        </p:nvSpPr>
        <p:spPr bwMode="auto">
          <a:xfrm>
            <a:off x="4025103" y="1323482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注意箱壁上波函數必須是零！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067D9F-D66B-1C06-F58B-4A781AAEF665}"/>
              </a:ext>
            </a:extLst>
          </p:cNvPr>
          <p:cNvSpPr txBox="1"/>
          <p:nvPr/>
        </p:nvSpPr>
        <p:spPr bwMode="auto">
          <a:xfrm>
            <a:off x="4025103" y="1756954"/>
            <a:ext cx="51433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每一個方向有一個量子數，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0428B3-AE42-F6EC-DD64-D203B4CAAD33}"/>
                  </a:ext>
                </a:extLst>
              </p:cNvPr>
              <p:cNvSpPr txBox="1"/>
              <p:nvPr/>
            </p:nvSpPr>
            <p:spPr bwMode="auto">
              <a:xfrm>
                <a:off x="4025103" y="2147393"/>
                <a:ext cx="4572000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一組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/>
                  <a:t>對應一個態！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0428B3-AE42-F6EC-DD64-D203B4CAA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5103" y="2147393"/>
                <a:ext cx="4572000" cy="411010"/>
              </a:xfrm>
              <a:prstGeom prst="rect">
                <a:avLst/>
              </a:prstGeom>
              <a:blipFill>
                <a:blip r:embed="rId11"/>
                <a:stretch>
                  <a:fillRect l="-1108" b="-1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C11BDF61-80E3-F839-1428-2614089718C5}"/>
              </a:ext>
            </a:extLst>
          </p:cNvPr>
          <p:cNvSpPr/>
          <p:nvPr/>
        </p:nvSpPr>
        <p:spPr>
          <a:xfrm>
            <a:off x="1547664" y="3068960"/>
            <a:ext cx="576064" cy="826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EEC75E53-1BF2-10CB-6FA6-2C8E7D7B08D3}"/>
                  </a:ext>
                </a:extLst>
              </p:cNvPr>
              <p:cNvSpPr txBox="1"/>
              <p:nvPr/>
            </p:nvSpPr>
            <p:spPr bwMode="auto">
              <a:xfrm>
                <a:off x="1655144" y="2693221"/>
                <a:ext cx="36110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EEC75E53-1BF2-10CB-6FA6-2C8E7D7B0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5144" y="2693221"/>
                <a:ext cx="36110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911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 animBg="1"/>
      <p:bldP spid="16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10786</TotalTime>
  <Words>3614</Words>
  <Application>Microsoft Macintosh PowerPoint</Application>
  <PresentationFormat>On-screen Show (4:3)</PresentationFormat>
  <Paragraphs>512</Paragraphs>
  <Slides>71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2" baseType="lpstr">
      <vt:lpstr>Linux Libertine</vt:lpstr>
      <vt:lpstr>PMingLiU</vt:lpstr>
      <vt:lpstr>PMingLiU</vt:lpstr>
      <vt:lpstr>Arial</vt:lpstr>
      <vt:lpstr>Calibri</vt:lpstr>
      <vt:lpstr>Cambria Math</vt:lpstr>
      <vt:lpstr>Helvetica Neue</vt:lpstr>
      <vt:lpstr>Tahoma</vt:lpstr>
      <vt:lpstr>Times New Roman</vt:lpstr>
      <vt:lpstr>Office 佈景主題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536</cp:revision>
  <dcterms:created xsi:type="dcterms:W3CDTF">2008-03-17T12:32:20Z</dcterms:created>
  <dcterms:modified xsi:type="dcterms:W3CDTF">2023-05-30T12:05:26Z</dcterms:modified>
</cp:coreProperties>
</file>