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5"/>
  </p:notesMasterIdLst>
  <p:handoutMasterIdLst>
    <p:handoutMasterId r:id="rId156"/>
  </p:handoutMasterIdLst>
  <p:sldIdLst>
    <p:sldId id="1833" r:id="rId2"/>
    <p:sldId id="361" r:id="rId3"/>
    <p:sldId id="1803" r:id="rId4"/>
    <p:sldId id="1870" r:id="rId5"/>
    <p:sldId id="573" r:id="rId6"/>
    <p:sldId id="332" r:id="rId7"/>
    <p:sldId id="405" r:id="rId8"/>
    <p:sldId id="407" r:id="rId9"/>
    <p:sldId id="282" r:id="rId10"/>
    <p:sldId id="408" r:id="rId11"/>
    <p:sldId id="409" r:id="rId12"/>
    <p:sldId id="1868" r:id="rId13"/>
    <p:sldId id="1834" r:id="rId14"/>
    <p:sldId id="1828" r:id="rId15"/>
    <p:sldId id="362" r:id="rId16"/>
    <p:sldId id="1852" r:id="rId17"/>
    <p:sldId id="563" r:id="rId18"/>
    <p:sldId id="1832" r:id="rId19"/>
    <p:sldId id="1859" r:id="rId20"/>
    <p:sldId id="1831" r:id="rId21"/>
    <p:sldId id="1835" r:id="rId22"/>
    <p:sldId id="1838" r:id="rId23"/>
    <p:sldId id="1887" r:id="rId24"/>
    <p:sldId id="497" r:id="rId25"/>
    <p:sldId id="498" r:id="rId26"/>
    <p:sldId id="1878" r:id="rId27"/>
    <p:sldId id="1889" r:id="rId28"/>
    <p:sldId id="334" r:id="rId29"/>
    <p:sldId id="335" r:id="rId30"/>
    <p:sldId id="345" r:id="rId31"/>
    <p:sldId id="528" r:id="rId32"/>
    <p:sldId id="373" r:id="rId33"/>
    <p:sldId id="1872" r:id="rId34"/>
    <p:sldId id="1873" r:id="rId35"/>
    <p:sldId id="1874" r:id="rId36"/>
    <p:sldId id="1875" r:id="rId37"/>
    <p:sldId id="1876" r:id="rId38"/>
    <p:sldId id="1877" r:id="rId39"/>
    <p:sldId id="1050" r:id="rId40"/>
    <p:sldId id="1839" r:id="rId41"/>
    <p:sldId id="1843" r:id="rId42"/>
    <p:sldId id="1840" r:id="rId43"/>
    <p:sldId id="1841" r:id="rId44"/>
    <p:sldId id="1842" r:id="rId45"/>
    <p:sldId id="1845" r:id="rId46"/>
    <p:sldId id="1846" r:id="rId47"/>
    <p:sldId id="1847" r:id="rId48"/>
    <p:sldId id="1844" r:id="rId49"/>
    <p:sldId id="978" r:id="rId50"/>
    <p:sldId id="1044" r:id="rId51"/>
    <p:sldId id="565" r:id="rId52"/>
    <p:sldId id="456" r:id="rId53"/>
    <p:sldId id="1817" r:id="rId54"/>
    <p:sldId id="387" r:id="rId55"/>
    <p:sldId id="388" r:id="rId56"/>
    <p:sldId id="389" r:id="rId57"/>
    <p:sldId id="390" r:id="rId58"/>
    <p:sldId id="386" r:id="rId59"/>
    <p:sldId id="1856" r:id="rId60"/>
    <p:sldId id="1854" r:id="rId61"/>
    <p:sldId id="1858" r:id="rId62"/>
    <p:sldId id="1855" r:id="rId63"/>
    <p:sldId id="568" r:id="rId64"/>
    <p:sldId id="1866" r:id="rId65"/>
    <p:sldId id="1867" r:id="rId66"/>
    <p:sldId id="1820" r:id="rId67"/>
    <p:sldId id="1890" r:id="rId68"/>
    <p:sldId id="1909" r:id="rId69"/>
    <p:sldId id="1910" r:id="rId70"/>
    <p:sldId id="1891" r:id="rId71"/>
    <p:sldId id="1911" r:id="rId72"/>
    <p:sldId id="1853" r:id="rId73"/>
    <p:sldId id="1821" r:id="rId74"/>
    <p:sldId id="1819" r:id="rId75"/>
    <p:sldId id="1822" r:id="rId76"/>
    <p:sldId id="1824" r:id="rId77"/>
    <p:sldId id="1818" r:id="rId78"/>
    <p:sldId id="1848" r:id="rId79"/>
    <p:sldId id="1849" r:id="rId80"/>
    <p:sldId id="1851" r:id="rId81"/>
    <p:sldId id="1869" r:id="rId82"/>
    <p:sldId id="526" r:id="rId83"/>
    <p:sldId id="372" r:id="rId84"/>
    <p:sldId id="1827" r:id="rId85"/>
    <p:sldId id="1892" r:id="rId86"/>
    <p:sldId id="371" r:id="rId87"/>
    <p:sldId id="1863" r:id="rId88"/>
    <p:sldId id="1826" r:id="rId89"/>
    <p:sldId id="527" r:id="rId90"/>
    <p:sldId id="1825" r:id="rId91"/>
    <p:sldId id="1893" r:id="rId92"/>
    <p:sldId id="1894" r:id="rId93"/>
    <p:sldId id="1908" r:id="rId94"/>
    <p:sldId id="1906" r:id="rId95"/>
    <p:sldId id="496" r:id="rId96"/>
    <p:sldId id="545" r:id="rId97"/>
    <p:sldId id="1907" r:id="rId98"/>
    <p:sldId id="1896" r:id="rId99"/>
    <p:sldId id="1897" r:id="rId100"/>
    <p:sldId id="1898" r:id="rId101"/>
    <p:sldId id="1899" r:id="rId102"/>
    <p:sldId id="1900" r:id="rId103"/>
    <p:sldId id="1901" r:id="rId104"/>
    <p:sldId id="1902" r:id="rId105"/>
    <p:sldId id="1903" r:id="rId106"/>
    <p:sldId id="546" r:id="rId107"/>
    <p:sldId id="1860" r:id="rId108"/>
    <p:sldId id="1862" r:id="rId109"/>
    <p:sldId id="1895" r:id="rId110"/>
    <p:sldId id="360" r:id="rId111"/>
    <p:sldId id="364" r:id="rId112"/>
    <p:sldId id="1904" r:id="rId113"/>
    <p:sldId id="1865" r:id="rId114"/>
    <p:sldId id="381" r:id="rId115"/>
    <p:sldId id="543" r:id="rId116"/>
    <p:sldId id="544" r:id="rId117"/>
    <p:sldId id="365" r:id="rId118"/>
    <p:sldId id="1886" r:id="rId119"/>
    <p:sldId id="1879" r:id="rId120"/>
    <p:sldId id="1885" r:id="rId121"/>
    <p:sldId id="547" r:id="rId122"/>
    <p:sldId id="1883" r:id="rId123"/>
    <p:sldId id="1884" r:id="rId124"/>
    <p:sldId id="377" r:id="rId125"/>
    <p:sldId id="549" r:id="rId126"/>
    <p:sldId id="1882" r:id="rId127"/>
    <p:sldId id="1880" r:id="rId128"/>
    <p:sldId id="548" r:id="rId129"/>
    <p:sldId id="1881" r:id="rId130"/>
    <p:sldId id="574" r:id="rId131"/>
    <p:sldId id="532" r:id="rId132"/>
    <p:sldId id="380" r:id="rId133"/>
    <p:sldId id="379" r:id="rId134"/>
    <p:sldId id="366" r:id="rId135"/>
    <p:sldId id="533" r:id="rId136"/>
    <p:sldId id="575" r:id="rId137"/>
    <p:sldId id="542" r:id="rId138"/>
    <p:sldId id="550" r:id="rId139"/>
    <p:sldId id="534" r:id="rId140"/>
    <p:sldId id="551" r:id="rId141"/>
    <p:sldId id="552" r:id="rId142"/>
    <p:sldId id="367" r:id="rId143"/>
    <p:sldId id="535" r:id="rId144"/>
    <p:sldId id="536" r:id="rId145"/>
    <p:sldId id="537" r:id="rId146"/>
    <p:sldId id="378" r:id="rId147"/>
    <p:sldId id="383" r:id="rId148"/>
    <p:sldId id="382" r:id="rId149"/>
    <p:sldId id="384" r:id="rId150"/>
    <p:sldId id="398" r:id="rId151"/>
    <p:sldId id="385" r:id="rId152"/>
    <p:sldId id="415" r:id="rId153"/>
    <p:sldId id="416" r:id="rId154"/>
  </p:sldIdLst>
  <p:sldSz cx="9144000" cy="6858000" type="screen4x3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0"/>
        <a:cs typeface="新細明體" charset="0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0"/>
        <a:cs typeface="新細明體" charset="0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0"/>
        <a:cs typeface="新細明體" charset="0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0"/>
        <a:cs typeface="新細明體" charset="0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0"/>
        <a:cs typeface="新細明體" charset="0"/>
      </a:defRPr>
    </a:lvl5pPr>
    <a:lvl6pPr marL="2286000" algn="l" defTabSz="457200" rtl="0" eaLnBrk="1" latinLnBrk="0" hangingPunct="1">
      <a:defRPr kumimoji="1" kern="1200">
        <a:solidFill>
          <a:schemeClr val="tx1"/>
        </a:solidFill>
        <a:latin typeface="Arial" charset="0"/>
        <a:ea typeface="新細明體" charset="0"/>
        <a:cs typeface="新細明體" charset="0"/>
      </a:defRPr>
    </a:lvl6pPr>
    <a:lvl7pPr marL="2743200" algn="l" defTabSz="457200" rtl="0" eaLnBrk="1" latinLnBrk="0" hangingPunct="1">
      <a:defRPr kumimoji="1" kern="1200">
        <a:solidFill>
          <a:schemeClr val="tx1"/>
        </a:solidFill>
        <a:latin typeface="Arial" charset="0"/>
        <a:ea typeface="新細明體" charset="0"/>
        <a:cs typeface="新細明體" charset="0"/>
      </a:defRPr>
    </a:lvl7pPr>
    <a:lvl8pPr marL="3200400" algn="l" defTabSz="457200" rtl="0" eaLnBrk="1" latinLnBrk="0" hangingPunct="1">
      <a:defRPr kumimoji="1" kern="1200">
        <a:solidFill>
          <a:schemeClr val="tx1"/>
        </a:solidFill>
        <a:latin typeface="Arial" charset="0"/>
        <a:ea typeface="新細明體" charset="0"/>
        <a:cs typeface="新細明體" charset="0"/>
      </a:defRPr>
    </a:lvl8pPr>
    <a:lvl9pPr marL="3657600" algn="l" defTabSz="457200" rtl="0" eaLnBrk="1" latinLnBrk="0" hangingPunct="1">
      <a:defRPr kumimoji="1" kern="1200">
        <a:solidFill>
          <a:schemeClr val="tx1"/>
        </a:solidFill>
        <a:latin typeface="Arial" charset="0"/>
        <a:ea typeface="新細明體" charset="0"/>
        <a:cs typeface="新細明體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9300"/>
    <a:srgbClr val="CC3399"/>
    <a:srgbClr val="66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115"/>
    <p:restoredTop sz="96197" autoAdjust="0"/>
  </p:normalViewPr>
  <p:slideViewPr>
    <p:cSldViewPr>
      <p:cViewPr varScale="1">
        <p:scale>
          <a:sx n="92" d="100"/>
          <a:sy n="92" d="100"/>
        </p:scale>
        <p:origin x="176" y="2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theme" Target="theme/theme1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tableStyles" Target="tableStyles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notesMaster" Target="notesMasters/notesMaster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handoutMaster" Target="handoutMasters/handoutMaster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48AB7B3-28CE-EB48-82BF-E373403BC0FD}" type="datetimeFigureOut">
              <a:rPr lang="zh-TW" altLang="en-US"/>
              <a:pPr/>
              <a:t>2023/5/11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F898D7B-F0D9-BB42-A27C-15D50A29E167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256770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304C246-3A2B-F348-9465-8E68C4C0E5EF}" type="datetimeFigureOut">
              <a:rPr lang="zh-TW" altLang="en-US"/>
              <a:pPr/>
              <a:t>2023/5/11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3947E1B-FF17-7548-9E10-A7BBA981013C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180477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C21B851-A435-A94C-9A08-BA190C238983}" type="datetimeFigureOut">
              <a:rPr lang="zh-TW" altLang="en-US"/>
              <a:pPr/>
              <a:t>2023/5/11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BFA6A8-BB60-1048-834C-2C4D86F3F513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455807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CAAB96D-D590-4645-B8A4-8251465EC80D}" type="datetimeFigureOut">
              <a:rPr lang="zh-TW" altLang="en-US"/>
              <a:pPr/>
              <a:t>2023/5/11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D1D9E5-7591-984C-8777-C30518FCE13C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18104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E0BB044-C07D-B149-9228-3FFB26309AC3}" type="datetimeFigureOut">
              <a:rPr lang="zh-TW" altLang="en-US"/>
              <a:pPr/>
              <a:t>2023/5/11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4038F9-B5DA-1841-845C-B1DBACCEB4C6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15508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AB680F0-B15D-2042-A9DD-01D417DAAF47}" type="datetimeFigureOut">
              <a:rPr lang="zh-TW" altLang="en-US"/>
              <a:pPr/>
              <a:t>2023/5/11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B6AE2E-D9FA-2D49-BCDB-4BF568AADA36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57555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7864202-FC2F-CF45-86A3-7A12ECA7BB93}" type="datetimeFigureOut">
              <a:rPr lang="zh-TW" altLang="en-US"/>
              <a:pPr/>
              <a:t>2023/5/11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20CDE5-27F1-464B-AF1E-648F1F0386D5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78602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1A3DD29-39C0-E84E-9F95-7743502D6FF7}" type="datetimeFigureOut">
              <a:rPr lang="zh-TW" altLang="en-US"/>
              <a:pPr/>
              <a:t>2023/5/11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AEF304-D9FD-ED49-8F4C-7C885158934B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828058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071F76D-1C65-1148-A1F1-7C9168D2D7C3}" type="datetimeFigureOut">
              <a:rPr lang="zh-TW" altLang="en-US"/>
              <a:pPr/>
              <a:t>2023/5/11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66379D-893C-7942-9AFB-D3BE5C77F0E4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74005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E971128-EDE1-D341-9589-F61BF3CA10DD}" type="datetimeFigureOut">
              <a:rPr lang="zh-TW" altLang="en-US"/>
              <a:pPr/>
              <a:t>2023/5/11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8A3137-585D-8943-A153-675EA86748F6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32084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1E2B254-1E6A-C74A-9873-724327BAA65D}" type="datetimeFigureOut">
              <a:rPr lang="zh-TW" altLang="en-US"/>
              <a:pPr/>
              <a:t>2023/5/11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FF7C92-676F-C447-9CBC-78F50A693BAF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312785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E3954ED-3537-A34C-8B72-3DF09C34A270}" type="datetimeFigureOut">
              <a:rPr lang="zh-TW" altLang="en-US"/>
              <a:pPr/>
              <a:t>2023/5/11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A8ECA9-BEF3-4445-98B7-63021BABA4F9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23680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C1F01D4-B39C-9B48-9FBB-8FFED6DF1529}" type="datetimeFigureOut">
              <a:rPr lang="zh-TW" altLang="en-US"/>
              <a:pPr/>
              <a:t>2023/5/11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2B5952-7D6B-1B43-90E6-D11FC5EAE46D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67823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29699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kumimoji="0"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7DE32DF6-3493-534B-8A77-B18DA6667262}" type="datetimeFigureOut">
              <a:rPr lang="zh-TW" altLang="en-US"/>
              <a:pPr/>
              <a:t>2023/5/11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kumimoji="0"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0F8BD758-6FD0-1441-BB7C-CB648216DB9E}" type="slidenum">
              <a:rPr lang="zh-TW" altLang="en-US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  <a:cs typeface="新細明體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0.png"/><Relationship Id="rId3" Type="http://schemas.openxmlformats.org/officeDocument/2006/relationships/image" Target="../media/image370.png"/><Relationship Id="rId7" Type="http://schemas.openxmlformats.org/officeDocument/2006/relationships/image" Target="../media/image280.png"/><Relationship Id="rId12" Type="http://schemas.openxmlformats.org/officeDocument/2006/relationships/image" Target="../media/image4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12.png"/><Relationship Id="rId11" Type="http://schemas.openxmlformats.org/officeDocument/2006/relationships/image" Target="../media/image40.png"/><Relationship Id="rId5" Type="http://schemas.openxmlformats.org/officeDocument/2006/relationships/image" Target="../media/image390.png"/><Relationship Id="rId10" Type="http://schemas.openxmlformats.org/officeDocument/2006/relationships/image" Target="../media/image310.png"/><Relationship Id="rId4" Type="http://schemas.openxmlformats.org/officeDocument/2006/relationships/image" Target="../media/image380.png"/><Relationship Id="rId9" Type="http://schemas.openxmlformats.org/officeDocument/2006/relationships/image" Target="../media/image300.pn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4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6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7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8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9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1.png"/><Relationship Id="rId2" Type="http://schemas.openxmlformats.org/officeDocument/2006/relationships/image" Target="../media/image261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2.png"/><Relationship Id="rId4" Type="http://schemas.openxmlformats.org/officeDocument/2006/relationships/image" Target="../media/image212.jpe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63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7.png"/><Relationship Id="rId2" Type="http://schemas.openxmlformats.org/officeDocument/2006/relationships/image" Target="../media/image26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9.png"/><Relationship Id="rId4" Type="http://schemas.openxmlformats.org/officeDocument/2006/relationships/image" Target="../media/image264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6.png"/><Relationship Id="rId2" Type="http://schemas.openxmlformats.org/officeDocument/2006/relationships/image" Target="../media/image26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gif"/><Relationship Id="rId4" Type="http://schemas.openxmlformats.org/officeDocument/2006/relationships/hyperlink" Target="http://upload.wikimedia.org/wikipedia/commons/6/6d/Translational_motion.gif" TargetMode="Externa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jpeg"/><Relationship Id="rId2" Type="http://schemas.openxmlformats.org/officeDocument/2006/relationships/image" Target="../media/image267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jpeg"/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4.png"/><Relationship Id="rId7" Type="http://schemas.openxmlformats.org/officeDocument/2006/relationships/image" Target="../media/image276.png"/><Relationship Id="rId2" Type="http://schemas.openxmlformats.org/officeDocument/2006/relationships/image" Target="../media/image2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8.jpeg"/><Relationship Id="rId5" Type="http://schemas.openxmlformats.org/officeDocument/2006/relationships/image" Target="../media/image238.png"/><Relationship Id="rId4" Type="http://schemas.openxmlformats.org/officeDocument/2006/relationships/image" Target="../media/image267.jpeg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2.png"/><Relationship Id="rId2" Type="http://schemas.openxmlformats.org/officeDocument/2006/relationships/image" Target="../media/image2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8.png"/><Relationship Id="rId5" Type="http://schemas.openxmlformats.org/officeDocument/2006/relationships/image" Target="../media/image277.png"/><Relationship Id="rId4" Type="http://schemas.openxmlformats.org/officeDocument/2006/relationships/image" Target="../media/image275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0.png"/><Relationship Id="rId2" Type="http://schemas.openxmlformats.org/officeDocument/2006/relationships/image" Target="../media/image27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1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7.jpeg"/><Relationship Id="rId2" Type="http://schemas.openxmlformats.org/officeDocument/2006/relationships/image" Target="../media/image279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jpeg"/><Relationship Id="rId2" Type="http://schemas.openxmlformats.org/officeDocument/2006/relationships/image" Target="../media/image279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1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3.jpeg"/><Relationship Id="rId2" Type="http://schemas.openxmlformats.org/officeDocument/2006/relationships/image" Target="../media/image28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5.jp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8.png"/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9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1.png"/><Relationship Id="rId2" Type="http://schemas.openxmlformats.org/officeDocument/2006/relationships/image" Target="../media/image28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3.png"/><Relationship Id="rId5" Type="http://schemas.openxmlformats.org/officeDocument/2006/relationships/image" Target="../media/image292.png"/><Relationship Id="rId4" Type="http://schemas.openxmlformats.org/officeDocument/2006/relationships/image" Target="../media/image238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5.jpeg"/><Relationship Id="rId7" Type="http://schemas.openxmlformats.org/officeDocument/2006/relationships/image" Target="../media/image299.png"/><Relationship Id="rId2" Type="http://schemas.openxmlformats.org/officeDocument/2006/relationships/image" Target="../media/image2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8.png"/><Relationship Id="rId5" Type="http://schemas.openxmlformats.org/officeDocument/2006/relationships/image" Target="../media/image286.jpeg"/><Relationship Id="rId4" Type="http://schemas.openxmlformats.org/officeDocument/2006/relationships/image" Target="../media/image296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5.jpeg"/><Relationship Id="rId2" Type="http://schemas.openxmlformats.org/officeDocument/2006/relationships/image" Target="../media/image28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8.jpe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9.jpeg"/><Relationship Id="rId2" Type="http://schemas.openxmlformats.org/officeDocument/2006/relationships/image" Target="../media/image289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5.png"/><Relationship Id="rId2" Type="http://schemas.openxmlformats.org/officeDocument/2006/relationships/image" Target="../media/image29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3.jpe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3.jpeg"/><Relationship Id="rId2" Type="http://schemas.openxmlformats.org/officeDocument/2006/relationships/image" Target="../media/image29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7.png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7.pn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5.jpeg"/><Relationship Id="rId2" Type="http://schemas.openxmlformats.org/officeDocument/2006/relationships/image" Target="../media/image302.pn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4.png"/><Relationship Id="rId7" Type="http://schemas.openxmlformats.org/officeDocument/2006/relationships/image" Target="../media/image470.png"/><Relationship Id="rId2" Type="http://schemas.openxmlformats.org/officeDocument/2006/relationships/image" Target="../media/image4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10" Type="http://schemas.openxmlformats.org/officeDocument/2006/relationships/image" Target="../media/image20.jpg"/><Relationship Id="rId4" Type="http://schemas.openxmlformats.org/officeDocument/2006/relationships/image" Target="../media/image45.png"/><Relationship Id="rId9" Type="http://schemas.openxmlformats.org/officeDocument/2006/relationships/image" Target="../media/image49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6.jpeg"/><Relationship Id="rId2" Type="http://schemas.openxmlformats.org/officeDocument/2006/relationships/image" Target="../media/image28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3.jpeg"/><Relationship Id="rId4" Type="http://schemas.openxmlformats.org/officeDocument/2006/relationships/image" Target="../media/image288.jpe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6.jpeg"/><Relationship Id="rId2" Type="http://schemas.openxmlformats.org/officeDocument/2006/relationships/image" Target="../media/image28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3.png"/><Relationship Id="rId4" Type="http://schemas.openxmlformats.org/officeDocument/2006/relationships/image" Target="../media/image288.jpe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2.png"/><Relationship Id="rId2" Type="http://schemas.openxmlformats.org/officeDocument/2006/relationships/image" Target="../media/image304.jpe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6.jpeg"/><Relationship Id="rId2" Type="http://schemas.openxmlformats.org/officeDocument/2006/relationships/image" Target="../media/image30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2.png"/></Relationships>
</file>

<file path=ppt/slides/_rels/slide1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0.png"/><Relationship Id="rId3" Type="http://schemas.openxmlformats.org/officeDocument/2006/relationships/image" Target="../media/image2870.png"/><Relationship Id="rId7" Type="http://schemas.openxmlformats.org/officeDocument/2006/relationships/image" Target="../media/image1080.png"/><Relationship Id="rId2" Type="http://schemas.openxmlformats.org/officeDocument/2006/relationships/image" Target="../media/image30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10.png"/><Relationship Id="rId5" Type="http://schemas.openxmlformats.org/officeDocument/2006/relationships/image" Target="../media/image2890.png"/><Relationship Id="rId4" Type="http://schemas.openxmlformats.org/officeDocument/2006/relationships/image" Target="../media/image2880.png"/><Relationship Id="rId9" Type="http://schemas.openxmlformats.org/officeDocument/2006/relationships/image" Target="../media/image308.png"/></Relationships>
</file>

<file path=ppt/slides/_rels/slide1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0.png"/><Relationship Id="rId3" Type="http://schemas.openxmlformats.org/officeDocument/2006/relationships/image" Target="../media/image1400.png"/><Relationship Id="rId7" Type="http://schemas.openxmlformats.org/officeDocument/2006/relationships/image" Target="../media/image1440.png"/><Relationship Id="rId2" Type="http://schemas.openxmlformats.org/officeDocument/2006/relationships/image" Target="../media/image30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30.png"/><Relationship Id="rId5" Type="http://schemas.openxmlformats.org/officeDocument/2006/relationships/image" Target="../media/image1420.png"/><Relationship Id="rId4" Type="http://schemas.openxmlformats.org/officeDocument/2006/relationships/image" Target="../media/image1410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1.png"/><Relationship Id="rId2" Type="http://schemas.openxmlformats.org/officeDocument/2006/relationships/image" Target="../media/image30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4.png"/><Relationship Id="rId5" Type="http://schemas.openxmlformats.org/officeDocument/2006/relationships/image" Target="../media/image313.png"/><Relationship Id="rId4" Type="http://schemas.openxmlformats.org/officeDocument/2006/relationships/image" Target="../media/image312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6.png"/><Relationship Id="rId2" Type="http://schemas.openxmlformats.org/officeDocument/2006/relationships/image" Target="../media/image315.pn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0.png"/><Relationship Id="rId3" Type="http://schemas.openxmlformats.org/officeDocument/2006/relationships/image" Target="../media/image318.png"/><Relationship Id="rId7" Type="http://schemas.openxmlformats.org/officeDocument/2006/relationships/image" Target="../media/image319.png"/><Relationship Id="rId2" Type="http://schemas.openxmlformats.org/officeDocument/2006/relationships/image" Target="../media/image3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5.jpeg"/><Relationship Id="rId5" Type="http://schemas.openxmlformats.org/officeDocument/2006/relationships/image" Target="../media/image1490.png"/><Relationship Id="rId10" Type="http://schemas.openxmlformats.org/officeDocument/2006/relationships/image" Target="../media/image1530.png"/><Relationship Id="rId4" Type="http://schemas.openxmlformats.org/officeDocument/2006/relationships/image" Target="../media/image1480.png"/><Relationship Id="rId9" Type="http://schemas.openxmlformats.org/officeDocument/2006/relationships/image" Target="../media/image1520.pn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6.png"/><Relationship Id="rId2" Type="http://schemas.openxmlformats.org/officeDocument/2006/relationships/image" Target="../media/image3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2.png"/><Relationship Id="rId7" Type="http://schemas.openxmlformats.org/officeDocument/2006/relationships/image" Target="../media/image326.png"/><Relationship Id="rId2" Type="http://schemas.openxmlformats.org/officeDocument/2006/relationships/image" Target="../media/image3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5.png"/><Relationship Id="rId5" Type="http://schemas.openxmlformats.org/officeDocument/2006/relationships/image" Target="../media/image324.png"/><Relationship Id="rId4" Type="http://schemas.openxmlformats.org/officeDocument/2006/relationships/image" Target="../media/image323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8.png"/><Relationship Id="rId2" Type="http://schemas.openxmlformats.org/officeDocument/2006/relationships/image" Target="../media/image327.gif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8.png"/><Relationship Id="rId2" Type="http://schemas.openxmlformats.org/officeDocument/2006/relationships/image" Target="../media/image329.jpe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1.png"/><Relationship Id="rId2" Type="http://schemas.openxmlformats.org/officeDocument/2006/relationships/image" Target="../media/image330.jpe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3.png"/><Relationship Id="rId2" Type="http://schemas.openxmlformats.org/officeDocument/2006/relationships/image" Target="../media/image332.pn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4.png"/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6.jpeg"/><Relationship Id="rId2" Type="http://schemas.openxmlformats.org/officeDocument/2006/relationships/image" Target="../media/image3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7.jpeg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8.jpe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9.bin"/><Relationship Id="rId7" Type="http://schemas.openxmlformats.org/officeDocument/2006/relationships/image" Target="../media/image343.jpeg"/><Relationship Id="rId2" Type="http://schemas.openxmlformats.org/officeDocument/2006/relationships/image" Target="../media/image3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2.jpeg"/><Relationship Id="rId5" Type="http://schemas.openxmlformats.org/officeDocument/2006/relationships/image" Target="../media/image341.jpeg"/><Relationship Id="rId4" Type="http://schemas.openxmlformats.org/officeDocument/2006/relationships/image" Target="../media/image340.wmf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5.jpeg"/><Relationship Id="rId2" Type="http://schemas.openxmlformats.org/officeDocument/2006/relationships/image" Target="../media/image3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7.jpeg"/><Relationship Id="rId5" Type="http://schemas.openxmlformats.org/officeDocument/2006/relationships/image" Target="../media/image346.wmf"/><Relationship Id="rId4" Type="http://schemas.openxmlformats.org/officeDocument/2006/relationships/oleObject" Target="../embeddings/oleObject40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0.png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9.jpeg"/><Relationship Id="rId7" Type="http://schemas.openxmlformats.org/officeDocument/2006/relationships/image" Target="../media/image340.wmf"/><Relationship Id="rId2" Type="http://schemas.openxmlformats.org/officeDocument/2006/relationships/image" Target="../media/image348.jpe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42.bin"/><Relationship Id="rId5" Type="http://schemas.openxmlformats.org/officeDocument/2006/relationships/image" Target="../media/image346.wmf"/><Relationship Id="rId4" Type="http://schemas.openxmlformats.org/officeDocument/2006/relationships/oleObject" Target="../embeddings/oleObject41.bin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1.jpeg"/><Relationship Id="rId2" Type="http://schemas.openxmlformats.org/officeDocument/2006/relationships/image" Target="../media/image350.jpe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3.jpeg"/><Relationship Id="rId2" Type="http://schemas.openxmlformats.org/officeDocument/2006/relationships/image" Target="../media/image3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4.jpeg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0.png"/><Relationship Id="rId5" Type="http://schemas.openxmlformats.org/officeDocument/2006/relationships/image" Target="../media/image500.png"/><Relationship Id="rId4" Type="http://schemas.openxmlformats.org/officeDocument/2006/relationships/image" Target="../media/image49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40.png"/><Relationship Id="rId7" Type="http://schemas.openxmlformats.org/officeDocument/2006/relationships/image" Target="../media/image54.png"/><Relationship Id="rId2" Type="http://schemas.openxmlformats.org/officeDocument/2006/relationships/image" Target="../media/image5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2.png"/><Relationship Id="rId5" Type="http://schemas.openxmlformats.org/officeDocument/2006/relationships/image" Target="../media/image46.png"/><Relationship Id="rId4" Type="http://schemas.openxmlformats.org/officeDocument/2006/relationships/image" Target="../media/image471.png"/><Relationship Id="rId9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2.png"/><Relationship Id="rId3" Type="http://schemas.openxmlformats.org/officeDocument/2006/relationships/image" Target="../media/image460.png"/><Relationship Id="rId7" Type="http://schemas.openxmlformats.org/officeDocument/2006/relationships/image" Target="../media/image58.png"/><Relationship Id="rId12" Type="http://schemas.openxmlformats.org/officeDocument/2006/relationships/image" Target="../media/image71.png"/><Relationship Id="rId2" Type="http://schemas.openxmlformats.org/officeDocument/2006/relationships/image" Target="../media/image46.png"/><Relationship Id="rId16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61.png"/><Relationship Id="rId5" Type="http://schemas.openxmlformats.org/officeDocument/2006/relationships/image" Target="../media/image531.png"/><Relationship Id="rId15" Type="http://schemas.openxmlformats.org/officeDocument/2006/relationships/image" Target="../media/image64.png"/><Relationship Id="rId10" Type="http://schemas.openxmlformats.org/officeDocument/2006/relationships/image" Target="../media/image60.png"/><Relationship Id="rId4" Type="http://schemas.openxmlformats.org/officeDocument/2006/relationships/image" Target="../media/image511.png"/><Relationship Id="rId9" Type="http://schemas.openxmlformats.org/officeDocument/2006/relationships/image" Target="../media/image65.png"/><Relationship Id="rId14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7" Type="http://schemas.openxmlformats.org/officeDocument/2006/relationships/image" Target="../media/image80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9" Type="http://schemas.openxmlformats.org/officeDocument/2006/relationships/image" Target="../media/image6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tiff"/><Relationship Id="rId13" Type="http://schemas.openxmlformats.org/officeDocument/2006/relationships/image" Target="../media/image82.png"/><Relationship Id="rId18" Type="http://schemas.openxmlformats.org/officeDocument/2006/relationships/image" Target="../media/image87.png"/><Relationship Id="rId3" Type="http://schemas.openxmlformats.org/officeDocument/2006/relationships/image" Target="../media/image711.png"/><Relationship Id="rId7" Type="http://schemas.openxmlformats.org/officeDocument/2006/relationships/image" Target="../media/image661.png"/><Relationship Id="rId12" Type="http://schemas.openxmlformats.org/officeDocument/2006/relationships/image" Target="../media/image78.png"/><Relationship Id="rId17" Type="http://schemas.openxmlformats.org/officeDocument/2006/relationships/image" Target="../media/image86.png"/><Relationship Id="rId2" Type="http://schemas.openxmlformats.org/officeDocument/2006/relationships/image" Target="../media/image702.png"/><Relationship Id="rId16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1.png"/><Relationship Id="rId11" Type="http://schemas.openxmlformats.org/officeDocument/2006/relationships/image" Target="../media/image77.png"/><Relationship Id="rId5" Type="http://schemas.openxmlformats.org/officeDocument/2006/relationships/image" Target="../media/image69.png"/><Relationship Id="rId15" Type="http://schemas.openxmlformats.org/officeDocument/2006/relationships/image" Target="../media/image84.png"/><Relationship Id="rId10" Type="http://schemas.openxmlformats.org/officeDocument/2006/relationships/image" Target="../media/image76.png"/><Relationship Id="rId4" Type="http://schemas.openxmlformats.org/officeDocument/2006/relationships/image" Target="../media/image722.png"/><Relationship Id="rId9" Type="http://schemas.openxmlformats.org/officeDocument/2006/relationships/image" Target="../media/image691.png"/><Relationship Id="rId14" Type="http://schemas.openxmlformats.org/officeDocument/2006/relationships/image" Target="../media/image8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0.png"/><Relationship Id="rId3" Type="http://schemas.openxmlformats.org/officeDocument/2006/relationships/image" Target="../media/image820.png"/><Relationship Id="rId7" Type="http://schemas.openxmlformats.org/officeDocument/2006/relationships/image" Target="../media/image830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5" Type="http://schemas.openxmlformats.org/officeDocument/2006/relationships/image" Target="../media/image46.png"/><Relationship Id="rId4" Type="http://schemas.openxmlformats.org/officeDocument/2006/relationships/image" Target="../media/image9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108.png"/><Relationship Id="rId3" Type="http://schemas.openxmlformats.org/officeDocument/2006/relationships/image" Target="../media/image880.png"/><Relationship Id="rId7" Type="http://schemas.openxmlformats.org/officeDocument/2006/relationships/image" Target="../media/image94.png"/><Relationship Id="rId12" Type="http://schemas.openxmlformats.org/officeDocument/2006/relationships/image" Target="../media/image101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11" Type="http://schemas.openxmlformats.org/officeDocument/2006/relationships/image" Target="../media/image100.png"/><Relationship Id="rId5" Type="http://schemas.openxmlformats.org/officeDocument/2006/relationships/image" Target="../media/image90.png"/><Relationship Id="rId10" Type="http://schemas.openxmlformats.org/officeDocument/2006/relationships/image" Target="../media/image74.png"/><Relationship Id="rId4" Type="http://schemas.openxmlformats.org/officeDocument/2006/relationships/image" Target="../media/image89.png"/><Relationship Id="rId9" Type="http://schemas.openxmlformats.org/officeDocument/2006/relationships/image" Target="../media/image9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g"/><Relationship Id="rId5" Type="http://schemas.openxmlformats.org/officeDocument/2006/relationships/image" Target="../media/image98.png"/><Relationship Id="rId4" Type="http://schemas.openxmlformats.org/officeDocument/2006/relationships/image" Target="../media/image97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1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47.png"/><Relationship Id="rId7" Type="http://schemas.openxmlformats.org/officeDocument/2006/relationships/image" Target="../media/image103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5" Type="http://schemas.openxmlformats.org/officeDocument/2006/relationships/image" Target="../media/image67.png"/><Relationship Id="rId10" Type="http://schemas.openxmlformats.org/officeDocument/2006/relationships/image" Target="../media/image106.png"/><Relationship Id="rId4" Type="http://schemas.openxmlformats.org/officeDocument/2006/relationships/image" Target="../media/image99.png"/><Relationship Id="rId9" Type="http://schemas.openxmlformats.org/officeDocument/2006/relationships/image" Target="../media/image10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0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0.png"/><Relationship Id="rId5" Type="http://schemas.openxmlformats.org/officeDocument/2006/relationships/image" Target="../media/image1040.png"/><Relationship Id="rId4" Type="http://schemas.openxmlformats.org/officeDocument/2006/relationships/image" Target="../media/image66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0.png"/><Relationship Id="rId3" Type="http://schemas.openxmlformats.org/officeDocument/2006/relationships/hyperlink" Target="http://en.wikipedia.org/wiki/Image:Ohm3.gif" TargetMode="External"/><Relationship Id="rId7" Type="http://schemas.openxmlformats.org/officeDocument/2006/relationships/image" Target="../media/image690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0.png"/><Relationship Id="rId5" Type="http://schemas.openxmlformats.org/officeDocument/2006/relationships/image" Target="../media/image670.png"/><Relationship Id="rId10" Type="http://schemas.openxmlformats.org/officeDocument/2006/relationships/image" Target="../media/image721.png"/><Relationship Id="rId4" Type="http://schemas.openxmlformats.org/officeDocument/2006/relationships/image" Target="../media/image107.png"/><Relationship Id="rId9" Type="http://schemas.openxmlformats.org/officeDocument/2006/relationships/image" Target="../media/image7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1.png"/><Relationship Id="rId5" Type="http://schemas.openxmlformats.org/officeDocument/2006/relationships/image" Target="../media/image640.png"/><Relationship Id="rId4" Type="http://schemas.openxmlformats.org/officeDocument/2006/relationships/image" Target="../media/image63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0.png"/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eg"/><Relationship Id="rId3" Type="http://schemas.openxmlformats.org/officeDocument/2006/relationships/image" Target="../media/image990.png"/><Relationship Id="rId7" Type="http://schemas.openxmlformats.org/officeDocument/2006/relationships/image" Target="../media/image112.pn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10" Type="http://schemas.openxmlformats.org/officeDocument/2006/relationships/image" Target="../media/image115.png"/><Relationship Id="rId4" Type="http://schemas.openxmlformats.org/officeDocument/2006/relationships/image" Target="../media/image1090.png"/><Relationship Id="rId9" Type="http://schemas.openxmlformats.org/officeDocument/2006/relationships/image" Target="../media/image11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7" Type="http://schemas.openxmlformats.org/officeDocument/2006/relationships/image" Target="../media/image119.png"/><Relationship Id="rId2" Type="http://schemas.openxmlformats.org/officeDocument/2006/relationships/image" Target="../media/image11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png"/><Relationship Id="rId5" Type="http://schemas.openxmlformats.org/officeDocument/2006/relationships/image" Target="../media/image114.png"/><Relationship Id="rId4" Type="http://schemas.openxmlformats.org/officeDocument/2006/relationships/image" Target="../media/image117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0.png"/><Relationship Id="rId3" Type="http://schemas.openxmlformats.org/officeDocument/2006/relationships/image" Target="../media/image131.png"/><Relationship Id="rId7" Type="http://schemas.openxmlformats.org/officeDocument/2006/relationships/image" Target="../media/image1270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0.png"/><Relationship Id="rId5" Type="http://schemas.openxmlformats.org/officeDocument/2006/relationships/image" Target="../media/image1250.png"/><Relationship Id="rId10" Type="http://schemas.openxmlformats.org/officeDocument/2006/relationships/image" Target="../media/image1310.png"/><Relationship Id="rId4" Type="http://schemas.openxmlformats.org/officeDocument/2006/relationships/image" Target="../media/image1240.png"/><Relationship Id="rId9" Type="http://schemas.openxmlformats.org/officeDocument/2006/relationships/image" Target="../media/image129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gif"/><Relationship Id="rId4" Type="http://schemas.openxmlformats.org/officeDocument/2006/relationships/hyperlink" Target="http://upload.wikimedia.org/wikipedia/commons/6/6d/Translational_motion.gif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Relationship Id="rId5" Type="http://schemas.openxmlformats.org/officeDocument/2006/relationships/oleObject" Target="../embeddings/oleObject2.bin"/><Relationship Id="rId4" Type="http://schemas.openxmlformats.org/officeDocument/2006/relationships/image" Target="../media/image143.emf"/></Relationships>
</file>

<file path=ppt/slides/_rels/slide52.xml.rels><?xml version="1.0" encoding="UTF-8" standalone="yes"?>
<Relationships xmlns="http://schemas.openxmlformats.org/package/2006/relationships"><Relationship Id="rId18" Type="http://schemas.openxmlformats.org/officeDocument/2006/relationships/image" Target="NULL"/><Relationship Id="rId3" Type="http://schemas.openxmlformats.org/officeDocument/2006/relationships/image" Target="../media/image15.jpeg"/><Relationship Id="rId21" Type="http://schemas.openxmlformats.org/officeDocument/2006/relationships/image" Target="NULL"/><Relationship Id="rId17" Type="http://schemas.openxmlformats.org/officeDocument/2006/relationships/image" Target="NULL"/><Relationship Id="rId2" Type="http://schemas.openxmlformats.org/officeDocument/2006/relationships/image" Target="NULL"/><Relationship Id="rId20" Type="http://schemas.openxmlformats.org/officeDocument/2006/relationships/image" Target="NULL"/><Relationship Id="rId1" Type="http://schemas.openxmlformats.org/officeDocument/2006/relationships/slideLayout" Target="../slideLayouts/slideLayout7.xml"/><Relationship Id="rId19" Type="http://schemas.openxmlformats.org/officeDocument/2006/relationships/image" Target="NULL"/><Relationship Id="rId4" Type="http://schemas.openxmlformats.org/officeDocument/2006/relationships/image" Target="../media/image144.jpeg"/><Relationship Id="rId22" Type="http://schemas.openxmlformats.org/officeDocument/2006/relationships/image" Target="NUL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0.png"/><Relationship Id="rId3" Type="http://schemas.openxmlformats.org/officeDocument/2006/relationships/image" Target="NULL"/><Relationship Id="rId7" Type="http://schemas.openxmlformats.org/officeDocument/2006/relationships/image" Target="NUL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6.jpeg"/><Relationship Id="rId4" Type="http://schemas.openxmlformats.org/officeDocument/2006/relationships/image" Target="../media/image145.jpeg"/><Relationship Id="rId9" Type="http://schemas.openxmlformats.org/officeDocument/2006/relationships/image" Target="../media/image137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8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147.emf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emf"/><Relationship Id="rId13" Type="http://schemas.openxmlformats.org/officeDocument/2006/relationships/oleObject" Target="../embeddings/oleObject11.bin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7.bin"/><Relationship Id="rId12" Type="http://schemas.openxmlformats.org/officeDocument/2006/relationships/oleObject" Target="../embeddings/oleObject10.bin"/><Relationship Id="rId2" Type="http://schemas.openxmlformats.org/officeDocument/2006/relationships/image" Target="../media/image142.jpeg"/><Relationship Id="rId16" Type="http://schemas.openxmlformats.org/officeDocument/2006/relationships/oleObject" Target="../embeddings/oleObject14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8.emf"/><Relationship Id="rId11" Type="http://schemas.openxmlformats.org/officeDocument/2006/relationships/oleObject" Target="../embeddings/oleObject9.bin"/><Relationship Id="rId5" Type="http://schemas.openxmlformats.org/officeDocument/2006/relationships/oleObject" Target="../embeddings/oleObject6.bin"/><Relationship Id="rId15" Type="http://schemas.openxmlformats.org/officeDocument/2006/relationships/oleObject" Target="../embeddings/oleObject13.bin"/><Relationship Id="rId10" Type="http://schemas.openxmlformats.org/officeDocument/2006/relationships/image" Target="../media/image150.emf"/><Relationship Id="rId4" Type="http://schemas.openxmlformats.org/officeDocument/2006/relationships/image" Target="../media/image147.emf"/><Relationship Id="rId9" Type="http://schemas.openxmlformats.org/officeDocument/2006/relationships/oleObject" Target="../embeddings/oleObject8.bin"/><Relationship Id="rId14" Type="http://schemas.openxmlformats.org/officeDocument/2006/relationships/oleObject" Target="../embeddings/oleObject12.bin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emf"/><Relationship Id="rId13" Type="http://schemas.openxmlformats.org/officeDocument/2006/relationships/oleObject" Target="../embeddings/oleObject22.bin"/><Relationship Id="rId3" Type="http://schemas.openxmlformats.org/officeDocument/2006/relationships/oleObject" Target="../embeddings/oleObject15.bin"/><Relationship Id="rId7" Type="http://schemas.openxmlformats.org/officeDocument/2006/relationships/oleObject" Target="../embeddings/oleObject17.bin"/><Relationship Id="rId12" Type="http://schemas.openxmlformats.org/officeDocument/2006/relationships/oleObject" Target="../embeddings/oleObject21.bin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8.emf"/><Relationship Id="rId11" Type="http://schemas.openxmlformats.org/officeDocument/2006/relationships/oleObject" Target="../embeddings/oleObject20.bin"/><Relationship Id="rId5" Type="http://schemas.openxmlformats.org/officeDocument/2006/relationships/oleObject" Target="../embeddings/oleObject16.bin"/><Relationship Id="rId10" Type="http://schemas.openxmlformats.org/officeDocument/2006/relationships/oleObject" Target="../embeddings/oleObject19.bin"/><Relationship Id="rId4" Type="http://schemas.openxmlformats.org/officeDocument/2006/relationships/image" Target="../media/image147.emf"/><Relationship Id="rId9" Type="http://schemas.openxmlformats.org/officeDocument/2006/relationships/oleObject" Target="../embeddings/oleObject18.bin"/><Relationship Id="rId14" Type="http://schemas.openxmlformats.org/officeDocument/2006/relationships/oleObject" Target="../embeddings/oleObject23.bin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7.bin"/><Relationship Id="rId3" Type="http://schemas.openxmlformats.org/officeDocument/2006/relationships/oleObject" Target="../embeddings/oleObject24.bin"/><Relationship Id="rId7" Type="http://schemas.openxmlformats.org/officeDocument/2006/relationships/oleObject" Target="../embeddings/oleObject26.bin"/><Relationship Id="rId12" Type="http://schemas.openxmlformats.org/officeDocument/2006/relationships/oleObject" Target="../embeddings/oleObject31.bin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8.emf"/><Relationship Id="rId11" Type="http://schemas.openxmlformats.org/officeDocument/2006/relationships/oleObject" Target="../embeddings/oleObject30.bin"/><Relationship Id="rId5" Type="http://schemas.openxmlformats.org/officeDocument/2006/relationships/oleObject" Target="../embeddings/oleObject25.bin"/><Relationship Id="rId10" Type="http://schemas.openxmlformats.org/officeDocument/2006/relationships/oleObject" Target="../embeddings/oleObject29.bin"/><Relationship Id="rId4" Type="http://schemas.openxmlformats.org/officeDocument/2006/relationships/image" Target="../media/image147.emf"/><Relationship Id="rId9" Type="http://schemas.openxmlformats.org/officeDocument/2006/relationships/oleObject" Target="../embeddings/oleObject28.bin"/><Relationship Id="rId14" Type="http://schemas.openxmlformats.org/officeDocument/2006/relationships/image" Target="../media/image1481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emf"/><Relationship Id="rId3" Type="http://schemas.openxmlformats.org/officeDocument/2006/relationships/image" Target="../media/image143.emf"/><Relationship Id="rId7" Type="http://schemas.openxmlformats.org/officeDocument/2006/relationships/oleObject" Target="../embeddings/oleObject35.bin"/><Relationship Id="rId12" Type="http://schemas.openxmlformats.org/officeDocument/2006/relationships/oleObject" Target="../embeddings/oleObject38.bin"/><Relationship Id="rId2" Type="http://schemas.openxmlformats.org/officeDocument/2006/relationships/oleObject" Target="../embeddings/oleObject32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1.emf"/><Relationship Id="rId11" Type="http://schemas.openxmlformats.org/officeDocument/2006/relationships/image" Target="../media/image152.emf"/><Relationship Id="rId5" Type="http://schemas.openxmlformats.org/officeDocument/2006/relationships/oleObject" Target="../embeddings/oleObject34.bin"/><Relationship Id="rId10" Type="http://schemas.openxmlformats.org/officeDocument/2006/relationships/oleObject" Target="../embeddings/oleObject37.bin"/><Relationship Id="rId4" Type="http://schemas.openxmlformats.org/officeDocument/2006/relationships/oleObject" Target="../embeddings/oleObject33.bin"/><Relationship Id="rId9" Type="http://schemas.openxmlformats.org/officeDocument/2006/relationships/oleObject" Target="../embeddings/oleObject36.bin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3" Type="http://schemas.openxmlformats.org/officeDocument/2006/relationships/image" Target="../media/image145.png"/><Relationship Id="rId7" Type="http://schemas.openxmlformats.org/officeDocument/2006/relationships/image" Target="../media/image148.pn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7.png"/><Relationship Id="rId5" Type="http://schemas.openxmlformats.org/officeDocument/2006/relationships/image" Target="../media/image146.png"/><Relationship Id="rId4" Type="http://schemas.openxmlformats.org/officeDocument/2006/relationships/image" Target="../media/image19.jpeg"/><Relationship Id="rId9" Type="http://schemas.openxmlformats.org/officeDocument/2006/relationships/image" Target="../media/image15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0.png"/><Relationship Id="rId3" Type="http://schemas.openxmlformats.org/officeDocument/2006/relationships/image" Target="../media/image151.png"/><Relationship Id="rId7" Type="http://schemas.openxmlformats.org/officeDocument/2006/relationships/image" Target="../media/image1550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40.png"/><Relationship Id="rId5" Type="http://schemas.openxmlformats.org/officeDocument/2006/relationships/image" Target="../media/image153.png"/><Relationship Id="rId4" Type="http://schemas.openxmlformats.org/officeDocument/2006/relationships/image" Target="../media/image152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3" Type="http://schemas.openxmlformats.org/officeDocument/2006/relationships/image" Target="../media/image157.png"/><Relationship Id="rId7" Type="http://schemas.openxmlformats.org/officeDocument/2006/relationships/image" Target="../media/image160.pn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9.png"/><Relationship Id="rId5" Type="http://schemas.openxmlformats.org/officeDocument/2006/relationships/image" Target="../media/image158.png"/><Relationship Id="rId4" Type="http://schemas.openxmlformats.org/officeDocument/2006/relationships/image" Target="../media/image19.jpe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png"/><Relationship Id="rId3" Type="http://schemas.openxmlformats.org/officeDocument/2006/relationships/image" Target="../media/image163.png"/><Relationship Id="rId7" Type="http://schemas.openxmlformats.org/officeDocument/2006/relationships/image" Target="../media/image167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6.png"/><Relationship Id="rId5" Type="http://schemas.openxmlformats.org/officeDocument/2006/relationships/image" Target="../media/image165.png"/><Relationship Id="rId4" Type="http://schemas.openxmlformats.org/officeDocument/2006/relationships/image" Target="../media/image16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0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4.png"/><Relationship Id="rId5" Type="http://schemas.openxmlformats.org/officeDocument/2006/relationships/image" Target="../media/image170.png"/><Relationship Id="rId4" Type="http://schemas.openxmlformats.org/officeDocument/2006/relationships/image" Target="../media/image169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2.png"/><Relationship Id="rId4" Type="http://schemas.openxmlformats.org/officeDocument/2006/relationships/image" Target="../media/image17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9.png"/><Relationship Id="rId5" Type="http://schemas.openxmlformats.org/officeDocument/2006/relationships/image" Target="../media/image178.png"/><Relationship Id="rId4" Type="http://schemas.openxmlformats.org/officeDocument/2006/relationships/image" Target="../media/image177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2.png"/><Relationship Id="rId4" Type="http://schemas.openxmlformats.org/officeDocument/2006/relationships/image" Target="../media/image18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7" Type="http://schemas.openxmlformats.org/officeDocument/2006/relationships/image" Target="../media/image186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5.png"/><Relationship Id="rId5" Type="http://schemas.openxmlformats.org/officeDocument/2006/relationships/image" Target="../media/image184.png"/><Relationship Id="rId4" Type="http://schemas.openxmlformats.org/officeDocument/2006/relationships/image" Target="../media/image183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24.png"/><Relationship Id="rId7" Type="http://schemas.openxmlformats.org/officeDocument/2006/relationships/image" Target="../media/image2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3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4.png"/><Relationship Id="rId4" Type="http://schemas.openxmlformats.org/officeDocument/2006/relationships/image" Target="../media/image191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0.png"/><Relationship Id="rId3" Type="http://schemas.openxmlformats.org/officeDocument/2006/relationships/image" Target="../media/image1850.png"/><Relationship Id="rId7" Type="http://schemas.openxmlformats.org/officeDocument/2006/relationships/image" Target="../media/image1890.png"/><Relationship Id="rId2" Type="http://schemas.openxmlformats.org/officeDocument/2006/relationships/image" Target="../media/image18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80.png"/><Relationship Id="rId5" Type="http://schemas.openxmlformats.org/officeDocument/2006/relationships/image" Target="../media/image1870.png"/><Relationship Id="rId10" Type="http://schemas.openxmlformats.org/officeDocument/2006/relationships/image" Target="../media/image1910.png"/><Relationship Id="rId4" Type="http://schemas.openxmlformats.org/officeDocument/2006/relationships/image" Target="../media/image1860.png"/><Relationship Id="rId9" Type="http://schemas.openxmlformats.org/officeDocument/2006/relationships/image" Target="../media/image1911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0.png"/><Relationship Id="rId2" Type="http://schemas.openxmlformats.org/officeDocument/2006/relationships/image" Target="../media/image19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60.png"/><Relationship Id="rId5" Type="http://schemas.openxmlformats.org/officeDocument/2006/relationships/image" Target="../media/image1950.png"/><Relationship Id="rId4" Type="http://schemas.openxmlformats.org/officeDocument/2006/relationships/image" Target="../media/image1940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0.png"/><Relationship Id="rId7" Type="http://schemas.openxmlformats.org/officeDocument/2006/relationships/image" Target="../media/image1670.png"/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60.png"/><Relationship Id="rId5" Type="http://schemas.openxmlformats.org/officeDocument/2006/relationships/image" Target="../media/image1650.png"/><Relationship Id="rId4" Type="http://schemas.openxmlformats.org/officeDocument/2006/relationships/image" Target="../media/image198.jpe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1.png"/><Relationship Id="rId13" Type="http://schemas.openxmlformats.org/officeDocument/2006/relationships/image" Target="../media/image35.png"/><Relationship Id="rId3" Type="http://schemas.openxmlformats.org/officeDocument/2006/relationships/image" Target="../media/image18.jpeg"/><Relationship Id="rId7" Type="http://schemas.openxmlformats.org/officeDocument/2006/relationships/image" Target="../media/image31.png"/><Relationship Id="rId12" Type="http://schemas.openxmlformats.org/officeDocument/2006/relationships/image" Target="../media/image34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4.png"/><Relationship Id="rId5" Type="http://schemas.openxmlformats.org/officeDocument/2006/relationships/image" Target="../media/image29.png"/><Relationship Id="rId10" Type="http://schemas.openxmlformats.org/officeDocument/2006/relationships/image" Target="../media/image33.png"/><Relationship Id="rId4" Type="http://schemas.openxmlformats.org/officeDocument/2006/relationships/image" Target="../media/image28.png"/><Relationship Id="rId9" Type="http://schemas.openxmlformats.org/officeDocument/2006/relationships/image" Target="../media/image32.pn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3.png"/><Relationship Id="rId13" Type="http://schemas.openxmlformats.org/officeDocument/2006/relationships/image" Target="../media/image208.png"/><Relationship Id="rId3" Type="http://schemas.openxmlformats.org/officeDocument/2006/relationships/image" Target="../media/image202.png"/><Relationship Id="rId7" Type="http://schemas.openxmlformats.org/officeDocument/2006/relationships/image" Target="../media/image2020.png"/><Relationship Id="rId12" Type="http://schemas.openxmlformats.org/officeDocument/2006/relationships/image" Target="../media/image207.pn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2.png"/><Relationship Id="rId11" Type="http://schemas.openxmlformats.org/officeDocument/2006/relationships/image" Target="../media/image206.png"/><Relationship Id="rId5" Type="http://schemas.openxmlformats.org/officeDocument/2006/relationships/image" Target="../media/image2010.png"/><Relationship Id="rId10" Type="http://schemas.openxmlformats.org/officeDocument/2006/relationships/image" Target="../media/image205.png"/><Relationship Id="rId4" Type="http://schemas.openxmlformats.org/officeDocument/2006/relationships/image" Target="../media/image2000.png"/><Relationship Id="rId9" Type="http://schemas.openxmlformats.org/officeDocument/2006/relationships/image" Target="../media/image204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04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0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81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2.jpeg"/><Relationship Id="rId4" Type="http://schemas.openxmlformats.org/officeDocument/2006/relationships/image" Target="../media/image211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71.png"/><Relationship Id="rId3" Type="http://schemas.openxmlformats.org/officeDocument/2006/relationships/image" Target="../media/image2120.png"/><Relationship Id="rId7" Type="http://schemas.openxmlformats.org/officeDocument/2006/relationships/image" Target="../media/image216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5.png"/><Relationship Id="rId5" Type="http://schemas.openxmlformats.org/officeDocument/2006/relationships/image" Target="../media/image2140.png"/><Relationship Id="rId4" Type="http://schemas.openxmlformats.org/officeDocument/2006/relationships/image" Target="../media/image2130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0.png"/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220.png"/><Relationship Id="rId4" Type="http://schemas.openxmlformats.org/officeDocument/2006/relationships/image" Target="../media/image217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tiff"/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5.png"/><Relationship Id="rId7" Type="http://schemas.openxmlformats.org/officeDocument/2006/relationships/image" Target="../media/image39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6.png"/><Relationship Id="rId3" Type="http://schemas.openxmlformats.org/officeDocument/2006/relationships/image" Target="../media/image222.png"/><Relationship Id="rId7" Type="http://schemas.openxmlformats.org/officeDocument/2006/relationships/image" Target="../media/image224.png"/><Relationship Id="rId12" Type="http://schemas.openxmlformats.org/officeDocument/2006/relationships/image" Target="../media/image21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5.png"/><Relationship Id="rId11" Type="http://schemas.openxmlformats.org/officeDocument/2006/relationships/image" Target="../media/image227.png"/><Relationship Id="rId5" Type="http://schemas.openxmlformats.org/officeDocument/2006/relationships/image" Target="../media/image221.png"/><Relationship Id="rId10" Type="http://schemas.openxmlformats.org/officeDocument/2006/relationships/image" Target="../media/image229.png"/><Relationship Id="rId4" Type="http://schemas.openxmlformats.org/officeDocument/2006/relationships/image" Target="../media/image223.pn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7.png"/><Relationship Id="rId3" Type="http://schemas.openxmlformats.org/officeDocument/2006/relationships/image" Target="../media/image216.png"/><Relationship Id="rId7" Type="http://schemas.openxmlformats.org/officeDocument/2006/relationships/image" Target="../media/image232.png"/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1.png"/><Relationship Id="rId5" Type="http://schemas.openxmlformats.org/officeDocument/2006/relationships/image" Target="../media/image234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png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0.png"/><Relationship Id="rId13" Type="http://schemas.openxmlformats.org/officeDocument/2006/relationships/image" Target="../media/image247.png"/><Relationship Id="rId3" Type="http://schemas.openxmlformats.org/officeDocument/2006/relationships/image" Target="../media/image235.png"/><Relationship Id="rId7" Type="http://schemas.openxmlformats.org/officeDocument/2006/relationships/image" Target="../media/image242.png"/><Relationship Id="rId12" Type="http://schemas.openxmlformats.org/officeDocument/2006/relationships/image" Target="../media/image246.png"/><Relationship Id="rId2" Type="http://schemas.openxmlformats.org/officeDocument/2006/relationships/image" Target="../media/image2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1.png"/><Relationship Id="rId11" Type="http://schemas.openxmlformats.org/officeDocument/2006/relationships/image" Target="../media/image245.png"/><Relationship Id="rId5" Type="http://schemas.openxmlformats.org/officeDocument/2006/relationships/image" Target="../media/image236.png"/><Relationship Id="rId15" Type="http://schemas.openxmlformats.org/officeDocument/2006/relationships/image" Target="../media/image238.png"/><Relationship Id="rId10" Type="http://schemas.openxmlformats.org/officeDocument/2006/relationships/image" Target="../media/image244.png"/><Relationship Id="rId4" Type="http://schemas.openxmlformats.org/officeDocument/2006/relationships/image" Target="../media/image239.png"/><Relationship Id="rId9" Type="http://schemas.openxmlformats.org/officeDocument/2006/relationships/image" Target="../media/image70.tiff"/><Relationship Id="rId14" Type="http://schemas.openxmlformats.org/officeDocument/2006/relationships/image" Target="../media/image248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tiff"/><Relationship Id="rId2" Type="http://schemas.openxmlformats.org/officeDocument/2006/relationships/image" Target="../media/image23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1.png"/><Relationship Id="rId5" Type="http://schemas.openxmlformats.org/officeDocument/2006/relationships/image" Target="../media/image2490.png"/><Relationship Id="rId4" Type="http://schemas.openxmlformats.org/officeDocument/2006/relationships/image" Target="../media/image2480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png"/><Relationship Id="rId2" Type="http://schemas.openxmlformats.org/officeDocument/2006/relationships/image" Target="../media/image243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2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F0FBB06-F286-895C-CF27-FAE1EA0DF68E}"/>
              </a:ext>
            </a:extLst>
          </p:cNvPr>
          <p:cNvSpPr txBox="1"/>
          <p:nvPr/>
        </p:nvSpPr>
        <p:spPr bwMode="auto">
          <a:xfrm>
            <a:off x="3563888" y="836712"/>
            <a:ext cx="17281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電子的社會學</a:t>
            </a:r>
          </a:p>
        </p:txBody>
      </p:sp>
      <p:pic>
        <p:nvPicPr>
          <p:cNvPr id="1026" name="Picture 2" descr="Why is Sociology Important in Today's Society?">
            <a:extLst>
              <a:ext uri="{FF2B5EF4-FFF2-40B4-BE49-F238E27FC236}">
                <a16:creationId xmlns:a16="http://schemas.microsoft.com/office/drawing/2014/main" id="{E1B858CA-208B-DE1D-CF07-529AF3C51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614" y="1581311"/>
            <a:ext cx="6702772" cy="4001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66362F8-2846-B518-56EE-4A4D45500D62}"/>
              </a:ext>
            </a:extLst>
          </p:cNvPr>
          <p:cNvSpPr txBox="1"/>
          <p:nvPr/>
        </p:nvSpPr>
        <p:spPr bwMode="auto">
          <a:xfrm>
            <a:off x="3491880" y="1206044"/>
            <a:ext cx="19442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Identical Particles</a:t>
            </a:r>
          </a:p>
        </p:txBody>
      </p:sp>
    </p:spTree>
    <p:extLst>
      <p:ext uri="{BB962C8B-B14F-4D97-AF65-F5344CB8AC3E}">
        <p14:creationId xmlns:p14="http://schemas.microsoft.com/office/powerpoint/2010/main" val="39927775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4" name="Picture 2" descr="D:\Dropbox\Documents\課程\YoungTextBook\Images\Chapter41\A_Images\A_Figures_and_Photos\41_01_Figur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397" y="487185"/>
            <a:ext cx="2592462" cy="2154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A55BF59-911F-433B-2927-DE9B596101FA}"/>
                  </a:ext>
                </a:extLst>
              </p:cNvPr>
              <p:cNvSpPr txBox="1"/>
              <p:nvPr/>
            </p:nvSpPr>
            <p:spPr bwMode="auto">
              <a:xfrm>
                <a:off x="349950" y="2978207"/>
                <a:ext cx="2133818" cy="9106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den>
                          </m:f>
                        </m:e>
                      </m:rad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A55BF59-911F-433B-2927-DE9B596101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9950" y="2978207"/>
                <a:ext cx="2133818" cy="9106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D793F0D-34AF-ED06-6BE6-FA474314F09E}"/>
                  </a:ext>
                </a:extLst>
              </p:cNvPr>
              <p:cNvSpPr txBox="1"/>
              <p:nvPr/>
            </p:nvSpPr>
            <p:spPr bwMode="auto">
              <a:xfrm>
                <a:off x="3275769" y="2978207"/>
                <a:ext cx="2133818" cy="9106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den>
                          </m:f>
                        </m:e>
                      </m:rad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den>
                              </m:f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D793F0D-34AF-ED06-6BE6-FA474314F0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75769" y="2978207"/>
                <a:ext cx="2133818" cy="9106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D37E37C-F36D-6EE4-B8ED-1113DEDBF632}"/>
                  </a:ext>
                </a:extLst>
              </p:cNvPr>
              <p:cNvSpPr txBox="1"/>
              <p:nvPr/>
            </p:nvSpPr>
            <p:spPr bwMode="auto">
              <a:xfrm>
                <a:off x="6201587" y="2984614"/>
                <a:ext cx="2133819" cy="9106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den>
                          </m:f>
                        </m:e>
                      </m:rad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sub>
                                  </m:sSub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den>
                              </m:f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D37E37C-F36D-6EE4-B8ED-1113DEDBF6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01587" y="2984614"/>
                <a:ext cx="2133819" cy="9106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15">
                <a:extLst>
                  <a:ext uri="{FF2B5EF4-FFF2-40B4-BE49-F238E27FC236}">
                    <a16:creationId xmlns:a16="http://schemas.microsoft.com/office/drawing/2014/main" id="{280C5DCA-2AD7-4CC2-B3AD-64A7EDF3A95C}"/>
                  </a:ext>
                </a:extLst>
              </p:cNvPr>
              <p:cNvSpPr txBox="1"/>
              <p:nvPr/>
            </p:nvSpPr>
            <p:spPr>
              <a:xfrm>
                <a:off x="349950" y="4089848"/>
                <a:ext cx="1954894" cy="72032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zh-CN" i="1">
                                  <a:latin typeface="Cambria Math"/>
                                </a:rPr>
                                <m:t>𝑚</m:t>
                              </m:r>
                            </m:den>
                          </m:f>
                        </m:e>
                      </m:d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bSup>
                        <m:sSub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0" name="文字方塊 15">
                <a:extLst>
                  <a:ext uri="{FF2B5EF4-FFF2-40B4-BE49-F238E27FC236}">
                    <a16:creationId xmlns:a16="http://schemas.microsoft.com/office/drawing/2014/main" id="{280C5DCA-2AD7-4CC2-B3AD-64A7EDF3A9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950" y="4089848"/>
                <a:ext cx="1954894" cy="72032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5">
                <a:extLst>
                  <a:ext uri="{FF2B5EF4-FFF2-40B4-BE49-F238E27FC236}">
                    <a16:creationId xmlns:a16="http://schemas.microsoft.com/office/drawing/2014/main" id="{A60E071B-14DA-6CCA-9BCA-486E00998367}"/>
                  </a:ext>
                </a:extLst>
              </p:cNvPr>
              <p:cNvSpPr txBox="1"/>
              <p:nvPr/>
            </p:nvSpPr>
            <p:spPr>
              <a:xfrm>
                <a:off x="3297607" y="4105977"/>
                <a:ext cx="1960537" cy="72032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zh-CN" i="1">
                                  <a:latin typeface="Cambria Math"/>
                                </a:rPr>
                                <m:t>𝑚</m:t>
                              </m:r>
                            </m:den>
                          </m:f>
                        </m:e>
                      </m:d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bSup>
                        <m:sSub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1" name="文字方塊 15">
                <a:extLst>
                  <a:ext uri="{FF2B5EF4-FFF2-40B4-BE49-F238E27FC236}">
                    <a16:creationId xmlns:a16="http://schemas.microsoft.com/office/drawing/2014/main" id="{A60E071B-14DA-6CCA-9BCA-486E009983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7607" y="4105977"/>
                <a:ext cx="1960537" cy="72032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5">
                <a:extLst>
                  <a:ext uri="{FF2B5EF4-FFF2-40B4-BE49-F238E27FC236}">
                    <a16:creationId xmlns:a16="http://schemas.microsoft.com/office/drawing/2014/main" id="{00E45750-7074-65B4-B0C9-A952FFE70990}"/>
                  </a:ext>
                </a:extLst>
              </p:cNvPr>
              <p:cNvSpPr txBox="1"/>
              <p:nvPr/>
            </p:nvSpPr>
            <p:spPr>
              <a:xfrm>
                <a:off x="6290693" y="4085261"/>
                <a:ext cx="1958100" cy="72032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zh-CN" i="1">
                                  <a:latin typeface="Cambria Math"/>
                                </a:rPr>
                                <m:t>𝑚</m:t>
                              </m:r>
                            </m:den>
                          </m:f>
                        </m:e>
                      </m:d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bSup>
                        <m:sSub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2" name="文字方塊 15">
                <a:extLst>
                  <a:ext uri="{FF2B5EF4-FFF2-40B4-BE49-F238E27FC236}">
                    <a16:creationId xmlns:a16="http://schemas.microsoft.com/office/drawing/2014/main" id="{00E45750-7074-65B4-B0C9-A952FFE709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0693" y="4085261"/>
                <a:ext cx="1958100" cy="72032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B960739-3C52-3DF6-AC54-DF3C2190D338}"/>
                  </a:ext>
                </a:extLst>
              </p:cNvPr>
              <p:cNvSpPr txBox="1"/>
              <p:nvPr/>
            </p:nvSpPr>
            <p:spPr bwMode="auto">
              <a:xfrm>
                <a:off x="3297607" y="4921464"/>
                <a:ext cx="2721578" cy="648126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𝐸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CN" i="1">
                              <a:latin typeface="Cambria Math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B960739-3C52-3DF6-AC54-DF3C2190D3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97607" y="4921464"/>
                <a:ext cx="2721578" cy="648126"/>
              </a:xfrm>
              <a:prstGeom prst="rect">
                <a:avLst/>
              </a:prstGeom>
              <a:blipFill>
                <a:blip r:embed="rId9"/>
                <a:stretch>
                  <a:fillRect b="-384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4">
                <a:extLst>
                  <a:ext uri="{FF2B5EF4-FFF2-40B4-BE49-F238E27FC236}">
                    <a16:creationId xmlns:a16="http://schemas.microsoft.com/office/drawing/2014/main" id="{1F1FD11D-0CB4-4DC2-CB87-309BE558ADDE}"/>
                  </a:ext>
                </a:extLst>
              </p:cNvPr>
              <p:cNvSpPr txBox="1"/>
              <p:nvPr/>
            </p:nvSpPr>
            <p:spPr bwMode="auto">
              <a:xfrm>
                <a:off x="3307577" y="5703984"/>
                <a:ext cx="5423216" cy="796244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func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e>
                      </m:func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sub>
                                  </m:sSub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4" name="文字方塊 14">
                <a:extLst>
                  <a:ext uri="{FF2B5EF4-FFF2-40B4-BE49-F238E27FC236}">
                    <a16:creationId xmlns:a16="http://schemas.microsoft.com/office/drawing/2014/main" id="{1F1FD11D-0CB4-4DC2-CB87-309BE558AD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07577" y="5703984"/>
                <a:ext cx="5423216" cy="79624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文字方塊 15">
            <a:extLst>
              <a:ext uri="{FF2B5EF4-FFF2-40B4-BE49-F238E27FC236}">
                <a16:creationId xmlns:a16="http://schemas.microsoft.com/office/drawing/2014/main" id="{BB749685-8860-A425-4E08-9E9E7A66B0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5103" y="896449"/>
            <a:ext cx="466905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/>
            <a:r>
              <a:rPr lang="zh-TW" altLang="en-US" dirty="0">
                <a:latin typeface="Times New Roman" charset="0"/>
                <a:cs typeface="Times New Roman" charset="0"/>
              </a:rPr>
              <a:t>別忘了：自由電子氣的電子還是比較像波！</a:t>
            </a:r>
          </a:p>
        </p:txBody>
      </p:sp>
      <p:sp>
        <p:nvSpPr>
          <p:cNvPr id="2" name="文字方塊 15">
            <a:extLst>
              <a:ext uri="{FF2B5EF4-FFF2-40B4-BE49-F238E27FC236}">
                <a16:creationId xmlns:a16="http://schemas.microsoft.com/office/drawing/2014/main" id="{5119D71F-9FC5-13BF-3C18-807ED75050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5103" y="449906"/>
            <a:ext cx="4248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/>
            <a:r>
              <a:rPr lang="zh-TW" altLang="en-US" dirty="0">
                <a:latin typeface="Times New Roman" charset="0"/>
                <a:cs typeface="Times New Roman" charset="0"/>
              </a:rPr>
              <a:t>三維</a:t>
            </a:r>
            <a:r>
              <a:rPr lang="en-US" altLang="zh-TW" dirty="0">
                <a:latin typeface="Times New Roman" charset="0"/>
                <a:cs typeface="Times New Roman" charset="0"/>
              </a:rPr>
              <a:t>Box</a:t>
            </a:r>
            <a:r>
              <a:rPr lang="zh-TW" altLang="en-US" dirty="0">
                <a:latin typeface="Times New Roman" charset="0"/>
                <a:cs typeface="Times New Roman" charset="0"/>
              </a:rPr>
              <a:t>簡化為三個一維</a:t>
            </a:r>
            <a:r>
              <a:rPr lang="en-US" altLang="zh-TW" dirty="0">
                <a:latin typeface="Times New Roman" charset="0"/>
                <a:cs typeface="Times New Roman" charset="0"/>
              </a:rPr>
              <a:t>Box</a:t>
            </a:r>
            <a:r>
              <a:rPr lang="zh-TW" altLang="en-US" dirty="0">
                <a:latin typeface="Times New Roman" charset="0"/>
                <a:cs typeface="Times New Roman" charset="0"/>
              </a:rPr>
              <a:t>！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E9D1EB-5DBC-D3C3-53CF-8A022E18F322}"/>
              </a:ext>
            </a:extLst>
          </p:cNvPr>
          <p:cNvSpPr txBox="1"/>
          <p:nvPr/>
        </p:nvSpPr>
        <p:spPr bwMode="auto">
          <a:xfrm>
            <a:off x="4025103" y="1323482"/>
            <a:ext cx="34563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注意箱壁上波函數必須是零！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067D9F-D66B-1C06-F58B-4A781AAEF665}"/>
              </a:ext>
            </a:extLst>
          </p:cNvPr>
          <p:cNvSpPr txBox="1"/>
          <p:nvPr/>
        </p:nvSpPr>
        <p:spPr bwMode="auto">
          <a:xfrm>
            <a:off x="4025103" y="1756954"/>
            <a:ext cx="514335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dirty="0"/>
              <a:t>每一個方向有一個量子數，</a:t>
            </a:r>
            <a:endParaRPr lang="en-TW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C0428B3-AE42-F6EC-DD64-D203B4CAAD33}"/>
                  </a:ext>
                </a:extLst>
              </p:cNvPr>
              <p:cNvSpPr txBox="1"/>
              <p:nvPr/>
            </p:nvSpPr>
            <p:spPr bwMode="auto">
              <a:xfrm>
                <a:off x="4025103" y="2147393"/>
                <a:ext cx="4572000" cy="4110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一組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8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TW" sz="1800" i="1">
                                <a:latin typeface="Cambria Math"/>
                              </a:rPr>
                              <m:t>𝑥</m:t>
                            </m:r>
                          </m:sub>
                        </m:sSub>
                        <m:r>
                          <a:rPr lang="en-US" altLang="zh-TW" sz="1800" i="1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8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TW" sz="1800" i="1">
                                <a:latin typeface="Cambria Math"/>
                              </a:rPr>
                              <m:t>𝑦</m:t>
                            </m:r>
                          </m:sub>
                        </m:sSub>
                        <m:r>
                          <a:rPr lang="en-US" altLang="zh-TW" sz="1800" i="1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8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TW" sz="1800" i="1">
                                <a:latin typeface="Cambria Math"/>
                              </a:rPr>
                              <m:t>𝑧</m:t>
                            </m:r>
                          </m:sub>
                        </m:sSub>
                      </m:e>
                    </m:d>
                  </m:oMath>
                </a14:m>
                <a:r>
                  <a:rPr lang="en-TW" dirty="0"/>
                  <a:t>對應一個態！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C0428B3-AE42-F6EC-DD64-D203B4CAAD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25103" y="2147393"/>
                <a:ext cx="4572000" cy="411010"/>
              </a:xfrm>
              <a:prstGeom prst="rect">
                <a:avLst/>
              </a:prstGeom>
              <a:blipFill>
                <a:blip r:embed="rId11"/>
                <a:stretch>
                  <a:fillRect l="-1108" b="-1470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Oval 4">
            <a:extLst>
              <a:ext uri="{FF2B5EF4-FFF2-40B4-BE49-F238E27FC236}">
                <a16:creationId xmlns:a16="http://schemas.microsoft.com/office/drawing/2014/main" id="{C11BDF61-80E3-F839-1428-2614089718C5}"/>
              </a:ext>
            </a:extLst>
          </p:cNvPr>
          <p:cNvSpPr/>
          <p:nvPr/>
        </p:nvSpPr>
        <p:spPr>
          <a:xfrm>
            <a:off x="1547664" y="3068960"/>
            <a:ext cx="576064" cy="82635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0">
                <a:extLst>
                  <a:ext uri="{FF2B5EF4-FFF2-40B4-BE49-F238E27FC236}">
                    <a16:creationId xmlns:a16="http://schemas.microsoft.com/office/drawing/2014/main" id="{EEC75E53-1BF2-10CB-6FA6-2C8E7D7B08D3}"/>
                  </a:ext>
                </a:extLst>
              </p:cNvPr>
              <p:cNvSpPr txBox="1"/>
              <p:nvPr/>
            </p:nvSpPr>
            <p:spPr bwMode="auto">
              <a:xfrm>
                <a:off x="1655144" y="2693221"/>
                <a:ext cx="361103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6" name="文字方塊 10">
                <a:extLst>
                  <a:ext uri="{FF2B5EF4-FFF2-40B4-BE49-F238E27FC236}">
                    <a16:creationId xmlns:a16="http://schemas.microsoft.com/office/drawing/2014/main" id="{EEC75E53-1BF2-10CB-6FA6-2C8E7D7B08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55144" y="2693221"/>
                <a:ext cx="361103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79110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5" grpId="0" animBg="1"/>
      <p:bldP spid="16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909E074-1707-C894-1110-9130068508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6009" y="0"/>
            <a:ext cx="57719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20815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FBECD3C-5CDA-42FD-A3A3-F0025F7B3A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2741" y="0"/>
            <a:ext cx="54785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22842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76203B3-A78D-03BA-0E5C-3DC1AED9DD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4579" y="0"/>
            <a:ext cx="56548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94293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03F24C9-E960-88B7-1844-3FD043B0A7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0019" y="0"/>
            <a:ext cx="57639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84681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A8BB58-FF76-831B-C967-FFCB8F1949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3372" y="0"/>
            <a:ext cx="56372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68274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22BC44-027D-CFA8-55D9-91D0956DB6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350" y="533400"/>
            <a:ext cx="709930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505532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585E28-FF81-9899-5ED1-DCED1C9C88C8}"/>
              </a:ext>
            </a:extLst>
          </p:cNvPr>
          <p:cNvSpPr/>
          <p:nvPr/>
        </p:nvSpPr>
        <p:spPr>
          <a:xfrm>
            <a:off x="355615" y="3545987"/>
            <a:ext cx="4680520" cy="2736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7AC051B-B409-E91A-9D12-4F6B4F3615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80" y="3599456"/>
            <a:ext cx="4513684" cy="2547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1">
            <a:extLst>
              <a:ext uri="{FF2B5EF4-FFF2-40B4-BE49-F238E27FC236}">
                <a16:creationId xmlns:a16="http://schemas.microsoft.com/office/drawing/2014/main" id="{EDB673AB-ED6D-3CA1-FE84-DDBB216ECA83}"/>
              </a:ext>
            </a:extLst>
          </p:cNvPr>
          <p:cNvSpPr txBox="1"/>
          <p:nvPr/>
        </p:nvSpPr>
        <p:spPr bwMode="auto">
          <a:xfrm>
            <a:off x="1706277" y="1321807"/>
            <a:ext cx="63503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但我們可以用雜質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Doping</a:t>
            </a:r>
            <a:r>
              <a:rPr lang="zh-TW" altLang="en-US" sz="1800" dirty="0"/>
              <a:t>來增加半導體的導電性：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9">
                <a:extLst>
                  <a:ext uri="{FF2B5EF4-FFF2-40B4-BE49-F238E27FC236}">
                    <a16:creationId xmlns:a16="http://schemas.microsoft.com/office/drawing/2014/main" id="{30768518-BF8D-226C-84DF-26579B3D41F0}"/>
                  </a:ext>
                </a:extLst>
              </p:cNvPr>
              <p:cNvSpPr/>
              <p:nvPr/>
            </p:nvSpPr>
            <p:spPr>
              <a:xfrm>
                <a:off x="1706277" y="426495"/>
                <a:ext cx="6134328" cy="39190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但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b="0" i="1" smtClean="0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/>
                          </a:rPr>
                          <m:t>𝑔</m:t>
                        </m:r>
                      </m:sub>
                    </m:sSub>
                    <m:r>
                      <a:rPr lang="en-US" altLang="zh-TW" sz="1800" i="1" smtClean="0">
                        <a:latin typeface="Cambria Math"/>
                        <a:ea typeface="Cambria Math"/>
                      </a:rPr>
                      <m:t>~</m:t>
                    </m:r>
                    <m:r>
                      <a:rPr lang="en-US" altLang="zh-TW" sz="1800" b="0" i="1" smtClean="0">
                        <a:latin typeface="Cambria Math"/>
                        <a:ea typeface="Cambria Math"/>
                      </a:rPr>
                      <m:t>1.0</m:t>
                    </m:r>
                    <m:r>
                      <m:rPr>
                        <m:nor/>
                      </m:rPr>
                      <a:rPr lang="en-US" altLang="zh-TW" sz="1800" b="0" i="0" smtClean="0">
                        <a:latin typeface="Cambria Math"/>
                        <a:ea typeface="Cambria Math"/>
                      </a:rPr>
                      <m:t>eV</m:t>
                    </m:r>
                  </m:oMath>
                </a14:m>
                <a:r>
                  <a:rPr lang="zh-TW" altLang="en-US" sz="1800" dirty="0"/>
                  <a:t>能跳上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Conduction</a:t>
                </a:r>
                <a:r>
                  <a:rPr lang="zh-TW" altLang="en-US" sz="1800" dirty="0"/>
                  <a:t>的電子數量還是少於導體，</a:t>
                </a:r>
              </a:p>
            </p:txBody>
          </p:sp>
        </mc:Choice>
        <mc:Fallback xmlns="">
          <p:sp>
            <p:nvSpPr>
              <p:cNvPr id="5" name="矩形 9">
                <a:extLst>
                  <a:ext uri="{FF2B5EF4-FFF2-40B4-BE49-F238E27FC236}">
                    <a16:creationId xmlns:a16="http://schemas.microsoft.com/office/drawing/2014/main" id="{30768518-BF8D-226C-84DF-26579B3D41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6277" y="426495"/>
                <a:ext cx="6134328" cy="391902"/>
              </a:xfrm>
              <a:prstGeom prst="rect">
                <a:avLst/>
              </a:prstGeom>
              <a:blipFill>
                <a:blip r:embed="rId3"/>
                <a:stretch>
                  <a:fillRect l="-826" t="-6250" b="-15625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矩形 5">
            <a:extLst>
              <a:ext uri="{FF2B5EF4-FFF2-40B4-BE49-F238E27FC236}">
                <a16:creationId xmlns:a16="http://schemas.microsoft.com/office/drawing/2014/main" id="{F89AE347-61D7-7848-442E-93BECF5F777A}"/>
              </a:ext>
            </a:extLst>
          </p:cNvPr>
          <p:cNvSpPr/>
          <p:nvPr/>
        </p:nvSpPr>
        <p:spPr>
          <a:xfrm>
            <a:off x="1706277" y="894425"/>
            <a:ext cx="3185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800" dirty="0"/>
              <a:t>電阻率比起導體還是來得大！</a:t>
            </a:r>
          </a:p>
        </p:txBody>
      </p:sp>
      <p:pic>
        <p:nvPicPr>
          <p:cNvPr id="7" name="Picture 3" descr="C:\Users\Chia-Hung Chang\Downloads\Data\Knight\Media\Chapter42\Images\42_20Figure-F.jpg">
            <a:extLst>
              <a:ext uri="{FF2B5EF4-FFF2-40B4-BE49-F238E27FC236}">
                <a16:creationId xmlns:a16="http://schemas.microsoft.com/office/drawing/2014/main" id="{5CC58DE6-C4AE-89F6-CB8E-1E71AB4C77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827"/>
          <a:stretch/>
        </p:blipFill>
        <p:spPr bwMode="auto">
          <a:xfrm>
            <a:off x="655519" y="2012078"/>
            <a:ext cx="3776772" cy="1398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own Arrow 7">
            <a:extLst>
              <a:ext uri="{FF2B5EF4-FFF2-40B4-BE49-F238E27FC236}">
                <a16:creationId xmlns:a16="http://schemas.microsoft.com/office/drawing/2014/main" id="{70D71D9E-2E4F-6448-7DD8-0DF9FEE7D012}"/>
              </a:ext>
            </a:extLst>
          </p:cNvPr>
          <p:cNvSpPr/>
          <p:nvPr/>
        </p:nvSpPr>
        <p:spPr>
          <a:xfrm>
            <a:off x="3463831" y="1881383"/>
            <a:ext cx="144016" cy="34746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0F64E7-0227-6041-5E23-1F52893D54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9290" y="2564903"/>
            <a:ext cx="1759409" cy="375168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44BB3D8-E8A5-A3A2-6347-2A4EF753D676}"/>
              </a:ext>
            </a:extLst>
          </p:cNvPr>
          <p:cNvSpPr txBox="1"/>
          <p:nvPr/>
        </p:nvSpPr>
        <p:spPr bwMode="auto">
          <a:xfrm>
            <a:off x="4872067" y="1724400"/>
            <a:ext cx="29566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加入五個價電子的磷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！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7498960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FEA82F-5844-1C3F-973C-905B7F9255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4401" y="885137"/>
            <a:ext cx="6075197" cy="24429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4E0553D-C44E-496C-A4E2-833199641C52}"/>
              </a:ext>
            </a:extLst>
          </p:cNvPr>
          <p:cNvSpPr txBox="1"/>
          <p:nvPr/>
        </p:nvSpPr>
        <p:spPr bwMode="auto">
          <a:xfrm>
            <a:off x="1734306" y="3345261"/>
            <a:ext cx="64807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價能帶已填滿，多出來的電子，就會進入全空的傳導帶。</a:t>
            </a:r>
          </a:p>
        </p:txBody>
      </p:sp>
      <p:pic>
        <p:nvPicPr>
          <p:cNvPr id="9" name="Picture 2" descr="Z:\Dropbox\Documents\課程\Young\Chapter42\A_Images\A_Figures_and_Photos\42_19_Figure.jpg">
            <a:extLst>
              <a:ext uri="{FF2B5EF4-FFF2-40B4-BE49-F238E27FC236}">
                <a16:creationId xmlns:a16="http://schemas.microsoft.com/office/drawing/2014/main" id="{751756B1-FFEB-ED21-90C5-1C4D5008A6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21" t="28283" r="33921" b="1338"/>
          <a:stretch/>
        </p:blipFill>
        <p:spPr bwMode="auto">
          <a:xfrm>
            <a:off x="2843808" y="3735899"/>
            <a:ext cx="2980748" cy="2431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D33A0C44-8E7B-4D38-0C20-8CB8BD53BFE7}"/>
              </a:ext>
            </a:extLst>
          </p:cNvPr>
          <p:cNvSpPr/>
          <p:nvPr/>
        </p:nvSpPr>
        <p:spPr>
          <a:xfrm>
            <a:off x="4585383" y="5301208"/>
            <a:ext cx="144000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DF4C5A7-E8EC-334A-4E8F-19AF6923B834}"/>
              </a:ext>
            </a:extLst>
          </p:cNvPr>
          <p:cNvSpPr/>
          <p:nvPr/>
        </p:nvSpPr>
        <p:spPr>
          <a:xfrm>
            <a:off x="4841165" y="1715253"/>
            <a:ext cx="144000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2D641A-DFA0-590A-D944-F3887EF4936F}"/>
              </a:ext>
            </a:extLst>
          </p:cNvPr>
          <p:cNvSpPr txBox="1"/>
          <p:nvPr/>
        </p:nvSpPr>
        <p:spPr bwMode="auto">
          <a:xfrm>
            <a:off x="1734306" y="6205649"/>
            <a:ext cx="26642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但不完全……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2FB0F6-4752-319D-62AB-15DFB8AA188F}"/>
              </a:ext>
            </a:extLst>
          </p:cNvPr>
          <p:cNvSpPr txBox="1"/>
          <p:nvPr/>
        </p:nvSpPr>
        <p:spPr bwMode="auto">
          <a:xfrm>
            <a:off x="1719099" y="431905"/>
            <a:ext cx="52859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如此晶體結構幾乎不變，但電子會多出一個。</a:t>
            </a:r>
          </a:p>
        </p:txBody>
      </p:sp>
    </p:spTree>
    <p:extLst>
      <p:ext uri="{BB962C8B-B14F-4D97-AF65-F5344CB8AC3E}">
        <p14:creationId xmlns:p14="http://schemas.microsoft.com/office/powerpoint/2010/main" val="61969074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FEA82F-5844-1C3F-973C-905B7F9255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095" r="34902" b="8843"/>
          <a:stretch/>
        </p:blipFill>
        <p:spPr>
          <a:xfrm>
            <a:off x="2978976" y="177972"/>
            <a:ext cx="1944216" cy="22269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4E0553D-C44E-496C-A4E2-833199641C52}"/>
              </a:ext>
            </a:extLst>
          </p:cNvPr>
          <p:cNvSpPr txBox="1"/>
          <p:nvPr/>
        </p:nvSpPr>
        <p:spPr bwMode="auto">
          <a:xfrm>
            <a:off x="968372" y="2430446"/>
            <a:ext cx="76627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多出來的電子，與多出來的磷原子核正電荷，會如氫原子，形成束縛態。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7B9666-AEE3-9993-75A0-1C46C6F74076}"/>
              </a:ext>
            </a:extLst>
          </p:cNvPr>
          <p:cNvSpPr txBox="1"/>
          <p:nvPr/>
        </p:nvSpPr>
        <p:spPr bwMode="auto">
          <a:xfrm>
            <a:off x="955269" y="2845097"/>
            <a:ext cx="60486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但因此電子的有效質量一般小於電子質量，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574E5B-593D-59B8-A171-224364D881D0}"/>
              </a:ext>
            </a:extLst>
          </p:cNvPr>
          <p:cNvSpPr txBox="1"/>
          <p:nvPr/>
        </p:nvSpPr>
        <p:spPr bwMode="auto">
          <a:xfrm>
            <a:off x="968372" y="3274748"/>
            <a:ext cx="53285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而且必須考慮半導體內的介電性，一般極大。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E61B5E6-7BBE-2341-EA39-CEB4F038214A}"/>
                  </a:ext>
                </a:extLst>
              </p:cNvPr>
              <p:cNvSpPr txBox="1"/>
              <p:nvPr/>
            </p:nvSpPr>
            <p:spPr bwMode="auto">
              <a:xfrm>
                <a:off x="968372" y="3704400"/>
                <a:ext cx="7996116" cy="3831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因此束縛能</a:t>
                </a:r>
                <a14:m>
                  <m:oMath xmlns:m="http://schemas.openxmlformats.org/officeDocument/2006/math"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~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0.1 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eV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遠小於氫原子束縛能，以及能隙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TW" i="1" dirty="0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𝐺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，而半徑遠大</a:t>
                </a:r>
                <a14:m>
                  <m:oMath xmlns:m="http://schemas.openxmlformats.org/officeDocument/2006/math"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~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30Å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E61B5E6-7BBE-2341-EA39-CEB4F03821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68372" y="3704400"/>
                <a:ext cx="7996116" cy="383118"/>
              </a:xfrm>
              <a:prstGeom prst="rect">
                <a:avLst/>
              </a:prstGeom>
              <a:blipFill>
                <a:blip r:embed="rId3"/>
                <a:stretch>
                  <a:fillRect l="-634" t="-3125" b="-1875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6B920D2C-443C-33BB-B139-D61EC3DE36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803"/>
          <a:stretch/>
        </p:blipFill>
        <p:spPr>
          <a:xfrm>
            <a:off x="2402912" y="4523574"/>
            <a:ext cx="4185312" cy="217733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CF757B0-31E2-D91C-ECB0-B4CE6FB273D1}"/>
                  </a:ext>
                </a:extLst>
              </p:cNvPr>
              <p:cNvSpPr txBox="1"/>
              <p:nvPr/>
            </p:nvSpPr>
            <p:spPr bwMode="auto">
              <a:xfrm>
                <a:off x="971600" y="4149080"/>
                <a:ext cx="765949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這些束縛態的能量略低於傳導帶下端，與導帶的間隙就是束縛能</a:t>
                </a:r>
                <a14:m>
                  <m:oMath xmlns:m="http://schemas.openxmlformats.org/officeDocument/2006/math"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~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0.1 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eV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CF757B0-31E2-D91C-ECB0-B4CE6FB273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1600" y="4149080"/>
                <a:ext cx="7659496" cy="369332"/>
              </a:xfrm>
              <a:prstGeom prst="rect">
                <a:avLst/>
              </a:prstGeom>
              <a:blipFill>
                <a:blip r:embed="rId5"/>
                <a:stretch>
                  <a:fillRect l="-662" t="-6667" r="-331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Oval 8">
            <a:extLst>
              <a:ext uri="{FF2B5EF4-FFF2-40B4-BE49-F238E27FC236}">
                <a16:creationId xmlns:a16="http://schemas.microsoft.com/office/drawing/2014/main" id="{CB607471-38E7-1091-761E-06A4F52ADDA5}"/>
              </a:ext>
            </a:extLst>
          </p:cNvPr>
          <p:cNvSpPr/>
          <p:nvPr/>
        </p:nvSpPr>
        <p:spPr>
          <a:xfrm>
            <a:off x="4026136" y="1072052"/>
            <a:ext cx="144000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6DB1E95-D26A-3C71-AE57-2E6FBA466C37}"/>
              </a:ext>
            </a:extLst>
          </p:cNvPr>
          <p:cNvSpPr/>
          <p:nvPr/>
        </p:nvSpPr>
        <p:spPr>
          <a:xfrm rot="2553425">
            <a:off x="3714219" y="906198"/>
            <a:ext cx="530773" cy="7441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2726759892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8B39807-05EA-72AD-A60D-E5F0A8247A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260648"/>
            <a:ext cx="7277100" cy="48133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1831765-75EB-DCC7-C979-F429AF0343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016" y="4991100"/>
            <a:ext cx="7226300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9336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CCD92FF4-B4A7-C5E9-76A6-93417BBCF3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76672"/>
            <a:ext cx="4194536" cy="33843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AB9347B-4638-543E-0958-79D8B49C2DD0}"/>
              </a:ext>
            </a:extLst>
          </p:cNvPr>
          <p:cNvSpPr txBox="1"/>
          <p:nvPr/>
        </p:nvSpPr>
        <p:spPr bwMode="auto">
          <a:xfrm>
            <a:off x="2345571" y="2996952"/>
            <a:ext cx="200458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sz="1600" dirty="0" err="1">
                <a:latin typeface="Times New Roman" pitchFamily="18" charset="0"/>
                <a:cs typeface="Times New Roman" pitchFamily="18" charset="0"/>
              </a:rPr>
              <a:t>基態</a:t>
            </a:r>
            <a:r>
              <a:rPr lang="zh-TW" alt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1600" dirty="0">
                <a:latin typeface="Times New Roman" pitchFamily="18" charset="0"/>
                <a:cs typeface="Times New Roman" pitchFamily="18" charset="0"/>
              </a:rPr>
              <a:t>Ground State</a:t>
            </a:r>
            <a:endParaRPr lang="en-TW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F82FB4D-2540-6627-7E94-7C80458D3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378" y="3980188"/>
            <a:ext cx="6840760" cy="2711428"/>
          </a:xfrm>
          <a:prstGeom prst="rect">
            <a:avLst/>
          </a:prstGeom>
        </p:spPr>
      </p:pic>
      <p:pic>
        <p:nvPicPr>
          <p:cNvPr id="13" name="Picture 12" descr="File:Translational motion.gif">
            <a:hlinkClick r:id="rId4"/>
            <a:extLst>
              <a:ext uri="{FF2B5EF4-FFF2-40B4-BE49-F238E27FC236}">
                <a16:creationId xmlns:a16="http://schemas.microsoft.com/office/drawing/2014/main" id="{2CD26B35-0794-38ED-217C-1AB127B1946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869" y="860282"/>
            <a:ext cx="1771269" cy="155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C856BEC-ED37-0614-E7DB-83DACCDF229C}"/>
              </a:ext>
            </a:extLst>
          </p:cNvPr>
          <p:cNvSpPr txBox="1"/>
          <p:nvPr/>
        </p:nvSpPr>
        <p:spPr bwMode="auto">
          <a:xfrm>
            <a:off x="5148064" y="2516393"/>
            <a:ext cx="31683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其實比較像空腔輻射！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F147A2F-7A87-3EF9-0A48-D3F9A93BED50}"/>
              </a:ext>
            </a:extLst>
          </p:cNvPr>
          <p:cNvSpPr txBox="1"/>
          <p:nvPr/>
        </p:nvSpPr>
        <p:spPr bwMode="auto">
          <a:xfrm>
            <a:off x="827584" y="116632"/>
            <a:ext cx="56166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這是三維箱子內單一電子的定態能階與波函數。</a:t>
            </a:r>
          </a:p>
        </p:txBody>
      </p:sp>
    </p:spTree>
    <p:extLst>
      <p:ext uri="{BB962C8B-B14F-4D97-AF65-F5344CB8AC3E}">
        <p14:creationId xmlns:p14="http://schemas.microsoft.com/office/powerpoint/2010/main" val="2751886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Z:\Dropbox\Documents\課程\Young\Chapter42\A_Images\A_Figures_and_Photos\42_26_Figu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439"/>
          <a:stretch/>
        </p:blipFill>
        <p:spPr bwMode="auto">
          <a:xfrm>
            <a:off x="1258947" y="1625478"/>
            <a:ext cx="2592288" cy="2867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字方塊 2"/>
          <p:cNvSpPr txBox="1"/>
          <p:nvPr/>
        </p:nvSpPr>
        <p:spPr bwMode="auto">
          <a:xfrm>
            <a:off x="1173292" y="4578684"/>
            <a:ext cx="56886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加入五價雜質提供鍵結以外多一顆電子。</a:t>
            </a:r>
          </a:p>
        </p:txBody>
      </p:sp>
      <p:sp>
        <p:nvSpPr>
          <p:cNvPr id="4" name="文字方塊 3"/>
          <p:cNvSpPr txBox="1"/>
          <p:nvPr/>
        </p:nvSpPr>
        <p:spPr bwMode="auto">
          <a:xfrm>
            <a:off x="1173292" y="4965292"/>
            <a:ext cx="71424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此電子的能態，在傳導帶之下，且間隙極小，稱為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Doner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態。</a:t>
            </a:r>
          </a:p>
        </p:txBody>
      </p:sp>
      <p:sp>
        <p:nvSpPr>
          <p:cNvPr id="5" name="文字方塊 4"/>
          <p:cNvSpPr txBox="1"/>
          <p:nvPr/>
        </p:nvSpPr>
        <p:spPr bwMode="auto">
          <a:xfrm>
            <a:off x="1173293" y="6005896"/>
            <a:ext cx="548625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作為載體的電子帶負電，此類固體稱為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type</a:t>
            </a:r>
            <a:r>
              <a:rPr lang="zh-TW" altLang="en-US" sz="1800" dirty="0"/>
              <a:t>半導體。</a:t>
            </a:r>
          </a:p>
        </p:txBody>
      </p:sp>
      <p:pic>
        <p:nvPicPr>
          <p:cNvPr id="8" name="Picture 2" descr="Z:\Dropbox\Documents\課程\Young\Chapter42\A_Images\A_Figures_and_Photos\42_26_Figu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21"/>
          <a:stretch/>
        </p:blipFill>
        <p:spPr bwMode="auto">
          <a:xfrm>
            <a:off x="3995936" y="2060848"/>
            <a:ext cx="2709815" cy="2410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字方塊 8"/>
          <p:cNvSpPr txBox="1"/>
          <p:nvPr/>
        </p:nvSpPr>
        <p:spPr bwMode="auto">
          <a:xfrm>
            <a:off x="1173292" y="5356005"/>
            <a:ext cx="71424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因此室溫時即可以有大量電子跳上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Conduction</a:t>
            </a:r>
            <a:r>
              <a:rPr lang="zh-TW" altLang="en-US" sz="1800" dirty="0"/>
              <a:t>帶，可以導電。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1CC043-5724-0B43-AB56-70491C726568}"/>
              </a:ext>
            </a:extLst>
          </p:cNvPr>
          <p:cNvSpPr txBox="1"/>
          <p:nvPr/>
        </p:nvSpPr>
        <p:spPr bwMode="auto">
          <a:xfrm>
            <a:off x="6861923" y="2690235"/>
            <a:ext cx="76055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TW" sz="1600" dirty="0"/>
              <a:t>鍺</a:t>
            </a:r>
            <a:r>
              <a:rPr lang="zh-TW" altLang="en-US" sz="1600" dirty="0"/>
              <a:t> 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</a:t>
            </a:r>
            <a:endParaRPr lang="en-TW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3EDE6D3-E354-6D4B-B4CC-550A97E4D7EE}"/>
              </a:ext>
            </a:extLst>
          </p:cNvPr>
          <p:cNvSpPr txBox="1"/>
          <p:nvPr/>
        </p:nvSpPr>
        <p:spPr bwMode="auto">
          <a:xfrm>
            <a:off x="6861923" y="3007774"/>
            <a:ext cx="153934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600" dirty="0"/>
              <a:t>砷 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Arsenic</a:t>
            </a:r>
            <a:endParaRPr lang="en-TW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3" descr="C:\Users\Chia-Hung Chang\Downloads\Data\Knight\Media\Chapter42\Images\42_20Figure-F.jpg">
            <a:extLst>
              <a:ext uri="{FF2B5EF4-FFF2-40B4-BE49-F238E27FC236}">
                <a16:creationId xmlns:a16="http://schemas.microsoft.com/office/drawing/2014/main" id="{E0A7B2DB-CB5B-88FD-FDDF-E94D267734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15" b="52157"/>
          <a:stretch/>
        </p:blipFill>
        <p:spPr bwMode="auto">
          <a:xfrm>
            <a:off x="3961376" y="202228"/>
            <a:ext cx="4419457" cy="1793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Down Arrow 15">
            <a:extLst>
              <a:ext uri="{FF2B5EF4-FFF2-40B4-BE49-F238E27FC236}">
                <a16:creationId xmlns:a16="http://schemas.microsoft.com/office/drawing/2014/main" id="{4A14301E-E5A9-DCE4-963E-FDEA14A35EF1}"/>
              </a:ext>
            </a:extLst>
          </p:cNvPr>
          <p:cNvSpPr/>
          <p:nvPr/>
        </p:nvSpPr>
        <p:spPr>
          <a:xfrm>
            <a:off x="7170191" y="897541"/>
            <a:ext cx="144016" cy="34746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DFED84C-D190-1960-E5DE-2B35FCFD8340}"/>
              </a:ext>
            </a:extLst>
          </p:cNvPr>
          <p:cNvSpPr/>
          <p:nvPr/>
        </p:nvSpPr>
        <p:spPr>
          <a:xfrm>
            <a:off x="5487032" y="3109821"/>
            <a:ext cx="129600" cy="129600"/>
          </a:xfrm>
          <a:prstGeom prst="ellipse">
            <a:avLst/>
          </a:prstGeom>
          <a:solidFill>
            <a:srgbClr val="FF6C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EFCE615-D1F1-83A4-A2D4-C1C2F1E9CD88}"/>
              </a:ext>
            </a:extLst>
          </p:cNvPr>
          <p:cNvSpPr/>
          <p:nvPr/>
        </p:nvSpPr>
        <p:spPr>
          <a:xfrm>
            <a:off x="5148064" y="3117693"/>
            <a:ext cx="129600" cy="129600"/>
          </a:xfrm>
          <a:prstGeom prst="ellipse">
            <a:avLst/>
          </a:prstGeom>
          <a:solidFill>
            <a:srgbClr val="FFEF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solidFill>
                <a:srgbClr val="FFEFC6"/>
              </a:solidFill>
            </a:endParaRPr>
          </a:p>
        </p:txBody>
      </p:sp>
      <p:sp>
        <p:nvSpPr>
          <p:cNvPr id="2" name="Down Arrow 1">
            <a:extLst>
              <a:ext uri="{FF2B5EF4-FFF2-40B4-BE49-F238E27FC236}">
                <a16:creationId xmlns:a16="http://schemas.microsoft.com/office/drawing/2014/main" id="{3758091E-8124-F374-8194-EAAA5CCEE5C9}"/>
              </a:ext>
            </a:extLst>
          </p:cNvPr>
          <p:cNvSpPr/>
          <p:nvPr/>
        </p:nvSpPr>
        <p:spPr>
          <a:xfrm>
            <a:off x="6861923" y="897541"/>
            <a:ext cx="152400" cy="34746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080E521-B442-A262-8466-2B96C3E0889B}"/>
              </a:ext>
            </a:extLst>
          </p:cNvPr>
          <p:cNvCxnSpPr>
            <a:cxnSpLocks/>
          </p:cNvCxnSpPr>
          <p:nvPr/>
        </p:nvCxnSpPr>
        <p:spPr>
          <a:xfrm flipV="1">
            <a:off x="5277664" y="3247293"/>
            <a:ext cx="230440" cy="9903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9610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C:\Users\Chia-Hung Chang\Downloads\Data\Knight\Media\Chapter42\Images\42_20Figure-F.jpg">
            <a:extLst>
              <a:ext uri="{FF2B5EF4-FFF2-40B4-BE49-F238E27FC236}">
                <a16:creationId xmlns:a16="http://schemas.microsoft.com/office/drawing/2014/main" id="{DBCFD1B3-7249-CD8A-395B-892C29FF52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15" b="52157"/>
          <a:stretch/>
        </p:blipFill>
        <p:spPr bwMode="auto">
          <a:xfrm>
            <a:off x="4261647" y="160848"/>
            <a:ext cx="4419457" cy="1793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0" name="Picture 2" descr="Z:\Dropbox\Documents\課程\Young\Chapter42\A_Images\A_Figures_and_Photos\42_27_Figur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802"/>
          <a:stretch/>
        </p:blipFill>
        <p:spPr bwMode="auto">
          <a:xfrm>
            <a:off x="3893474" y="908059"/>
            <a:ext cx="2731759" cy="2449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Z:\Dropbox\Documents\課程\Young\Chapter42\A_Images\A_Figures_and_Photos\42_27_Figur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044"/>
          <a:stretch/>
        </p:blipFill>
        <p:spPr bwMode="auto">
          <a:xfrm>
            <a:off x="1013154" y="149350"/>
            <a:ext cx="2731759" cy="3208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 bwMode="auto">
          <a:xfrm>
            <a:off x="1039615" y="3436802"/>
            <a:ext cx="71424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反之，加入三價雜質使鍵結內少一顆電子，等</a:t>
            </a:r>
            <a:r>
              <a:rPr lang="zh-TW" altLang="en-US" dirty="0"/>
              <a:t>於價帶出現一</a:t>
            </a:r>
            <a:r>
              <a:rPr lang="zh-TW" altLang="en-US" sz="1800" dirty="0"/>
              <a:t>個電洞。</a:t>
            </a:r>
          </a:p>
        </p:txBody>
      </p:sp>
      <p:sp>
        <p:nvSpPr>
          <p:cNvPr id="5" name="文字方塊 4"/>
          <p:cNvSpPr txBox="1"/>
          <p:nvPr/>
        </p:nvSpPr>
        <p:spPr bwMode="auto">
          <a:xfrm>
            <a:off x="1031336" y="3834808"/>
            <a:ext cx="79286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此電洞與帶負電原子核的束縛態，稱為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Acceptor</a:t>
            </a:r>
            <a:r>
              <a:rPr lang="zh-TW" altLang="en-US" sz="1800" dirty="0"/>
              <a:t>態，在價帶上方，間隙也極小，</a:t>
            </a:r>
          </a:p>
        </p:txBody>
      </p:sp>
      <p:sp>
        <p:nvSpPr>
          <p:cNvPr id="6" name="文字方塊 5"/>
          <p:cNvSpPr txBox="1"/>
          <p:nvPr/>
        </p:nvSpPr>
        <p:spPr bwMode="auto">
          <a:xfrm>
            <a:off x="1026847" y="5117617"/>
            <a:ext cx="6469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作為載體的電洞帶正電，此類固體稱為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 type</a:t>
            </a:r>
            <a:r>
              <a:rPr lang="zh-TW" altLang="en-US" sz="1800" dirty="0"/>
              <a:t>半導體。</a:t>
            </a:r>
          </a:p>
        </p:txBody>
      </p:sp>
      <p:sp>
        <p:nvSpPr>
          <p:cNvPr id="7" name="文字方塊 6"/>
          <p:cNvSpPr txBox="1"/>
          <p:nvPr/>
        </p:nvSpPr>
        <p:spPr bwMode="auto">
          <a:xfrm>
            <a:off x="1039612" y="4247587"/>
            <a:ext cx="71424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因此室溫時即可以有電子由價帶跳上空的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Acceptor</a:t>
            </a:r>
            <a:r>
              <a:rPr lang="zh-TW" altLang="en-US" sz="1800" dirty="0"/>
              <a:t>態。</a:t>
            </a:r>
          </a:p>
        </p:txBody>
      </p:sp>
      <p:sp>
        <p:nvSpPr>
          <p:cNvPr id="8" name="文字方塊 7"/>
          <p:cNvSpPr txBox="1"/>
          <p:nvPr/>
        </p:nvSpPr>
        <p:spPr bwMode="auto">
          <a:xfrm>
            <a:off x="1039612" y="4679591"/>
            <a:ext cx="746237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價帶出現電洞</a:t>
            </a:r>
            <a:r>
              <a:rPr lang="zh-TW" altLang="en-US" dirty="0"/>
              <a:t>，電洞可以移動，就可以導電。</a:t>
            </a:r>
            <a:endParaRPr lang="zh-TW" altLang="en-US" sz="1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C6BF8B-B1E8-1F42-920F-7B6EAA86F918}"/>
              </a:ext>
            </a:extLst>
          </p:cNvPr>
          <p:cNvSpPr txBox="1"/>
          <p:nvPr/>
        </p:nvSpPr>
        <p:spPr bwMode="auto">
          <a:xfrm>
            <a:off x="6823432" y="2415020"/>
            <a:ext cx="161438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 Gallium </a:t>
            </a:r>
            <a:r>
              <a:rPr lang="zh-TW" altLang="en-US" sz="1600" dirty="0"/>
              <a:t>鎵</a:t>
            </a:r>
            <a:endParaRPr lang="en-TW" sz="1600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1B44E5B-535D-D76F-0227-961407302C99}"/>
              </a:ext>
            </a:extLst>
          </p:cNvPr>
          <p:cNvSpPr/>
          <p:nvPr/>
        </p:nvSpPr>
        <p:spPr>
          <a:xfrm>
            <a:off x="5129753" y="2753574"/>
            <a:ext cx="129600" cy="1296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FC78E01-CF52-D428-F494-78F249488710}"/>
              </a:ext>
            </a:extLst>
          </p:cNvPr>
          <p:cNvSpPr/>
          <p:nvPr/>
        </p:nvSpPr>
        <p:spPr>
          <a:xfrm>
            <a:off x="5129753" y="2561981"/>
            <a:ext cx="129600" cy="129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0AA6D81-0935-88A7-4203-7456051FAA8F}"/>
              </a:ext>
            </a:extLst>
          </p:cNvPr>
          <p:cNvCxnSpPr>
            <a:cxnSpLocks/>
          </p:cNvCxnSpPr>
          <p:nvPr/>
        </p:nvCxnSpPr>
        <p:spPr>
          <a:xfrm flipV="1">
            <a:off x="4261647" y="2691581"/>
            <a:ext cx="295240" cy="12275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Down Arrow 13">
            <a:extLst>
              <a:ext uri="{FF2B5EF4-FFF2-40B4-BE49-F238E27FC236}">
                <a16:creationId xmlns:a16="http://schemas.microsoft.com/office/drawing/2014/main" id="{08585130-8CEB-CE64-A9A0-9B522234543F}"/>
              </a:ext>
            </a:extLst>
          </p:cNvPr>
          <p:cNvSpPr/>
          <p:nvPr/>
        </p:nvSpPr>
        <p:spPr>
          <a:xfrm>
            <a:off x="6878854" y="842097"/>
            <a:ext cx="144016" cy="34746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5" name="Down Arrow 14">
            <a:extLst>
              <a:ext uri="{FF2B5EF4-FFF2-40B4-BE49-F238E27FC236}">
                <a16:creationId xmlns:a16="http://schemas.microsoft.com/office/drawing/2014/main" id="{CE074B86-4B81-2FFB-C347-8B04C67277FE}"/>
              </a:ext>
            </a:extLst>
          </p:cNvPr>
          <p:cNvSpPr/>
          <p:nvPr/>
        </p:nvSpPr>
        <p:spPr>
          <a:xfrm>
            <a:off x="7162194" y="856161"/>
            <a:ext cx="152400" cy="34746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196BD41-6743-873F-4395-B9BD00639A7C}"/>
              </a:ext>
            </a:extLst>
          </p:cNvPr>
          <p:cNvSpPr/>
          <p:nvPr/>
        </p:nvSpPr>
        <p:spPr>
          <a:xfrm>
            <a:off x="5445504" y="2551111"/>
            <a:ext cx="129600" cy="129600"/>
          </a:xfrm>
          <a:prstGeom prst="ellipse">
            <a:avLst/>
          </a:prstGeom>
          <a:solidFill>
            <a:srgbClr val="FF6C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255CDFD-D211-60C2-2FC5-B175A0F2948A}"/>
              </a:ext>
            </a:extLst>
          </p:cNvPr>
          <p:cNvSpPr/>
          <p:nvPr/>
        </p:nvSpPr>
        <p:spPr>
          <a:xfrm>
            <a:off x="5698855" y="2732459"/>
            <a:ext cx="129600" cy="129600"/>
          </a:xfrm>
          <a:prstGeom prst="ellipse">
            <a:avLst/>
          </a:prstGeom>
          <a:solidFill>
            <a:schemeClr val="bg1"/>
          </a:solidFill>
          <a:ln>
            <a:solidFill>
              <a:srgbClr val="FF9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CB937F2-7D23-B93E-1174-C9B4F9D105C4}"/>
              </a:ext>
            </a:extLst>
          </p:cNvPr>
          <p:cNvCxnSpPr>
            <a:cxnSpLocks/>
            <a:stCxn id="17" idx="1"/>
          </p:cNvCxnSpPr>
          <p:nvPr/>
        </p:nvCxnSpPr>
        <p:spPr>
          <a:xfrm flipH="1" flipV="1">
            <a:off x="5573400" y="2659987"/>
            <a:ext cx="144434" cy="9145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FD17F00F-67E3-C1E1-7F6D-D4AB15A6E99A}"/>
              </a:ext>
            </a:extLst>
          </p:cNvPr>
          <p:cNvSpPr txBox="1"/>
          <p:nvPr/>
        </p:nvSpPr>
        <p:spPr bwMode="auto">
          <a:xfrm>
            <a:off x="1026847" y="5802981"/>
            <a:ext cx="793315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sz="1800" dirty="0">
                <a:effectLst/>
                <a:ea typeface="MingLiU" panose="02020509000000000000" pitchFamily="49" charset="-120"/>
                <a:cs typeface="PingFang TC" panose="020B0400000000000000" pitchFamily="34" charset="-120"/>
              </a:rPr>
              <a:t>以帶正電的粒子來導電的固態導體，在自然界是不存在的，</a:t>
            </a:r>
            <a:endParaRPr lang="en-TW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954FBCA-A8EC-E079-2E1E-4FB8377F5CF6}"/>
              </a:ext>
            </a:extLst>
          </p:cNvPr>
          <p:cNvSpPr txBox="1"/>
          <p:nvPr/>
        </p:nvSpPr>
        <p:spPr bwMode="auto">
          <a:xfrm>
            <a:off x="1013154" y="6241007"/>
            <a:ext cx="610482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sz="1800" dirty="0">
                <a:effectLst/>
                <a:ea typeface="MingLiU" panose="02020509000000000000" pitchFamily="49" charset="-120"/>
                <a:cs typeface="PingFang TC" panose="020B0400000000000000" pitchFamily="34" charset="-120"/>
              </a:rPr>
              <a:t>因此這是一種人類利用半導體所發明的新材料</a:t>
            </a:r>
            <a:r>
              <a:rPr lang="en-TW" dirty="0">
                <a:effectLst/>
              </a:rPr>
              <a:t> </a:t>
            </a:r>
            <a:endParaRPr lang="en-TW" dirty="0"/>
          </a:p>
        </p:txBody>
      </p:sp>
    </p:spTree>
    <p:extLst>
      <p:ext uri="{BB962C8B-B14F-4D97-AF65-F5344CB8AC3E}">
        <p14:creationId xmlns:p14="http://schemas.microsoft.com/office/powerpoint/2010/main" val="78915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20" grpId="0"/>
      <p:bldP spid="22" grpId="0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 bwMode="auto">
              <a:xfrm>
                <a:off x="223457" y="4339484"/>
                <a:ext cx="892054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dirty="0"/>
                  <a:t>因能量間隙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zh-TW" altLang="en-US" dirty="0"/>
                  <a:t>很小，定溫下，許多電子會由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Doner Level</a:t>
                </a:r>
                <a:r>
                  <a:rPr lang="zh-TW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上到傳導帶，如氫原子的游離。</a:t>
                </a:r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3457" y="4339484"/>
                <a:ext cx="8920543" cy="369332"/>
              </a:xfrm>
              <a:prstGeom prst="rect">
                <a:avLst/>
              </a:prstGeom>
              <a:blipFill>
                <a:blip r:embed="rId2"/>
                <a:stretch>
                  <a:fillRect l="-569" t="-6667" r="-42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 bwMode="auto">
              <a:xfrm>
                <a:off x="202154" y="4748702"/>
                <a:ext cx="7142437" cy="3929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dirty="0"/>
                  <a:t>在導帶上，這些電子的能量分佈大致是波茲曼分佈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US" altLang="zh-TW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d>
                          <m:dPr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</m:t>
                            </m:r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𝐺</m:t>
                                </m:r>
                              </m:sub>
                            </m:sSub>
                          </m:e>
                        </m:d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/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𝑘𝑇</m:t>
                        </m:r>
                      </m:sup>
                    </m:sSup>
                  </m:oMath>
                </a14:m>
                <a:r>
                  <a:rPr lang="zh-TW" altLang="en-US" sz="1800" dirty="0"/>
                  <a:t>。</a:t>
                </a:r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2154" y="4748702"/>
                <a:ext cx="7142437" cy="392993"/>
              </a:xfrm>
              <a:prstGeom prst="rect">
                <a:avLst/>
              </a:prstGeom>
              <a:blipFill>
                <a:blip r:embed="rId3"/>
                <a:stretch>
                  <a:fillRect l="-532" b="-2187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文字方塊 4"/>
          <p:cNvSpPr txBox="1"/>
          <p:nvPr/>
        </p:nvSpPr>
        <p:spPr bwMode="auto">
          <a:xfrm>
            <a:off x="237142" y="3926469"/>
            <a:ext cx="548625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type</a:t>
            </a:r>
            <a:r>
              <a:rPr lang="zh-TW" altLang="en-US" sz="1800" dirty="0"/>
              <a:t>半導體內，</a:t>
            </a:r>
          </a:p>
        </p:txBody>
      </p:sp>
      <p:pic>
        <p:nvPicPr>
          <p:cNvPr id="8" name="Picture 2" descr="Z:\Dropbox\Documents\課程\Young\Chapter42\A_Images\A_Figures_and_Photos\42_26_Figure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21"/>
          <a:stretch/>
        </p:blipFill>
        <p:spPr bwMode="auto">
          <a:xfrm>
            <a:off x="278164" y="606762"/>
            <a:ext cx="2709815" cy="2410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字方塊 8"/>
          <p:cNvSpPr txBox="1"/>
          <p:nvPr/>
        </p:nvSpPr>
        <p:spPr bwMode="auto">
          <a:xfrm>
            <a:off x="1173292" y="5161137"/>
            <a:ext cx="71424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endParaRPr lang="zh-TW" altLang="en-US" sz="1800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DFED84C-D190-1960-E5DE-2B35FCFD8340}"/>
              </a:ext>
            </a:extLst>
          </p:cNvPr>
          <p:cNvSpPr/>
          <p:nvPr/>
        </p:nvSpPr>
        <p:spPr>
          <a:xfrm>
            <a:off x="1769260" y="1655735"/>
            <a:ext cx="129600" cy="129600"/>
          </a:xfrm>
          <a:prstGeom prst="ellipse">
            <a:avLst/>
          </a:prstGeom>
          <a:solidFill>
            <a:srgbClr val="FF6C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EFCE615-D1F1-83A4-A2D4-C1C2F1E9CD88}"/>
              </a:ext>
            </a:extLst>
          </p:cNvPr>
          <p:cNvSpPr/>
          <p:nvPr/>
        </p:nvSpPr>
        <p:spPr>
          <a:xfrm>
            <a:off x="1430292" y="1663607"/>
            <a:ext cx="129600" cy="129600"/>
          </a:xfrm>
          <a:prstGeom prst="ellipse">
            <a:avLst/>
          </a:prstGeom>
          <a:solidFill>
            <a:srgbClr val="FFEF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solidFill>
                <a:srgbClr val="FFEFC6"/>
              </a:solidFill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080E521-B442-A262-8466-2B96C3E0889B}"/>
              </a:ext>
            </a:extLst>
          </p:cNvPr>
          <p:cNvCxnSpPr>
            <a:cxnSpLocks/>
          </p:cNvCxnSpPr>
          <p:nvPr/>
        </p:nvCxnSpPr>
        <p:spPr>
          <a:xfrm flipV="1">
            <a:off x="1559892" y="1793207"/>
            <a:ext cx="230440" cy="9903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59C36770-FDFC-68C2-949D-D0E35820E75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4077" r="4309" b="3243"/>
          <a:stretch/>
        </p:blipFill>
        <p:spPr>
          <a:xfrm>
            <a:off x="3042531" y="634364"/>
            <a:ext cx="1402109" cy="357745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8027325-0532-8AA3-06AA-8F26D66ED6B6}"/>
              </a:ext>
            </a:extLst>
          </p:cNvPr>
          <p:cNvSpPr/>
          <p:nvPr/>
        </p:nvSpPr>
        <p:spPr>
          <a:xfrm>
            <a:off x="3042531" y="2661252"/>
            <a:ext cx="849360" cy="7094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F131C45-031E-C98F-6135-67E5DBF6FEB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561" r="56420" b="18725"/>
          <a:stretch/>
        </p:blipFill>
        <p:spPr>
          <a:xfrm>
            <a:off x="7484154" y="606762"/>
            <a:ext cx="1436389" cy="3460737"/>
          </a:xfrm>
          <a:prstGeom prst="rect">
            <a:avLst/>
          </a:prstGeom>
        </p:spPr>
      </p:pic>
      <p:pic>
        <p:nvPicPr>
          <p:cNvPr id="11" name="Picture 2" descr="Z:\Dropbox\Documents\課程\Young\Chapter42\A_Images\A_Figures_and_Photos\42_27_Figure.jpg">
            <a:extLst>
              <a:ext uri="{FF2B5EF4-FFF2-40B4-BE49-F238E27FC236}">
                <a16:creationId xmlns:a16="http://schemas.microsoft.com/office/drawing/2014/main" id="{FD165043-E6B6-0B0C-050E-A6188DCA6C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802"/>
          <a:stretch/>
        </p:blipFill>
        <p:spPr bwMode="auto">
          <a:xfrm>
            <a:off x="4667539" y="642785"/>
            <a:ext cx="2731759" cy="2449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75D0FBE8-6890-CAF6-7A02-CB757A9259C0}"/>
              </a:ext>
            </a:extLst>
          </p:cNvPr>
          <p:cNvSpPr/>
          <p:nvPr/>
        </p:nvSpPr>
        <p:spPr>
          <a:xfrm>
            <a:off x="5903818" y="2488300"/>
            <a:ext cx="129600" cy="1296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6964F45-F368-A3F8-B001-A435A57C3A92}"/>
              </a:ext>
            </a:extLst>
          </p:cNvPr>
          <p:cNvSpPr/>
          <p:nvPr/>
        </p:nvSpPr>
        <p:spPr>
          <a:xfrm>
            <a:off x="5903818" y="2296707"/>
            <a:ext cx="129600" cy="129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2120A53-CB07-7EBF-07D5-845346750110}"/>
              </a:ext>
            </a:extLst>
          </p:cNvPr>
          <p:cNvSpPr/>
          <p:nvPr/>
        </p:nvSpPr>
        <p:spPr>
          <a:xfrm>
            <a:off x="6219569" y="2285837"/>
            <a:ext cx="129600" cy="129600"/>
          </a:xfrm>
          <a:prstGeom prst="ellipse">
            <a:avLst/>
          </a:prstGeom>
          <a:solidFill>
            <a:srgbClr val="FF6C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DCCDBC7-32EB-89E7-A6AE-33D80A2E673E}"/>
              </a:ext>
            </a:extLst>
          </p:cNvPr>
          <p:cNvSpPr/>
          <p:nvPr/>
        </p:nvSpPr>
        <p:spPr>
          <a:xfrm>
            <a:off x="6472920" y="2467185"/>
            <a:ext cx="129600" cy="129600"/>
          </a:xfrm>
          <a:prstGeom prst="ellipse">
            <a:avLst/>
          </a:prstGeom>
          <a:solidFill>
            <a:schemeClr val="bg1"/>
          </a:solidFill>
          <a:ln>
            <a:solidFill>
              <a:srgbClr val="FF9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DCF661C-A830-FC8B-A8EB-E1316E0D2BD6}"/>
              </a:ext>
            </a:extLst>
          </p:cNvPr>
          <p:cNvCxnSpPr>
            <a:cxnSpLocks/>
            <a:stCxn id="19" idx="1"/>
          </p:cNvCxnSpPr>
          <p:nvPr/>
        </p:nvCxnSpPr>
        <p:spPr>
          <a:xfrm flipH="1" flipV="1">
            <a:off x="6347465" y="2394713"/>
            <a:ext cx="144434" cy="9145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字方塊 2">
            <a:extLst>
              <a:ext uri="{FF2B5EF4-FFF2-40B4-BE49-F238E27FC236}">
                <a16:creationId xmlns:a16="http://schemas.microsoft.com/office/drawing/2014/main" id="{69EC2937-9CDE-62E9-A7B8-29155D0207A3}"/>
              </a:ext>
            </a:extLst>
          </p:cNvPr>
          <p:cNvSpPr txBox="1"/>
          <p:nvPr/>
        </p:nvSpPr>
        <p:spPr bwMode="auto">
          <a:xfrm>
            <a:off x="275541" y="5746867"/>
            <a:ext cx="62763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同時，還是有比較少的電子會跳上導帶，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3">
                <a:extLst>
                  <a:ext uri="{FF2B5EF4-FFF2-40B4-BE49-F238E27FC236}">
                    <a16:creationId xmlns:a16="http://schemas.microsoft.com/office/drawing/2014/main" id="{786CEEED-CFE7-E8D1-8048-185F7885AE16}"/>
                  </a:ext>
                </a:extLst>
              </p:cNvPr>
              <p:cNvSpPr txBox="1"/>
              <p:nvPr/>
            </p:nvSpPr>
            <p:spPr bwMode="auto">
              <a:xfrm>
                <a:off x="237142" y="6185924"/>
                <a:ext cx="7142437" cy="3929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dirty="0"/>
                  <a:t>在導帶上，這些電子的數量大致是波茲曼分佈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US" altLang="zh-TW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𝐺</m:t>
                            </m:r>
                          </m:sub>
                        </m:sSub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/2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𝑘𝑇</m:t>
                        </m:r>
                      </m:sup>
                    </m:sSup>
                  </m:oMath>
                </a14:m>
                <a:r>
                  <a:rPr lang="zh-TW" altLang="en-US" sz="1800" dirty="0"/>
                  <a:t>。</a:t>
                </a:r>
              </a:p>
            </p:txBody>
          </p:sp>
        </mc:Choice>
        <mc:Fallback xmlns="">
          <p:sp>
            <p:nvSpPr>
              <p:cNvPr id="22" name="文字方塊 3">
                <a:extLst>
                  <a:ext uri="{FF2B5EF4-FFF2-40B4-BE49-F238E27FC236}">
                    <a16:creationId xmlns:a16="http://schemas.microsoft.com/office/drawing/2014/main" id="{786CEEED-CFE7-E8D1-8048-185F7885AE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7142" y="6185924"/>
                <a:ext cx="7142437" cy="392993"/>
              </a:xfrm>
              <a:prstGeom prst="rect">
                <a:avLst/>
              </a:prstGeom>
              <a:blipFill>
                <a:blip r:embed="rId7"/>
                <a:stretch>
                  <a:fillRect l="-709" t="-6452" b="-2258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文字方塊 4">
            <a:extLst>
              <a:ext uri="{FF2B5EF4-FFF2-40B4-BE49-F238E27FC236}">
                <a16:creationId xmlns:a16="http://schemas.microsoft.com/office/drawing/2014/main" id="{724BBCFE-E060-754A-5E3D-8ADB44DD7A86}"/>
              </a:ext>
            </a:extLst>
          </p:cNvPr>
          <p:cNvSpPr txBox="1"/>
          <p:nvPr/>
        </p:nvSpPr>
        <p:spPr bwMode="auto">
          <a:xfrm>
            <a:off x="275541" y="5336188"/>
            <a:ext cx="83289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 type</a:t>
            </a:r>
            <a:r>
              <a:rPr lang="zh-TW" altLang="en-US" sz="1800" dirty="0"/>
              <a:t>半導體內，電子從價帶</a:t>
            </a:r>
            <a:r>
              <a:rPr lang="zh-TW" altLang="en-US" dirty="0"/>
              <a:t>跳上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Acceptor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Level</a:t>
            </a:r>
            <a:r>
              <a:rPr lang="zh-TW" altLang="en-US" sz="1800" dirty="0"/>
              <a:t>，</a:t>
            </a:r>
            <a:r>
              <a:rPr lang="zh-TW" altLang="en-US" dirty="0"/>
              <a:t>也同理在價帶有電洞的分佈。</a:t>
            </a:r>
            <a:endParaRPr lang="zh-TW" altLang="en-US" sz="18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BF0CE5E-7E7B-D98B-8AEE-9A9FD91B16D7}"/>
              </a:ext>
            </a:extLst>
          </p:cNvPr>
          <p:cNvSpPr txBox="1"/>
          <p:nvPr/>
        </p:nvSpPr>
        <p:spPr bwMode="auto">
          <a:xfrm>
            <a:off x="267640" y="101438"/>
            <a:ext cx="595192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室溫下，雜質半導體內的電子與電洞分佈：</a:t>
            </a:r>
          </a:p>
        </p:txBody>
      </p:sp>
    </p:spTree>
    <p:extLst>
      <p:ext uri="{BB962C8B-B14F-4D97-AF65-F5344CB8AC3E}">
        <p14:creationId xmlns:p14="http://schemas.microsoft.com/office/powerpoint/2010/main" val="2097367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9" grpId="0" animBg="1"/>
      <p:bldP spid="21" grpId="0"/>
      <p:bldP spid="22" grpId="0"/>
      <p:bldP spid="23" grpId="0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CF85BB-F48D-7096-B840-EFAFDE9E63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876" y="1196752"/>
            <a:ext cx="6480248" cy="525658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CBDF8AC-76AC-9075-71BD-45CF5ED17418}"/>
              </a:ext>
            </a:extLst>
          </p:cNvPr>
          <p:cNvSpPr/>
          <p:nvPr/>
        </p:nvSpPr>
        <p:spPr>
          <a:xfrm>
            <a:off x="1331876" y="5589240"/>
            <a:ext cx="6480248" cy="7920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8F7DACB-5FCA-8D41-6FFE-CA4408BB025C}"/>
              </a:ext>
            </a:extLst>
          </p:cNvPr>
          <p:cNvSpPr/>
          <p:nvPr/>
        </p:nvSpPr>
        <p:spPr>
          <a:xfrm>
            <a:off x="1348571" y="3681028"/>
            <a:ext cx="6480248" cy="97210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0EB07B-3BE1-5CAD-1EB0-D648D9D5C851}"/>
              </a:ext>
            </a:extLst>
          </p:cNvPr>
          <p:cNvSpPr txBox="1"/>
          <p:nvPr/>
        </p:nvSpPr>
        <p:spPr bwMode="auto">
          <a:xfrm>
            <a:off x="1311696" y="620688"/>
            <a:ext cx="75807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當溫度不高時，雜質貢獻的載體密度會比溫度產生的載體密度重要！</a:t>
            </a:r>
          </a:p>
        </p:txBody>
      </p:sp>
    </p:spTree>
    <p:extLst>
      <p:ext uri="{BB962C8B-B14F-4D97-AF65-F5344CB8AC3E}">
        <p14:creationId xmlns:p14="http://schemas.microsoft.com/office/powerpoint/2010/main" val="499050460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298" y="1554857"/>
            <a:ext cx="3304702" cy="1874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文字方塊 2"/>
          <p:cNvSpPr txBox="1"/>
          <p:nvPr/>
        </p:nvSpPr>
        <p:spPr bwMode="auto">
          <a:xfrm>
            <a:off x="402886" y="1062317"/>
            <a:ext cx="84969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將不同型的半導體組合在一起，可以製造出各式半導體元件，來控制電路中的電流：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554857"/>
            <a:ext cx="1872208" cy="19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0397" y="3724945"/>
            <a:ext cx="2114551" cy="2114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26" y="3731518"/>
            <a:ext cx="2863585" cy="2147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6634" y="3724945"/>
            <a:ext cx="3011420" cy="2102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文字方塊 1"/>
          <p:cNvSpPr txBox="1"/>
          <p:nvPr/>
        </p:nvSpPr>
        <p:spPr bwMode="auto">
          <a:xfrm>
            <a:off x="2835440" y="6004122"/>
            <a:ext cx="34731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Integrated Circuit IC </a:t>
            </a:r>
            <a:r>
              <a:rPr lang="zh-TW" altLang="en-US" sz="1800" dirty="0"/>
              <a:t>積體電路</a:t>
            </a:r>
            <a:endParaRPr lang="zh-CN" altLang="en-US" sz="1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5B7DDD-D2FB-53AD-9943-05C0EFD521FE}"/>
              </a:ext>
            </a:extLst>
          </p:cNvPr>
          <p:cNvSpPr txBox="1"/>
          <p:nvPr/>
        </p:nvSpPr>
        <p:spPr bwMode="auto">
          <a:xfrm>
            <a:off x="402886" y="633075"/>
            <a:ext cx="83382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sz="1800" dirty="0">
                <a:effectLst/>
                <a:ea typeface="MingLiU" panose="02020509000000000000" pitchFamily="49" charset="-120"/>
                <a:cs typeface="PingFang TC" panose="020B0400000000000000" pitchFamily="34" charset="-120"/>
              </a:rPr>
              <a:t>利用雜質滲入的技術，在一塊半導體晶體內，可以自由製成兩種類似導體的材料。</a:t>
            </a:r>
            <a:r>
              <a:rPr lang="en-TW" dirty="0">
                <a:effectLst/>
              </a:rPr>
              <a:t> </a:t>
            </a:r>
            <a:endParaRPr lang="en-TW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6827D02-5386-7CF9-14BA-88FB01E305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363" y="3686846"/>
            <a:ext cx="2114551" cy="2114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ACDB08-2ABA-EAFB-54DD-A2BAC3B38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92" y="3693419"/>
            <a:ext cx="2863585" cy="2147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642E87-370F-4359-E3C2-7FE1B2E260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1600" y="3686846"/>
            <a:ext cx="3011420" cy="2102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5991824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Z:\Dropbox\Documents\課程\Young\Chapter42\A_Images\A_Figures_and_Photos\42_29_Figu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642"/>
          <a:stretch/>
        </p:blipFill>
        <p:spPr bwMode="auto">
          <a:xfrm>
            <a:off x="827584" y="2492896"/>
            <a:ext cx="3348421" cy="3147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 bwMode="auto">
              <a:xfrm>
                <a:off x="815645" y="2001986"/>
                <a:ext cx="726811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p-n Junction, Diode</a:t>
                </a:r>
                <a:r>
                  <a:rPr lang="zh-TW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二極體：電流只能朝單一方向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zh-TW" altLang="en-US" sz="1800" dirty="0"/>
                  <a:t>流動！整流器</a:t>
                </a:r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15645" y="2001986"/>
                <a:ext cx="7268112" cy="369332"/>
              </a:xfrm>
              <a:prstGeom prst="rect">
                <a:avLst/>
              </a:prstGeom>
              <a:blipFill>
                <a:blip r:embed="rId3"/>
                <a:stretch>
                  <a:fillRect l="-698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2" descr="Z:\Dropbox\Documents\課程\Young\Chapter42\A_Images\A_Figures_and_Photos\42_29_Figu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82"/>
          <a:stretch/>
        </p:blipFill>
        <p:spPr bwMode="auto">
          <a:xfrm>
            <a:off x="5469421" y="2514327"/>
            <a:ext cx="2880984" cy="3147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51"/>
          <a:stretch/>
        </p:blipFill>
        <p:spPr bwMode="auto">
          <a:xfrm flipH="1">
            <a:off x="843859" y="1124744"/>
            <a:ext cx="1442872" cy="697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3581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Z:\Dropbox\Documents\課程\Young\Chapter42\A_Images\A_Figures_and_Photos\42_29_Figu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642"/>
          <a:stretch/>
        </p:blipFill>
        <p:spPr bwMode="auto">
          <a:xfrm>
            <a:off x="613433" y="1313176"/>
            <a:ext cx="3348421" cy="3147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 bwMode="auto">
          <a:xfrm>
            <a:off x="685410" y="4592258"/>
            <a:ext cx="80982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在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Forward Bias</a:t>
            </a:r>
            <a:r>
              <a:rPr lang="zh-TW" altLang="en-US" sz="1800" dirty="0"/>
              <a:t>流向，電子流入</a:t>
            </a:r>
            <a:r>
              <a:rPr lang="en-US" altLang="zh-TW" sz="1800" dirty="0"/>
              <a:t>n</a:t>
            </a:r>
            <a:r>
              <a:rPr lang="zh-TW" altLang="en-US" sz="1800" dirty="0"/>
              <a:t>，可以推動原來傳帶中電子流動。</a:t>
            </a:r>
          </a:p>
        </p:txBody>
      </p:sp>
      <p:sp>
        <p:nvSpPr>
          <p:cNvPr id="13" name="文字方塊 3">
            <a:extLst>
              <a:ext uri="{FF2B5EF4-FFF2-40B4-BE49-F238E27FC236}">
                <a16:creationId xmlns:a16="http://schemas.microsoft.com/office/drawing/2014/main" id="{E010C9F8-CFD3-E6A3-596D-A15B00E2F204}"/>
              </a:ext>
            </a:extLst>
          </p:cNvPr>
          <p:cNvSpPr txBox="1"/>
          <p:nvPr/>
        </p:nvSpPr>
        <p:spPr bwMode="auto">
          <a:xfrm>
            <a:off x="683568" y="4941168"/>
            <a:ext cx="82075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同時，電子從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流走，等於加入電洞，電洞在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zh-TW" altLang="en-US" sz="1800" dirty="0"/>
              <a:t>中可以流動到介面，與電子抵消。</a:t>
            </a:r>
          </a:p>
        </p:txBody>
      </p:sp>
      <p:pic>
        <p:nvPicPr>
          <p:cNvPr id="14" name="Picture 2" descr="Z:\Dropbox\Documents\課程\Young\Chapter42\A_Images\A_Figures_and_Photos\42_26_Figure.jpg">
            <a:extLst>
              <a:ext uri="{FF2B5EF4-FFF2-40B4-BE49-F238E27FC236}">
                <a16:creationId xmlns:a16="http://schemas.microsoft.com/office/drawing/2014/main" id="{DFB7B1D2-DD50-9FCB-C4AA-2E0858C09C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54" b="2239"/>
          <a:stretch/>
        </p:blipFill>
        <p:spPr bwMode="auto">
          <a:xfrm>
            <a:off x="4667006" y="1396873"/>
            <a:ext cx="2709815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6A068E2-C9A9-1616-4E7F-E31AE4EC25A6}"/>
              </a:ext>
            </a:extLst>
          </p:cNvPr>
          <p:cNvCxnSpPr/>
          <p:nvPr/>
        </p:nvCxnSpPr>
        <p:spPr>
          <a:xfrm flipH="1">
            <a:off x="3077431" y="1982679"/>
            <a:ext cx="305631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2BA2CA48-C447-A806-C5DD-E9835B040779}"/>
              </a:ext>
            </a:extLst>
          </p:cNvPr>
          <p:cNvSpPr/>
          <p:nvPr/>
        </p:nvSpPr>
        <p:spPr>
          <a:xfrm>
            <a:off x="3436026" y="1910671"/>
            <a:ext cx="144016" cy="14401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3062590245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Z:\Dropbox\Documents\課程\Young\Chapter42\A_Images\A_Figures_and_Photos\42_29_Figu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642"/>
          <a:stretch/>
        </p:blipFill>
        <p:spPr bwMode="auto">
          <a:xfrm>
            <a:off x="866267" y="1679377"/>
            <a:ext cx="3348421" cy="3147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字方塊 9"/>
          <p:cNvSpPr txBox="1"/>
          <p:nvPr/>
        </p:nvSpPr>
        <p:spPr bwMode="auto">
          <a:xfrm>
            <a:off x="854328" y="5189221"/>
            <a:ext cx="82896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在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Reverse Bias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流向，電子從左流入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zh-TW" altLang="en-US" sz="1800" dirty="0"/>
              <a:t>，只能填入電洞，能傳導的電洞反而消失了。</a:t>
            </a:r>
          </a:p>
        </p:txBody>
      </p:sp>
      <p:sp>
        <p:nvSpPr>
          <p:cNvPr id="5" name="文字方塊 4"/>
          <p:cNvSpPr txBox="1"/>
          <p:nvPr/>
        </p:nvSpPr>
        <p:spPr bwMode="auto">
          <a:xfrm>
            <a:off x="866266" y="5662989"/>
            <a:ext cx="725617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而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中的電子，根本無法流動。因此電子幾乎無法流過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 </a:t>
            </a:r>
            <a:r>
              <a:rPr lang="zh-TW" altLang="en-US" sz="1800" dirty="0"/>
              <a:t>，到達介面。</a:t>
            </a:r>
          </a:p>
        </p:txBody>
      </p:sp>
      <p:pic>
        <p:nvPicPr>
          <p:cNvPr id="9" name="Picture 2" descr="Z:\Dropbox\Documents\課程\Young\Chapter42\A_Images\A_Figures_and_Photos\42_29_Figu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74" t="31158" r="32977" b="60562"/>
          <a:stretch/>
        </p:blipFill>
        <p:spPr bwMode="auto">
          <a:xfrm rot="10800000">
            <a:off x="1911826" y="3839617"/>
            <a:ext cx="1257302" cy="57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Z:\Dropbox\Documents\課程\Young\Chapter42\A_Images\A_Figures_and_Photos\42_29_Figu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" t="19835" r="93053" b="71885"/>
          <a:stretch/>
        </p:blipFill>
        <p:spPr bwMode="auto">
          <a:xfrm rot="10800000">
            <a:off x="906557" y="3047529"/>
            <a:ext cx="207453" cy="57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Z:\Dropbox\Documents\課程\Young\Chapter42\A_Images\A_Figures_and_Photos\42_27_Figure.jpg">
            <a:extLst>
              <a:ext uri="{FF2B5EF4-FFF2-40B4-BE49-F238E27FC236}">
                <a16:creationId xmlns:a16="http://schemas.microsoft.com/office/drawing/2014/main" id="{8027A5BC-B492-F454-3A68-FBDF721F8C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523" b="2838"/>
          <a:stretch/>
        </p:blipFill>
        <p:spPr bwMode="auto">
          <a:xfrm>
            <a:off x="4823297" y="2564904"/>
            <a:ext cx="2731759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091BB42-A601-60B3-6E08-063771DAFBEC}"/>
              </a:ext>
            </a:extLst>
          </p:cNvPr>
          <p:cNvCxnSpPr>
            <a:cxnSpLocks/>
          </p:cNvCxnSpPr>
          <p:nvPr/>
        </p:nvCxnSpPr>
        <p:spPr>
          <a:xfrm>
            <a:off x="1071658" y="2420888"/>
            <a:ext cx="33199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0C70E172-DB68-A65F-99EE-74B77A0FA05E}"/>
              </a:ext>
            </a:extLst>
          </p:cNvPr>
          <p:cNvSpPr/>
          <p:nvPr/>
        </p:nvSpPr>
        <p:spPr>
          <a:xfrm>
            <a:off x="1491928" y="2348880"/>
            <a:ext cx="144016" cy="14401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876750882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A751E5-D9A2-9106-B78E-DE4A334B95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9100" y="1143000"/>
            <a:ext cx="32258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463617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291C8BD-1361-B906-B338-27519E86F7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6826" y="836712"/>
            <a:ext cx="3910603" cy="4192559"/>
          </a:xfrm>
          <a:prstGeom prst="rect">
            <a:avLst/>
          </a:prstGeom>
        </p:spPr>
      </p:pic>
      <p:sp>
        <p:nvSpPr>
          <p:cNvPr id="3" name="文字方塊 1">
            <a:extLst>
              <a:ext uri="{FF2B5EF4-FFF2-40B4-BE49-F238E27FC236}">
                <a16:creationId xmlns:a16="http://schemas.microsoft.com/office/drawing/2014/main" id="{26305CD8-1D68-67B1-E553-5F321977F4AA}"/>
              </a:ext>
            </a:extLst>
          </p:cNvPr>
          <p:cNvSpPr txBox="1"/>
          <p:nvPr/>
        </p:nvSpPr>
        <p:spPr bwMode="auto">
          <a:xfrm>
            <a:off x="863958" y="5092580"/>
            <a:ext cx="59766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介面上右邊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的電子會滲透進入左邊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zh-TW" altLang="en-US" sz="1800" dirty="0"/>
              <a:t>，填入電洞之中，</a:t>
            </a:r>
          </a:p>
        </p:txBody>
      </p:sp>
      <p:sp>
        <p:nvSpPr>
          <p:cNvPr id="4" name="文字方塊 2">
            <a:extLst>
              <a:ext uri="{FF2B5EF4-FFF2-40B4-BE49-F238E27FC236}">
                <a16:creationId xmlns:a16="http://schemas.microsoft.com/office/drawing/2014/main" id="{2EEF3317-6EBC-14DD-E94D-388BB8CD530B}"/>
              </a:ext>
            </a:extLst>
          </p:cNvPr>
          <p:cNvSpPr txBox="1"/>
          <p:nvPr/>
        </p:nvSpPr>
        <p:spPr bwMode="auto">
          <a:xfrm>
            <a:off x="869183" y="5493566"/>
            <a:ext cx="73213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因此介面處會形成一層無載體區域，</a:t>
            </a:r>
          </a:p>
        </p:txBody>
      </p:sp>
      <p:sp>
        <p:nvSpPr>
          <p:cNvPr id="5" name="文字方塊 6">
            <a:extLst>
              <a:ext uri="{FF2B5EF4-FFF2-40B4-BE49-F238E27FC236}">
                <a16:creationId xmlns:a16="http://schemas.microsoft.com/office/drawing/2014/main" id="{4E5FDE8E-DC9F-2F88-84C5-F48BB3CF2B08}"/>
              </a:ext>
            </a:extLst>
          </p:cNvPr>
          <p:cNvSpPr txBox="1"/>
          <p:nvPr/>
        </p:nvSpPr>
        <p:spPr bwMode="auto">
          <a:xfrm>
            <a:off x="867716" y="5926207"/>
            <a:ext cx="82592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右邊電子離開後留下正電離子，左邊電子進入帶負電，薄層中會有一向右電場。</a:t>
            </a:r>
          </a:p>
        </p:txBody>
      </p:sp>
      <p:sp>
        <p:nvSpPr>
          <p:cNvPr id="6" name="文字方塊 3">
            <a:extLst>
              <a:ext uri="{FF2B5EF4-FFF2-40B4-BE49-F238E27FC236}">
                <a16:creationId xmlns:a16="http://schemas.microsoft.com/office/drawing/2014/main" id="{D8142F9F-ECDC-6BE5-2EA2-FC1587F8F858}"/>
              </a:ext>
            </a:extLst>
          </p:cNvPr>
          <p:cNvSpPr txBox="1"/>
          <p:nvPr/>
        </p:nvSpPr>
        <p:spPr bwMode="auto">
          <a:xfrm>
            <a:off x="886051" y="6358848"/>
            <a:ext cx="318189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因此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與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zh-TW" altLang="en-US" sz="1800" dirty="0"/>
              <a:t>之間出現電位差！</a:t>
            </a:r>
          </a:p>
        </p:txBody>
      </p:sp>
      <p:pic>
        <p:nvPicPr>
          <p:cNvPr id="7" name="Picture 6" descr="Z:\Dropbox\Documents\課程\Halliday10E\Image Gallery\CH41\halliday_10e_fig_41_12.jpg">
            <a:extLst>
              <a:ext uri="{FF2B5EF4-FFF2-40B4-BE49-F238E27FC236}">
                <a16:creationId xmlns:a16="http://schemas.microsoft.com/office/drawing/2014/main" id="{721BE818-B3D9-A151-AE44-BC39CCFF0B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28" r="65269" b="32527"/>
          <a:stretch/>
        </p:blipFill>
        <p:spPr bwMode="auto">
          <a:xfrm>
            <a:off x="6444208" y="828664"/>
            <a:ext cx="1987165" cy="1744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字方塊 4">
            <a:extLst>
              <a:ext uri="{FF2B5EF4-FFF2-40B4-BE49-F238E27FC236}">
                <a16:creationId xmlns:a16="http://schemas.microsoft.com/office/drawing/2014/main" id="{0BFF2D39-029E-809D-2B87-BD01B1BB35A7}"/>
              </a:ext>
            </a:extLst>
          </p:cNvPr>
          <p:cNvSpPr txBox="1"/>
          <p:nvPr/>
        </p:nvSpPr>
        <p:spPr bwMode="auto">
          <a:xfrm>
            <a:off x="867920" y="389235"/>
            <a:ext cx="57923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比較精細的推導顯示：二極體的關鍵在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p-n</a:t>
            </a:r>
            <a:r>
              <a:rPr lang="zh-TW" altLang="en-US" sz="1800" dirty="0"/>
              <a:t>介面！</a:t>
            </a:r>
            <a:endParaRPr lang="zh-CN" altLang="en-US" sz="1800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F21F888-D65E-ACB5-9FC4-EEAE2C1A2E19}"/>
              </a:ext>
            </a:extLst>
          </p:cNvPr>
          <p:cNvCxnSpPr/>
          <p:nvPr/>
        </p:nvCxnSpPr>
        <p:spPr>
          <a:xfrm flipH="1">
            <a:off x="3203848" y="1124744"/>
            <a:ext cx="864096" cy="57606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 descr="Z:\Dropbox\Documents\課程\Halliday10E\Image Gallery\CH41\halliday_10e_fig_41_12.jpg">
            <a:extLst>
              <a:ext uri="{FF2B5EF4-FFF2-40B4-BE49-F238E27FC236}">
                <a16:creationId xmlns:a16="http://schemas.microsoft.com/office/drawing/2014/main" id="{D62D2E5F-BD1D-55BD-92AC-3B70248CBA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05" t="23428" r="22776" b="32527"/>
          <a:stretch/>
        </p:blipFill>
        <p:spPr bwMode="auto">
          <a:xfrm>
            <a:off x="6439759" y="3466195"/>
            <a:ext cx="1991614" cy="1585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23492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D948742D-892B-B343-0C68-63FB6BE3BE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90" y="1105342"/>
            <a:ext cx="2698378" cy="2652296"/>
          </a:xfrm>
          <a:prstGeom prst="rect">
            <a:avLst/>
          </a:prstGeom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72F8919C-6634-0336-BA0F-921B3EA34A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811" y="1124744"/>
            <a:ext cx="2698378" cy="2652296"/>
          </a:xfrm>
          <a:prstGeom prst="rect">
            <a:avLst/>
          </a:prstGeom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82FFA3DF-EC25-9A19-5605-1CB180DE99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792" y="1142331"/>
            <a:ext cx="2698378" cy="26522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B71080-E641-F44E-CAB1-3E6E7A9B57A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5263" t="7967" r="2105"/>
          <a:stretch/>
        </p:blipFill>
        <p:spPr>
          <a:xfrm>
            <a:off x="3385702" y="3933056"/>
            <a:ext cx="2372595" cy="2652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739870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5BFA48-D75F-E29A-17A7-5DD5F6EB6A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606" b="18725"/>
          <a:stretch/>
        </p:blipFill>
        <p:spPr>
          <a:xfrm>
            <a:off x="2305101" y="1441095"/>
            <a:ext cx="2997360" cy="30243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018B4F-6F1E-4CD8-FB2E-EAFC2643EB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077" b="3243"/>
          <a:stretch/>
        </p:blipFill>
        <p:spPr>
          <a:xfrm>
            <a:off x="3745261" y="865031"/>
            <a:ext cx="1557200" cy="3600400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351C7C94-99CD-EF56-0489-F41AE912E7D1}"/>
              </a:ext>
            </a:extLst>
          </p:cNvPr>
          <p:cNvCxnSpPr>
            <a:cxnSpLocks/>
          </p:cNvCxnSpPr>
          <p:nvPr/>
        </p:nvCxnSpPr>
        <p:spPr>
          <a:xfrm flipV="1">
            <a:off x="4537349" y="2377199"/>
            <a:ext cx="0" cy="422082"/>
          </a:xfrm>
          <a:prstGeom prst="straightConnector1">
            <a:avLst/>
          </a:prstGeom>
          <a:ln>
            <a:solidFill>
              <a:srgbClr val="FF9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F2080C3-FEFF-6E04-8500-7E6F5D90C126}"/>
              </a:ext>
            </a:extLst>
          </p:cNvPr>
          <p:cNvCxnSpPr>
            <a:cxnSpLocks/>
          </p:cNvCxnSpPr>
          <p:nvPr/>
        </p:nvCxnSpPr>
        <p:spPr>
          <a:xfrm flipV="1">
            <a:off x="3169197" y="2429597"/>
            <a:ext cx="0" cy="121542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4C7CCC8E-52F6-81BC-F0AD-10E5DA0D2F1B}"/>
              </a:ext>
            </a:extLst>
          </p:cNvPr>
          <p:cNvSpPr/>
          <p:nvPr/>
        </p:nvSpPr>
        <p:spPr>
          <a:xfrm>
            <a:off x="2305101" y="865031"/>
            <a:ext cx="1440160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8" name="Left Arrow 7">
            <a:extLst>
              <a:ext uri="{FF2B5EF4-FFF2-40B4-BE49-F238E27FC236}">
                <a16:creationId xmlns:a16="http://schemas.microsoft.com/office/drawing/2014/main" id="{36BACC2E-5C8A-1973-CB76-6C4F6F7043BB}"/>
              </a:ext>
            </a:extLst>
          </p:cNvPr>
          <p:cNvSpPr/>
          <p:nvPr/>
        </p:nvSpPr>
        <p:spPr>
          <a:xfrm>
            <a:off x="3736413" y="1343351"/>
            <a:ext cx="593763" cy="195488"/>
          </a:xfrm>
          <a:prstGeom prst="lef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9" name="Left Arrow 8">
            <a:extLst>
              <a:ext uri="{FF2B5EF4-FFF2-40B4-BE49-F238E27FC236}">
                <a16:creationId xmlns:a16="http://schemas.microsoft.com/office/drawing/2014/main" id="{B93BDFBA-D9E9-CA0E-E797-044D11CAEC17}"/>
              </a:ext>
            </a:extLst>
          </p:cNvPr>
          <p:cNvSpPr/>
          <p:nvPr/>
        </p:nvSpPr>
        <p:spPr>
          <a:xfrm flipH="1" flipV="1">
            <a:off x="3338370" y="1949077"/>
            <a:ext cx="317760" cy="146097"/>
          </a:xfrm>
          <a:prstGeom prst="lef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E0BA87-3142-F6DE-B49E-66CFD0E286E6}"/>
              </a:ext>
            </a:extLst>
          </p:cNvPr>
          <p:cNvSpPr txBox="1"/>
          <p:nvPr/>
        </p:nvSpPr>
        <p:spPr bwMode="auto">
          <a:xfrm>
            <a:off x="755576" y="392333"/>
            <a:ext cx="71287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Depletion Zone產生前：考慮兩種雜質半導體內的電子電洞分佈：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758A4B-F816-2170-3BBE-9D0A088DC9AE}"/>
              </a:ext>
            </a:extLst>
          </p:cNvPr>
          <p:cNvSpPr txBox="1"/>
          <p:nvPr/>
        </p:nvSpPr>
        <p:spPr bwMode="auto">
          <a:xfrm>
            <a:off x="755576" y="5972764"/>
            <a:ext cx="80648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因此電子淨向左流，再填入價帶的電洞，如前述，產生了Depletion Zone。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2D967D-2CD0-9CE0-496B-96A1698D7907}"/>
              </a:ext>
            </a:extLst>
          </p:cNvPr>
          <p:cNvSpPr txBox="1"/>
          <p:nvPr/>
        </p:nvSpPr>
        <p:spPr bwMode="auto">
          <a:xfrm>
            <a:off x="747410" y="4580491"/>
            <a:ext cx="59616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讓我們專注於導帶內電子可能的流動：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8D67C4F-D8E3-E8FF-AA31-44EF87B79B3B}"/>
                  </a:ext>
                </a:extLst>
              </p:cNvPr>
              <p:cNvSpPr txBox="1"/>
              <p:nvPr/>
            </p:nvSpPr>
            <p:spPr bwMode="auto">
              <a:xfrm>
                <a:off x="755576" y="4931359"/>
                <a:ext cx="8136902" cy="491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左端p，價帶上方少量電子，因熱擾動由價帶跳上傳導帶，</a:t>
                </a:r>
                <a14:m>
                  <m:oMath xmlns:m="http://schemas.openxmlformats.org/officeDocument/2006/math"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∝</m:t>
                    </m:r>
                    <m:sSup>
                      <m:sSupPr>
                        <m:ctrlPr>
                          <a:rPr lang="en-TW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itchFamily="18" charset="0"/>
                                  </a:rPr>
                                  <m:t>𝐺</m:t>
                                </m:r>
                              </m:sub>
                            </m:sSub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2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𝑘𝑇</m:t>
                            </m:r>
                          </m:den>
                        </m:f>
                      </m:sup>
                    </m:sSup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。向右流。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8D67C4F-D8E3-E8FF-AA31-44EF87B79B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5576" y="4931359"/>
                <a:ext cx="8136902" cy="491288"/>
              </a:xfrm>
              <a:prstGeom prst="rect">
                <a:avLst/>
              </a:prstGeom>
              <a:blipFill>
                <a:blip r:embed="rId3"/>
                <a:stretch>
                  <a:fillRect l="-623" b="-15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F611C77-6D6A-D39A-66ED-9BB2B0CC3A14}"/>
              </a:ext>
            </a:extLst>
          </p:cNvPr>
          <p:cNvCxnSpPr>
            <a:cxnSpLocks/>
          </p:cNvCxnSpPr>
          <p:nvPr/>
        </p:nvCxnSpPr>
        <p:spPr>
          <a:xfrm flipV="1">
            <a:off x="6516216" y="4931359"/>
            <a:ext cx="0" cy="44043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C6720D5-9139-4AB2-4851-89BFB6878F83}"/>
                  </a:ext>
                </a:extLst>
              </p:cNvPr>
              <p:cNvSpPr txBox="1"/>
              <p:nvPr/>
            </p:nvSpPr>
            <p:spPr bwMode="auto">
              <a:xfrm>
                <a:off x="755576" y="5348851"/>
                <a:ext cx="8568952" cy="4878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右端n，Noner內電子，也會因熱到達傳導帶，</a:t>
                </a:r>
                <a:r>
                  <a:rPr lang="en-TW" dirty="0">
                    <a:ea typeface="Cambria Math" panose="02040503050406030204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∝</m:t>
                    </m:r>
                    <m:sSup>
                      <m:sSupPr>
                        <m:ctrlPr>
                          <a:rPr lang="en-TW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itchFamily="18" charset="0"/>
                                  </a:rPr>
                                  <m:t>𝐷</m:t>
                                </m:r>
                              </m:sub>
                            </m:sSub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𝑘𝑇</m:t>
                            </m:r>
                          </m:den>
                        </m:f>
                      </m:sup>
                    </m:sSup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。間隙較小，電子數量較大。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C6720D5-9139-4AB2-4851-89BFB6878F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5576" y="5348851"/>
                <a:ext cx="8568952" cy="487826"/>
              </a:xfrm>
              <a:prstGeom prst="rect">
                <a:avLst/>
              </a:prstGeom>
              <a:blipFill>
                <a:blip r:embed="rId4"/>
                <a:stretch>
                  <a:fillRect l="-592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426172A-D989-D731-1220-61E8FE2860B7}"/>
              </a:ext>
            </a:extLst>
          </p:cNvPr>
          <p:cNvCxnSpPr>
            <a:cxnSpLocks/>
          </p:cNvCxnSpPr>
          <p:nvPr/>
        </p:nvCxnSpPr>
        <p:spPr>
          <a:xfrm flipV="1">
            <a:off x="5436096" y="5422647"/>
            <a:ext cx="0" cy="395088"/>
          </a:xfrm>
          <a:prstGeom prst="straightConnector1">
            <a:avLst/>
          </a:prstGeom>
          <a:ln>
            <a:solidFill>
              <a:srgbClr val="FF9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Left Arrow 13">
            <a:extLst>
              <a:ext uri="{FF2B5EF4-FFF2-40B4-BE49-F238E27FC236}">
                <a16:creationId xmlns:a16="http://schemas.microsoft.com/office/drawing/2014/main" id="{B872CE8B-DF05-DF33-14B8-5A086E7B55D3}"/>
              </a:ext>
            </a:extLst>
          </p:cNvPr>
          <p:cNvSpPr/>
          <p:nvPr/>
        </p:nvSpPr>
        <p:spPr>
          <a:xfrm flipH="1" flipV="1">
            <a:off x="8631863" y="5128744"/>
            <a:ext cx="317760" cy="146097"/>
          </a:xfrm>
          <a:prstGeom prst="lef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6" name="Left Arrow 15">
            <a:extLst>
              <a:ext uri="{FF2B5EF4-FFF2-40B4-BE49-F238E27FC236}">
                <a16:creationId xmlns:a16="http://schemas.microsoft.com/office/drawing/2014/main" id="{7855A9F9-71DB-178D-9BCA-F6E64E17B56F}"/>
              </a:ext>
            </a:extLst>
          </p:cNvPr>
          <p:cNvSpPr/>
          <p:nvPr/>
        </p:nvSpPr>
        <p:spPr>
          <a:xfrm>
            <a:off x="8493861" y="5803749"/>
            <a:ext cx="593763" cy="195488"/>
          </a:xfrm>
          <a:prstGeom prst="lef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3991312760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Z:\Dropbox\Documents\課程\Halliday10E\Image Gallery\CH41\halliday_10e_fig_41_12.jpg">
            <a:extLst>
              <a:ext uri="{FF2B5EF4-FFF2-40B4-BE49-F238E27FC236}">
                <a16:creationId xmlns:a16="http://schemas.microsoft.com/office/drawing/2014/main" id="{C115C0F2-1A08-2DC6-1230-E32E83BB03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28" r="68289" b="32527"/>
          <a:stretch/>
        </p:blipFill>
        <p:spPr bwMode="auto">
          <a:xfrm>
            <a:off x="6588224" y="581508"/>
            <a:ext cx="1440160" cy="119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E6DDB6F-028A-C41E-82CA-792B32CFAAD0}"/>
                  </a:ext>
                </a:extLst>
              </p:cNvPr>
              <p:cNvSpPr txBox="1"/>
              <p:nvPr/>
            </p:nvSpPr>
            <p:spPr bwMode="auto">
              <a:xfrm>
                <a:off x="984651" y="4145314"/>
                <a:ext cx="768410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Depletion Zone產生的電子位能差異</a:t>
                </a:r>
                <a14:m>
                  <m:oMath xmlns:m="http://schemas.openxmlformats.org/officeDocument/2006/math"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∆</m:t>
                    </m:r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𝜙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，應該加在兩端n與p的能帶圖上：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E6DDB6F-028A-C41E-82CA-792B32CFAA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84651" y="4145314"/>
                <a:ext cx="7684107" cy="369332"/>
              </a:xfrm>
              <a:prstGeom prst="rect">
                <a:avLst/>
              </a:prstGeom>
              <a:blipFill>
                <a:blip r:embed="rId3"/>
                <a:stretch>
                  <a:fillRect l="-660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8DA5C5CE-B9D9-6435-6A00-199CE5D485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9792" y="344931"/>
            <a:ext cx="3390900" cy="37211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F84BB2F-EC6D-3D2A-8B62-B43544955924}"/>
                  </a:ext>
                </a:extLst>
              </p:cNvPr>
              <p:cNvSpPr txBox="1"/>
              <p:nvPr/>
            </p:nvSpPr>
            <p:spPr bwMode="auto">
              <a:xfrm>
                <a:off x="984652" y="4608625"/>
                <a:ext cx="747384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PMingLiU" panose="02020500000000000000" pitchFamily="18" charset="-120"/>
                    <a:ea typeface="PMingLiU" panose="02020500000000000000" pitchFamily="18" charset="-120"/>
                    <a:cs typeface="Times New Roman" pitchFamily="18" charset="0"/>
                  </a:rPr>
                  <a:t>左右兩端導帶的能量高度出現差距，也就是</a:t>
                </a:r>
                <a14:m>
                  <m:oMath xmlns:m="http://schemas.openxmlformats.org/officeDocument/2006/math"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∆</m:t>
                    </m:r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𝜙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構成了一個障礙。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F84BB2F-EC6D-3D2A-8B62-B435449559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84652" y="4608625"/>
                <a:ext cx="7473841" cy="369332"/>
              </a:xfrm>
              <a:prstGeom prst="rect">
                <a:avLst/>
              </a:prstGeom>
              <a:blipFill>
                <a:blip r:embed="rId5"/>
                <a:stretch>
                  <a:fillRect l="-678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CAD28594-6C86-B20F-E005-190811909B95}"/>
              </a:ext>
            </a:extLst>
          </p:cNvPr>
          <p:cNvSpPr txBox="1"/>
          <p:nvPr/>
        </p:nvSpPr>
        <p:spPr bwMode="auto">
          <a:xfrm>
            <a:off x="987215" y="5046289"/>
            <a:ext cx="72018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現在右端n的導帶電子，必須跳上到達左邊導帶的能高，才能往左流。</a:t>
            </a:r>
          </a:p>
        </p:txBody>
      </p:sp>
      <p:sp>
        <p:nvSpPr>
          <p:cNvPr id="12" name="Left Arrow 11">
            <a:extLst>
              <a:ext uri="{FF2B5EF4-FFF2-40B4-BE49-F238E27FC236}">
                <a16:creationId xmlns:a16="http://schemas.microsoft.com/office/drawing/2014/main" id="{1BEA98B9-2094-B703-A77C-1BBEDE590722}"/>
              </a:ext>
            </a:extLst>
          </p:cNvPr>
          <p:cNvSpPr/>
          <p:nvPr/>
        </p:nvSpPr>
        <p:spPr>
          <a:xfrm>
            <a:off x="8101218" y="5209566"/>
            <a:ext cx="376873" cy="92931"/>
          </a:xfrm>
          <a:prstGeom prst="lef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D487004-66D9-16F9-7CF9-66FC0586EA0A}"/>
              </a:ext>
            </a:extLst>
          </p:cNvPr>
          <p:cNvCxnSpPr/>
          <p:nvPr/>
        </p:nvCxnSpPr>
        <p:spPr>
          <a:xfrm flipV="1">
            <a:off x="6444208" y="4909861"/>
            <a:ext cx="0" cy="576064"/>
          </a:xfrm>
          <a:prstGeom prst="straightConnector1">
            <a:avLst/>
          </a:prstGeom>
          <a:ln>
            <a:solidFill>
              <a:srgbClr val="FF9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1D8A22C-5E37-C62C-0C83-4A5730BB1072}"/>
                  </a:ext>
                </a:extLst>
              </p:cNvPr>
              <p:cNvSpPr txBox="1"/>
              <p:nvPr/>
            </p:nvSpPr>
            <p:spPr bwMode="auto">
              <a:xfrm>
                <a:off x="971613" y="5880337"/>
                <a:ext cx="806488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∆</m:t>
                    </m:r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𝜙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累積到使到達左邊導帶高，兩邊電子數量相同，電流就會抵消而達到穩定。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1D8A22C-5E37-C62C-0C83-4A5730BB10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1613" y="5880337"/>
                <a:ext cx="8064884" cy="369332"/>
              </a:xfrm>
              <a:prstGeom prst="rect">
                <a:avLst/>
              </a:prstGeom>
              <a:blipFill>
                <a:blip r:embed="rId6"/>
                <a:stretch>
                  <a:fillRect t="-10000" r="-157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7C6610B-BE90-B470-B655-F13B8A5822DB}"/>
              </a:ext>
            </a:extLst>
          </p:cNvPr>
          <p:cNvCxnSpPr>
            <a:cxnSpLocks/>
          </p:cNvCxnSpPr>
          <p:nvPr/>
        </p:nvCxnSpPr>
        <p:spPr>
          <a:xfrm flipV="1">
            <a:off x="3203848" y="1385832"/>
            <a:ext cx="0" cy="90331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Left Arrow 16">
            <a:extLst>
              <a:ext uri="{FF2B5EF4-FFF2-40B4-BE49-F238E27FC236}">
                <a16:creationId xmlns:a16="http://schemas.microsoft.com/office/drawing/2014/main" id="{0DE3272F-D1F9-5E3E-296B-D8AD2456D9A8}"/>
              </a:ext>
            </a:extLst>
          </p:cNvPr>
          <p:cNvSpPr/>
          <p:nvPr/>
        </p:nvSpPr>
        <p:spPr>
          <a:xfrm flipH="1">
            <a:off x="4194214" y="1209027"/>
            <a:ext cx="376873" cy="92931"/>
          </a:xfrm>
          <a:prstGeom prst="lef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5A4D9CC-205E-30FB-6C81-0B396F863C13}"/>
              </a:ext>
            </a:extLst>
          </p:cNvPr>
          <p:cNvCxnSpPr>
            <a:cxnSpLocks/>
          </p:cNvCxnSpPr>
          <p:nvPr/>
        </p:nvCxnSpPr>
        <p:spPr>
          <a:xfrm flipV="1">
            <a:off x="5436096" y="1301958"/>
            <a:ext cx="0" cy="905215"/>
          </a:xfrm>
          <a:prstGeom prst="straightConnector1">
            <a:avLst/>
          </a:prstGeom>
          <a:ln>
            <a:solidFill>
              <a:srgbClr val="FF9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Left Arrow 20">
            <a:extLst>
              <a:ext uri="{FF2B5EF4-FFF2-40B4-BE49-F238E27FC236}">
                <a16:creationId xmlns:a16="http://schemas.microsoft.com/office/drawing/2014/main" id="{CDE151BC-302E-9305-EDAE-00DAA203BE4D}"/>
              </a:ext>
            </a:extLst>
          </p:cNvPr>
          <p:cNvSpPr/>
          <p:nvPr/>
        </p:nvSpPr>
        <p:spPr>
          <a:xfrm>
            <a:off x="4131968" y="637583"/>
            <a:ext cx="376873" cy="92931"/>
          </a:xfrm>
          <a:prstGeom prst="lef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2" name="文字方塊 3">
            <a:extLst>
              <a:ext uri="{FF2B5EF4-FFF2-40B4-BE49-F238E27FC236}">
                <a16:creationId xmlns:a16="http://schemas.microsoft.com/office/drawing/2014/main" id="{5D4D4C97-8345-6C11-16CE-94C5C162C33F}"/>
              </a:ext>
            </a:extLst>
          </p:cNvPr>
          <p:cNvSpPr txBox="1"/>
          <p:nvPr/>
        </p:nvSpPr>
        <p:spPr bwMode="auto">
          <a:xfrm>
            <a:off x="986589" y="6276492"/>
            <a:ext cx="790589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可以說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Depletion Zone</a:t>
            </a:r>
            <a:r>
              <a:rPr lang="zh-TW" altLang="en-US" sz="1800" dirty="0"/>
              <a:t>出現的電位差，阻止了電子由右向左的擴散繼續進行。</a:t>
            </a:r>
          </a:p>
        </p:txBody>
      </p:sp>
      <p:sp>
        <p:nvSpPr>
          <p:cNvPr id="4" name="Left Arrow 3">
            <a:extLst>
              <a:ext uri="{FF2B5EF4-FFF2-40B4-BE49-F238E27FC236}">
                <a16:creationId xmlns:a16="http://schemas.microsoft.com/office/drawing/2014/main" id="{F3D5DFCB-7CB3-C1F6-ED57-D3E3AE8D1CCB}"/>
              </a:ext>
            </a:extLst>
          </p:cNvPr>
          <p:cNvSpPr/>
          <p:nvPr/>
        </p:nvSpPr>
        <p:spPr>
          <a:xfrm flipH="1">
            <a:off x="5247659" y="5601513"/>
            <a:ext cx="376873" cy="92931"/>
          </a:xfrm>
          <a:prstGeom prst="lef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C8ED6F-3CE8-7A2A-2A6A-EABC87154D10}"/>
              </a:ext>
            </a:extLst>
          </p:cNvPr>
          <p:cNvSpPr txBox="1"/>
          <p:nvPr/>
        </p:nvSpPr>
        <p:spPr bwMode="auto">
          <a:xfrm>
            <a:off x="989623" y="5458275"/>
            <a:ext cx="48834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向左電流變小，但向右電流並不被影響。</a:t>
            </a:r>
          </a:p>
        </p:txBody>
      </p:sp>
    </p:spTree>
    <p:extLst>
      <p:ext uri="{BB962C8B-B14F-4D97-AF65-F5344CB8AC3E}">
        <p14:creationId xmlns:p14="http://schemas.microsoft.com/office/powerpoint/2010/main" val="3025771563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16C8BD4-9A6F-EF7F-9FC0-D818A5F9E4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01"/>
          <a:stretch/>
        </p:blipFill>
        <p:spPr>
          <a:xfrm>
            <a:off x="2247381" y="685633"/>
            <a:ext cx="3505200" cy="3571191"/>
          </a:xfrm>
          <a:prstGeom prst="rect">
            <a:avLst/>
          </a:prstGeom>
        </p:spPr>
      </p:pic>
      <p:pic>
        <p:nvPicPr>
          <p:cNvPr id="3" name="Picture 4" descr="Z:\Dropbox\Documents\課程\Halliday10E\Image Gallery\CH41\halliday_10e_fig_41_15.jpg">
            <a:extLst>
              <a:ext uri="{FF2B5EF4-FFF2-40B4-BE49-F238E27FC236}">
                <a16:creationId xmlns:a16="http://schemas.microsoft.com/office/drawing/2014/main" id="{D51C9F80-C944-0906-D2E5-EC4DB57C83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80" r="28069" b="70010"/>
          <a:stretch/>
        </p:blipFill>
        <p:spPr bwMode="auto">
          <a:xfrm>
            <a:off x="6009625" y="836712"/>
            <a:ext cx="2212997" cy="131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FA59CBC-435D-E4F7-BD0C-8BBECA6FA342}"/>
                  </a:ext>
                </a:extLst>
              </p:cNvPr>
              <p:cNvSpPr txBox="1"/>
              <p:nvPr/>
            </p:nvSpPr>
            <p:spPr bwMode="auto">
              <a:xfrm>
                <a:off x="1046007" y="271495"/>
                <a:ext cx="809799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現在p-n間加上一順向的、正的電位差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𝑉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，在介面左右能量差將縮小，如下圖：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FA59CBC-435D-E4F7-BD0C-8BBECA6FA3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6007" y="271495"/>
                <a:ext cx="8097993" cy="369332"/>
              </a:xfrm>
              <a:prstGeom prst="rect">
                <a:avLst/>
              </a:prstGeom>
              <a:blipFill>
                <a:blip r:embed="rId4"/>
                <a:stretch>
                  <a:fillRect l="-627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E2B7A31E-2FBF-452E-FF51-35FA3AE60EAB}"/>
              </a:ext>
            </a:extLst>
          </p:cNvPr>
          <p:cNvSpPr txBox="1"/>
          <p:nvPr/>
        </p:nvSpPr>
        <p:spPr bwMode="auto">
          <a:xfrm>
            <a:off x="1034065" y="4268043"/>
            <a:ext cx="72018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左端p的價帶上方電子，依舊不受所加電壓影響。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814130A-4651-9C10-FAEC-0CD11BF5BA63}"/>
              </a:ext>
            </a:extLst>
          </p:cNvPr>
          <p:cNvCxnSpPr>
            <a:cxnSpLocks/>
          </p:cNvCxnSpPr>
          <p:nvPr/>
        </p:nvCxnSpPr>
        <p:spPr>
          <a:xfrm flipV="1">
            <a:off x="5986247" y="4256824"/>
            <a:ext cx="0" cy="42644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Left Arrow 8">
            <a:extLst>
              <a:ext uri="{FF2B5EF4-FFF2-40B4-BE49-F238E27FC236}">
                <a16:creationId xmlns:a16="http://schemas.microsoft.com/office/drawing/2014/main" id="{739901BF-137F-5522-1D14-11ECCC569DB8}"/>
              </a:ext>
            </a:extLst>
          </p:cNvPr>
          <p:cNvSpPr/>
          <p:nvPr/>
        </p:nvSpPr>
        <p:spPr>
          <a:xfrm flipH="1" flipV="1">
            <a:off x="3623195" y="1594315"/>
            <a:ext cx="317760" cy="146097"/>
          </a:xfrm>
          <a:prstGeom prst="lef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B2A360-5D54-7384-6C17-9AC595D3A922}"/>
              </a:ext>
            </a:extLst>
          </p:cNvPr>
          <p:cNvSpPr txBox="1"/>
          <p:nvPr/>
        </p:nvSpPr>
        <p:spPr bwMode="auto">
          <a:xfrm>
            <a:off x="1019484" y="4683272"/>
            <a:ext cx="72018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右端n的導帶下方，因熱達到左邊導帶能高的電子增加！</a:t>
            </a:r>
          </a:p>
        </p:txBody>
      </p:sp>
      <p:sp>
        <p:nvSpPr>
          <p:cNvPr id="11" name="Left Arrow 10">
            <a:extLst>
              <a:ext uri="{FF2B5EF4-FFF2-40B4-BE49-F238E27FC236}">
                <a16:creationId xmlns:a16="http://schemas.microsoft.com/office/drawing/2014/main" id="{9431DA99-2EBB-541D-56BF-E0EF8049B65C}"/>
              </a:ext>
            </a:extLst>
          </p:cNvPr>
          <p:cNvSpPr/>
          <p:nvPr/>
        </p:nvSpPr>
        <p:spPr>
          <a:xfrm>
            <a:off x="3347192" y="1042230"/>
            <a:ext cx="593763" cy="195488"/>
          </a:xfrm>
          <a:prstGeom prst="lef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B1B5282-DE35-863E-506D-1EB4E9069D56}"/>
              </a:ext>
            </a:extLst>
          </p:cNvPr>
          <p:cNvCxnSpPr>
            <a:cxnSpLocks/>
          </p:cNvCxnSpPr>
          <p:nvPr/>
        </p:nvCxnSpPr>
        <p:spPr>
          <a:xfrm flipV="1">
            <a:off x="6732240" y="4648491"/>
            <a:ext cx="0" cy="404113"/>
          </a:xfrm>
          <a:prstGeom prst="straightConnector1">
            <a:avLst/>
          </a:prstGeom>
          <a:ln>
            <a:solidFill>
              <a:srgbClr val="FF9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614A27B-545B-847A-E909-8C6B30D7301D}"/>
              </a:ext>
            </a:extLst>
          </p:cNvPr>
          <p:cNvCxnSpPr>
            <a:cxnSpLocks/>
          </p:cNvCxnSpPr>
          <p:nvPr/>
        </p:nvCxnSpPr>
        <p:spPr>
          <a:xfrm flipV="1">
            <a:off x="2699130" y="1906453"/>
            <a:ext cx="0" cy="88673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568A4A1-75EB-DA61-19A7-791637854499}"/>
              </a:ext>
            </a:extLst>
          </p:cNvPr>
          <p:cNvCxnSpPr>
            <a:cxnSpLocks/>
          </p:cNvCxnSpPr>
          <p:nvPr/>
        </p:nvCxnSpPr>
        <p:spPr>
          <a:xfrm flipV="1">
            <a:off x="4914502" y="2146150"/>
            <a:ext cx="0" cy="340780"/>
          </a:xfrm>
          <a:prstGeom prst="straightConnector1">
            <a:avLst/>
          </a:prstGeom>
          <a:ln>
            <a:solidFill>
              <a:srgbClr val="FF9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0FF5C212-8DD5-CAD2-6433-791C04EA9088}"/>
              </a:ext>
            </a:extLst>
          </p:cNvPr>
          <p:cNvSpPr txBox="1"/>
          <p:nvPr/>
        </p:nvSpPr>
        <p:spPr bwMode="auto">
          <a:xfrm>
            <a:off x="1019484" y="5098501"/>
            <a:ext cx="52983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就是電子要跨越的門檻能差因加電壓變小，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18C63A7-6AA7-DAC2-B031-E225C39C97C8}"/>
              </a:ext>
            </a:extLst>
          </p:cNvPr>
          <p:cNvSpPr txBox="1"/>
          <p:nvPr/>
        </p:nvSpPr>
        <p:spPr bwMode="auto">
          <a:xfrm>
            <a:off x="1034065" y="6325413"/>
            <a:ext cx="692231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因此電子會淨流向左，隨電壓依指數增加的電流向右流。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D4EA213-A5BA-F683-B01B-E9CE9A6FFD71}"/>
              </a:ext>
            </a:extLst>
          </p:cNvPr>
          <p:cNvSpPr/>
          <p:nvPr/>
        </p:nvSpPr>
        <p:spPr>
          <a:xfrm>
            <a:off x="3940955" y="1042230"/>
            <a:ext cx="1405169" cy="86422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pic>
        <p:nvPicPr>
          <p:cNvPr id="25" name="Picture 2" descr="Z:\Dropbox\Documents\課程\Young\Chapter42\A_Images\A_Figures_and_Photos\42_29_Figure.jpg">
            <a:extLst>
              <a:ext uri="{FF2B5EF4-FFF2-40B4-BE49-F238E27FC236}">
                <a16:creationId xmlns:a16="http://schemas.microsoft.com/office/drawing/2014/main" id="{FDBA5DAB-D250-5EEF-890A-16026CD8E5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02" t="47282"/>
          <a:stretch/>
        </p:blipFill>
        <p:spPr bwMode="auto">
          <a:xfrm>
            <a:off x="6854837" y="2467619"/>
            <a:ext cx="866218" cy="2030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3">
                <a:extLst>
                  <a:ext uri="{FF2B5EF4-FFF2-40B4-BE49-F238E27FC236}">
                    <a16:creationId xmlns:a16="http://schemas.microsoft.com/office/drawing/2014/main" id="{65199101-8E77-3B0C-ABD7-9D032AE7E6AE}"/>
                  </a:ext>
                </a:extLst>
              </p:cNvPr>
              <p:cNvSpPr txBox="1"/>
              <p:nvPr/>
            </p:nvSpPr>
            <p:spPr bwMode="auto">
              <a:xfrm>
                <a:off x="1019484" y="5503629"/>
                <a:ext cx="7142437" cy="3929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dirty="0"/>
                  <a:t>在導帶上電子的能量分佈是波茲曼分佈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US" altLang="zh-TW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d>
                          <m:dPr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</m:t>
                            </m:r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𝐺</m:t>
                                </m:r>
                              </m:sub>
                            </m:sSub>
                          </m:e>
                        </m:d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/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𝑘𝑇</m:t>
                        </m:r>
                      </m:sup>
                    </m:sSup>
                  </m:oMath>
                </a14:m>
                <a:r>
                  <a:rPr lang="zh-TW" altLang="en-US" sz="1800" dirty="0"/>
                  <a:t>。</a:t>
                </a:r>
              </a:p>
            </p:txBody>
          </p:sp>
        </mc:Choice>
        <mc:Fallback xmlns="">
          <p:sp>
            <p:nvSpPr>
              <p:cNvPr id="2" name="文字方塊 3">
                <a:extLst>
                  <a:ext uri="{FF2B5EF4-FFF2-40B4-BE49-F238E27FC236}">
                    <a16:creationId xmlns:a16="http://schemas.microsoft.com/office/drawing/2014/main" id="{65199101-8E77-3B0C-ABD7-9D032AE7E6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19484" y="5503629"/>
                <a:ext cx="7142437" cy="392993"/>
              </a:xfrm>
              <a:prstGeom prst="rect">
                <a:avLst/>
              </a:prstGeom>
              <a:blipFill>
                <a:blip r:embed="rId6"/>
                <a:stretch>
                  <a:fillRect l="-710" b="-2187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D281DE4-9BCA-A108-6E4B-0F3DFE33CC19}"/>
                  </a:ext>
                </a:extLst>
              </p:cNvPr>
              <p:cNvSpPr txBox="1"/>
              <p:nvPr/>
            </p:nvSpPr>
            <p:spPr bwMode="auto">
              <a:xfrm>
                <a:off x="1034065" y="5929698"/>
                <a:ext cx="5554159" cy="3796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門檻降低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𝑉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，達到的電子數就增加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/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𝑘𝑇</m:t>
                        </m:r>
                      </m:sup>
                    </m:sSup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倍！</a:t>
                </a:r>
                <a:endParaRPr lang="en-TW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D281DE4-9BCA-A108-6E4B-0F3DFE33CC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34065" y="5929698"/>
                <a:ext cx="5554159" cy="379656"/>
              </a:xfrm>
              <a:prstGeom prst="rect">
                <a:avLst/>
              </a:prstGeom>
              <a:blipFill>
                <a:blip r:embed="rId7"/>
                <a:stretch>
                  <a:fillRect l="-913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50276273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FDBB5A-A05D-F5C2-6B3A-AA0ED4C2B2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5457" y="434917"/>
            <a:ext cx="3581400" cy="3835400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614A27B-545B-847A-E909-8C6B30D7301D}"/>
              </a:ext>
            </a:extLst>
          </p:cNvPr>
          <p:cNvCxnSpPr>
            <a:cxnSpLocks/>
          </p:cNvCxnSpPr>
          <p:nvPr/>
        </p:nvCxnSpPr>
        <p:spPr>
          <a:xfrm flipV="1">
            <a:off x="2754868" y="1298935"/>
            <a:ext cx="0" cy="76695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Left Arrow 18">
            <a:extLst>
              <a:ext uri="{FF2B5EF4-FFF2-40B4-BE49-F238E27FC236}">
                <a16:creationId xmlns:a16="http://schemas.microsoft.com/office/drawing/2014/main" id="{E7B1E2E1-F0BE-DEEB-2507-5B7C62EFEDB0}"/>
              </a:ext>
            </a:extLst>
          </p:cNvPr>
          <p:cNvSpPr/>
          <p:nvPr/>
        </p:nvSpPr>
        <p:spPr>
          <a:xfrm>
            <a:off x="3750343" y="788987"/>
            <a:ext cx="191628" cy="211428"/>
          </a:xfrm>
          <a:prstGeom prst="lef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20" name="Left Arrow 19">
            <a:extLst>
              <a:ext uri="{FF2B5EF4-FFF2-40B4-BE49-F238E27FC236}">
                <a16:creationId xmlns:a16="http://schemas.microsoft.com/office/drawing/2014/main" id="{D3B717EE-5911-BB69-A4AF-8E3083882331}"/>
              </a:ext>
            </a:extLst>
          </p:cNvPr>
          <p:cNvSpPr/>
          <p:nvPr/>
        </p:nvSpPr>
        <p:spPr>
          <a:xfrm flipH="1">
            <a:off x="3778320" y="1221909"/>
            <a:ext cx="327301" cy="151628"/>
          </a:xfrm>
          <a:prstGeom prst="lef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F343AFA-8501-FF27-F2E5-DD4DFFBC9549}"/>
              </a:ext>
            </a:extLst>
          </p:cNvPr>
          <p:cNvCxnSpPr>
            <a:cxnSpLocks/>
          </p:cNvCxnSpPr>
          <p:nvPr/>
        </p:nvCxnSpPr>
        <p:spPr>
          <a:xfrm flipV="1">
            <a:off x="4872362" y="2171166"/>
            <a:ext cx="0" cy="1190863"/>
          </a:xfrm>
          <a:prstGeom prst="straightConnector1">
            <a:avLst/>
          </a:prstGeom>
          <a:ln>
            <a:solidFill>
              <a:srgbClr val="FF9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182F4261-7F02-4AC2-7435-503F19BC5CC4}"/>
              </a:ext>
            </a:extLst>
          </p:cNvPr>
          <p:cNvSpPr txBox="1"/>
          <p:nvPr/>
        </p:nvSpPr>
        <p:spPr bwMode="auto">
          <a:xfrm>
            <a:off x="755577" y="4367711"/>
            <a:ext cx="717661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若p-n間加上一負的反向電位差，左右能量差加大，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582535F-01D0-185C-6000-20C948AF957C}"/>
              </a:ext>
            </a:extLst>
          </p:cNvPr>
          <p:cNvSpPr txBox="1"/>
          <p:nvPr/>
        </p:nvSpPr>
        <p:spPr bwMode="auto">
          <a:xfrm>
            <a:off x="730355" y="4810549"/>
            <a:ext cx="72018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左端p的價帶上方電子，依舊不受所加電壓影響。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B52F1BB-9CF1-8FBA-F124-EA9563DEBD14}"/>
              </a:ext>
            </a:extLst>
          </p:cNvPr>
          <p:cNvCxnSpPr>
            <a:cxnSpLocks/>
          </p:cNvCxnSpPr>
          <p:nvPr/>
        </p:nvCxnSpPr>
        <p:spPr>
          <a:xfrm flipV="1">
            <a:off x="4854512" y="4781991"/>
            <a:ext cx="0" cy="42644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E765ED3D-8A43-2294-4895-76261E6B81DC}"/>
              </a:ext>
            </a:extLst>
          </p:cNvPr>
          <p:cNvSpPr txBox="1"/>
          <p:nvPr/>
        </p:nvSpPr>
        <p:spPr bwMode="auto">
          <a:xfrm>
            <a:off x="730354" y="5214662"/>
            <a:ext cx="806489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右端n的導帶下方，因熱達到左邊導帶能高的電子則因門檻增加而減少！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ECDD4C5-6C86-9913-98CD-53EED91726FB}"/>
              </a:ext>
            </a:extLst>
          </p:cNvPr>
          <p:cNvCxnSpPr>
            <a:cxnSpLocks/>
          </p:cNvCxnSpPr>
          <p:nvPr/>
        </p:nvCxnSpPr>
        <p:spPr>
          <a:xfrm flipV="1">
            <a:off x="5718365" y="5208439"/>
            <a:ext cx="0" cy="404113"/>
          </a:xfrm>
          <a:prstGeom prst="straightConnector1">
            <a:avLst/>
          </a:prstGeom>
          <a:ln>
            <a:solidFill>
              <a:srgbClr val="FF9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2F36EB93-5A67-3599-E77D-B48C0B25E046}"/>
              </a:ext>
            </a:extLst>
          </p:cNvPr>
          <p:cNvSpPr txBox="1"/>
          <p:nvPr/>
        </p:nvSpPr>
        <p:spPr bwMode="auto">
          <a:xfrm>
            <a:off x="720371" y="5752028"/>
            <a:ext cx="80648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因此電子會淨流向右，但只剩下半導體原來因室溫擾動產生的很小的導電度。</a:t>
            </a:r>
          </a:p>
        </p:txBody>
      </p:sp>
      <p:sp>
        <p:nvSpPr>
          <p:cNvPr id="29" name="Left Arrow 28">
            <a:extLst>
              <a:ext uri="{FF2B5EF4-FFF2-40B4-BE49-F238E27FC236}">
                <a16:creationId xmlns:a16="http://schemas.microsoft.com/office/drawing/2014/main" id="{134E279E-513E-9716-6554-D49E7253F613}"/>
              </a:ext>
            </a:extLst>
          </p:cNvPr>
          <p:cNvSpPr/>
          <p:nvPr/>
        </p:nvSpPr>
        <p:spPr>
          <a:xfrm flipH="1">
            <a:off x="8478810" y="6109208"/>
            <a:ext cx="327301" cy="151628"/>
          </a:xfrm>
          <a:prstGeom prst="lef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pic>
        <p:nvPicPr>
          <p:cNvPr id="30" name="Picture 29" descr="Z:\Dropbox\Documents\課程\Halliday10E\Image Gallery\CH41\halliday_10e_fig_41_15.jpg">
            <a:extLst>
              <a:ext uri="{FF2B5EF4-FFF2-40B4-BE49-F238E27FC236}">
                <a16:creationId xmlns:a16="http://schemas.microsoft.com/office/drawing/2014/main" id="{0E082A95-2032-06C5-83F7-0D26F73CEA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80" t="50469" r="28069" b="20332"/>
          <a:stretch/>
        </p:blipFill>
        <p:spPr bwMode="auto">
          <a:xfrm>
            <a:off x="6336268" y="1175567"/>
            <a:ext cx="2306193" cy="1163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Z:\Dropbox\Documents\課程\Young\Chapter42\A_Images\A_Figures_and_Photos\42_29_Figure.jpg">
            <a:extLst>
              <a:ext uri="{FF2B5EF4-FFF2-40B4-BE49-F238E27FC236}">
                <a16:creationId xmlns:a16="http://schemas.microsoft.com/office/drawing/2014/main" id="{0586AD94-4E24-A3E8-7A43-306AC6785D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" t="47282" r="40674"/>
          <a:stretch/>
        </p:blipFill>
        <p:spPr bwMode="auto">
          <a:xfrm>
            <a:off x="7039793" y="2626027"/>
            <a:ext cx="899141" cy="1675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Oval 31">
            <a:extLst>
              <a:ext uri="{FF2B5EF4-FFF2-40B4-BE49-F238E27FC236}">
                <a16:creationId xmlns:a16="http://schemas.microsoft.com/office/drawing/2014/main" id="{E7E91167-11A7-8870-966A-5B00A0E35610}"/>
              </a:ext>
            </a:extLst>
          </p:cNvPr>
          <p:cNvSpPr/>
          <p:nvPr/>
        </p:nvSpPr>
        <p:spPr>
          <a:xfrm>
            <a:off x="4443938" y="985703"/>
            <a:ext cx="466379" cy="22149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83521988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Z:\Dropbox\Documents\課程\Halliday10E\Image Gallery\CH41\halliday_10e_fig_41_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332" y="2081552"/>
            <a:ext cx="4406708" cy="3147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Z:\Dropbox\Documents\課程\Young\Chapter42\A_Images\A_Figures_and_Photos\42_29_Figur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82"/>
          <a:stretch/>
        </p:blipFill>
        <p:spPr bwMode="auto">
          <a:xfrm>
            <a:off x="1043608" y="2081552"/>
            <a:ext cx="2880984" cy="3147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2484100" y="127358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電流只能朝單一方向流動！稱為整流器。</a:t>
            </a:r>
          </a:p>
        </p:txBody>
      </p:sp>
    </p:spTree>
    <p:extLst>
      <p:ext uri="{BB962C8B-B14F-4D97-AF65-F5344CB8AC3E}">
        <p14:creationId xmlns:p14="http://schemas.microsoft.com/office/powerpoint/2010/main" val="4235560419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1">
            <a:extLst>
              <a:ext uri="{FF2B5EF4-FFF2-40B4-BE49-F238E27FC236}">
                <a16:creationId xmlns:a16="http://schemas.microsoft.com/office/drawing/2014/main" id="{26305CD8-1D68-67B1-E553-5F321977F4AA}"/>
              </a:ext>
            </a:extLst>
          </p:cNvPr>
          <p:cNvSpPr txBox="1"/>
          <p:nvPr/>
        </p:nvSpPr>
        <p:spPr bwMode="auto">
          <a:xfrm>
            <a:off x="867333" y="4365104"/>
            <a:ext cx="59766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介面上左邊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的電子會滲透進入右邊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zh-TW" altLang="en-US" sz="1800" dirty="0"/>
              <a:t>，填入電洞之中，</a:t>
            </a:r>
          </a:p>
        </p:txBody>
      </p:sp>
      <p:sp>
        <p:nvSpPr>
          <p:cNvPr id="4" name="文字方塊 2">
            <a:extLst>
              <a:ext uri="{FF2B5EF4-FFF2-40B4-BE49-F238E27FC236}">
                <a16:creationId xmlns:a16="http://schemas.microsoft.com/office/drawing/2014/main" id="{2EEF3317-6EBC-14DD-E94D-388BB8CD530B}"/>
              </a:ext>
            </a:extLst>
          </p:cNvPr>
          <p:cNvSpPr txBox="1"/>
          <p:nvPr/>
        </p:nvSpPr>
        <p:spPr bwMode="auto">
          <a:xfrm>
            <a:off x="872558" y="4766090"/>
            <a:ext cx="73213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因此介面處會形成一層無載體區域，</a:t>
            </a:r>
          </a:p>
        </p:txBody>
      </p:sp>
      <p:sp>
        <p:nvSpPr>
          <p:cNvPr id="5" name="文字方塊 6">
            <a:extLst>
              <a:ext uri="{FF2B5EF4-FFF2-40B4-BE49-F238E27FC236}">
                <a16:creationId xmlns:a16="http://schemas.microsoft.com/office/drawing/2014/main" id="{4E5FDE8E-DC9F-2F88-84C5-F48BB3CF2B08}"/>
              </a:ext>
            </a:extLst>
          </p:cNvPr>
          <p:cNvSpPr txBox="1"/>
          <p:nvPr/>
        </p:nvSpPr>
        <p:spPr bwMode="auto">
          <a:xfrm>
            <a:off x="867333" y="5167076"/>
            <a:ext cx="82592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dirty="0"/>
              <a:t>左</a:t>
            </a:r>
            <a:r>
              <a:rPr lang="zh-TW" altLang="en-US" sz="1800" dirty="0"/>
              <a:t>邊電子離開後留下正電離子，右邊電子進入帶負電，薄層中會有一向右電場。</a:t>
            </a:r>
          </a:p>
        </p:txBody>
      </p:sp>
      <p:sp>
        <p:nvSpPr>
          <p:cNvPr id="6" name="文字方塊 3">
            <a:extLst>
              <a:ext uri="{FF2B5EF4-FFF2-40B4-BE49-F238E27FC236}">
                <a16:creationId xmlns:a16="http://schemas.microsoft.com/office/drawing/2014/main" id="{D8142F9F-ECDC-6BE5-2EA2-FC1587F8F858}"/>
              </a:ext>
            </a:extLst>
          </p:cNvPr>
          <p:cNvSpPr txBox="1"/>
          <p:nvPr/>
        </p:nvSpPr>
        <p:spPr bwMode="auto">
          <a:xfrm>
            <a:off x="871091" y="5568063"/>
            <a:ext cx="643215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因此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與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之</a:t>
            </a:r>
            <a:r>
              <a:rPr lang="zh-TW" altLang="en-US" sz="1800" dirty="0"/>
              <a:t>間出現電位差！阻止擴散繼續進行，達成平衡。</a:t>
            </a:r>
          </a:p>
        </p:txBody>
      </p:sp>
      <p:sp>
        <p:nvSpPr>
          <p:cNvPr id="8" name="文字方塊 4">
            <a:extLst>
              <a:ext uri="{FF2B5EF4-FFF2-40B4-BE49-F238E27FC236}">
                <a16:creationId xmlns:a16="http://schemas.microsoft.com/office/drawing/2014/main" id="{0BFF2D39-029E-809D-2B87-BD01B1BB35A7}"/>
              </a:ext>
            </a:extLst>
          </p:cNvPr>
          <p:cNvSpPr txBox="1"/>
          <p:nvPr/>
        </p:nvSpPr>
        <p:spPr bwMode="auto">
          <a:xfrm>
            <a:off x="867333" y="741371"/>
            <a:ext cx="57923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比較精細的推導顯示：二極體的關鍵在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p-n</a:t>
            </a:r>
            <a:r>
              <a:rPr lang="zh-TW" altLang="en-US" sz="1800" dirty="0"/>
              <a:t>介面！</a:t>
            </a:r>
            <a:endParaRPr lang="zh-CN" altLang="en-US" sz="1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E5FA0B0-FEF1-B0A0-77DE-8C31BD969A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450" y="1292785"/>
            <a:ext cx="5347419" cy="27864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1704902-4ECA-ADF7-DD55-2D28597A6B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998"/>
          <a:stretch/>
        </p:blipFill>
        <p:spPr>
          <a:xfrm>
            <a:off x="5497529" y="1321592"/>
            <a:ext cx="3600400" cy="2757649"/>
          </a:xfrm>
          <a:prstGeom prst="rect">
            <a:avLst/>
          </a:prstGeom>
        </p:spPr>
      </p:pic>
      <p:pic>
        <p:nvPicPr>
          <p:cNvPr id="13" name="Picture 12" descr="Z:\Dropbox\Documents\課程\Halliday10E\Image Gallery\CH41\halliday_10e_fig_41_12.jpg">
            <a:extLst>
              <a:ext uri="{FF2B5EF4-FFF2-40B4-BE49-F238E27FC236}">
                <a16:creationId xmlns:a16="http://schemas.microsoft.com/office/drawing/2014/main" id="{C242748A-4BA0-08D5-434A-CFBFFD468D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28" r="68289" b="32527"/>
          <a:stretch/>
        </p:blipFill>
        <p:spPr bwMode="auto">
          <a:xfrm flipH="1">
            <a:off x="6588224" y="98960"/>
            <a:ext cx="1238827" cy="119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217714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947BF0-F237-8007-0DDE-B8C5946EA3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059" y="174974"/>
            <a:ext cx="6852229" cy="3254026"/>
          </a:xfrm>
          <a:prstGeom prst="rect">
            <a:avLst/>
          </a:prstGeom>
        </p:spPr>
      </p:pic>
      <p:pic>
        <p:nvPicPr>
          <p:cNvPr id="3" name="Picture 2" descr="Z:\Dropbox\Documents\課程\Halliday10E\Image Gallery\CH41\halliday_10e_fig_41_12.jpg">
            <a:extLst>
              <a:ext uri="{FF2B5EF4-FFF2-40B4-BE49-F238E27FC236}">
                <a16:creationId xmlns:a16="http://schemas.microsoft.com/office/drawing/2014/main" id="{C115C0F2-1A08-2DC6-1230-E32E83BB03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28" r="68289" b="32527"/>
          <a:stretch/>
        </p:blipFill>
        <p:spPr bwMode="auto">
          <a:xfrm flipH="1">
            <a:off x="7593114" y="402401"/>
            <a:ext cx="1238827" cy="119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341C0F3-76A6-7F53-8651-59E7DE84DDE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" b="1447"/>
          <a:stretch/>
        </p:blipFill>
        <p:spPr>
          <a:xfrm>
            <a:off x="293694" y="3879234"/>
            <a:ext cx="7126715" cy="27887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E6DDB6F-028A-C41E-82CA-792B32CFAAD0}"/>
              </a:ext>
            </a:extLst>
          </p:cNvPr>
          <p:cNvSpPr txBox="1"/>
          <p:nvPr/>
        </p:nvSpPr>
        <p:spPr bwMode="auto">
          <a:xfrm>
            <a:off x="53752" y="3469451"/>
            <a:ext cx="90364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Depletion Zone產生n-p間一正的電位差，電子位能差異，應該加在兩端n與p的能帶圖上：</a:t>
            </a:r>
          </a:p>
        </p:txBody>
      </p:sp>
    </p:spTree>
    <p:extLst>
      <p:ext uri="{BB962C8B-B14F-4D97-AF65-F5344CB8AC3E}">
        <p14:creationId xmlns:p14="http://schemas.microsoft.com/office/powerpoint/2010/main" val="3102916214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341C0F3-76A6-7F53-8651-59E7DE84DD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" b="1447"/>
          <a:stretch/>
        </p:blipFill>
        <p:spPr>
          <a:xfrm>
            <a:off x="755576" y="949904"/>
            <a:ext cx="7126715" cy="27887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87AAB8-9AE5-C848-256E-44E90D603A9C}"/>
              </a:ext>
            </a:extLst>
          </p:cNvPr>
          <p:cNvSpPr txBox="1"/>
          <p:nvPr/>
        </p:nvSpPr>
        <p:spPr bwMode="auto">
          <a:xfrm>
            <a:off x="971600" y="3715963"/>
            <a:ext cx="39604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讓我們專注於電子可能的流動：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A479991-9F23-C181-0369-D42273B1B4C7}"/>
              </a:ext>
            </a:extLst>
          </p:cNvPr>
          <p:cNvCxnSpPr/>
          <p:nvPr/>
        </p:nvCxnSpPr>
        <p:spPr>
          <a:xfrm flipV="1">
            <a:off x="4572000" y="1669984"/>
            <a:ext cx="0" cy="57606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F24B5C2-DEDD-9E83-EE9F-BB9F4DEB3EF8}"/>
              </a:ext>
            </a:extLst>
          </p:cNvPr>
          <p:cNvSpPr txBox="1"/>
          <p:nvPr/>
        </p:nvSpPr>
        <p:spPr bwMode="auto">
          <a:xfrm>
            <a:off x="964812" y="4138498"/>
            <a:ext cx="72018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它可以由右端的價帶，因熱擾動跳上傳導帶，然後由高而低往左流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93B484A-B31C-17DE-46B8-321D46F071FC}"/>
              </a:ext>
            </a:extLst>
          </p:cNvPr>
          <p:cNvCxnSpPr>
            <a:cxnSpLocks/>
          </p:cNvCxnSpPr>
          <p:nvPr/>
        </p:nvCxnSpPr>
        <p:spPr>
          <a:xfrm flipV="1">
            <a:off x="5430348" y="4063064"/>
            <a:ext cx="0" cy="44043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Left Arrow 11">
            <a:extLst>
              <a:ext uri="{FF2B5EF4-FFF2-40B4-BE49-F238E27FC236}">
                <a16:creationId xmlns:a16="http://schemas.microsoft.com/office/drawing/2014/main" id="{AAC366FF-A2BC-C335-F94D-BA0FCFB58D70}"/>
              </a:ext>
            </a:extLst>
          </p:cNvPr>
          <p:cNvSpPr/>
          <p:nvPr/>
        </p:nvSpPr>
        <p:spPr>
          <a:xfrm>
            <a:off x="3491880" y="1880878"/>
            <a:ext cx="288033" cy="77138"/>
          </a:xfrm>
          <a:prstGeom prst="lef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3" name="Left Arrow 12">
            <a:extLst>
              <a:ext uri="{FF2B5EF4-FFF2-40B4-BE49-F238E27FC236}">
                <a16:creationId xmlns:a16="http://schemas.microsoft.com/office/drawing/2014/main" id="{191D6041-6FF3-4768-C999-BCEB52598C6E}"/>
              </a:ext>
            </a:extLst>
          </p:cNvPr>
          <p:cNvSpPr/>
          <p:nvPr/>
        </p:nvSpPr>
        <p:spPr>
          <a:xfrm>
            <a:off x="7795526" y="4284595"/>
            <a:ext cx="288033" cy="77138"/>
          </a:xfrm>
          <a:prstGeom prst="lef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D1EEFB9-CF51-F9A5-3E0B-6A8EE90234EC}"/>
              </a:ext>
            </a:extLst>
          </p:cNvPr>
          <p:cNvSpPr txBox="1"/>
          <p:nvPr/>
        </p:nvSpPr>
        <p:spPr bwMode="auto">
          <a:xfrm>
            <a:off x="971600" y="4575837"/>
            <a:ext cx="72018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也可以由左端的導帶下方，因熱到達右邊傳導帶的能高，然後往右流</a:t>
            </a:r>
          </a:p>
        </p:txBody>
      </p:sp>
      <p:sp>
        <p:nvSpPr>
          <p:cNvPr id="16" name="Left Arrow 15">
            <a:extLst>
              <a:ext uri="{FF2B5EF4-FFF2-40B4-BE49-F238E27FC236}">
                <a16:creationId xmlns:a16="http://schemas.microsoft.com/office/drawing/2014/main" id="{3BA2F630-72B7-E6A4-C5D2-E72138530350}"/>
              </a:ext>
            </a:extLst>
          </p:cNvPr>
          <p:cNvSpPr/>
          <p:nvPr/>
        </p:nvSpPr>
        <p:spPr>
          <a:xfrm flipH="1">
            <a:off x="8029417" y="4724953"/>
            <a:ext cx="248638" cy="92932"/>
          </a:xfrm>
          <a:prstGeom prst="lef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DD487BD-A268-E359-505D-AE210E6E2072}"/>
              </a:ext>
            </a:extLst>
          </p:cNvPr>
          <p:cNvCxnSpPr/>
          <p:nvPr/>
        </p:nvCxnSpPr>
        <p:spPr>
          <a:xfrm flipV="1">
            <a:off x="2627784" y="1669984"/>
            <a:ext cx="0" cy="576064"/>
          </a:xfrm>
          <a:prstGeom prst="straightConnector1">
            <a:avLst/>
          </a:prstGeom>
          <a:ln>
            <a:solidFill>
              <a:srgbClr val="FF9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0F07B70-EEA4-8A01-31D4-E7932F4349CA}"/>
              </a:ext>
            </a:extLst>
          </p:cNvPr>
          <p:cNvCxnSpPr/>
          <p:nvPr/>
        </p:nvCxnSpPr>
        <p:spPr>
          <a:xfrm flipV="1">
            <a:off x="6582476" y="4529853"/>
            <a:ext cx="0" cy="576064"/>
          </a:xfrm>
          <a:prstGeom prst="straightConnector1">
            <a:avLst/>
          </a:prstGeom>
          <a:ln>
            <a:solidFill>
              <a:srgbClr val="FF9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Left Arrow 19">
            <a:extLst>
              <a:ext uri="{FF2B5EF4-FFF2-40B4-BE49-F238E27FC236}">
                <a16:creationId xmlns:a16="http://schemas.microsoft.com/office/drawing/2014/main" id="{999DF9EC-66DB-D0CF-BEC8-9A92B5CB7BAF}"/>
              </a:ext>
            </a:extLst>
          </p:cNvPr>
          <p:cNvSpPr/>
          <p:nvPr/>
        </p:nvSpPr>
        <p:spPr>
          <a:xfrm flipH="1">
            <a:off x="3531275" y="2061722"/>
            <a:ext cx="248638" cy="92932"/>
          </a:xfrm>
          <a:prstGeom prst="lef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DDF2C38-E1C9-35A6-94A3-2A2BBD4684C2}"/>
              </a:ext>
            </a:extLst>
          </p:cNvPr>
          <p:cNvSpPr txBox="1"/>
          <p:nvPr/>
        </p:nvSpPr>
        <p:spPr bwMode="auto">
          <a:xfrm>
            <a:off x="971600" y="5013176"/>
            <a:ext cx="76991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兩個可能性能量差是一樣的，激發電子數量相同，因此電流會抵消。</a:t>
            </a:r>
          </a:p>
        </p:txBody>
      </p:sp>
    </p:spTree>
    <p:extLst>
      <p:ext uri="{BB962C8B-B14F-4D97-AF65-F5344CB8AC3E}">
        <p14:creationId xmlns:p14="http://schemas.microsoft.com/office/powerpoint/2010/main" val="803763320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6D646E-D317-1011-CCD9-8C8305620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692696"/>
            <a:ext cx="8644706" cy="3096344"/>
          </a:xfrm>
          <a:prstGeom prst="rect">
            <a:avLst/>
          </a:prstGeom>
        </p:spPr>
      </p:pic>
      <p:pic>
        <p:nvPicPr>
          <p:cNvPr id="3" name="Picture 4" descr="Z:\Dropbox\Documents\課程\Halliday10E\Image Gallery\CH41\halliday_10e_fig_41_15.jpg">
            <a:extLst>
              <a:ext uri="{FF2B5EF4-FFF2-40B4-BE49-F238E27FC236}">
                <a16:creationId xmlns:a16="http://schemas.microsoft.com/office/drawing/2014/main" id="{D51C9F80-C944-0906-D2E5-EC4DB57C83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80" r="28069" b="70010"/>
          <a:stretch/>
        </p:blipFill>
        <p:spPr bwMode="auto">
          <a:xfrm flipH="1">
            <a:off x="7146443" y="98227"/>
            <a:ext cx="1670843" cy="1188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A59CBC-435D-E4F7-BD0C-8BBECA6FA342}"/>
              </a:ext>
            </a:extLst>
          </p:cNvPr>
          <p:cNvSpPr txBox="1"/>
          <p:nvPr/>
        </p:nvSpPr>
        <p:spPr bwMode="auto">
          <a:xfrm>
            <a:off x="1121137" y="3954808"/>
            <a:ext cx="60454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現在n-p間加上一負的電位差，左右能量差縮小，如下圖，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B7A31E-2FBF-452E-FF51-35FA3AE60EAB}"/>
              </a:ext>
            </a:extLst>
          </p:cNvPr>
          <p:cNvSpPr txBox="1"/>
          <p:nvPr/>
        </p:nvSpPr>
        <p:spPr bwMode="auto">
          <a:xfrm>
            <a:off x="1095915" y="4397646"/>
            <a:ext cx="72018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它可以由右端的價帶，因熱擾動跳上傳導帶，然後由高而低往左流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814130A-4651-9C10-FAEC-0CD11BF5BA63}"/>
              </a:ext>
            </a:extLst>
          </p:cNvPr>
          <p:cNvCxnSpPr>
            <a:cxnSpLocks/>
          </p:cNvCxnSpPr>
          <p:nvPr/>
        </p:nvCxnSpPr>
        <p:spPr>
          <a:xfrm flipV="1">
            <a:off x="5561451" y="4322212"/>
            <a:ext cx="0" cy="44043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Left Arrow 8">
            <a:extLst>
              <a:ext uri="{FF2B5EF4-FFF2-40B4-BE49-F238E27FC236}">
                <a16:creationId xmlns:a16="http://schemas.microsoft.com/office/drawing/2014/main" id="{739901BF-137F-5522-1D14-11ECCC569DB8}"/>
              </a:ext>
            </a:extLst>
          </p:cNvPr>
          <p:cNvSpPr/>
          <p:nvPr/>
        </p:nvSpPr>
        <p:spPr>
          <a:xfrm>
            <a:off x="7926629" y="4543743"/>
            <a:ext cx="288033" cy="77138"/>
          </a:xfrm>
          <a:prstGeom prst="lef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B2A360-5D54-7384-6C17-9AC595D3A922}"/>
              </a:ext>
            </a:extLst>
          </p:cNvPr>
          <p:cNvSpPr txBox="1"/>
          <p:nvPr/>
        </p:nvSpPr>
        <p:spPr bwMode="auto">
          <a:xfrm>
            <a:off x="1121137" y="5338654"/>
            <a:ext cx="72018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由左端的導帶下方，因熱到達右邊傳導帶的能高，然後往右流</a:t>
            </a:r>
          </a:p>
        </p:txBody>
      </p:sp>
      <p:sp>
        <p:nvSpPr>
          <p:cNvPr id="11" name="Left Arrow 10">
            <a:extLst>
              <a:ext uri="{FF2B5EF4-FFF2-40B4-BE49-F238E27FC236}">
                <a16:creationId xmlns:a16="http://schemas.microsoft.com/office/drawing/2014/main" id="{9431DA99-2EBB-541D-56BF-E0EF8049B65C}"/>
              </a:ext>
            </a:extLst>
          </p:cNvPr>
          <p:cNvSpPr/>
          <p:nvPr/>
        </p:nvSpPr>
        <p:spPr>
          <a:xfrm flipH="1">
            <a:off x="7524327" y="5482422"/>
            <a:ext cx="690331" cy="106817"/>
          </a:xfrm>
          <a:prstGeom prst="lef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B1B5282-DE35-863E-506D-1EB4E9069D56}"/>
              </a:ext>
            </a:extLst>
          </p:cNvPr>
          <p:cNvCxnSpPr/>
          <p:nvPr/>
        </p:nvCxnSpPr>
        <p:spPr>
          <a:xfrm flipV="1">
            <a:off x="6084168" y="5266505"/>
            <a:ext cx="0" cy="576064"/>
          </a:xfrm>
          <a:prstGeom prst="straightConnector1">
            <a:avLst/>
          </a:prstGeom>
          <a:ln>
            <a:solidFill>
              <a:srgbClr val="FF9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614A27B-545B-847A-E909-8C6B30D7301D}"/>
              </a:ext>
            </a:extLst>
          </p:cNvPr>
          <p:cNvCxnSpPr>
            <a:cxnSpLocks/>
          </p:cNvCxnSpPr>
          <p:nvPr/>
        </p:nvCxnSpPr>
        <p:spPr>
          <a:xfrm flipV="1">
            <a:off x="7380312" y="1800436"/>
            <a:ext cx="0" cy="54844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F8D4E0FD-B099-2081-D49D-1C23B5895CD6}"/>
              </a:ext>
            </a:extLst>
          </p:cNvPr>
          <p:cNvSpPr txBox="1"/>
          <p:nvPr/>
        </p:nvSpPr>
        <p:spPr bwMode="auto">
          <a:xfrm>
            <a:off x="1086077" y="4834739"/>
            <a:ext cx="287479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這不是所加電壓影響。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568A4A1-75EB-DA61-19A7-791637854499}"/>
              </a:ext>
            </a:extLst>
          </p:cNvPr>
          <p:cNvCxnSpPr>
            <a:cxnSpLocks/>
          </p:cNvCxnSpPr>
          <p:nvPr/>
        </p:nvCxnSpPr>
        <p:spPr>
          <a:xfrm flipV="1">
            <a:off x="5148064" y="1800436"/>
            <a:ext cx="0" cy="274222"/>
          </a:xfrm>
          <a:prstGeom prst="straightConnector1">
            <a:avLst/>
          </a:prstGeom>
          <a:ln>
            <a:solidFill>
              <a:srgbClr val="FF9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Left Arrow 18">
            <a:extLst>
              <a:ext uri="{FF2B5EF4-FFF2-40B4-BE49-F238E27FC236}">
                <a16:creationId xmlns:a16="http://schemas.microsoft.com/office/drawing/2014/main" id="{E7B1E2E1-F0BE-DEEB-2507-5B7C62EFEDB0}"/>
              </a:ext>
            </a:extLst>
          </p:cNvPr>
          <p:cNvSpPr/>
          <p:nvPr/>
        </p:nvSpPr>
        <p:spPr>
          <a:xfrm flipH="1">
            <a:off x="6203788" y="2169018"/>
            <a:ext cx="690331" cy="106817"/>
          </a:xfrm>
          <a:prstGeom prst="lef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20" name="Left Arrow 19">
            <a:extLst>
              <a:ext uri="{FF2B5EF4-FFF2-40B4-BE49-F238E27FC236}">
                <a16:creationId xmlns:a16="http://schemas.microsoft.com/office/drawing/2014/main" id="{D3B717EE-5911-BB69-A4AF-8E3083882331}"/>
              </a:ext>
            </a:extLst>
          </p:cNvPr>
          <p:cNvSpPr/>
          <p:nvPr/>
        </p:nvSpPr>
        <p:spPr>
          <a:xfrm>
            <a:off x="6404938" y="1979521"/>
            <a:ext cx="288033" cy="77138"/>
          </a:xfrm>
          <a:prstGeom prst="lef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FF5C212-8DD5-CAD2-6433-791C04EA9088}"/>
              </a:ext>
            </a:extLst>
          </p:cNvPr>
          <p:cNvSpPr txBox="1"/>
          <p:nvPr/>
        </p:nvSpPr>
        <p:spPr bwMode="auto">
          <a:xfrm>
            <a:off x="1121136" y="5842569"/>
            <a:ext cx="741130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如圖示，這過程能差因加電壓變小，波茲曼factor指數加大，電流增加。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18C63A7-6AA7-DAC2-B031-E225C39C97C8}"/>
              </a:ext>
            </a:extLst>
          </p:cNvPr>
          <p:cNvSpPr txBox="1"/>
          <p:nvPr/>
        </p:nvSpPr>
        <p:spPr bwMode="auto">
          <a:xfrm>
            <a:off x="1121136" y="6296401"/>
            <a:ext cx="52838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因此電子會淨流向右，電流向左流。</a:t>
            </a:r>
          </a:p>
        </p:txBody>
      </p:sp>
    </p:spTree>
    <p:extLst>
      <p:ext uri="{BB962C8B-B14F-4D97-AF65-F5344CB8AC3E}">
        <p14:creationId xmlns:p14="http://schemas.microsoft.com/office/powerpoint/2010/main" val="3818568981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6D646E-D317-1011-CCD9-8C83056209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287" r="1"/>
          <a:stretch/>
        </p:blipFill>
        <p:spPr>
          <a:xfrm>
            <a:off x="4454680" y="118339"/>
            <a:ext cx="4297530" cy="30963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A59CBC-435D-E4F7-BD0C-8BBECA6FA342}"/>
              </a:ext>
            </a:extLst>
          </p:cNvPr>
          <p:cNvSpPr txBox="1"/>
          <p:nvPr/>
        </p:nvSpPr>
        <p:spPr bwMode="auto">
          <a:xfrm>
            <a:off x="1086077" y="3929060"/>
            <a:ext cx="60454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若n-p間加上一正的電位差，左右能量差加大，如下圖，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B7A31E-2FBF-452E-FF51-35FA3AE60EAB}"/>
              </a:ext>
            </a:extLst>
          </p:cNvPr>
          <p:cNvSpPr txBox="1"/>
          <p:nvPr/>
        </p:nvSpPr>
        <p:spPr bwMode="auto">
          <a:xfrm>
            <a:off x="1095915" y="4397646"/>
            <a:ext cx="72018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它可以由右端的價帶，因熱擾動跳上傳導帶，然後由高而低往左流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814130A-4651-9C10-FAEC-0CD11BF5BA63}"/>
              </a:ext>
            </a:extLst>
          </p:cNvPr>
          <p:cNvCxnSpPr>
            <a:cxnSpLocks/>
          </p:cNvCxnSpPr>
          <p:nvPr/>
        </p:nvCxnSpPr>
        <p:spPr>
          <a:xfrm flipV="1">
            <a:off x="5561451" y="4322212"/>
            <a:ext cx="0" cy="44043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Left Arrow 8">
            <a:extLst>
              <a:ext uri="{FF2B5EF4-FFF2-40B4-BE49-F238E27FC236}">
                <a16:creationId xmlns:a16="http://schemas.microsoft.com/office/drawing/2014/main" id="{739901BF-137F-5522-1D14-11ECCC569DB8}"/>
              </a:ext>
            </a:extLst>
          </p:cNvPr>
          <p:cNvSpPr/>
          <p:nvPr/>
        </p:nvSpPr>
        <p:spPr>
          <a:xfrm>
            <a:off x="7926629" y="4543743"/>
            <a:ext cx="288033" cy="77138"/>
          </a:xfrm>
          <a:prstGeom prst="lef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B2A360-5D54-7384-6C17-9AC595D3A922}"/>
              </a:ext>
            </a:extLst>
          </p:cNvPr>
          <p:cNvSpPr txBox="1"/>
          <p:nvPr/>
        </p:nvSpPr>
        <p:spPr bwMode="auto">
          <a:xfrm>
            <a:off x="1121137" y="5338654"/>
            <a:ext cx="72018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由左端的導帶下方，因熱到達右邊傳導帶的能高，然後往右流</a:t>
            </a:r>
          </a:p>
        </p:txBody>
      </p:sp>
      <p:sp>
        <p:nvSpPr>
          <p:cNvPr id="11" name="Left Arrow 10">
            <a:extLst>
              <a:ext uri="{FF2B5EF4-FFF2-40B4-BE49-F238E27FC236}">
                <a16:creationId xmlns:a16="http://schemas.microsoft.com/office/drawing/2014/main" id="{9431DA99-2EBB-541D-56BF-E0EF8049B65C}"/>
              </a:ext>
            </a:extLst>
          </p:cNvPr>
          <p:cNvSpPr/>
          <p:nvPr/>
        </p:nvSpPr>
        <p:spPr>
          <a:xfrm flipH="1">
            <a:off x="7524327" y="5482422"/>
            <a:ext cx="690331" cy="106817"/>
          </a:xfrm>
          <a:prstGeom prst="lef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B1B5282-DE35-863E-506D-1EB4E9069D56}"/>
              </a:ext>
            </a:extLst>
          </p:cNvPr>
          <p:cNvCxnSpPr>
            <a:cxnSpLocks/>
          </p:cNvCxnSpPr>
          <p:nvPr/>
        </p:nvCxnSpPr>
        <p:spPr>
          <a:xfrm flipV="1">
            <a:off x="6084168" y="5482422"/>
            <a:ext cx="0" cy="360147"/>
          </a:xfrm>
          <a:prstGeom prst="straightConnector1">
            <a:avLst/>
          </a:prstGeom>
          <a:ln>
            <a:solidFill>
              <a:srgbClr val="FF9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614A27B-545B-847A-E909-8C6B30D7301D}"/>
              </a:ext>
            </a:extLst>
          </p:cNvPr>
          <p:cNvCxnSpPr>
            <a:cxnSpLocks/>
          </p:cNvCxnSpPr>
          <p:nvPr/>
        </p:nvCxnSpPr>
        <p:spPr>
          <a:xfrm flipV="1">
            <a:off x="7308304" y="1226079"/>
            <a:ext cx="0" cy="54844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F8D4E0FD-B099-2081-D49D-1C23B5895CD6}"/>
              </a:ext>
            </a:extLst>
          </p:cNvPr>
          <p:cNvSpPr txBox="1"/>
          <p:nvPr/>
        </p:nvSpPr>
        <p:spPr bwMode="auto">
          <a:xfrm>
            <a:off x="1086077" y="4834739"/>
            <a:ext cx="287479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這不是所加電壓影響。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568A4A1-75EB-DA61-19A7-791637854499}"/>
              </a:ext>
            </a:extLst>
          </p:cNvPr>
          <p:cNvCxnSpPr>
            <a:cxnSpLocks/>
          </p:cNvCxnSpPr>
          <p:nvPr/>
        </p:nvCxnSpPr>
        <p:spPr>
          <a:xfrm flipV="1">
            <a:off x="5076056" y="1226079"/>
            <a:ext cx="0" cy="274222"/>
          </a:xfrm>
          <a:prstGeom prst="straightConnector1">
            <a:avLst/>
          </a:prstGeom>
          <a:ln>
            <a:solidFill>
              <a:srgbClr val="FF9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Left Arrow 18">
            <a:extLst>
              <a:ext uri="{FF2B5EF4-FFF2-40B4-BE49-F238E27FC236}">
                <a16:creationId xmlns:a16="http://schemas.microsoft.com/office/drawing/2014/main" id="{E7B1E2E1-F0BE-DEEB-2507-5B7C62EFEDB0}"/>
              </a:ext>
            </a:extLst>
          </p:cNvPr>
          <p:cNvSpPr/>
          <p:nvPr/>
        </p:nvSpPr>
        <p:spPr>
          <a:xfrm flipH="1">
            <a:off x="6131780" y="1594661"/>
            <a:ext cx="81362" cy="106147"/>
          </a:xfrm>
          <a:prstGeom prst="lef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20" name="Left Arrow 19">
            <a:extLst>
              <a:ext uri="{FF2B5EF4-FFF2-40B4-BE49-F238E27FC236}">
                <a16:creationId xmlns:a16="http://schemas.microsoft.com/office/drawing/2014/main" id="{D3B717EE-5911-BB69-A4AF-8E3083882331}"/>
              </a:ext>
            </a:extLst>
          </p:cNvPr>
          <p:cNvSpPr/>
          <p:nvPr/>
        </p:nvSpPr>
        <p:spPr>
          <a:xfrm>
            <a:off x="6332930" y="1405164"/>
            <a:ext cx="288033" cy="77138"/>
          </a:xfrm>
          <a:prstGeom prst="lef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FF5C212-8DD5-CAD2-6433-791C04EA9088}"/>
              </a:ext>
            </a:extLst>
          </p:cNvPr>
          <p:cNvSpPr txBox="1"/>
          <p:nvPr/>
        </p:nvSpPr>
        <p:spPr bwMode="auto">
          <a:xfrm>
            <a:off x="1121136" y="5842569"/>
            <a:ext cx="741130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如圖示，這過程能差因加電壓變小，波茲曼factor指數加大，電流增加。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18C63A7-6AA7-DAC2-B031-E225C39C97C8}"/>
              </a:ext>
            </a:extLst>
          </p:cNvPr>
          <p:cNvSpPr txBox="1"/>
          <p:nvPr/>
        </p:nvSpPr>
        <p:spPr bwMode="auto">
          <a:xfrm>
            <a:off x="1121136" y="6296401"/>
            <a:ext cx="52838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因此電子會淨流向右，電流向左流。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E09260-70ED-4F30-D9E7-E054799506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098" r="42854"/>
          <a:stretch/>
        </p:blipFill>
        <p:spPr>
          <a:xfrm>
            <a:off x="4454680" y="642206"/>
            <a:ext cx="868687" cy="3096344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F343AFA-8501-FF27-F2E5-DD4DFFBC9549}"/>
              </a:ext>
            </a:extLst>
          </p:cNvPr>
          <p:cNvCxnSpPr>
            <a:cxnSpLocks/>
          </p:cNvCxnSpPr>
          <p:nvPr/>
        </p:nvCxnSpPr>
        <p:spPr>
          <a:xfrm flipH="1" flipV="1">
            <a:off x="5549042" y="1139923"/>
            <a:ext cx="11614" cy="908591"/>
          </a:xfrm>
          <a:prstGeom prst="straightConnector1">
            <a:avLst/>
          </a:prstGeom>
          <a:ln>
            <a:solidFill>
              <a:srgbClr val="FF9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70060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 16"/>
              <p:cNvSpPr/>
              <p:nvPr/>
            </p:nvSpPr>
            <p:spPr>
              <a:xfrm>
                <a:off x="788956" y="2753913"/>
                <a:ext cx="8355044" cy="4110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en-US" sz="1800" dirty="0"/>
                  <a:t>以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800" i="1">
                                <a:latin typeface="Cambria Math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TW" sz="1800" i="1">
                                <a:latin typeface="Cambria Math"/>
                              </a:rPr>
                              <m:t>𝑥</m:t>
                            </m:r>
                          </m:sub>
                        </m:sSub>
                        <m:r>
                          <a:rPr lang="en-US" altLang="zh-TW" sz="1800" i="1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800" i="1">
                                <a:latin typeface="Cambria Math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TW" sz="1800" i="1">
                                <a:latin typeface="Cambria Math"/>
                              </a:rPr>
                              <m:t>𝑦</m:t>
                            </m:r>
                          </m:sub>
                        </m:sSub>
                        <m:r>
                          <a:rPr lang="en-US" altLang="zh-TW" sz="1800" i="1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800" i="1">
                                <a:latin typeface="Cambria Math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TW" sz="1800" i="1">
                                <a:latin typeface="Cambria Math"/>
                              </a:rPr>
                              <m:t>𝑧</m:t>
                            </m:r>
                          </m:sub>
                        </m:sSub>
                      </m:e>
                    </m:d>
                    <m:r>
                      <a:rPr lang="zh-TW" altLang="en-US" sz="1800" b="0" i="1" smtClean="0">
                        <a:latin typeface="Cambria Math"/>
                      </a:rPr>
                      <m:t>畫</m:t>
                    </m:r>
                  </m:oMath>
                </a14:m>
                <a:r>
                  <a:rPr lang="zh-TW" altLang="en-US" sz="1800" dirty="0"/>
                  <a:t>一空間，一個態即是一個點</a:t>
                </a:r>
                <a:r>
                  <a:rPr lang="zh-TW" altLang="en-US" dirty="0"/>
                  <a:t>，在</a:t>
                </a:r>
                <a:r>
                  <a:rPr lang="zh-TW" altLang="en-US" sz="1800" dirty="0"/>
                  <a:t>此空間內狀態分佈的密度是</a:t>
                </a:r>
                <a14:m>
                  <m:oMath xmlns:m="http://schemas.openxmlformats.org/officeDocument/2006/math">
                    <m:r>
                      <a:rPr lang="en-US" altLang="zh-TW" sz="1800" i="1" dirty="0">
                        <a:latin typeface="Cambria Math"/>
                      </a:rPr>
                      <m:t>1</m:t>
                    </m:r>
                  </m:oMath>
                </a14:m>
                <a:r>
                  <a:rPr lang="zh-TW" altLang="en-US" sz="1800" dirty="0"/>
                  <a:t>！</a:t>
                </a:r>
              </a:p>
            </p:txBody>
          </p:sp>
        </mc:Choice>
        <mc:Fallback xmlns="">
          <p:sp>
            <p:nvSpPr>
              <p:cNvPr id="17" name="矩形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956" y="2753913"/>
                <a:ext cx="8355044" cy="411010"/>
              </a:xfrm>
              <a:prstGeom prst="rect">
                <a:avLst/>
              </a:prstGeom>
              <a:blipFill>
                <a:blip r:embed="rId2"/>
                <a:stretch>
                  <a:fillRect l="-455" b="-14706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F9791C4-6FC9-7654-26C9-6731AA839751}"/>
                  </a:ext>
                </a:extLst>
              </p:cNvPr>
              <p:cNvSpPr txBox="1"/>
              <p:nvPr/>
            </p:nvSpPr>
            <p:spPr bwMode="auto">
              <a:xfrm>
                <a:off x="3694176" y="3883338"/>
                <a:ext cx="2721578" cy="64812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𝐸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CN" i="1">
                              <a:latin typeface="Cambria Math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F9791C4-6FC9-7654-26C9-6731AA8397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94176" y="3883338"/>
                <a:ext cx="2721578" cy="648126"/>
              </a:xfrm>
              <a:prstGeom prst="rect">
                <a:avLst/>
              </a:prstGeom>
              <a:blipFill>
                <a:blip r:embed="rId3"/>
                <a:stretch>
                  <a:fillRect b="-384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6A2FBC5-D73C-D566-6B3E-5A5EB482274A}"/>
                  </a:ext>
                </a:extLst>
              </p:cNvPr>
              <p:cNvSpPr txBox="1"/>
              <p:nvPr/>
            </p:nvSpPr>
            <p:spPr bwMode="auto">
              <a:xfrm>
                <a:off x="4570755" y="2271278"/>
                <a:ext cx="3177749" cy="4110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一組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8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TW" sz="1800" i="1">
                                <a:latin typeface="Cambria Math"/>
                              </a:rPr>
                              <m:t>𝑥</m:t>
                            </m:r>
                          </m:sub>
                        </m:sSub>
                        <m:r>
                          <a:rPr lang="en-US" altLang="zh-TW" sz="1800" i="1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8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TW" sz="1800" i="1">
                                <a:latin typeface="Cambria Math"/>
                              </a:rPr>
                              <m:t>𝑦</m:t>
                            </m:r>
                          </m:sub>
                        </m:sSub>
                        <m:r>
                          <a:rPr lang="en-US" altLang="zh-TW" sz="1800" i="1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8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TW" sz="1800" i="1">
                                <a:latin typeface="Cambria Math"/>
                              </a:rPr>
                              <m:t>𝑧</m:t>
                            </m:r>
                          </m:sub>
                        </m:sSub>
                      </m:e>
                    </m:d>
                  </m:oMath>
                </a14:m>
                <a:r>
                  <a:rPr lang="en-TW" dirty="0"/>
                  <a:t>對應一個態！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6A2FBC5-D73C-D566-6B3E-5A5EB48227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70755" y="2271278"/>
                <a:ext cx="3177749" cy="411010"/>
              </a:xfrm>
              <a:prstGeom prst="rect">
                <a:avLst/>
              </a:prstGeom>
              <a:blipFill>
                <a:blip r:embed="rId4"/>
                <a:stretch>
                  <a:fillRect l="-1992" t="-3030" b="-1515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91DB3C40-5573-9E38-FF61-312890C078D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313" b="3743"/>
          <a:stretch/>
        </p:blipFill>
        <p:spPr>
          <a:xfrm>
            <a:off x="833904" y="3164923"/>
            <a:ext cx="2585968" cy="235481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B4E977F-4DB9-ACCC-5332-88AAC9BD27A4}"/>
              </a:ext>
            </a:extLst>
          </p:cNvPr>
          <p:cNvSpPr txBox="1"/>
          <p:nvPr/>
        </p:nvSpPr>
        <p:spPr bwMode="auto">
          <a:xfrm>
            <a:off x="796683" y="1711354"/>
            <a:ext cx="78785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能態的分布還可以用另一個圖像來表示，當量子數大時使用更加方便：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26">
                <a:extLst>
                  <a:ext uri="{FF2B5EF4-FFF2-40B4-BE49-F238E27FC236}">
                    <a16:creationId xmlns:a16="http://schemas.microsoft.com/office/drawing/2014/main" id="{4859CB6A-7B07-EEB0-403A-B87B483472CB}"/>
                  </a:ext>
                </a:extLst>
              </p:cNvPr>
              <p:cNvSpPr txBox="1"/>
              <p:nvPr/>
            </p:nvSpPr>
            <p:spPr>
              <a:xfrm>
                <a:off x="841515" y="5860630"/>
                <a:ext cx="7898530" cy="5241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altLang="zh-CN" i="1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altLang="zh-CN" i="1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zh-TW" altLang="en-US" dirty="0"/>
                  <a:t>是</a:t>
                </a:r>
                <a14:m>
                  <m:oMath xmlns:m="http://schemas.openxmlformats.org/officeDocument/2006/math">
                    <m:r>
                      <a:rPr lang="zh-TW" altLang="en-US" b="0" i="1" smtClean="0">
                        <a:latin typeface="Cambria Math"/>
                      </a:rPr>
                      <m:t>在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/>
                              </a:rPr>
                              <m:t>𝑥</m:t>
                            </m:r>
                          </m:sub>
                        </m:sSub>
                        <m:r>
                          <a:rPr lang="en-US" altLang="zh-TW" i="1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/>
                              </a:rPr>
                              <m:t>𝑦</m:t>
                            </m:r>
                          </m:sub>
                        </m:sSub>
                        <m:r>
                          <a:rPr lang="en-US" altLang="zh-TW" i="1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/>
                              </a:rPr>
                              <m:t>𝑧</m:t>
                            </m:r>
                          </m:sub>
                        </m:sSub>
                      </m:e>
                    </m:d>
                  </m:oMath>
                </a14:m>
                <a:r>
                  <a:rPr lang="zh-TW" altLang="en-US" dirty="0"/>
                  <a:t>空間中，與原點的距離平方。恰等於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altLang="zh-CN" i="1">
                            <a:latin typeface="Cambria Math"/>
                          </a:rPr>
                          <m:t>𝑚</m:t>
                        </m:r>
                        <m:sSup>
                          <m:sSup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p>
                            <m:r>
                              <a:rPr lang="en-US" altLang="zh-CN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p>
                              <m:sSup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TW" i="1">
                                    <a:latin typeface="Cambria Math"/>
                                    <a:ea typeface="Cambria Math"/>
                                  </a:rPr>
                                  <m:t>ℏ</m:t>
                                </m:r>
                              </m:e>
                              <m:sup>
                                <m:r>
                                  <a:rPr lang="en-US" altLang="zh-CN" i="1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altLang="zh-CN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/>
                      </a:rPr>
                      <m:t>𝐸</m:t>
                    </m:r>
                  </m:oMath>
                </a14:m>
                <a:r>
                  <a:rPr lang="zh-TW" altLang="en-US" dirty="0"/>
                  <a:t>。</a:t>
                </a:r>
              </a:p>
            </p:txBody>
          </p:sp>
        </mc:Choice>
        <mc:Fallback xmlns="">
          <p:sp>
            <p:nvSpPr>
              <p:cNvPr id="12" name="文字方塊 26">
                <a:extLst>
                  <a:ext uri="{FF2B5EF4-FFF2-40B4-BE49-F238E27FC236}">
                    <a16:creationId xmlns:a16="http://schemas.microsoft.com/office/drawing/2014/main" id="{4859CB6A-7B07-EEB0-403A-B87B483472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515" y="5860630"/>
                <a:ext cx="7898530" cy="524182"/>
              </a:xfrm>
              <a:prstGeom prst="rect">
                <a:avLst/>
              </a:prstGeom>
              <a:blipFill>
                <a:blip r:embed="rId7"/>
                <a:stretch>
                  <a:fillRect b="-714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DC12345-A527-ACD1-EAAD-4FC3186462ED}"/>
                  </a:ext>
                </a:extLst>
              </p:cNvPr>
              <p:cNvSpPr txBox="1"/>
              <p:nvPr/>
            </p:nvSpPr>
            <p:spPr bwMode="auto">
              <a:xfrm>
                <a:off x="820167" y="5561411"/>
                <a:ext cx="561662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這圖除了狀態的分佈，其實也標示出了狀態的能量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/>
                      </a:rPr>
                      <m:t>𝐸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DC12345-A527-ACD1-EAAD-4FC3186462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0167" y="5561411"/>
                <a:ext cx="5616624" cy="369332"/>
              </a:xfrm>
              <a:prstGeom prst="rect">
                <a:avLst/>
              </a:prstGeom>
              <a:blipFill>
                <a:blip r:embed="rId8"/>
                <a:stretch>
                  <a:fillRect l="-903" t="-6452" r="-451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14">
                <a:extLst>
                  <a:ext uri="{FF2B5EF4-FFF2-40B4-BE49-F238E27FC236}">
                    <a16:creationId xmlns:a16="http://schemas.microsoft.com/office/drawing/2014/main" id="{1D7CC2AE-4BF5-4E07-94F0-552681BCAF15}"/>
                  </a:ext>
                </a:extLst>
              </p:cNvPr>
              <p:cNvSpPr txBox="1"/>
              <p:nvPr/>
            </p:nvSpPr>
            <p:spPr bwMode="auto">
              <a:xfrm>
                <a:off x="839736" y="2138957"/>
                <a:ext cx="3651512" cy="572464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func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e>
                      </m:func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sub>
                                  </m:sSub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14">
                <a:extLst>
                  <a:ext uri="{FF2B5EF4-FFF2-40B4-BE49-F238E27FC236}">
                    <a16:creationId xmlns:a16="http://schemas.microsoft.com/office/drawing/2014/main" id="{1D7CC2AE-4BF5-4E07-94F0-552681BCAF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9736" y="2138957"/>
                <a:ext cx="3651512" cy="572464"/>
              </a:xfrm>
              <a:prstGeom prst="rect">
                <a:avLst/>
              </a:prstGeom>
              <a:blipFill>
                <a:blip r:embed="rId9"/>
                <a:stretch>
                  <a:fillRect b="-434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ACB717DE-0E67-E335-BA97-AF0C3D03ABF6}"/>
              </a:ext>
            </a:extLst>
          </p:cNvPr>
          <p:cNvSpPr txBox="1"/>
          <p:nvPr/>
        </p:nvSpPr>
        <p:spPr bwMode="auto">
          <a:xfrm>
            <a:off x="820167" y="6348276"/>
            <a:ext cx="43186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代表態的點距離原點越遠，能量越大！</a:t>
            </a:r>
          </a:p>
        </p:txBody>
      </p:sp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1CA61FD0-3707-44E0-7F8A-5486A67108D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075" y="211230"/>
            <a:ext cx="1774861" cy="143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455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6" grpId="0" animBg="1"/>
      <p:bldP spid="12" grpId="0"/>
      <p:bldP spid="14" grpId="0"/>
      <p:bldP spid="4" grpId="0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Z:\Dropbox\Documents\課程\Halliday10E\Image Gallery\CH41\halliday_10e_fig_41_1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80" r="28069" b="70010"/>
          <a:stretch/>
        </p:blipFill>
        <p:spPr bwMode="auto">
          <a:xfrm>
            <a:off x="722688" y="2352315"/>
            <a:ext cx="2922117" cy="151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Z:\Dropbox\Documents\課程\Halliday10E\Image Gallery\CH41\halliday_10e_fig_41_1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80" t="50469" r="28069" b="20332"/>
          <a:stretch/>
        </p:blipFill>
        <p:spPr bwMode="auto">
          <a:xfrm>
            <a:off x="722688" y="5095185"/>
            <a:ext cx="2957942" cy="1491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/>
          <p:cNvSpPr txBox="1"/>
          <p:nvPr/>
        </p:nvSpPr>
        <p:spPr bwMode="auto">
          <a:xfrm>
            <a:off x="722687" y="1161022"/>
            <a:ext cx="321401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順向 </a:t>
            </a:r>
            <a:r>
              <a:rPr lang="en-US" altLang="zh-TW" sz="1800" dirty="0"/>
              <a:t>Forward Bias</a:t>
            </a:r>
            <a:endParaRPr lang="zh-TW" altLang="en-US" sz="1800" dirty="0"/>
          </a:p>
        </p:txBody>
      </p:sp>
      <p:sp>
        <p:nvSpPr>
          <p:cNvPr id="8" name="文字方塊 7"/>
          <p:cNvSpPr txBox="1"/>
          <p:nvPr/>
        </p:nvSpPr>
        <p:spPr bwMode="auto">
          <a:xfrm>
            <a:off x="739731" y="3960952"/>
            <a:ext cx="290507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逆向 </a:t>
            </a:r>
            <a:r>
              <a:rPr lang="en-US" altLang="zh-TW" sz="1800" dirty="0"/>
              <a:t>Reverse Bias</a:t>
            </a:r>
            <a:endParaRPr lang="zh-TW" altLang="en-US" sz="1800" dirty="0"/>
          </a:p>
        </p:txBody>
      </p:sp>
      <p:sp>
        <p:nvSpPr>
          <p:cNvPr id="3" name="文字方塊 2"/>
          <p:cNvSpPr txBox="1"/>
          <p:nvPr/>
        </p:nvSpPr>
        <p:spPr bwMode="auto">
          <a:xfrm>
            <a:off x="722721" y="1534893"/>
            <a:ext cx="80644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電子越過</a:t>
            </a:r>
            <a:r>
              <a:rPr lang="en-US" altLang="zh-TW" sz="1800" dirty="0"/>
              <a:t>n</a:t>
            </a:r>
            <a:r>
              <a:rPr lang="zh-TW" altLang="en-US" sz="1800" dirty="0"/>
              <a:t>，傳到介面，正好從右邊填補了離開的電子，電子可繼續向左滲透。</a:t>
            </a:r>
          </a:p>
        </p:txBody>
      </p:sp>
      <p:sp>
        <p:nvSpPr>
          <p:cNvPr id="4" name="矩形 3"/>
          <p:cNvSpPr/>
          <p:nvPr/>
        </p:nvSpPr>
        <p:spPr>
          <a:xfrm>
            <a:off x="722688" y="1913105"/>
            <a:ext cx="39971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因此電子繼續流入</a:t>
            </a:r>
            <a:r>
              <a:rPr lang="en-US" altLang="zh-TW" sz="1800" dirty="0"/>
              <a:t>p</a:t>
            </a:r>
            <a:r>
              <a:rPr lang="zh-TW" altLang="en-US" sz="1800" dirty="0"/>
              <a:t>。電流可以流動。</a:t>
            </a:r>
          </a:p>
        </p:txBody>
      </p:sp>
      <p:pic>
        <p:nvPicPr>
          <p:cNvPr id="12" name="Picture 2" descr="Z:\Dropbox\Documents\課程\Young\Chapter42\A_Images\A_Figures_and_Photos\42_29_Figur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02" t="47282"/>
          <a:stretch/>
        </p:blipFill>
        <p:spPr bwMode="auto">
          <a:xfrm>
            <a:off x="3820719" y="2352315"/>
            <a:ext cx="866218" cy="2030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Z:\Dropbox\Documents\課程\Young\Chapter42\A_Images\A_Figures_and_Photos\42_29_Figur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" t="47282" r="40674"/>
          <a:stretch/>
        </p:blipFill>
        <p:spPr bwMode="auto">
          <a:xfrm>
            <a:off x="3820719" y="4950736"/>
            <a:ext cx="899141" cy="1675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/>
          <p:cNvSpPr txBox="1"/>
          <p:nvPr/>
        </p:nvSpPr>
        <p:spPr bwMode="auto">
          <a:xfrm>
            <a:off x="750717" y="260815"/>
            <a:ext cx="32140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如此則通電時，方向不同，</a:t>
            </a:r>
            <a:endParaRPr lang="zh-CN" altLang="en-US" sz="1800" dirty="0"/>
          </a:p>
        </p:txBody>
      </p:sp>
      <p:sp>
        <p:nvSpPr>
          <p:cNvPr id="7" name="文字方塊 6"/>
          <p:cNvSpPr txBox="1"/>
          <p:nvPr/>
        </p:nvSpPr>
        <p:spPr bwMode="auto">
          <a:xfrm>
            <a:off x="750717" y="630147"/>
            <a:ext cx="307000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結果完全不同！</a:t>
            </a:r>
            <a:endParaRPr lang="zh-CN" altLang="en-US" sz="1800" dirty="0"/>
          </a:p>
        </p:txBody>
      </p:sp>
      <p:pic>
        <p:nvPicPr>
          <p:cNvPr id="14" name="Picture 2" descr="Z:\Dropbox\Documents\課程\Halliday10E\Image Gallery\CH41\halliday_10e_fig_41_12.jpg">
            <a:extLst>
              <a:ext uri="{FF2B5EF4-FFF2-40B4-BE49-F238E27FC236}">
                <a16:creationId xmlns:a16="http://schemas.microsoft.com/office/drawing/2014/main" id="{35BB049D-81DF-AF4D-A040-8925F94E34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28" r="22776" b="32527"/>
          <a:stretch/>
        </p:blipFill>
        <p:spPr bwMode="auto">
          <a:xfrm>
            <a:off x="4710142" y="182071"/>
            <a:ext cx="3256604" cy="1326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文字方塊 2">
            <a:extLst>
              <a:ext uri="{FF2B5EF4-FFF2-40B4-BE49-F238E27FC236}">
                <a16:creationId xmlns:a16="http://schemas.microsoft.com/office/drawing/2014/main" id="{36D5D808-7673-A442-8E36-C13B955BB38E}"/>
              </a:ext>
            </a:extLst>
          </p:cNvPr>
          <p:cNvSpPr txBox="1"/>
          <p:nvPr/>
        </p:nvSpPr>
        <p:spPr bwMode="auto">
          <a:xfrm>
            <a:off x="722721" y="4314186"/>
            <a:ext cx="80644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電子越過</a:t>
            </a:r>
            <a:r>
              <a:rPr lang="en-US" altLang="zh-TW" sz="1800" dirty="0"/>
              <a:t>p</a:t>
            </a:r>
            <a:r>
              <a:rPr lang="zh-TW" altLang="en-US" sz="1800" dirty="0"/>
              <a:t>，傳到介面，現在卻與從右邊滲透過來的電子擠在一起，搶奪電洞。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19BCF62-A749-A848-AF52-4794BC87FB6B}"/>
              </a:ext>
            </a:extLst>
          </p:cNvPr>
          <p:cNvSpPr/>
          <p:nvPr/>
        </p:nvSpPr>
        <p:spPr>
          <a:xfrm>
            <a:off x="722688" y="4627761"/>
            <a:ext cx="52629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800" dirty="0"/>
              <a:t>介面上的電洞數量有限，電子無法繼續向右傳導。</a:t>
            </a:r>
            <a:endParaRPr lang="en-TW" sz="1800" dirty="0"/>
          </a:p>
        </p:txBody>
      </p:sp>
    </p:spTree>
    <p:extLst>
      <p:ext uri="{BB962C8B-B14F-4D97-AF65-F5344CB8AC3E}">
        <p14:creationId xmlns:p14="http://schemas.microsoft.com/office/powerpoint/2010/main" val="410308804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5B88262-557B-B92E-9736-40FD4B264EC8}"/>
              </a:ext>
            </a:extLst>
          </p:cNvPr>
          <p:cNvSpPr/>
          <p:nvPr/>
        </p:nvSpPr>
        <p:spPr>
          <a:xfrm>
            <a:off x="4470457" y="142708"/>
            <a:ext cx="4643476" cy="6552728"/>
          </a:xfrm>
          <a:prstGeom prst="rect">
            <a:avLst/>
          </a:prstGeom>
          <a:solidFill>
            <a:srgbClr val="E0E2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pic>
        <p:nvPicPr>
          <p:cNvPr id="1028" name="Picture 4" descr="Z:\Dropbox\Documents\課程\Halliday10E\Image Gallery\CH41\halliday_10e_fig_41_1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80" r="28069" b="70010"/>
          <a:stretch/>
        </p:blipFill>
        <p:spPr bwMode="auto">
          <a:xfrm>
            <a:off x="77352" y="2646813"/>
            <a:ext cx="2922117" cy="151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Z:\Dropbox\Documents\課程\Halliday10E\Image Gallery\CH41\halliday_10e_fig_41_1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80" t="50469" r="28069" b="20332"/>
          <a:stretch/>
        </p:blipFill>
        <p:spPr bwMode="auto">
          <a:xfrm>
            <a:off x="114415" y="5034451"/>
            <a:ext cx="2957942" cy="1491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/>
          <p:cNvSpPr txBox="1"/>
          <p:nvPr/>
        </p:nvSpPr>
        <p:spPr bwMode="auto">
          <a:xfrm>
            <a:off x="84040" y="1029706"/>
            <a:ext cx="35197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加上順向電壓 </a:t>
            </a:r>
            <a:r>
              <a:rPr lang="en-US" altLang="zh-TW" sz="1800" dirty="0"/>
              <a:t>Forward Bias</a:t>
            </a:r>
            <a:r>
              <a:rPr lang="zh-TW" altLang="en-US" sz="1800" dirty="0"/>
              <a:t>，</a:t>
            </a:r>
          </a:p>
        </p:txBody>
      </p:sp>
      <p:sp>
        <p:nvSpPr>
          <p:cNvPr id="8" name="文字方塊 7"/>
          <p:cNvSpPr txBox="1"/>
          <p:nvPr/>
        </p:nvSpPr>
        <p:spPr bwMode="auto">
          <a:xfrm>
            <a:off x="77352" y="4199222"/>
            <a:ext cx="38275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若加上逆向電壓 </a:t>
            </a:r>
            <a:r>
              <a:rPr lang="en-US" altLang="zh-TW" sz="1800" dirty="0"/>
              <a:t>Reverse Bias</a:t>
            </a:r>
            <a:endParaRPr lang="zh-TW" altLang="en-US" sz="1800" dirty="0"/>
          </a:p>
        </p:txBody>
      </p:sp>
      <p:sp>
        <p:nvSpPr>
          <p:cNvPr id="3" name="文字方塊 2"/>
          <p:cNvSpPr txBox="1"/>
          <p:nvPr/>
        </p:nvSpPr>
        <p:spPr bwMode="auto">
          <a:xfrm>
            <a:off x="102584" y="1365304"/>
            <a:ext cx="35197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800" dirty="0"/>
              <a:t>n</a:t>
            </a:r>
            <a:r>
              <a:rPr lang="zh-TW" altLang="en-US" sz="1800" dirty="0"/>
              <a:t>內電子能量增加，</a:t>
            </a:r>
          </a:p>
        </p:txBody>
      </p:sp>
      <p:sp>
        <p:nvSpPr>
          <p:cNvPr id="4" name="矩形 3"/>
          <p:cNvSpPr/>
          <p:nvPr/>
        </p:nvSpPr>
        <p:spPr>
          <a:xfrm>
            <a:off x="82078" y="1745151"/>
            <a:ext cx="43357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有越多熱激發電子，具有足夠能量流入</a:t>
            </a:r>
            <a:r>
              <a:rPr lang="en-US" altLang="zh-TW" sz="1800" dirty="0"/>
              <a:t>p</a:t>
            </a:r>
            <a:r>
              <a:rPr lang="zh-TW" altLang="en-US" sz="1800" dirty="0"/>
              <a:t>。</a:t>
            </a:r>
          </a:p>
        </p:txBody>
      </p:sp>
      <p:sp>
        <p:nvSpPr>
          <p:cNvPr id="11" name="文字方塊 10"/>
          <p:cNvSpPr txBox="1"/>
          <p:nvPr/>
        </p:nvSpPr>
        <p:spPr bwMode="auto">
          <a:xfrm>
            <a:off x="90919" y="4579088"/>
            <a:ext cx="340332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800" dirty="0"/>
              <a:t>n</a:t>
            </a:r>
            <a:r>
              <a:rPr lang="zh-TW" altLang="en-US" sz="1800" dirty="0"/>
              <a:t>內可以越過的電子大量減少。</a:t>
            </a:r>
          </a:p>
        </p:txBody>
      </p:sp>
      <p:pic>
        <p:nvPicPr>
          <p:cNvPr id="12" name="Picture 2" descr="Z:\Dropbox\Documents\課程\Young\Chapter42\A_Images\A_Figures_and_Photos\42_29_Figur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02" t="47282" b="7901"/>
          <a:stretch/>
        </p:blipFill>
        <p:spPr bwMode="auto">
          <a:xfrm>
            <a:off x="3046345" y="2620127"/>
            <a:ext cx="759457" cy="151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Z:\Dropbox\Documents\課程\Young\Chapter42\A_Images\A_Figures_and_Photos\42_29_Figur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" t="47282" r="40674"/>
          <a:stretch/>
        </p:blipFill>
        <p:spPr bwMode="auto">
          <a:xfrm>
            <a:off x="3040855" y="5039936"/>
            <a:ext cx="797570" cy="148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9D8B3EF-0C3B-8C14-5B31-4877AAEB4F9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607"/>
          <a:stretch/>
        </p:blipFill>
        <p:spPr>
          <a:xfrm rot="60000">
            <a:off x="4540613" y="201491"/>
            <a:ext cx="4517335" cy="645501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162C9C1-5C06-F6CA-F7E1-F19AA8A098D2}"/>
              </a:ext>
            </a:extLst>
          </p:cNvPr>
          <p:cNvSpPr txBox="1"/>
          <p:nvPr/>
        </p:nvSpPr>
        <p:spPr bwMode="auto">
          <a:xfrm>
            <a:off x="102584" y="2123398"/>
            <a:ext cx="457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sz="1800" dirty="0"/>
              <a:t>因此淨電流向右，且是指數遞增。</a:t>
            </a:r>
            <a:endParaRPr lang="en-TW" sz="1800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D230607-217B-69CB-CB8C-92C72AAF9C0F}"/>
              </a:ext>
            </a:extLst>
          </p:cNvPr>
          <p:cNvCxnSpPr>
            <a:cxnSpLocks/>
          </p:cNvCxnSpPr>
          <p:nvPr/>
        </p:nvCxnSpPr>
        <p:spPr>
          <a:xfrm>
            <a:off x="4371387" y="2049986"/>
            <a:ext cx="2072821" cy="90990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494171AA-D070-A718-20CC-A621E2115F42}"/>
              </a:ext>
            </a:extLst>
          </p:cNvPr>
          <p:cNvSpPr/>
          <p:nvPr/>
        </p:nvSpPr>
        <p:spPr>
          <a:xfrm>
            <a:off x="6444208" y="2780928"/>
            <a:ext cx="864096" cy="41410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908366C-9FC6-5EA5-B71A-F8834503175F}"/>
              </a:ext>
            </a:extLst>
          </p:cNvPr>
          <p:cNvCxnSpPr>
            <a:cxnSpLocks/>
          </p:cNvCxnSpPr>
          <p:nvPr/>
        </p:nvCxnSpPr>
        <p:spPr>
          <a:xfrm>
            <a:off x="3275856" y="4675934"/>
            <a:ext cx="3284136" cy="48323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A22AFA29-C834-2700-580A-5D3BE5E12EE3}"/>
              </a:ext>
            </a:extLst>
          </p:cNvPr>
          <p:cNvSpPr/>
          <p:nvPr/>
        </p:nvSpPr>
        <p:spPr>
          <a:xfrm>
            <a:off x="6559993" y="4952116"/>
            <a:ext cx="864096" cy="41410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B832B68-2F72-4628-FED0-E533AB6A779B}"/>
              </a:ext>
            </a:extLst>
          </p:cNvPr>
          <p:cNvCxnSpPr>
            <a:cxnSpLocks/>
          </p:cNvCxnSpPr>
          <p:nvPr/>
        </p:nvCxnSpPr>
        <p:spPr>
          <a:xfrm>
            <a:off x="2109435" y="1550738"/>
            <a:ext cx="5558909" cy="237523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字方塊 1">
            <a:extLst>
              <a:ext uri="{FF2B5EF4-FFF2-40B4-BE49-F238E27FC236}">
                <a16:creationId xmlns:a16="http://schemas.microsoft.com/office/drawing/2014/main" id="{5B2BB8ED-F880-1CD7-4631-E2383CB53B06}"/>
              </a:ext>
            </a:extLst>
          </p:cNvPr>
          <p:cNvSpPr txBox="1"/>
          <p:nvPr/>
        </p:nvSpPr>
        <p:spPr bwMode="auto">
          <a:xfrm>
            <a:off x="98370" y="182732"/>
            <a:ext cx="38975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無電壓時，熱激發的電子可以傳播：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1EF8747-B5F9-54CD-C0D7-2ECA05E2462D}"/>
              </a:ext>
            </a:extLst>
          </p:cNvPr>
          <p:cNvSpPr txBox="1"/>
          <p:nvPr/>
        </p:nvSpPr>
        <p:spPr bwMode="auto">
          <a:xfrm>
            <a:off x="84040" y="545141"/>
            <a:ext cx="35197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sz="1800" dirty="0"/>
              <a:t>但往右與往左的電子大致抵消。</a:t>
            </a:r>
            <a:endParaRPr lang="en-TW" sz="1800" dirty="0"/>
          </a:p>
        </p:txBody>
      </p:sp>
    </p:spTree>
    <p:extLst>
      <p:ext uri="{BB962C8B-B14F-4D97-AF65-F5344CB8AC3E}">
        <p14:creationId xmlns:p14="http://schemas.microsoft.com/office/powerpoint/2010/main" val="627388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3" grpId="0"/>
      <p:bldP spid="4" grpId="0"/>
      <p:bldP spid="11" grpId="0"/>
      <p:bldP spid="17" grpId="0"/>
      <p:bldP spid="18" grpId="0" animBg="1"/>
      <p:bldP spid="22" grpId="0" animBg="1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 bwMode="auto">
          <a:xfrm>
            <a:off x="1649698" y="2853204"/>
            <a:ext cx="51125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如果對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內輸入傳導電子，他們可以大量地流入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</a:p>
        </p:txBody>
      </p:sp>
      <p:sp>
        <p:nvSpPr>
          <p:cNvPr id="4" name="文字方塊 3"/>
          <p:cNvSpPr txBox="1"/>
          <p:nvPr/>
        </p:nvSpPr>
        <p:spPr bwMode="auto">
          <a:xfrm>
            <a:off x="1649698" y="5304321"/>
            <a:ext cx="51125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如果在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的左邊再放一個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zh-TW" altLang="en-US" sz="1800" dirty="0"/>
              <a:t>並施以順向電壓，</a:t>
            </a:r>
          </a:p>
        </p:txBody>
      </p:sp>
      <p:sp>
        <p:nvSpPr>
          <p:cNvPr id="5" name="矩形 4"/>
          <p:cNvSpPr/>
          <p:nvPr/>
        </p:nvSpPr>
        <p:spPr>
          <a:xfrm>
            <a:off x="1649698" y="5712859"/>
            <a:ext cx="69681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800" dirty="0"/>
              <a:t>傳導電子就可以由左邊的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大量地流入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，再大量流入右邊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60" t="5217" r="35810" b="5199"/>
          <a:stretch/>
        </p:blipFill>
        <p:spPr>
          <a:xfrm rot="5400000">
            <a:off x="3452266" y="2460502"/>
            <a:ext cx="1723456" cy="3516437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 bwMode="auto">
          <a:xfrm>
            <a:off x="1649698" y="792630"/>
            <a:ext cx="46805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注意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n-p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介面中，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與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zh-TW" altLang="en-US" sz="1800" dirty="0"/>
              <a:t>之間會有電位差！。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9D80CC8-5ACA-2C2D-17E2-1D90A6657D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57" t="70418" r="14047"/>
          <a:stretch/>
        </p:blipFill>
        <p:spPr>
          <a:xfrm>
            <a:off x="2543821" y="1267503"/>
            <a:ext cx="3528392" cy="1482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235270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15" t="2524" r="48135" b="7892"/>
          <a:stretch/>
        </p:blipFill>
        <p:spPr>
          <a:xfrm rot="5400000">
            <a:off x="3961802" y="-625401"/>
            <a:ext cx="1669639" cy="419366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60" t="5217" r="35810" b="5199"/>
          <a:stretch/>
        </p:blipFill>
        <p:spPr>
          <a:xfrm rot="5400000">
            <a:off x="2465865" y="854615"/>
            <a:ext cx="3011079" cy="6143626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 bwMode="auto">
          <a:xfrm>
            <a:off x="802662" y="5546607"/>
            <a:ext cx="82338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左邊的二極體的順向電壓控制流到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的電子，也就控制了流到右邊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TW" altLang="en-US" sz="1800" dirty="0"/>
              <a:t>的電流大小。</a:t>
            </a:r>
            <a:endParaRPr lang="zh-CN" altLang="en-US" sz="1800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88206" y="2420888"/>
            <a:ext cx="1690125" cy="1728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15C4767-82E5-D2D6-727F-058055C13C40}"/>
              </a:ext>
            </a:extLst>
          </p:cNvPr>
          <p:cNvSpPr txBox="1"/>
          <p:nvPr/>
        </p:nvSpPr>
        <p:spPr bwMode="auto">
          <a:xfrm>
            <a:off x="2700324" y="6036725"/>
            <a:ext cx="33843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Bipolar Transistor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雙</a:t>
            </a:r>
            <a:r>
              <a:rPr lang="zh-TW" altLang="en-US" sz="1800" dirty="0"/>
              <a:t>極性電晶體</a:t>
            </a:r>
            <a:endParaRPr lang="en-TW" sz="1800" dirty="0"/>
          </a:p>
        </p:txBody>
      </p:sp>
    </p:spTree>
    <p:extLst>
      <p:ext uri="{BB962C8B-B14F-4D97-AF65-F5344CB8AC3E}">
        <p14:creationId xmlns:p14="http://schemas.microsoft.com/office/powerpoint/2010/main" val="3769595016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Z:\Dropbox\Documents\課程\Young\Chapter42\A_Images\A_Figures_and_Photos\42_33_Figu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978"/>
          <a:stretch/>
        </p:blipFill>
        <p:spPr bwMode="auto">
          <a:xfrm>
            <a:off x="990594" y="725725"/>
            <a:ext cx="3636513" cy="2919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/>
          <p:cNvSpPr txBox="1"/>
          <p:nvPr/>
        </p:nvSpPr>
        <p:spPr bwMode="auto">
          <a:xfrm>
            <a:off x="3491880" y="260648"/>
            <a:ext cx="20882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電晶體 </a:t>
            </a:r>
            <a:r>
              <a:rPr lang="en-US" altLang="zh-TW" sz="1800" dirty="0"/>
              <a:t>transistor</a:t>
            </a:r>
            <a:endParaRPr lang="zh-TW" altLang="en-US" sz="1800" dirty="0"/>
          </a:p>
        </p:txBody>
      </p:sp>
      <p:pic>
        <p:nvPicPr>
          <p:cNvPr id="5" name="Picture 2" descr="Z:\Dropbox\Documents\課程\Young\Chapter42\A_Images\A_Figures_and_Photos\42_33_Figur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313"/>
          <a:stretch/>
        </p:blipFill>
        <p:spPr bwMode="auto">
          <a:xfrm>
            <a:off x="4778949" y="737766"/>
            <a:ext cx="3105420" cy="1676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 bwMode="auto">
              <a:xfrm>
                <a:off x="775026" y="3689221"/>
                <a:ext cx="854950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右邊是一個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Reverse Bias</a:t>
                </a:r>
                <a:r>
                  <a:rPr lang="zh-TW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的電壓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/>
                          </a:rPr>
                          <m:t>𝑐</m:t>
                        </m:r>
                      </m:sub>
                    </m:sSub>
                    <m:r>
                      <a:rPr lang="en-US" altLang="zh-TW" sz="1800" i="1">
                        <a:latin typeface="Cambria Math"/>
                      </a:rPr>
                      <m:t> </m:t>
                    </m:r>
                  </m:oMath>
                </a14:m>
                <a:r>
                  <a:rPr lang="zh-TW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，電子進到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Collector</a:t>
                </a:r>
                <a:r>
                  <a:rPr lang="zh-TW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zh-TW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，在</a:t>
                </a:r>
                <a:r>
                  <a:rPr lang="zh-TW" altLang="en-US" sz="1800" dirty="0"/>
                  <a:t>介面遇左方來的電子。</a:t>
                </a:r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5026" y="3689221"/>
                <a:ext cx="8549502" cy="369332"/>
              </a:xfrm>
              <a:prstGeom prst="rect">
                <a:avLst/>
              </a:prstGeom>
              <a:blipFill>
                <a:blip r:embed="rId3"/>
                <a:stretch>
                  <a:fillRect l="-444" t="-6667" r="-296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 bwMode="auto">
              <a:xfrm>
                <a:off x="798365" y="4531825"/>
                <a:ext cx="695625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但如果左方加一個電壓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b="0" i="1" smtClean="0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zh-TW" altLang="en-US" sz="1800" dirty="0"/>
                  <a:t>，電子會由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Base</a:t>
                </a:r>
                <a:r>
                  <a:rPr lang="zh-TW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zh-TW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被抽走進入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Emitter</a:t>
                </a:r>
                <a:r>
                  <a:rPr lang="zh-TW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，</a:t>
                </a:r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8365" y="4531825"/>
                <a:ext cx="6956250" cy="369332"/>
              </a:xfrm>
              <a:prstGeom prst="rect">
                <a:avLst/>
              </a:prstGeom>
              <a:blipFill>
                <a:blip r:embed="rId4"/>
                <a:stretch>
                  <a:fillRect l="-546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777494" y="4092156"/>
                <a:ext cx="439870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en-US" sz="1800" dirty="0"/>
                  <a:t>電子無法繼續往左由流入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zh-TW" altLang="en-US" sz="1800" dirty="0"/>
                  <a:t>，因此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b="0" i="1" smtClean="0">
                            <a:latin typeface="Cambria Math"/>
                          </a:rPr>
                          <m:t>𝐼</m:t>
                        </m:r>
                      </m:e>
                      <m:sub>
                        <m:r>
                          <a:rPr lang="en-US" altLang="zh-TW" sz="1800" i="1">
                            <a:latin typeface="Cambria Math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zh-TW" altLang="en-US" sz="1800" dirty="0"/>
                  <a:t>很小。</a:t>
                </a:r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494" y="4092156"/>
                <a:ext cx="4398705" cy="369332"/>
              </a:xfrm>
              <a:prstGeom prst="rect">
                <a:avLst/>
              </a:prstGeom>
              <a:blipFill>
                <a:blip r:embed="rId5"/>
                <a:stretch>
                  <a:fillRect l="-1153" t="-6667" r="-288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 bwMode="auto">
              <a:xfrm>
                <a:off x="798364" y="4950636"/>
                <a:ext cx="823813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如此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Collector</a:t>
                </a:r>
                <a:r>
                  <a:rPr lang="zh-TW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來的，到介面上電子被電壓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b="0" i="1" smtClean="0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zh-TW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推動，就能由繼續流入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Base</a:t>
                </a:r>
                <a:r>
                  <a:rPr lang="zh-TW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，</a:t>
                </a:r>
                <a:r>
                  <a:rPr lang="zh-TW" altLang="en-US" sz="1800" dirty="0"/>
                  <a:t>產生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</a:rPr>
                          <m:t>𝐼</m:t>
                        </m:r>
                      </m:e>
                      <m:sub>
                        <m:r>
                          <a:rPr lang="en-US" altLang="zh-TW" sz="1800" i="1">
                            <a:latin typeface="Cambria Math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zh-TW" altLang="en-US" sz="1800" dirty="0"/>
                  <a:t>。</a:t>
                </a:r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8364" y="4950636"/>
                <a:ext cx="8238132" cy="369332"/>
              </a:xfrm>
              <a:prstGeom prst="rect">
                <a:avLst/>
              </a:prstGeom>
              <a:blipFill>
                <a:blip r:embed="rId6"/>
                <a:stretch>
                  <a:fillRect l="-462" t="-6452" r="-3385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 bwMode="auto">
              <a:xfrm>
                <a:off x="798365" y="5382684"/>
                <a:ext cx="795974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如此以電壓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zh-TW" altLang="en-US" sz="1800" dirty="0"/>
                  <a:t>做為條件，來控制電壓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zh-TW" altLang="en-US" sz="1800" dirty="0"/>
                  <a:t>是否能產生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</a:rPr>
                          <m:t>𝐼</m:t>
                        </m:r>
                      </m:e>
                      <m:sub>
                        <m:r>
                          <a:rPr lang="en-US" altLang="zh-TW" sz="1800" i="1">
                            <a:latin typeface="Cambria Math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zh-TW" altLang="en-US" sz="1800" dirty="0"/>
                  <a:t>。</a:t>
                </a:r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8365" y="5382684"/>
                <a:ext cx="7959749" cy="369332"/>
              </a:xfrm>
              <a:prstGeom prst="rect">
                <a:avLst/>
              </a:prstGeom>
              <a:blipFill>
                <a:blip r:embed="rId7"/>
                <a:stretch>
                  <a:fillRect l="-478" t="-6667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 bwMode="auto">
              <a:xfrm>
                <a:off x="822412" y="5853711"/>
                <a:ext cx="795974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如果電壓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zh-TW" altLang="en-US" sz="1800" dirty="0"/>
                  <a:t>很小而且有訊號，電壓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zh-TW" altLang="en-US" sz="1800" dirty="0"/>
                  <a:t>很大，所產生的大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</a:rPr>
                          <m:t>𝐼</m:t>
                        </m:r>
                      </m:e>
                      <m:sub>
                        <m:r>
                          <a:rPr lang="en-US" altLang="zh-TW" sz="1800" i="1">
                            <a:latin typeface="Cambria Math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zh-TW" altLang="en-US" sz="1800" dirty="0"/>
                  <a:t>就會攜帶訊號。</a:t>
                </a:r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2412" y="5853711"/>
                <a:ext cx="7959749" cy="369332"/>
              </a:xfrm>
              <a:prstGeom prst="rect">
                <a:avLst/>
              </a:prstGeom>
              <a:blipFill>
                <a:blip r:embed="rId8"/>
                <a:stretch>
                  <a:fillRect l="-637" t="-6667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文字方塊 6"/>
          <p:cNvSpPr txBox="1"/>
          <p:nvPr/>
        </p:nvSpPr>
        <p:spPr bwMode="auto">
          <a:xfrm>
            <a:off x="798364" y="6324738"/>
            <a:ext cx="39604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這就是訊號放大器！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64" r="25373" b="32240"/>
          <a:stretch/>
        </p:blipFill>
        <p:spPr bwMode="auto">
          <a:xfrm>
            <a:off x="7822399" y="2414020"/>
            <a:ext cx="1089266" cy="1219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D1E80BB5-47B9-E647-85FA-72C593D82BAE}"/>
              </a:ext>
            </a:extLst>
          </p:cNvPr>
          <p:cNvSpPr/>
          <p:nvPr/>
        </p:nvSpPr>
        <p:spPr>
          <a:xfrm>
            <a:off x="1331640" y="2687426"/>
            <a:ext cx="1008112" cy="936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470488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1" grpId="0"/>
      <p:bldP spid="7" grpId="0"/>
      <p:bldP spid="8" grpId="0" animBg="1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Z:\Dropbox\Documents\課程\Young\Chapter42\A_Images\A_Figures_and_Photos\42_33_Figu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978"/>
          <a:stretch/>
        </p:blipFill>
        <p:spPr bwMode="auto">
          <a:xfrm>
            <a:off x="990594" y="725725"/>
            <a:ext cx="3636513" cy="2919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/>
          <p:cNvSpPr txBox="1"/>
          <p:nvPr/>
        </p:nvSpPr>
        <p:spPr bwMode="auto">
          <a:xfrm>
            <a:off x="3491880" y="260648"/>
            <a:ext cx="20882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電晶體 </a:t>
            </a:r>
            <a:r>
              <a:rPr lang="en-US" altLang="zh-TW" sz="1800" dirty="0"/>
              <a:t>transistor</a:t>
            </a:r>
            <a:endParaRPr lang="zh-TW" altLang="en-US" sz="1800" dirty="0"/>
          </a:p>
        </p:txBody>
      </p:sp>
      <p:pic>
        <p:nvPicPr>
          <p:cNvPr id="5" name="Picture 2" descr="Z:\Dropbox\Documents\課程\Young\Chapter42\A_Images\A_Figures_and_Photos\42_33_Figur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313"/>
          <a:stretch/>
        </p:blipFill>
        <p:spPr bwMode="auto">
          <a:xfrm>
            <a:off x="4778949" y="737766"/>
            <a:ext cx="3105420" cy="1676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 bwMode="auto">
              <a:xfrm>
                <a:off x="775026" y="3689221"/>
                <a:ext cx="727280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右邊是一個</a:t>
                </a:r>
                <a:r>
                  <a:rPr lang="en-US" altLang="zh-TW" sz="1800" dirty="0"/>
                  <a:t>Reverse Bias</a:t>
                </a:r>
                <a:r>
                  <a:rPr lang="zh-TW" altLang="en-US" sz="1800" dirty="0"/>
                  <a:t>的電壓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/>
                          </a:rPr>
                          <m:t>𝑐</m:t>
                        </m:r>
                      </m:sub>
                    </m:sSub>
                    <m:r>
                      <a:rPr lang="en-US" altLang="zh-TW" sz="1800" i="1">
                        <a:latin typeface="Cambria Math"/>
                      </a:rPr>
                      <m:t> </m:t>
                    </m:r>
                  </m:oMath>
                </a14:m>
                <a:r>
                  <a:rPr lang="zh-TW" altLang="en-US" sz="1800" dirty="0"/>
                  <a:t>，因為</a:t>
                </a:r>
                <a:r>
                  <a:rPr lang="en-US" altLang="zh-TW" sz="1800" dirty="0"/>
                  <a:t>Base</a:t>
                </a:r>
                <a:r>
                  <a:rPr lang="zh-TW" altLang="en-US" sz="1800" dirty="0"/>
                  <a:t>的</a:t>
                </a:r>
                <a:r>
                  <a:rPr lang="en-US" altLang="zh-TW" sz="1800" dirty="0"/>
                  <a:t>n</a:t>
                </a:r>
                <a:r>
                  <a:rPr lang="zh-TW" altLang="en-US" sz="1800" dirty="0"/>
                  <a:t>沒有電洞，</a:t>
                </a:r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5026" y="3689221"/>
                <a:ext cx="7272808" cy="369332"/>
              </a:xfrm>
              <a:prstGeom prst="rect">
                <a:avLst/>
              </a:prstGeom>
              <a:blipFill>
                <a:blip r:embed="rId3"/>
                <a:stretch>
                  <a:fillRect l="-523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 bwMode="auto">
              <a:xfrm>
                <a:off x="798365" y="4531825"/>
                <a:ext cx="695625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但如果左方加一個電壓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b="0" i="1" smtClean="0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zh-TW" altLang="en-US" sz="1800" dirty="0"/>
                  <a:t>，電洞會由左方</a:t>
                </a:r>
                <a:r>
                  <a:rPr lang="en-US" altLang="zh-TW" sz="1800" dirty="0"/>
                  <a:t>emitter</a:t>
                </a:r>
                <a:r>
                  <a:rPr lang="zh-TW" altLang="en-US" sz="1800" dirty="0"/>
                  <a:t>的</a:t>
                </a:r>
                <a:r>
                  <a:rPr lang="en-US" altLang="zh-TW" sz="1800" dirty="0"/>
                  <a:t>p</a:t>
                </a:r>
                <a:r>
                  <a:rPr lang="zh-TW" altLang="en-US" sz="1800" dirty="0"/>
                  <a:t>流入很薄的</a:t>
                </a:r>
                <a:r>
                  <a:rPr lang="en-US" altLang="zh-TW" sz="1800" dirty="0"/>
                  <a:t>n</a:t>
                </a:r>
                <a:r>
                  <a:rPr lang="zh-TW" altLang="en-US" sz="1800" dirty="0"/>
                  <a:t>，</a:t>
                </a:r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8365" y="4531825"/>
                <a:ext cx="6956250" cy="369332"/>
              </a:xfrm>
              <a:prstGeom prst="rect">
                <a:avLst/>
              </a:prstGeom>
              <a:blipFill>
                <a:blip r:embed="rId4"/>
                <a:stretch>
                  <a:fillRect l="-546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777494" y="4092156"/>
                <a:ext cx="514249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en-US" sz="1800" dirty="0"/>
                  <a:t>電流無法往右由</a:t>
                </a:r>
                <a:r>
                  <a:rPr lang="en-US" altLang="zh-TW" sz="1800" dirty="0"/>
                  <a:t>n</a:t>
                </a:r>
                <a:r>
                  <a:rPr lang="zh-TW" altLang="en-US" sz="1800" dirty="0"/>
                  <a:t>流入</a:t>
                </a:r>
                <a:r>
                  <a:rPr lang="en-US" altLang="zh-TW" sz="1800" dirty="0"/>
                  <a:t>Collector</a:t>
                </a:r>
                <a:r>
                  <a:rPr lang="zh-TW" altLang="en-US" sz="1800" dirty="0"/>
                  <a:t>的</a:t>
                </a:r>
                <a:r>
                  <a:rPr lang="en-US" altLang="zh-TW" sz="1800" dirty="0"/>
                  <a:t>p</a:t>
                </a:r>
                <a:r>
                  <a:rPr lang="zh-TW" altLang="en-US" sz="1800" dirty="0"/>
                  <a:t>，因此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b="0" i="1" smtClean="0">
                            <a:latin typeface="Cambria Math"/>
                          </a:rPr>
                          <m:t>𝐼</m:t>
                        </m:r>
                      </m:e>
                      <m:sub>
                        <m:r>
                          <a:rPr lang="en-US" altLang="zh-TW" sz="1800" i="1">
                            <a:latin typeface="Cambria Math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zh-TW" altLang="en-US" sz="1800" dirty="0"/>
                  <a:t>很小，</a:t>
                </a:r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494" y="4092156"/>
                <a:ext cx="5142498" cy="369332"/>
              </a:xfrm>
              <a:prstGeom prst="rect">
                <a:avLst/>
              </a:prstGeom>
              <a:blipFill>
                <a:blip r:embed="rId5"/>
                <a:stretch>
                  <a:fillRect l="-985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 bwMode="auto">
              <a:xfrm>
                <a:off x="798364" y="4950636"/>
                <a:ext cx="795974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這些流入</a:t>
                </a:r>
                <a:r>
                  <a:rPr lang="en-US" altLang="zh-TW" sz="1800" dirty="0"/>
                  <a:t>n</a:t>
                </a:r>
                <a:r>
                  <a:rPr lang="zh-TW" altLang="en-US" sz="1800" dirty="0"/>
                  <a:t>的電洞被電壓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b="0" i="1" smtClean="0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zh-TW" altLang="en-US" sz="1800" dirty="0"/>
                  <a:t>推動，就能由繼續流入</a:t>
                </a:r>
                <a:r>
                  <a:rPr lang="en-US" altLang="zh-TW" sz="1800" dirty="0"/>
                  <a:t>Collector</a:t>
                </a:r>
                <a:r>
                  <a:rPr lang="zh-TW" altLang="en-US" sz="1800" dirty="0"/>
                  <a:t>的</a:t>
                </a:r>
                <a:r>
                  <a:rPr lang="en-US" altLang="zh-TW" sz="1800" dirty="0"/>
                  <a:t>p</a:t>
                </a:r>
                <a:r>
                  <a:rPr lang="zh-TW" altLang="en-US" sz="1800" dirty="0"/>
                  <a:t>，產生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</a:rPr>
                          <m:t>𝐼</m:t>
                        </m:r>
                      </m:e>
                      <m:sub>
                        <m:r>
                          <a:rPr lang="en-US" altLang="zh-TW" sz="1800" i="1">
                            <a:latin typeface="Cambria Math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zh-TW" altLang="en-US" sz="1800" dirty="0"/>
                  <a:t>。</a:t>
                </a:r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8364" y="4950636"/>
                <a:ext cx="7959749" cy="369332"/>
              </a:xfrm>
              <a:prstGeom prst="rect">
                <a:avLst/>
              </a:prstGeom>
              <a:blipFill>
                <a:blip r:embed="rId6"/>
                <a:stretch>
                  <a:fillRect l="-478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 bwMode="auto">
              <a:xfrm>
                <a:off x="798365" y="5382684"/>
                <a:ext cx="795974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如此以電壓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zh-TW" altLang="en-US" sz="1800" dirty="0"/>
                  <a:t>做為條件，來控制電壓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zh-TW" altLang="en-US" sz="1800" dirty="0"/>
                  <a:t>是否能產生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</a:rPr>
                          <m:t>𝐼</m:t>
                        </m:r>
                      </m:e>
                      <m:sub>
                        <m:r>
                          <a:rPr lang="en-US" altLang="zh-TW" sz="1800" i="1">
                            <a:latin typeface="Cambria Math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zh-TW" altLang="en-US" sz="1800" dirty="0"/>
                  <a:t>。</a:t>
                </a:r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8365" y="5382684"/>
                <a:ext cx="7959749" cy="369332"/>
              </a:xfrm>
              <a:prstGeom prst="rect">
                <a:avLst/>
              </a:prstGeom>
              <a:blipFill>
                <a:blip r:embed="rId7"/>
                <a:stretch>
                  <a:fillRect l="-478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 bwMode="auto">
              <a:xfrm>
                <a:off x="822412" y="5853711"/>
                <a:ext cx="795974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如果電壓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zh-TW" altLang="en-US" sz="1800" dirty="0"/>
                  <a:t>很小而且有訊號，電壓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zh-TW" altLang="en-US" sz="1800" dirty="0"/>
                  <a:t>很大，所產生的大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</a:rPr>
                          <m:t>𝐼</m:t>
                        </m:r>
                      </m:e>
                      <m:sub>
                        <m:r>
                          <a:rPr lang="en-US" altLang="zh-TW" sz="1800" i="1">
                            <a:latin typeface="Cambria Math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zh-TW" altLang="en-US" sz="1800" dirty="0"/>
                  <a:t>就會攜帶訊號。</a:t>
                </a:r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2412" y="5853711"/>
                <a:ext cx="7959749" cy="369332"/>
              </a:xfrm>
              <a:prstGeom prst="rect">
                <a:avLst/>
              </a:prstGeom>
              <a:blipFill>
                <a:blip r:embed="rId8"/>
                <a:stretch>
                  <a:fillRect l="-637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文字方塊 6"/>
          <p:cNvSpPr txBox="1"/>
          <p:nvPr/>
        </p:nvSpPr>
        <p:spPr bwMode="auto">
          <a:xfrm>
            <a:off x="798364" y="6324738"/>
            <a:ext cx="39604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這就是訊號放大器！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D1E80BB5-47B9-E647-85FA-72C593D82BAE}"/>
              </a:ext>
            </a:extLst>
          </p:cNvPr>
          <p:cNvSpPr/>
          <p:nvPr/>
        </p:nvSpPr>
        <p:spPr>
          <a:xfrm>
            <a:off x="1331640" y="2708920"/>
            <a:ext cx="1008112" cy="936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870197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1" grpId="0"/>
      <p:bldP spid="7" grpId="0"/>
      <p:bldP spid="8" grpId="0" animBg="1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427984" y="995193"/>
            <a:ext cx="3333750" cy="22578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4427984" y="3922960"/>
            <a:ext cx="3333750" cy="1762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922960"/>
            <a:ext cx="3333750" cy="176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545" y="4441533"/>
            <a:ext cx="2095500" cy="209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995193"/>
            <a:ext cx="3333750" cy="2257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3251324" y="601366"/>
            <a:ext cx="32271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800" dirty="0"/>
              <a:t>audio amplifier</a:t>
            </a:r>
            <a:r>
              <a:rPr lang="zh-TW" altLang="en-US" sz="1800" dirty="0"/>
              <a:t> 音響放大器</a:t>
            </a:r>
            <a:endParaRPr lang="zh-CN" altLang="en-US" sz="1800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329" y="3404386"/>
            <a:ext cx="2319933" cy="1037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329" y="991232"/>
            <a:ext cx="2952328" cy="2214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4529398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6842095-69A5-5A9C-5852-AAD62B7F9407}"/>
              </a:ext>
            </a:extLst>
          </p:cNvPr>
          <p:cNvSpPr txBox="1"/>
          <p:nvPr/>
        </p:nvSpPr>
        <p:spPr bwMode="auto">
          <a:xfrm>
            <a:off x="2021609" y="188640"/>
            <a:ext cx="46805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TW" sz="1800" dirty="0"/>
              <a:t>金屬氧化物半導體、場效型電晶體 </a:t>
            </a:r>
            <a:r>
              <a:rPr lang="en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MOSFET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7C447A-3B9F-72BE-8480-7C7F009006B8}"/>
              </a:ext>
            </a:extLst>
          </p:cNvPr>
          <p:cNvSpPr txBox="1"/>
          <p:nvPr/>
        </p:nvSpPr>
        <p:spPr bwMode="auto">
          <a:xfrm>
            <a:off x="2011957" y="570490"/>
            <a:ext cx="56886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Metal-Oxide-Semiconductor Field Effect Transistor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B85B51-5F66-E11B-FB0A-D905507287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2924944"/>
            <a:ext cx="5605367" cy="38793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8963E49-EBEE-1649-F13A-A1B5CE765B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4945" y="953783"/>
            <a:ext cx="5616624" cy="1969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576535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38BA24-C34B-993A-0A27-582CF62617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124744"/>
            <a:ext cx="3693366" cy="20882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2CFC973-AD9B-3438-5736-06A4097714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407"/>
          <a:stretch/>
        </p:blipFill>
        <p:spPr>
          <a:xfrm>
            <a:off x="4499991" y="1103351"/>
            <a:ext cx="3693366" cy="209704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9">
                <a:extLst>
                  <a:ext uri="{FF2B5EF4-FFF2-40B4-BE49-F238E27FC236}">
                    <a16:creationId xmlns:a16="http://schemas.microsoft.com/office/drawing/2014/main" id="{9BD86E8A-0E78-F6C9-4751-07E7D51B3154}"/>
                  </a:ext>
                </a:extLst>
              </p:cNvPr>
              <p:cNvSpPr txBox="1"/>
              <p:nvPr/>
            </p:nvSpPr>
            <p:spPr bwMode="auto">
              <a:xfrm>
                <a:off x="899592" y="3472935"/>
                <a:ext cx="795974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如此以閘電壓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</m:oMath>
                </a14:m>
                <a:r>
                  <a:rPr lang="zh-TW" altLang="en-US" sz="1800" dirty="0"/>
                  <a:t>做為條件，來控制電壓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zh-TW" altLang="en-US" sz="1800" dirty="0"/>
                  <a:t>是否能產生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</a:rPr>
                          <m:t>𝐼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zh-TW" altLang="en-US" sz="1800" dirty="0"/>
                  <a:t>。</a:t>
                </a:r>
              </a:p>
            </p:txBody>
          </p:sp>
        </mc:Choice>
        <mc:Fallback xmlns="">
          <p:sp>
            <p:nvSpPr>
              <p:cNvPr id="11" name="文字方塊 9">
                <a:extLst>
                  <a:ext uri="{FF2B5EF4-FFF2-40B4-BE49-F238E27FC236}">
                    <a16:creationId xmlns:a16="http://schemas.microsoft.com/office/drawing/2014/main" id="{9BD86E8A-0E78-F6C9-4751-07E7D51B31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99592" y="3472935"/>
                <a:ext cx="7959749" cy="369332"/>
              </a:xfrm>
              <a:prstGeom prst="rect">
                <a:avLst/>
              </a:prstGeom>
              <a:blipFill>
                <a:blip r:embed="rId4"/>
                <a:stretch>
                  <a:fillRect l="-797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0">
                <a:extLst>
                  <a:ext uri="{FF2B5EF4-FFF2-40B4-BE49-F238E27FC236}">
                    <a16:creationId xmlns:a16="http://schemas.microsoft.com/office/drawing/2014/main" id="{EEE750DB-DED2-2900-1DE2-F6B30E66F822}"/>
                  </a:ext>
                </a:extLst>
              </p:cNvPr>
              <p:cNvSpPr txBox="1"/>
              <p:nvPr/>
            </p:nvSpPr>
            <p:spPr bwMode="auto">
              <a:xfrm>
                <a:off x="873562" y="3917560"/>
                <a:ext cx="795974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如果電壓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</m:oMath>
                </a14:m>
                <a:r>
                  <a:rPr lang="zh-TW" altLang="en-US" sz="1800" dirty="0"/>
                  <a:t>很小而且有訊號，電壓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zh-TW" altLang="en-US" sz="1800" dirty="0"/>
                  <a:t>很大，所產生的大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</a:rPr>
                          <m:t>𝐼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zh-TW" altLang="en-US" sz="1800" dirty="0"/>
                  <a:t>就會攜帶訊號。</a:t>
                </a:r>
              </a:p>
            </p:txBody>
          </p:sp>
        </mc:Choice>
        <mc:Fallback xmlns="">
          <p:sp>
            <p:nvSpPr>
              <p:cNvPr id="12" name="文字方塊 10">
                <a:extLst>
                  <a:ext uri="{FF2B5EF4-FFF2-40B4-BE49-F238E27FC236}">
                    <a16:creationId xmlns:a16="http://schemas.microsoft.com/office/drawing/2014/main" id="{EEE750DB-DED2-2900-1DE2-F6B30E66F8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73562" y="3917560"/>
                <a:ext cx="7959749" cy="369332"/>
              </a:xfrm>
              <a:prstGeom prst="rect">
                <a:avLst/>
              </a:prstGeom>
              <a:blipFill>
                <a:blip r:embed="rId5"/>
                <a:stretch>
                  <a:fillRect l="-637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圖片 2">
            <a:extLst>
              <a:ext uri="{FF2B5EF4-FFF2-40B4-BE49-F238E27FC236}">
                <a16:creationId xmlns:a16="http://schemas.microsoft.com/office/drawing/2014/main" id="{9E72297D-5ED5-9F4E-1CB4-3340116F889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15" t="2524" r="48135" b="7892"/>
          <a:stretch/>
        </p:blipFill>
        <p:spPr>
          <a:xfrm rot="5400000">
            <a:off x="1947816" y="3391126"/>
            <a:ext cx="1669639" cy="41936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9F4789-A0E5-E0EE-4DB4-091B2A83EE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94063" y="4885294"/>
            <a:ext cx="3200400" cy="1435100"/>
          </a:xfrm>
          <a:prstGeom prst="rect">
            <a:avLst/>
          </a:prstGeom>
        </p:spPr>
      </p:pic>
      <p:sp>
        <p:nvSpPr>
          <p:cNvPr id="8" name="Down Arrow 7">
            <a:extLst>
              <a:ext uri="{FF2B5EF4-FFF2-40B4-BE49-F238E27FC236}">
                <a16:creationId xmlns:a16="http://schemas.microsoft.com/office/drawing/2014/main" id="{B056C870-1456-357B-76EA-9AEAD5E07BA3}"/>
              </a:ext>
            </a:extLst>
          </p:cNvPr>
          <p:cNvSpPr/>
          <p:nvPr/>
        </p:nvSpPr>
        <p:spPr>
          <a:xfrm>
            <a:off x="6300192" y="4653136"/>
            <a:ext cx="144016" cy="36004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9F19A35-0288-1A7B-70C7-CB95CF343BCB}"/>
                  </a:ext>
                </a:extLst>
              </p:cNvPr>
              <p:cNvSpPr txBox="1"/>
              <p:nvPr/>
            </p:nvSpPr>
            <p:spPr bwMode="auto">
              <a:xfrm>
                <a:off x="6169922" y="4283804"/>
                <a:ext cx="40455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sub>
                      </m:sSub>
                    </m:oMath>
                  </m:oMathPara>
                </a14:m>
                <a:endParaRPr lang="en-TW" sz="18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9F19A35-0288-1A7B-70C7-CB95CF343B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69922" y="4283804"/>
                <a:ext cx="404556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C5A9F12-5BB6-8CD3-1B5D-F25C6CF63032}"/>
                  </a:ext>
                </a:extLst>
              </p:cNvPr>
              <p:cNvSpPr txBox="1"/>
              <p:nvPr/>
            </p:nvSpPr>
            <p:spPr bwMode="auto">
              <a:xfrm>
                <a:off x="5594063" y="5303290"/>
                <a:ext cx="40455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</m:oMath>
                  </m:oMathPara>
                </a14:m>
                <a:endParaRPr lang="en-TW" sz="18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C5A9F12-5BB6-8CD3-1B5D-F25C6CF630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94063" y="5303290"/>
                <a:ext cx="404556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Down Arrow 16">
            <a:extLst>
              <a:ext uri="{FF2B5EF4-FFF2-40B4-BE49-F238E27FC236}">
                <a16:creationId xmlns:a16="http://schemas.microsoft.com/office/drawing/2014/main" id="{07C97AAB-D698-F4F6-85BB-3A0E784934F4}"/>
              </a:ext>
            </a:extLst>
          </p:cNvPr>
          <p:cNvSpPr/>
          <p:nvPr/>
        </p:nvSpPr>
        <p:spPr>
          <a:xfrm rot="16200000">
            <a:off x="5702075" y="5502621"/>
            <a:ext cx="144016" cy="36004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DC75665-CBBE-CADE-51D8-AC0A591A91F1}"/>
                  </a:ext>
                </a:extLst>
              </p:cNvPr>
              <p:cNvSpPr txBox="1"/>
              <p:nvPr/>
            </p:nvSpPr>
            <p:spPr bwMode="auto">
              <a:xfrm>
                <a:off x="6144396" y="755412"/>
                <a:ext cx="40455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sub>
                      </m:sSub>
                    </m:oMath>
                  </m:oMathPara>
                </a14:m>
                <a:endParaRPr lang="en-TW" sz="18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DC75665-CBBE-CADE-51D8-AC0A591A91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44396" y="755412"/>
                <a:ext cx="404556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60812026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Z:\Dropbox\Documents\課程\Young\Chapter42\A_Images\A_Figures_and_Photos\42_35_Figure.jpg">
            <a:extLst>
              <a:ext uri="{FF2B5EF4-FFF2-40B4-BE49-F238E27FC236}">
                <a16:creationId xmlns:a16="http://schemas.microsoft.com/office/drawing/2014/main" id="{27FC58C9-7FF7-8744-A018-09518F8FF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827" y="3147404"/>
            <a:ext cx="4724441" cy="2874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E1A9B1-EE31-334E-B46B-68B38155B882}"/>
              </a:ext>
            </a:extLst>
          </p:cNvPr>
          <p:cNvSpPr txBox="1"/>
          <p:nvPr/>
        </p:nvSpPr>
        <p:spPr bwMode="auto">
          <a:xfrm>
            <a:off x="3131841" y="6236526"/>
            <a:ext cx="32403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Integrated Circuit </a:t>
            </a:r>
            <a:r>
              <a:rPr lang="en-TW" sz="1800" dirty="0"/>
              <a:t>積體電路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F28355-5E94-E21D-0112-1FE93A1642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2826" y="1490426"/>
            <a:ext cx="4724441" cy="1656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2810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CE1C348-FE6F-8ABB-B764-287C7E637C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736" y="3019679"/>
            <a:ext cx="3450064" cy="3572310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 bwMode="auto">
          <a:xfrm>
            <a:off x="711647" y="1340768"/>
            <a:ext cx="77207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現在問：</a:t>
            </a:r>
            <a:r>
              <a:rPr lang="zh-TW" altLang="en-US" dirty="0"/>
              <a:t>如果溫度</a:t>
            </a:r>
            <a:r>
              <a:rPr lang="zh-TW" altLang="en-US" sz="1800" dirty="0"/>
              <a:t>為零，電子的狀態會是如何？</a:t>
            </a:r>
          </a:p>
        </p:txBody>
      </p:sp>
      <p:sp>
        <p:nvSpPr>
          <p:cNvPr id="3" name="文字方塊 6">
            <a:extLst>
              <a:ext uri="{FF2B5EF4-FFF2-40B4-BE49-F238E27FC236}">
                <a16:creationId xmlns:a16="http://schemas.microsoft.com/office/drawing/2014/main" id="{20EE7F32-E626-0CD1-99FD-527F60D40DB6}"/>
              </a:ext>
            </a:extLst>
          </p:cNvPr>
          <p:cNvSpPr txBox="1"/>
          <p:nvPr/>
        </p:nvSpPr>
        <p:spPr bwMode="auto">
          <a:xfrm>
            <a:off x="711646" y="1746960"/>
            <a:ext cx="77207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根據波茲曼</a:t>
            </a:r>
            <a:r>
              <a:rPr lang="zh-TW" altLang="en-US" dirty="0"/>
              <a:t>分佈</a:t>
            </a:r>
            <a:r>
              <a:rPr lang="zh-TW" altLang="en-US" sz="1800" dirty="0"/>
              <a:t>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8">
                <a:extLst>
                  <a:ext uri="{FF2B5EF4-FFF2-40B4-BE49-F238E27FC236}">
                    <a16:creationId xmlns:a16="http://schemas.microsoft.com/office/drawing/2014/main" id="{C2C7E33A-8ADA-994B-9165-CD320696C047}"/>
                  </a:ext>
                </a:extLst>
              </p:cNvPr>
              <p:cNvSpPr txBox="1"/>
              <p:nvPr/>
            </p:nvSpPr>
            <p:spPr>
              <a:xfrm>
                <a:off x="745317" y="2565267"/>
                <a:ext cx="2017796" cy="39126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𝑥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𝑦</m:t>
                          </m:r>
                        </m:sub>
                      </m:sSub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𝑧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3" name="文字方塊 8">
                <a:extLst>
                  <a:ext uri="{FF2B5EF4-FFF2-40B4-BE49-F238E27FC236}">
                    <a16:creationId xmlns:a16="http://schemas.microsoft.com/office/drawing/2014/main" id="{C2C7E33A-8ADA-994B-9165-CD320696C0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317" y="2565267"/>
                <a:ext cx="2017796" cy="391261"/>
              </a:xfrm>
              <a:prstGeom prst="rect">
                <a:avLst/>
              </a:prstGeom>
              <a:blipFill>
                <a:blip r:embed="rId3"/>
                <a:stretch>
                  <a:fillRect b="-645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08145ED0-972B-14FB-D0DF-656ADEE0F46C}"/>
              </a:ext>
            </a:extLst>
          </p:cNvPr>
          <p:cNvSpPr txBox="1"/>
          <p:nvPr/>
        </p:nvSpPr>
        <p:spPr bwMode="auto">
          <a:xfrm>
            <a:off x="2809022" y="2547762"/>
            <a:ext cx="260809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基態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Ground State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24A6EE5-898E-20E4-6C78-6019D48EA41F}"/>
              </a:ext>
            </a:extLst>
          </p:cNvPr>
          <p:cNvSpPr/>
          <p:nvPr/>
        </p:nvSpPr>
        <p:spPr>
          <a:xfrm>
            <a:off x="3635896" y="4941168"/>
            <a:ext cx="144016" cy="14401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F3095E-BBA1-948D-821F-8660E7082127}"/>
              </a:ext>
            </a:extLst>
          </p:cNvPr>
          <p:cNvSpPr txBox="1"/>
          <p:nvPr/>
        </p:nvSpPr>
        <p:spPr bwMode="auto">
          <a:xfrm>
            <a:off x="711646" y="2138609"/>
            <a:ext cx="667329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sz="1800" dirty="0"/>
              <a:t>彼此不干擾的電子個自都會選擇進入能量最低的狀態。</a:t>
            </a:r>
            <a:endParaRPr lang="en-TW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AC3EFBD-9FF5-AAA9-CB51-A3E9D110C0E6}"/>
                  </a:ext>
                </a:extLst>
              </p:cNvPr>
              <p:cNvSpPr txBox="1"/>
              <p:nvPr/>
            </p:nvSpPr>
            <p:spPr bwMode="auto">
              <a:xfrm>
                <a:off x="745317" y="404664"/>
                <a:ext cx="620294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電子氣是把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個彼此無作用的自由電子放入箱中。</a:t>
                </a:r>
                <a:endParaRPr lang="en-TW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AC3EFBD-9FF5-AAA9-CB51-A3E9D110C0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5317" y="404664"/>
                <a:ext cx="6202947" cy="369332"/>
              </a:xfrm>
              <a:prstGeom prst="rect">
                <a:avLst/>
              </a:prstGeom>
              <a:blipFill>
                <a:blip r:embed="rId4"/>
                <a:stretch>
                  <a:fillRect l="-816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3B8F5BB9-7583-C10E-05FC-7508247A7A17}"/>
              </a:ext>
            </a:extLst>
          </p:cNvPr>
          <p:cNvSpPr txBox="1"/>
          <p:nvPr/>
        </p:nvSpPr>
        <p:spPr bwMode="auto">
          <a:xfrm>
            <a:off x="745317" y="810856"/>
            <a:ext cx="757109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sz="1800" dirty="0">
                <a:solidFill>
                  <a:srgbClr val="FF0000"/>
                </a:solidFill>
              </a:rPr>
              <a:t>彼此無作用，所以這些電子就會選擇進入以上所得到的單一電子定態。</a:t>
            </a:r>
            <a:endParaRPr lang="en-TW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7398636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4AFADDD-7A5D-DEAD-FCAB-833478374A36}"/>
              </a:ext>
            </a:extLst>
          </p:cNvPr>
          <p:cNvSpPr/>
          <p:nvPr/>
        </p:nvSpPr>
        <p:spPr>
          <a:xfrm>
            <a:off x="6417807" y="4933149"/>
            <a:ext cx="2218756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5735457-8AD6-5EE7-9A3B-6372099A93B3}"/>
              </a:ext>
            </a:extLst>
          </p:cNvPr>
          <p:cNvSpPr/>
          <p:nvPr/>
        </p:nvSpPr>
        <p:spPr>
          <a:xfrm>
            <a:off x="3582699" y="4918092"/>
            <a:ext cx="2218756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FBCFF43-1DD2-FBF7-8C4D-4C70B6D96FAF}"/>
              </a:ext>
            </a:extLst>
          </p:cNvPr>
          <p:cNvSpPr/>
          <p:nvPr/>
        </p:nvSpPr>
        <p:spPr>
          <a:xfrm>
            <a:off x="727487" y="4941168"/>
            <a:ext cx="2218756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92DD970-CB37-5FD0-AB2A-E97F693D8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487" y="1340769"/>
            <a:ext cx="2218756" cy="3227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3E60A0EE-52A3-7C85-AB97-525B0925F9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340768"/>
            <a:ext cx="2258737" cy="3227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EC05FE8-DE2A-A840-5900-28EE6AF459E2}"/>
              </a:ext>
            </a:extLst>
          </p:cNvPr>
          <p:cNvSpPr txBox="1"/>
          <p:nvPr/>
        </p:nvSpPr>
        <p:spPr bwMode="auto">
          <a:xfrm>
            <a:off x="3677306" y="759100"/>
            <a:ext cx="16561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TW" sz="1800" dirty="0"/>
              <a:t>Logical Gates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8429083C-BD83-BB63-1363-5A3AFBDDB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121" y="4941168"/>
            <a:ext cx="2088232" cy="673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OR symbol">
            <a:extLst>
              <a:ext uri="{FF2B5EF4-FFF2-40B4-BE49-F238E27FC236}">
                <a16:creationId xmlns:a16="http://schemas.microsoft.com/office/drawing/2014/main" id="{3F15F974-48DF-F3C2-AC5A-2833A1576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941168"/>
            <a:ext cx="1524000" cy="63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378E2412-0FA7-A3BF-C2BD-29760BD6C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960632"/>
            <a:ext cx="1270000" cy="63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alendar&#10;&#10;Description automatically generated with medium confidence">
            <a:extLst>
              <a:ext uri="{FF2B5EF4-FFF2-40B4-BE49-F238E27FC236}">
                <a16:creationId xmlns:a16="http://schemas.microsoft.com/office/drawing/2014/main" id="{B4BD7E01-25C7-C53F-FE7D-B826DE6E34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2244503"/>
            <a:ext cx="1752600" cy="23241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1969CDE-81E8-CDA0-7F66-5FED25ECA595}"/>
              </a:ext>
            </a:extLst>
          </p:cNvPr>
          <p:cNvSpPr txBox="1"/>
          <p:nvPr/>
        </p:nvSpPr>
        <p:spPr bwMode="auto">
          <a:xfrm>
            <a:off x="3573758" y="5833109"/>
            <a:ext cx="42484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TW" sz="1800" dirty="0"/>
              <a:t>電晶體可以組成邏輯閘門！</a:t>
            </a:r>
          </a:p>
        </p:txBody>
      </p:sp>
    </p:spTree>
    <p:extLst>
      <p:ext uri="{BB962C8B-B14F-4D97-AF65-F5344CB8AC3E}">
        <p14:creationId xmlns:p14="http://schemas.microsoft.com/office/powerpoint/2010/main" val="3067232094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27CF743-E6A1-3897-D225-493366C9D436}"/>
              </a:ext>
            </a:extLst>
          </p:cNvPr>
          <p:cNvSpPr/>
          <p:nvPr/>
        </p:nvSpPr>
        <p:spPr>
          <a:xfrm>
            <a:off x="3419872" y="1340769"/>
            <a:ext cx="2736304" cy="1584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2D644F1-E1BE-2F64-52E7-AEDC292B3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650" y="3269127"/>
            <a:ext cx="3759153" cy="2842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5C4D4D2-E561-7802-4E7F-82A344FAC250}"/>
              </a:ext>
            </a:extLst>
          </p:cNvPr>
          <p:cNvSpPr txBox="1"/>
          <p:nvPr/>
        </p:nvSpPr>
        <p:spPr bwMode="auto">
          <a:xfrm>
            <a:off x="3388338" y="896376"/>
            <a:ext cx="25202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800" i="0" u="none" strike="noStrike" dirty="0">
                <a:solidFill>
                  <a:srgbClr val="000000"/>
                </a:solidFill>
                <a:effectLst/>
                <a:latin typeface="+mn-lt"/>
              </a:rPr>
              <a:t>Half adder </a:t>
            </a:r>
            <a:r>
              <a:rPr lang="en-GB" sz="1800" dirty="0">
                <a:latin typeface="+mn-lt"/>
              </a:rPr>
              <a:t>logic circuits</a:t>
            </a:r>
            <a:endParaRPr lang="en-GB" sz="1800" i="0" u="none" strike="noStrike" dirty="0">
              <a:solidFill>
                <a:srgbClr val="000000"/>
              </a:solidFill>
              <a:effectLst/>
              <a:latin typeface="+mn-lt"/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5077C7EF-06AD-DFC5-849F-E981BECF93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460962"/>
            <a:ext cx="2555776" cy="1417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2F3271F-B0CD-9A25-BC01-81376227EEC9}"/>
              </a:ext>
            </a:extLst>
          </p:cNvPr>
          <p:cNvSpPr txBox="1"/>
          <p:nvPr/>
        </p:nvSpPr>
        <p:spPr bwMode="auto">
          <a:xfrm>
            <a:off x="2971650" y="480718"/>
            <a:ext cx="42484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TW" sz="1800" dirty="0"/>
              <a:t>邏輯閘門可以組成演算電路！</a:t>
            </a:r>
          </a:p>
        </p:txBody>
      </p:sp>
    </p:spTree>
    <p:extLst>
      <p:ext uri="{BB962C8B-B14F-4D97-AF65-F5344CB8AC3E}">
        <p14:creationId xmlns:p14="http://schemas.microsoft.com/office/powerpoint/2010/main" val="560845783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3" descr="Z:\Dropbox\Documents\課程\Young\Chapter42\A_Images\A_Figures_and_Photos\42_36_Figur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4866" y="374922"/>
            <a:ext cx="4555728" cy="3171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149" y="3645024"/>
            <a:ext cx="3539162" cy="2471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0999868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4221BBA-9379-4146-90A7-FC6AD7E3B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3036" y="235596"/>
            <a:ext cx="3547348" cy="2740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9ED93CF9-0B72-4E4E-AAE6-393301FCB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340" y="3084567"/>
            <a:ext cx="3573016" cy="357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0804572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220072" y="598376"/>
            <a:ext cx="2802599" cy="28610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598376"/>
            <a:ext cx="2802599" cy="2861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68289831-B061-B84B-86D1-C73819680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98376"/>
            <a:ext cx="3846242" cy="566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4851193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383ECD72-03C6-6B45-B37D-0F962A9131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04664"/>
            <a:ext cx="3536950" cy="288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773B3597-3399-104E-989E-D6DDD103D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718" y="3429000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446897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文字方塊 1"/>
          <p:cNvSpPr txBox="1">
            <a:spLocks noChangeArrowheads="1"/>
          </p:cNvSpPr>
          <p:nvPr/>
        </p:nvSpPr>
        <p:spPr bwMode="auto">
          <a:xfrm>
            <a:off x="2286000" y="642938"/>
            <a:ext cx="39290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/>
            <a:r>
              <a:rPr lang="zh-TW" altLang="en-US">
                <a:latin typeface="Times New Roman" charset="0"/>
                <a:cs typeface="Times New Roman" charset="0"/>
              </a:rPr>
              <a:t>周期表是根據原子的基態來排列。</a:t>
            </a:r>
          </a:p>
        </p:txBody>
      </p:sp>
      <p:sp>
        <p:nvSpPr>
          <p:cNvPr id="55299" name="文字方塊 2"/>
          <p:cNvSpPr txBox="1">
            <a:spLocks noChangeArrowheads="1"/>
          </p:cNvSpPr>
          <p:nvPr/>
        </p:nvSpPr>
        <p:spPr bwMode="auto">
          <a:xfrm>
            <a:off x="2286000" y="1071563"/>
            <a:ext cx="2286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/>
            <a:r>
              <a:rPr lang="zh-TW" altLang="en-US">
                <a:latin typeface="Times New Roman" charset="0"/>
                <a:cs typeface="Times New Roman" charset="0"/>
              </a:rPr>
              <a:t>原子可以被激發</a:t>
            </a:r>
          </a:p>
        </p:txBody>
      </p:sp>
      <p:pic>
        <p:nvPicPr>
          <p:cNvPr id="55300" name="Picture 3" descr="C:\Users\Chia-Hung Chang\Downloads\Data\Knight\Media\Chapter42\Images\42_19Figure-F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788" y="2044700"/>
            <a:ext cx="3938587" cy="340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1" name="Picture 4" descr="C:\Users\Chia-Hung Chang\Downloads\Data\Knight\Media\Chapter42\Images\42_18Figureb-F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4214813"/>
            <a:ext cx="3429000" cy="224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2" name="Picture 5" descr="C:\Users\Chia-Hung Chang\Downloads\Data\Knight\Media\Chapter42\Images\42_18Figurea-F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1785938"/>
            <a:ext cx="3421063" cy="224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C:\Users\Chia-Hung Chang\Downloads\Data\Knight\Media\Chapter42\Images\42_25Figure-F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1125538"/>
            <a:ext cx="3967162" cy="456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文字方塊 2"/>
          <p:cNvSpPr txBox="1">
            <a:spLocks noChangeArrowheads="1"/>
          </p:cNvSpPr>
          <p:nvPr/>
        </p:nvSpPr>
        <p:spPr bwMode="auto">
          <a:xfrm>
            <a:off x="2339975" y="5876925"/>
            <a:ext cx="43116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/>
            <a:r>
              <a:rPr lang="zh-TW" altLang="en-US">
                <a:latin typeface="Times New Roman" charset="0"/>
                <a:cs typeface="Times New Roman" charset="0"/>
              </a:rPr>
              <a:t>將填滿的電子組態忽略，只記價電子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2" descr="C:\Users\Chia-Hung Chang\Downloads\Data\Knight\Media\Chapter42\Images\42_26Figure-F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556"/>
          <a:stretch>
            <a:fillRect/>
          </a:stretch>
        </p:blipFill>
        <p:spPr bwMode="auto">
          <a:xfrm>
            <a:off x="928688" y="1500188"/>
            <a:ext cx="3838575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文字方塊 2"/>
          <p:cNvSpPr txBox="1">
            <a:spLocks noChangeArrowheads="1"/>
          </p:cNvSpPr>
          <p:nvPr/>
        </p:nvSpPr>
        <p:spPr bwMode="auto">
          <a:xfrm>
            <a:off x="3429000" y="714375"/>
            <a:ext cx="2428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/>
            <a:r>
              <a:rPr lang="zh-TW" altLang="en-US">
                <a:latin typeface="Times New Roman" charset="0"/>
                <a:cs typeface="Times New Roman" charset="0"/>
              </a:rPr>
              <a:t>激發的機制</a:t>
            </a:r>
          </a:p>
        </p:txBody>
      </p:sp>
      <p:sp>
        <p:nvSpPr>
          <p:cNvPr id="5" name="橢圓 4"/>
          <p:cNvSpPr/>
          <p:nvPr/>
        </p:nvSpPr>
        <p:spPr>
          <a:xfrm>
            <a:off x="2571750" y="1500188"/>
            <a:ext cx="1714500" cy="5715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graphicFrame>
        <p:nvGraphicFramePr>
          <p:cNvPr id="24578" name="Object 2"/>
          <p:cNvGraphicFramePr>
            <a:graphicFrameLocks noChangeAspect="1"/>
          </p:cNvGraphicFramePr>
          <p:nvPr/>
        </p:nvGraphicFramePr>
        <p:xfrm>
          <a:off x="5500688" y="1571625"/>
          <a:ext cx="2000250" cy="687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3" imgW="1143000" imgH="393480" progId="Equation.3">
                  <p:embed/>
                </p:oleObj>
              </mc:Choice>
              <mc:Fallback>
                <p:oleObj name="方程式" r:id="rId3" imgW="1143000" imgH="393480" progId="Equation.3">
                  <p:embed/>
                  <p:pic>
                    <p:nvPicPr>
                      <p:cNvPr id="2457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0688" y="1571625"/>
                        <a:ext cx="2000250" cy="687388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2" descr="C:\Users\Chia-Hung Chang\Downloads\Data\Knight\Media\Chapter42\Images\42_26Figure-F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20"/>
          <a:stretch>
            <a:fillRect/>
          </a:stretch>
        </p:blipFill>
        <p:spPr bwMode="auto">
          <a:xfrm>
            <a:off x="971550" y="4149725"/>
            <a:ext cx="3838575" cy="235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橢圓 3"/>
          <p:cNvSpPr/>
          <p:nvPr/>
        </p:nvSpPr>
        <p:spPr>
          <a:xfrm>
            <a:off x="3257550" y="6007100"/>
            <a:ext cx="1714500" cy="5715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4584" name="文字方塊 8"/>
          <p:cNvSpPr txBox="1">
            <a:spLocks noChangeArrowheads="1"/>
          </p:cNvSpPr>
          <p:nvPr/>
        </p:nvSpPr>
        <p:spPr bwMode="auto">
          <a:xfrm>
            <a:off x="900113" y="1052513"/>
            <a:ext cx="16430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/>
            <a:r>
              <a:rPr lang="zh-TW" altLang="en-US">
                <a:latin typeface="Times New Roman" charset="0"/>
                <a:cs typeface="Times New Roman" charset="0"/>
              </a:rPr>
              <a:t>吸收光子</a:t>
            </a:r>
          </a:p>
        </p:txBody>
      </p:sp>
      <p:sp>
        <p:nvSpPr>
          <p:cNvPr id="20490" name="文字方塊 9"/>
          <p:cNvSpPr txBox="1">
            <a:spLocks noChangeArrowheads="1"/>
          </p:cNvSpPr>
          <p:nvPr/>
        </p:nvSpPr>
        <p:spPr bwMode="auto">
          <a:xfrm>
            <a:off x="971550" y="3644900"/>
            <a:ext cx="17859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/>
            <a:r>
              <a:rPr lang="zh-TW" altLang="en-US">
                <a:latin typeface="Times New Roman" charset="0"/>
                <a:cs typeface="Times New Roman" charset="0"/>
              </a:rPr>
              <a:t>電子撞擊</a:t>
            </a:r>
          </a:p>
        </p:txBody>
      </p:sp>
      <p:pic>
        <p:nvPicPr>
          <p:cNvPr id="130053" name="Picture 5" descr="http://www.swondesign.com/projects/menu_3/project_11/images/16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5157788"/>
            <a:ext cx="2219325" cy="145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5" name="Picture 7" descr="http://www.avidimages.com/preview/2006/08/11/neon_light_open_sign_avidimages_651_prev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3860800"/>
            <a:ext cx="1627188" cy="122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8" name="文字方塊 12"/>
          <p:cNvSpPr txBox="1">
            <a:spLocks noChangeArrowheads="1"/>
          </p:cNvSpPr>
          <p:nvPr/>
        </p:nvSpPr>
        <p:spPr bwMode="auto">
          <a:xfrm>
            <a:off x="5435600" y="2492375"/>
            <a:ext cx="30972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/>
            <a:r>
              <a:rPr lang="zh-TW" altLang="en-US">
                <a:latin typeface="Times New Roman" charset="0"/>
                <a:cs typeface="Times New Roman" charset="0"/>
              </a:rPr>
              <a:t>起點在室溫下只能是基態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0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0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0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0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20490" grpId="0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1" descr="C:\Users\Chia-Hung Chang\Downloads\Data\Knight\Media\Chapter42\Images\42_27Figure-F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1484313"/>
            <a:ext cx="3343275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2" descr="C:\Users\Chia-Hung Chang\Downloads\Data\Knight\Media\Chapter42\Images\42_26Figure-F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57" r="74495" b="68343"/>
          <a:stretch>
            <a:fillRect/>
          </a:stretch>
        </p:blipFill>
        <p:spPr bwMode="auto">
          <a:xfrm>
            <a:off x="5508625" y="2781300"/>
            <a:ext cx="9779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5602" name="Object 3"/>
          <p:cNvGraphicFramePr>
            <a:graphicFrameLocks noChangeAspect="1"/>
          </p:cNvGraphicFramePr>
          <p:nvPr/>
        </p:nvGraphicFramePr>
        <p:xfrm>
          <a:off x="3419475" y="5445125"/>
          <a:ext cx="1774825" cy="500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4" imgW="901440" imgH="253800" progId="Equation.3">
                  <p:embed/>
                </p:oleObj>
              </mc:Choice>
              <mc:Fallback>
                <p:oleObj name="方程式" r:id="rId4" imgW="901440" imgH="253800" progId="Equation.3">
                  <p:embed/>
                  <p:pic>
                    <p:nvPicPr>
                      <p:cNvPr id="25602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9475" y="5445125"/>
                        <a:ext cx="1774825" cy="500063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05" name="文字方塊 7"/>
          <p:cNvSpPr txBox="1">
            <a:spLocks noChangeArrowheads="1"/>
          </p:cNvSpPr>
          <p:nvPr/>
        </p:nvSpPr>
        <p:spPr bwMode="auto">
          <a:xfrm>
            <a:off x="3059113" y="4941888"/>
            <a:ext cx="25923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/>
            <a:r>
              <a:rPr lang="en-US" altLang="zh-TW">
                <a:latin typeface="Times New Roman" charset="0"/>
                <a:cs typeface="Times New Roman" charset="0"/>
              </a:rPr>
              <a:t>Selection Rule </a:t>
            </a:r>
            <a:r>
              <a:rPr lang="zh-TW" altLang="en-US">
                <a:latin typeface="Times New Roman" charset="0"/>
                <a:cs typeface="Times New Roman" charset="0"/>
              </a:rPr>
              <a:t>選擇規則</a:t>
            </a:r>
          </a:p>
        </p:txBody>
      </p:sp>
      <p:sp>
        <p:nvSpPr>
          <p:cNvPr id="25606" name="文字方塊 8"/>
          <p:cNvSpPr txBox="1">
            <a:spLocks noChangeArrowheads="1"/>
          </p:cNvSpPr>
          <p:nvPr/>
        </p:nvSpPr>
        <p:spPr bwMode="auto">
          <a:xfrm>
            <a:off x="3059113" y="4508500"/>
            <a:ext cx="46085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/>
            <a:r>
              <a:rPr lang="zh-TW" altLang="en-US">
                <a:latin typeface="Times New Roman" charset="0"/>
                <a:cs typeface="Times New Roman" charset="0"/>
              </a:rPr>
              <a:t>角動量守恆對可以躍遷的狀態是有限制的。</a:t>
            </a:r>
          </a:p>
        </p:txBody>
      </p:sp>
      <p:pic>
        <p:nvPicPr>
          <p:cNvPr id="25607" name="Picture 4" descr="C:\Users\Chia-Hung Chang\Downloads\Data\Knight\Media\Chapter42\Images\42_UnnumPho_p1316-P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476250"/>
            <a:ext cx="1955800" cy="136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8" name="文字方塊 10"/>
          <p:cNvSpPr txBox="1">
            <a:spLocks noChangeArrowheads="1"/>
          </p:cNvSpPr>
          <p:nvPr/>
        </p:nvSpPr>
        <p:spPr bwMode="auto">
          <a:xfrm>
            <a:off x="6443663" y="1844675"/>
            <a:ext cx="24495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/>
            <a:r>
              <a:rPr lang="en-US" altLang="zh-TW">
                <a:latin typeface="Times New Roman" charset="0"/>
                <a:cs typeface="Times New Roman" charset="0"/>
              </a:rPr>
              <a:t>Beryllium</a:t>
            </a:r>
            <a:r>
              <a:rPr lang="zh-TW" altLang="en-US">
                <a:latin typeface="Times New Roman" charset="0"/>
                <a:cs typeface="Times New Roman" charset="0"/>
              </a:rPr>
              <a:t> 離子的放光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 bwMode="auto">
              <a:xfrm>
                <a:off x="1328768" y="2724404"/>
                <a:ext cx="680681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sz="1800" dirty="0">
                    <a:solidFill>
                      <a:srgbClr val="FF0000"/>
                    </a:solidFill>
                  </a:rPr>
                  <a:t>電子能填到的最高能量，就稱為費米能量</a:t>
                </a:r>
                <a:r>
                  <a:rPr lang="en-US" altLang="zh-TW" sz="1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Fermi Energy</a:t>
                </a:r>
                <a:r>
                  <a:rPr lang="zh-TW" altLang="en-US" dirty="0">
                    <a:solidFill>
                      <a:srgbClr val="FF0000"/>
                    </a:solidFill>
                  </a:rPr>
                  <a:t>：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altLang="zh-TW" sz="18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𝐹</m:t>
                        </m:r>
                      </m:sub>
                    </m:sSub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。</a:t>
                </a:r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28768" y="2724404"/>
                <a:ext cx="6806815" cy="369332"/>
              </a:xfrm>
              <a:prstGeom prst="rect">
                <a:avLst/>
              </a:prstGeom>
              <a:blipFill>
                <a:blip r:embed="rId2"/>
                <a:stretch>
                  <a:fillRect l="-745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文字方塊 6"/>
          <p:cNvSpPr txBox="1"/>
          <p:nvPr/>
        </p:nvSpPr>
        <p:spPr bwMode="auto">
          <a:xfrm>
            <a:off x="1232345" y="1041083"/>
            <a:ext cx="64050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endParaRPr lang="zh-TW" altLang="en-US" sz="1800" dirty="0"/>
          </a:p>
        </p:txBody>
      </p:sp>
      <p:sp>
        <p:nvSpPr>
          <p:cNvPr id="8" name="文字方塊 7"/>
          <p:cNvSpPr txBox="1"/>
          <p:nvPr/>
        </p:nvSpPr>
        <p:spPr bwMode="auto">
          <a:xfrm>
            <a:off x="1319093" y="2308679"/>
            <a:ext cx="75608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>
                <a:solidFill>
                  <a:srgbClr val="FF0000"/>
                </a:solidFill>
              </a:rPr>
              <a:t>所以彼此不作用的自由電子，彼此卻好像有一個不能忽略的排斥作用。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D20BB2B3-B666-6E9F-E5BE-D904C0535A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8769" y="1035231"/>
            <a:ext cx="66053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/>
            <a:r>
              <a:rPr lang="zh-TW" altLang="en-US" sz="1800" dirty="0"/>
              <a:t>電子滿足不形容原理</a:t>
            </a:r>
            <a:r>
              <a:rPr lang="zh-TW" altLang="en-US" sz="1800" dirty="0">
                <a:latin typeface="Times New Roman" charset="0"/>
                <a:cs typeface="Times New Roman" charset="0"/>
              </a:rPr>
              <a:t>：兩個電子不能占據同一個量子態。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8E522294-CB1B-B71C-0DA0-6721B2F37F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9093" y="1884927"/>
            <a:ext cx="681649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/>
            <a:r>
              <a:rPr lang="zh-TW" altLang="en-US" sz="1800">
                <a:latin typeface="Times New Roman" charset="0"/>
                <a:cs typeface="Times New Roman" charset="0"/>
              </a:rPr>
              <a:t>一</a:t>
            </a:r>
            <a:r>
              <a:rPr lang="zh-TW" altLang="en-US" sz="1800" dirty="0">
                <a:latin typeface="Times New Roman" charset="0"/>
                <a:cs typeface="Times New Roman" charset="0"/>
              </a:rPr>
              <a:t>個量子狀態，只能放置一個電子。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00DD8A-488A-11E9-26FF-4488F6EADD7B}"/>
              </a:ext>
            </a:extLst>
          </p:cNvPr>
          <p:cNvSpPr txBox="1"/>
          <p:nvPr/>
        </p:nvSpPr>
        <p:spPr bwMode="auto">
          <a:xfrm>
            <a:off x="1319093" y="1461175"/>
            <a:ext cx="699455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TW" sz="1800" dirty="0"/>
              <a:t>電子會一個一個由下往上填，</a:t>
            </a:r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就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是</a:t>
            </a:r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由最低的能階向上一一配置！</a:t>
            </a:r>
            <a:endParaRPr lang="zh-CN" alt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B98B40D-61AB-218C-89DE-CD81E8E12F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8184"/>
          <a:stretch/>
        </p:blipFill>
        <p:spPr>
          <a:xfrm>
            <a:off x="4495162" y="4077072"/>
            <a:ext cx="2376028" cy="20437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C621854-2EE7-599B-61F9-930165DEBB33}"/>
                  </a:ext>
                </a:extLst>
              </p:cNvPr>
              <p:cNvSpPr txBox="1"/>
              <p:nvPr/>
            </p:nvSpPr>
            <p:spPr bwMode="auto">
              <a:xfrm>
                <a:off x="6433337" y="5393813"/>
                <a:ext cx="54805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𝐹</m:t>
                          </m:r>
                        </m:sub>
                      </m:sSub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C621854-2EE7-599B-61F9-930165DEBB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33337" y="5393813"/>
                <a:ext cx="548055" cy="369332"/>
              </a:xfrm>
              <a:prstGeom prst="rect">
                <a:avLst/>
              </a:prstGeom>
              <a:blipFill>
                <a:blip r:embed="rId4"/>
                <a:stretch>
                  <a:fillRect b="-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63E7A619-4162-927D-0ABB-DBF683C7FA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1703" y="3288599"/>
            <a:ext cx="2404675" cy="283217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FECC888-1C57-24CE-9453-EB1160D3B49E}"/>
              </a:ext>
            </a:extLst>
          </p:cNvPr>
          <p:cNvSpPr txBox="1"/>
          <p:nvPr/>
        </p:nvSpPr>
        <p:spPr bwMode="auto">
          <a:xfrm>
            <a:off x="1319093" y="599189"/>
            <a:ext cx="490909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電子等費米子卻有奇特的社交規則：</a:t>
            </a:r>
          </a:p>
        </p:txBody>
      </p:sp>
    </p:spTree>
    <p:extLst>
      <p:ext uri="{BB962C8B-B14F-4D97-AF65-F5344CB8AC3E}">
        <p14:creationId xmlns:p14="http://schemas.microsoft.com/office/powerpoint/2010/main" val="3192724714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2" descr="C:\Users\Chia-Hung Chang\Downloads\Data\Knight\Media\Chapter42\Images\42_28Figurea-F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7" b="3845"/>
          <a:stretch>
            <a:fillRect/>
          </a:stretch>
        </p:blipFill>
        <p:spPr bwMode="auto">
          <a:xfrm>
            <a:off x="1187450" y="620713"/>
            <a:ext cx="3457575" cy="352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3" descr="C:\Users\Chia-Hung Chang\Downloads\Data\Knight\Media\Chapter42\Images\42_28Figureb-F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23"/>
          <a:stretch>
            <a:fillRect/>
          </a:stretch>
        </p:blipFill>
        <p:spPr bwMode="auto">
          <a:xfrm>
            <a:off x="1258888" y="4437063"/>
            <a:ext cx="3340100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6626" name="Object 3"/>
          <p:cNvGraphicFramePr>
            <a:graphicFrameLocks noChangeAspect="1"/>
          </p:cNvGraphicFramePr>
          <p:nvPr/>
        </p:nvGraphicFramePr>
        <p:xfrm>
          <a:off x="5219700" y="1268413"/>
          <a:ext cx="1774825" cy="500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4" imgW="901440" imgH="253800" progId="Equation.3">
                  <p:embed/>
                </p:oleObj>
              </mc:Choice>
              <mc:Fallback>
                <p:oleObj name="方程式" r:id="rId4" imgW="901440" imgH="253800" progId="Equation.3">
                  <p:embed/>
                  <p:pic>
                    <p:nvPicPr>
                      <p:cNvPr id="26626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9700" y="1268413"/>
                        <a:ext cx="1774825" cy="500062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30" name="文字方塊 6"/>
          <p:cNvSpPr txBox="1">
            <a:spLocks noChangeArrowheads="1"/>
          </p:cNvSpPr>
          <p:nvPr/>
        </p:nvSpPr>
        <p:spPr bwMode="auto">
          <a:xfrm>
            <a:off x="5003800" y="3716338"/>
            <a:ext cx="25209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/>
            <a:r>
              <a:rPr lang="en-US" altLang="zh-TW">
                <a:latin typeface="Times New Roman" charset="0"/>
                <a:cs typeface="Times New Roman" charset="0"/>
              </a:rPr>
              <a:t>Na</a:t>
            </a:r>
            <a:r>
              <a:rPr lang="zh-TW" altLang="en-US">
                <a:latin typeface="Times New Roman" charset="0"/>
                <a:cs typeface="Times New Roman" charset="0"/>
              </a:rPr>
              <a:t>的能階與放射光譜</a:t>
            </a:r>
          </a:p>
        </p:txBody>
      </p:sp>
      <p:graphicFrame>
        <p:nvGraphicFramePr>
          <p:cNvPr id="26627" name="Object 2"/>
          <p:cNvGraphicFramePr>
            <a:graphicFrameLocks noChangeAspect="1"/>
          </p:cNvGraphicFramePr>
          <p:nvPr/>
        </p:nvGraphicFramePr>
        <p:xfrm>
          <a:off x="5219700" y="1916113"/>
          <a:ext cx="2000250" cy="687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6" imgW="1143000" imgH="393480" progId="Equation.3">
                  <p:embed/>
                </p:oleObj>
              </mc:Choice>
              <mc:Fallback>
                <p:oleObj name="方程式" r:id="rId6" imgW="1143000" imgH="393480" progId="Equation.3">
                  <p:embed/>
                  <p:pic>
                    <p:nvPicPr>
                      <p:cNvPr id="26627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9700" y="1916113"/>
                        <a:ext cx="2000250" cy="687387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1" descr="C:\Users\Chia-Hung Chang\Downloads\Data\Knight\Media\Chapter42\Images\42_27Figure-F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13" t="25896"/>
          <a:stretch>
            <a:fillRect/>
          </a:stretch>
        </p:blipFill>
        <p:spPr bwMode="auto">
          <a:xfrm>
            <a:off x="3214688" y="714375"/>
            <a:ext cx="2138362" cy="183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文字方塊 2"/>
          <p:cNvSpPr txBox="1">
            <a:spLocks noChangeArrowheads="1"/>
          </p:cNvSpPr>
          <p:nvPr/>
        </p:nvSpPr>
        <p:spPr bwMode="auto">
          <a:xfrm>
            <a:off x="1785938" y="2714625"/>
            <a:ext cx="50720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/>
            <a:r>
              <a:rPr lang="zh-TW" altLang="en-US">
                <a:latin typeface="Times New Roman" charset="0"/>
                <a:cs typeface="Times New Roman" charset="0"/>
              </a:rPr>
              <a:t>電子自激發態躍遷是一個無法預測的量子躍遷</a:t>
            </a:r>
          </a:p>
        </p:txBody>
      </p:sp>
      <p:pic>
        <p:nvPicPr>
          <p:cNvPr id="57348" name="Picture 2" descr="C:\Users\Chia-Hung Chang\Downloads\Data\Knight\Media\Chapter42\Images\42_30Figure-F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3714750"/>
            <a:ext cx="3595688" cy="26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9" name="文字方塊 4"/>
          <p:cNvSpPr txBox="1">
            <a:spLocks noChangeArrowheads="1"/>
          </p:cNvSpPr>
          <p:nvPr/>
        </p:nvSpPr>
        <p:spPr bwMode="auto">
          <a:xfrm>
            <a:off x="1785938" y="3214688"/>
            <a:ext cx="6000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/>
            <a:r>
              <a:rPr lang="zh-TW" altLang="en-US">
                <a:latin typeface="Times New Roman" charset="0"/>
                <a:cs typeface="Times New Roman" charset="0"/>
              </a:rPr>
              <a:t>激發一群原子，由放出光子數，測量躍遷與時間的關係</a:t>
            </a:r>
          </a:p>
        </p:txBody>
      </p:sp>
      <p:sp>
        <p:nvSpPr>
          <p:cNvPr id="57350" name="文字方塊 5"/>
          <p:cNvSpPr txBox="1">
            <a:spLocks noChangeArrowheads="1"/>
          </p:cNvSpPr>
          <p:nvPr/>
        </p:nvSpPr>
        <p:spPr bwMode="auto">
          <a:xfrm>
            <a:off x="4857750" y="3857625"/>
            <a:ext cx="23574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/>
            <a:r>
              <a:rPr lang="zh-TW" altLang="en-US">
                <a:latin typeface="Times New Roman" charset="0"/>
                <a:cs typeface="Times New Roman" charset="0"/>
              </a:rPr>
              <a:t>躍遷並非立即</a:t>
            </a:r>
          </a:p>
        </p:txBody>
      </p:sp>
      <p:sp>
        <p:nvSpPr>
          <p:cNvPr id="57351" name="文字方塊 6"/>
          <p:cNvSpPr txBox="1">
            <a:spLocks noChangeArrowheads="1"/>
          </p:cNvSpPr>
          <p:nvPr/>
        </p:nvSpPr>
        <p:spPr bwMode="auto">
          <a:xfrm>
            <a:off x="4857750" y="4357688"/>
            <a:ext cx="35004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/>
            <a:r>
              <a:rPr lang="zh-TW" altLang="en-US">
                <a:latin typeface="Times New Roman" charset="0"/>
                <a:cs typeface="Times New Roman" charset="0"/>
              </a:rPr>
              <a:t>完全相同的原子，停留在激發態的時間無法確定！</a:t>
            </a:r>
          </a:p>
        </p:txBody>
      </p:sp>
      <p:sp>
        <p:nvSpPr>
          <p:cNvPr id="57352" name="文字方塊 7"/>
          <p:cNvSpPr txBox="1">
            <a:spLocks noChangeArrowheads="1"/>
          </p:cNvSpPr>
          <p:nvPr/>
        </p:nvSpPr>
        <p:spPr bwMode="auto">
          <a:xfrm>
            <a:off x="4857750" y="5214938"/>
            <a:ext cx="40719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/>
            <a:r>
              <a:rPr lang="zh-TW" altLang="en-US">
                <a:latin typeface="Times New Roman" charset="0"/>
                <a:cs typeface="Times New Roman" charset="0"/>
              </a:rPr>
              <a:t>單位時間內，躍遷發生的機率可以預測。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\\Mac\Dropbox\Documents\課程\Young\Chapter39\A_Images\A_Figures_and_Photos\39_28_FigureA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2656"/>
            <a:ext cx="4514653" cy="265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9" name="Picture 3" descr="\\Mac\Dropbox\Documents\課程\Young\Chapter39\A_Images\A_Figures_and_Photos\39_28_FigureB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157" y="348054"/>
            <a:ext cx="4186648" cy="2603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4" descr="\\Mac\Dropbox\Documents\課程\Young\Chapter39\A_Images\A_Figures_and_Photos\39_28_FigureC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6778" y="3501008"/>
            <a:ext cx="5450757" cy="2740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4614158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\\Mac\Dropbox\Documents\課程\Young\Chapter39\A_Images\A_Figures_and_Photos\39_29_Figur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2"/>
            <a:ext cx="8547100" cy="558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70786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AB91378-5B93-0724-B1D5-C5DBFAE668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776" y="756747"/>
            <a:ext cx="2857500" cy="3365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0ABA6D3-BC4F-CC88-DDAD-71C3574AEECC}"/>
                  </a:ext>
                </a:extLst>
              </p:cNvPr>
              <p:cNvSpPr txBox="1"/>
              <p:nvPr/>
            </p:nvSpPr>
            <p:spPr bwMode="auto">
              <a:xfrm>
                <a:off x="1219334" y="4202212"/>
                <a:ext cx="774515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而且只有</a:t>
                </a:r>
                <a:r>
                  <a:rPr lang="en-GB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能量略低於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altLang="zh-TW" sz="18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𝐹</m:t>
                        </m:r>
                      </m:sub>
                    </m:sSub>
                  </m:oMath>
                </a14:m>
                <a:r>
                  <a:rPr lang="en-TW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的電子才有機會透過加熱或加電場改變狀態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0ABA6D3-BC4F-CC88-DDAD-71C3574AEE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19334" y="4202212"/>
                <a:ext cx="7745154" cy="369332"/>
              </a:xfrm>
              <a:prstGeom prst="rect">
                <a:avLst/>
              </a:prstGeom>
              <a:blipFill>
                <a:blip r:embed="rId3"/>
                <a:stretch>
                  <a:fillRect l="-655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476DC3FD-B92A-1024-1F7B-FE877F2F0345}"/>
              </a:ext>
            </a:extLst>
          </p:cNvPr>
          <p:cNvSpPr txBox="1"/>
          <p:nvPr/>
        </p:nvSpPr>
        <p:spPr bwMode="auto">
          <a:xfrm>
            <a:off x="1219334" y="4621778"/>
            <a:ext cx="558491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其餘的電子，改變的機會都已被其他電子佔據。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0C02063-D5E1-80F4-6FE3-7F6733D9FC36}"/>
                  </a:ext>
                </a:extLst>
              </p:cNvPr>
              <p:cNvSpPr txBox="1"/>
              <p:nvPr/>
            </p:nvSpPr>
            <p:spPr bwMode="auto">
              <a:xfrm>
                <a:off x="1219334" y="5032366"/>
                <a:ext cx="695306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可見固體的性質，常是由</a:t>
                </a:r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電子在</a:t>
                </a:r>
                <a:r>
                  <a:rPr lang="en-GB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能量接近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altLang="zh-TW" sz="18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𝐹</m:t>
                        </m:r>
                      </m:sub>
                    </m:sSub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時的行為所決定！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0C02063-D5E1-80F4-6FE3-7F6733D9FC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19334" y="5032366"/>
                <a:ext cx="6953066" cy="369332"/>
              </a:xfrm>
              <a:prstGeom prst="rect">
                <a:avLst/>
              </a:prstGeom>
              <a:blipFill>
                <a:blip r:embed="rId4"/>
                <a:stretch>
                  <a:fillRect l="-730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2">
                <a:extLst>
                  <a:ext uri="{FF2B5EF4-FFF2-40B4-BE49-F238E27FC236}">
                    <a16:creationId xmlns:a16="http://schemas.microsoft.com/office/drawing/2014/main" id="{DFEE00E8-F638-994E-1711-F9718814DD22}"/>
                  </a:ext>
                </a:extLst>
              </p:cNvPr>
              <p:cNvSpPr txBox="1"/>
              <p:nvPr/>
            </p:nvSpPr>
            <p:spPr bwMode="auto">
              <a:xfrm>
                <a:off x="1264525" y="6058954"/>
                <a:ext cx="626051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如何由</a:t>
                </a:r>
                <a:r>
                  <a:rPr lang="zh-TW" altLang="en-US" dirty="0"/>
                  <a:t>電子個數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zh-TW" altLang="en-US" dirty="0"/>
                  <a:t>計算費</a:t>
                </a:r>
                <a:r>
                  <a:rPr lang="zh-TW" altLang="en-US" sz="1800" dirty="0"/>
                  <a:t>米能量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b="0" i="1" smtClean="0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/>
                          </a:rPr>
                          <m:t>𝐹</m:t>
                        </m:r>
                      </m:sub>
                    </m:sSub>
                  </m:oMath>
                </a14:m>
                <a:r>
                  <a:rPr lang="zh-TW" altLang="en-US" sz="1800" dirty="0"/>
                  <a:t>？</a:t>
                </a:r>
              </a:p>
            </p:txBody>
          </p:sp>
        </mc:Choice>
        <mc:Fallback xmlns="">
          <p:sp>
            <p:nvSpPr>
              <p:cNvPr id="8" name="文字方塊 2">
                <a:extLst>
                  <a:ext uri="{FF2B5EF4-FFF2-40B4-BE49-F238E27FC236}">
                    <a16:creationId xmlns:a16="http://schemas.microsoft.com/office/drawing/2014/main" id="{DFEE00E8-F638-994E-1711-F9718814DD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64525" y="6058954"/>
                <a:ext cx="6260514" cy="369332"/>
              </a:xfrm>
              <a:prstGeom prst="rect">
                <a:avLst/>
              </a:prstGeom>
              <a:blipFill>
                <a:blip r:embed="rId5"/>
                <a:stretch>
                  <a:fillRect l="-810" t="-10000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2">
                <a:extLst>
                  <a:ext uri="{FF2B5EF4-FFF2-40B4-BE49-F238E27FC236}">
                    <a16:creationId xmlns:a16="http://schemas.microsoft.com/office/drawing/2014/main" id="{EDB09373-AE3A-924B-5A4B-DBC3950E4798}"/>
                  </a:ext>
                </a:extLst>
              </p:cNvPr>
              <p:cNvSpPr txBox="1"/>
              <p:nvPr/>
            </p:nvSpPr>
            <p:spPr bwMode="auto">
              <a:xfrm>
                <a:off x="1264525" y="5636598"/>
                <a:ext cx="626051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dirty="0"/>
                  <a:t>費米能量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𝐹</m:t>
                        </m:r>
                      </m:sub>
                    </m:sSub>
                  </m:oMath>
                </a14:m>
                <a:r>
                  <a:rPr lang="zh-TW" altLang="en-US" sz="1800" dirty="0"/>
                  <a:t>顯然由自由</a:t>
                </a:r>
                <a:r>
                  <a:rPr lang="zh-TW" altLang="en-US" dirty="0"/>
                  <a:t>電子個數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zh-TW" altLang="en-US" dirty="0"/>
                  <a:t>決定，</a:t>
                </a:r>
                <a:endParaRPr lang="zh-TW" altLang="en-US" sz="1800" dirty="0"/>
              </a:p>
            </p:txBody>
          </p:sp>
        </mc:Choice>
        <mc:Fallback xmlns="">
          <p:sp>
            <p:nvSpPr>
              <p:cNvPr id="9" name="文字方塊 2">
                <a:extLst>
                  <a:ext uri="{FF2B5EF4-FFF2-40B4-BE49-F238E27FC236}">
                    <a16:creationId xmlns:a16="http://schemas.microsoft.com/office/drawing/2014/main" id="{EDB09373-AE3A-924B-5A4B-DBC3950E47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64525" y="5636598"/>
                <a:ext cx="6260514" cy="369332"/>
              </a:xfrm>
              <a:prstGeom prst="rect">
                <a:avLst/>
              </a:prstGeom>
              <a:blipFill>
                <a:blip r:embed="rId6"/>
                <a:stretch>
                  <a:fillRect l="-810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12750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 bwMode="auto">
              <a:xfrm>
                <a:off x="711646" y="1018335"/>
                <a:ext cx="826521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dirty="0"/>
                  <a:t>可見：能量低於費米能量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𝐹</m:t>
                        </m:r>
                      </m:sub>
                    </m:sSub>
                  </m:oMath>
                </a14:m>
                <a:r>
                  <a:rPr lang="zh-TW" altLang="en-US" dirty="0"/>
                  <a:t>的能態的數目就是電子個數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zh-TW" altLang="en-US" sz="1800" dirty="0"/>
                  <a:t>。</a:t>
                </a:r>
                <a:r>
                  <a:rPr lang="zh-TW" altLang="en-US" dirty="0">
                    <a:latin typeface="Times New Roman" charset="0"/>
                    <a:cs typeface="Times New Roman" charset="0"/>
                  </a:rPr>
                  <a:t>計算能態數目即可。</a:t>
                </a:r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1646" y="1018335"/>
                <a:ext cx="8265216" cy="369332"/>
              </a:xfrm>
              <a:prstGeom prst="rect">
                <a:avLst/>
              </a:prstGeom>
              <a:blipFill>
                <a:blip r:embed="rId2"/>
                <a:stretch>
                  <a:fillRect l="-767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 16"/>
              <p:cNvSpPr/>
              <p:nvPr/>
            </p:nvSpPr>
            <p:spPr>
              <a:xfrm>
                <a:off x="711646" y="1453478"/>
                <a:ext cx="6508385" cy="4110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en-US" dirty="0"/>
                  <a:t>在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800" i="1">
                                <a:latin typeface="Cambria Math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TW" sz="1800" i="1">
                                <a:latin typeface="Cambria Math"/>
                              </a:rPr>
                              <m:t>𝑥</m:t>
                            </m:r>
                          </m:sub>
                        </m:sSub>
                        <m:r>
                          <a:rPr lang="en-US" altLang="zh-TW" sz="1800" i="1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800" i="1">
                                <a:latin typeface="Cambria Math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TW" sz="1800" i="1">
                                <a:latin typeface="Cambria Math"/>
                              </a:rPr>
                              <m:t>𝑦</m:t>
                            </m:r>
                          </m:sub>
                        </m:sSub>
                        <m:r>
                          <a:rPr lang="en-US" altLang="zh-TW" sz="1800" i="1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800" i="1">
                                <a:latin typeface="Cambria Math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TW" sz="1800" i="1">
                                <a:latin typeface="Cambria Math"/>
                              </a:rPr>
                              <m:t>𝑧</m:t>
                            </m:r>
                          </m:sub>
                        </m:sSub>
                      </m:e>
                    </m:d>
                  </m:oMath>
                </a14:m>
                <a:r>
                  <a:rPr lang="zh-TW" altLang="en-US" sz="1800" dirty="0"/>
                  <a:t>空間，一個態即是一個點</a:t>
                </a:r>
                <a:r>
                  <a:rPr lang="zh-TW" altLang="en-US" dirty="0"/>
                  <a:t>，</a:t>
                </a:r>
                <a:r>
                  <a:rPr lang="zh-TW" altLang="en-US" sz="1800" dirty="0"/>
                  <a:t>狀態分佈的密度是</a:t>
                </a:r>
                <a14:m>
                  <m:oMath xmlns:m="http://schemas.openxmlformats.org/officeDocument/2006/math">
                    <m:r>
                      <a:rPr lang="en-US" altLang="zh-TW" sz="1800" i="1" dirty="0">
                        <a:latin typeface="Cambria Math"/>
                      </a:rPr>
                      <m:t>1</m:t>
                    </m:r>
                  </m:oMath>
                </a14:m>
                <a:r>
                  <a:rPr lang="zh-TW" altLang="en-US" sz="1800" dirty="0"/>
                  <a:t>！</a:t>
                </a:r>
              </a:p>
            </p:txBody>
          </p:sp>
        </mc:Choice>
        <mc:Fallback xmlns="">
          <p:sp>
            <p:nvSpPr>
              <p:cNvPr id="17" name="矩形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646" y="1453478"/>
                <a:ext cx="6508385" cy="411010"/>
              </a:xfrm>
              <a:prstGeom prst="rect">
                <a:avLst/>
              </a:prstGeom>
              <a:blipFill>
                <a:blip r:embed="rId3"/>
                <a:stretch>
                  <a:fillRect l="-975" b="-1818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文字方塊 4">
            <a:extLst>
              <a:ext uri="{FF2B5EF4-FFF2-40B4-BE49-F238E27FC236}">
                <a16:creationId xmlns:a16="http://schemas.microsoft.com/office/drawing/2014/main" id="{8DF8E09C-7369-B5D3-934E-AB2FBFFF47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646" y="541996"/>
            <a:ext cx="66053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/>
            <a:r>
              <a:rPr lang="zh-TW" altLang="en-US" sz="1800" dirty="0">
                <a:latin typeface="Times New Roman" charset="0"/>
                <a:cs typeface="Times New Roman" charset="0"/>
              </a:rPr>
              <a:t>因為一個量子態</a:t>
            </a:r>
            <a:r>
              <a:rPr lang="zh-TW" altLang="en-US" dirty="0">
                <a:latin typeface="Times New Roman" charset="0"/>
                <a:cs typeface="Times New Roman" charset="0"/>
              </a:rPr>
              <a:t>只能容納一個電子，</a:t>
            </a:r>
            <a:endParaRPr lang="zh-TW" altLang="en-US" sz="1800" dirty="0">
              <a:latin typeface="Times New Roman" charset="0"/>
              <a:cs typeface="Times New Roman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F9791C4-6FC9-7654-26C9-6731AA839751}"/>
                  </a:ext>
                </a:extLst>
              </p:cNvPr>
              <p:cNvSpPr txBox="1"/>
              <p:nvPr/>
            </p:nvSpPr>
            <p:spPr bwMode="auto">
              <a:xfrm>
                <a:off x="4029166" y="2793608"/>
                <a:ext cx="2721578" cy="64812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𝐸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CN" i="1">
                              <a:latin typeface="Cambria Math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F9791C4-6FC9-7654-26C9-6731AA8397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29166" y="2793608"/>
                <a:ext cx="2721578" cy="648126"/>
              </a:xfrm>
              <a:prstGeom prst="rect">
                <a:avLst/>
              </a:prstGeom>
              <a:blipFill>
                <a:blip r:embed="rId4"/>
                <a:stretch>
                  <a:fillRect b="-188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91DB3C40-5573-9E38-FF61-312890C078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088" y="1906180"/>
            <a:ext cx="2721578" cy="281801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7729215-7B93-142F-0595-59CCE9B68A48}"/>
              </a:ext>
            </a:extLst>
          </p:cNvPr>
          <p:cNvSpPr txBox="1"/>
          <p:nvPr/>
        </p:nvSpPr>
        <p:spPr bwMode="auto">
          <a:xfrm>
            <a:off x="846088" y="4803145"/>
            <a:ext cx="21961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定義與原點距離：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4675904-DA6B-50F3-E991-0EB8D51D97FA}"/>
                  </a:ext>
                </a:extLst>
              </p:cNvPr>
              <p:cNvSpPr txBox="1"/>
              <p:nvPr/>
            </p:nvSpPr>
            <p:spPr bwMode="auto">
              <a:xfrm>
                <a:off x="2715341" y="4773991"/>
                <a:ext cx="2196134" cy="656013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sSubSup>
                            <m:sSub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ra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4675904-DA6B-50F3-E991-0EB8D51D97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15341" y="4773991"/>
                <a:ext cx="2196134" cy="65601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93DFB01-3892-47BA-0F2E-5C03F982121F}"/>
                  </a:ext>
                </a:extLst>
              </p:cNvPr>
              <p:cNvSpPr txBox="1"/>
              <p:nvPr/>
            </p:nvSpPr>
            <p:spPr bwMode="auto">
              <a:xfrm>
                <a:off x="5166568" y="4776099"/>
                <a:ext cx="1584176" cy="64812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𝐸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CN" i="1">
                              <a:latin typeface="Cambria Math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93DFB01-3892-47BA-0F2E-5C03F98212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66568" y="4776099"/>
                <a:ext cx="1584176" cy="648126"/>
              </a:xfrm>
              <a:prstGeom prst="rect">
                <a:avLst/>
              </a:prstGeom>
              <a:blipFill>
                <a:blip r:embed="rId7"/>
                <a:stretch>
                  <a:fillRect b="-377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11">
                <a:extLst>
                  <a:ext uri="{FF2B5EF4-FFF2-40B4-BE49-F238E27FC236}">
                    <a16:creationId xmlns:a16="http://schemas.microsoft.com/office/drawing/2014/main" id="{57406328-34F0-BD97-FE9E-45BEBBEF982C}"/>
                  </a:ext>
                </a:extLst>
              </p:cNvPr>
              <p:cNvSpPr txBox="1"/>
              <p:nvPr/>
            </p:nvSpPr>
            <p:spPr>
              <a:xfrm>
                <a:off x="846088" y="5430004"/>
                <a:ext cx="7898530" cy="5241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因此能量小於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𝐹</m:t>
                        </m:r>
                      </m:sub>
                    </m:sSub>
                  </m:oMath>
                </a14:m>
                <a:r>
                  <a:rPr lang="zh-TW" altLang="en-US" dirty="0"/>
                  <a:t>的態，</a:t>
                </a:r>
                <a:r>
                  <a:rPr lang="en-US" altLang="zh-TW" dirty="0"/>
                  <a:t> </a:t>
                </a:r>
                <a:r>
                  <a:rPr lang="zh-TW" altLang="en-US" dirty="0"/>
                  <a:t>距離平方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zh-TW" altLang="en-US" dirty="0"/>
                  <a:t>就小於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altLang="zh-CN" i="1">
                            <a:latin typeface="Cambria Math"/>
                          </a:rPr>
                          <m:t>𝑚</m:t>
                        </m:r>
                        <m:sSup>
                          <m:sSup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p>
                            <m:r>
                              <a:rPr lang="en-US" altLang="zh-CN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p>
                              <m:sSup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TW" i="1">
                                    <a:latin typeface="Cambria Math"/>
                                    <a:ea typeface="Cambria Math"/>
                                  </a:rPr>
                                  <m:t>ℏ</m:t>
                                </m:r>
                              </m:e>
                              <m:sup>
                                <m:r>
                                  <a:rPr lang="en-US" altLang="zh-CN" i="1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altLang="zh-CN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den>
                    </m:f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𝐹</m:t>
                        </m:r>
                      </m:sub>
                    </m:sSub>
                  </m:oMath>
                </a14:m>
                <a:r>
                  <a:rPr lang="zh-TW" altLang="en-US" dirty="0"/>
                  <a:t>。將此值記為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zh-TW" altLang="en-US" dirty="0"/>
                  <a:t>。</a:t>
                </a:r>
              </a:p>
            </p:txBody>
          </p:sp>
        </mc:Choice>
        <mc:Fallback xmlns="">
          <p:sp>
            <p:nvSpPr>
              <p:cNvPr id="22" name="文字方塊 11">
                <a:extLst>
                  <a:ext uri="{FF2B5EF4-FFF2-40B4-BE49-F238E27FC236}">
                    <a16:creationId xmlns:a16="http://schemas.microsoft.com/office/drawing/2014/main" id="{57406328-34F0-BD97-FE9E-45BEBBEF98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088" y="5430004"/>
                <a:ext cx="7898530" cy="524182"/>
              </a:xfrm>
              <a:prstGeom prst="rect">
                <a:avLst/>
              </a:prstGeom>
              <a:blipFill>
                <a:blip r:embed="rId8"/>
                <a:stretch>
                  <a:fillRect l="-642" b="-714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C4A1859-7603-331E-5825-CC3EF96500F7}"/>
                  </a:ext>
                </a:extLst>
              </p:cNvPr>
              <p:cNvSpPr txBox="1"/>
              <p:nvPr/>
            </p:nvSpPr>
            <p:spPr bwMode="auto">
              <a:xfrm>
                <a:off x="846088" y="5965745"/>
                <a:ext cx="813077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solidFill>
                      <a:srgbClr val="FF0000"/>
                    </a:solidFill>
                  </a:rPr>
                  <a:t>對應的點就在一半徑為</a:t>
                </a:r>
                <a14:m>
                  <m:oMath xmlns:m="http://schemas.openxmlformats.org/officeDocument/2006/math">
                    <m:r>
                      <a:rPr lang="en-US" altLang="zh-TW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zh-TW" altLang="en-US" dirty="0">
                    <a:solidFill>
                      <a:srgbClr val="FF0000"/>
                    </a:solidFill>
                  </a:rPr>
                  <a:t>的球內，因</a:t>
                </a:r>
                <a:r>
                  <a:rPr lang="zh-TW" altLang="en-US" sz="1800" dirty="0">
                    <a:solidFill>
                      <a:srgbClr val="FF0000"/>
                    </a:solidFill>
                  </a:rPr>
                  <a:t>狀態分佈密度是</a:t>
                </a:r>
                <a14:m>
                  <m:oMath xmlns:m="http://schemas.openxmlformats.org/officeDocument/2006/math">
                    <m:r>
                      <a:rPr lang="en-US" altLang="zh-TW" sz="1800" i="1" dirty="0">
                        <a:solidFill>
                          <a:srgbClr val="FF0000"/>
                        </a:solidFill>
                        <a:latin typeface="Cambria Math"/>
                      </a:rPr>
                      <m:t>1</m:t>
                    </m:r>
                  </m:oMath>
                </a14:m>
                <a:r>
                  <a:rPr lang="zh-TW" altLang="en-US" dirty="0">
                    <a:solidFill>
                      <a:srgbClr val="FF0000"/>
                    </a:solidFill>
                  </a:rPr>
                  <a:t>，球體積就是狀態數目。</a:t>
                </a:r>
                <a:endParaRPr lang="en-TW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C4A1859-7603-331E-5825-CC3EF96500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46088" y="5965745"/>
                <a:ext cx="8130774" cy="369332"/>
              </a:xfrm>
              <a:prstGeom prst="rect">
                <a:avLst/>
              </a:prstGeom>
              <a:blipFill>
                <a:blip r:embed="rId9"/>
                <a:stretch>
                  <a:fillRect l="-623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040723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1F51013-2841-1E57-A2C1-7477F7A177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935" y="1011171"/>
            <a:ext cx="2376264" cy="24604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E22EEFA-7CB0-71F6-0C45-4765B6CE5754}"/>
                  </a:ext>
                </a:extLst>
              </p:cNvPr>
              <p:cNvSpPr txBox="1"/>
              <p:nvPr/>
            </p:nvSpPr>
            <p:spPr bwMode="auto">
              <a:xfrm>
                <a:off x="1043608" y="276784"/>
                <a:ext cx="712879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solidFill>
                      <a:srgbClr val="FF0000"/>
                    </a:solidFill>
                  </a:rPr>
                  <a:t>有電子佔據的態，對應的點就在一半徑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zh-TW" altLang="en-US" dirty="0">
                    <a:solidFill>
                      <a:srgbClr val="FF0000"/>
                    </a:solidFill>
                  </a:rPr>
                  <a:t>的八分之一球內，</a:t>
                </a:r>
                <a:endParaRPr lang="en-TW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E22EEFA-7CB0-71F6-0C45-4765B6CE57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3608" y="276784"/>
                <a:ext cx="7128792" cy="369332"/>
              </a:xfrm>
              <a:prstGeom prst="rect">
                <a:avLst/>
              </a:prstGeom>
              <a:blipFill>
                <a:blip r:embed="rId3"/>
                <a:stretch>
                  <a:fillRect l="-712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145333D-66F3-6AB7-F26F-41E3026E8D53}"/>
                  </a:ext>
                </a:extLst>
              </p:cNvPr>
              <p:cNvSpPr txBox="1"/>
              <p:nvPr/>
            </p:nvSpPr>
            <p:spPr bwMode="auto">
              <a:xfrm>
                <a:off x="1043608" y="644520"/>
                <a:ext cx="633670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solidFill>
                      <a:srgbClr val="FF0000"/>
                    </a:solidFill>
                  </a:rPr>
                  <a:t>因</a:t>
                </a:r>
                <a:r>
                  <a:rPr lang="zh-TW" altLang="en-US" sz="1800" dirty="0">
                    <a:solidFill>
                      <a:srgbClr val="FF0000"/>
                    </a:solidFill>
                  </a:rPr>
                  <a:t>狀態分佈的密度是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solidFill>
                          <a:srgbClr val="FF0000"/>
                        </a:solidFill>
                        <a:latin typeface="Cambria Math"/>
                      </a:rPr>
                      <m:t>1</m:t>
                    </m:r>
                  </m:oMath>
                </a14:m>
                <a:r>
                  <a:rPr lang="zh-TW" altLang="en-US" dirty="0">
                    <a:solidFill>
                      <a:srgbClr val="FF0000"/>
                    </a:solidFill>
                  </a:rPr>
                  <a:t>，八分之一球的體積就是狀態數目。</a:t>
                </a:r>
                <a:endParaRPr lang="en-TW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145333D-66F3-6AB7-F26F-41E3026E8D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3608" y="644520"/>
                <a:ext cx="6336704" cy="369332"/>
              </a:xfrm>
              <a:prstGeom prst="rect">
                <a:avLst/>
              </a:prstGeom>
              <a:blipFill>
                <a:blip r:embed="rId4"/>
                <a:stretch>
                  <a:fillRect l="-800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1F487AD-01F9-242B-D463-ECC56EDFB52E}"/>
                  </a:ext>
                </a:extLst>
              </p:cNvPr>
              <p:cNvSpPr txBox="1"/>
              <p:nvPr/>
            </p:nvSpPr>
            <p:spPr bwMode="auto">
              <a:xfrm>
                <a:off x="3788442" y="1196379"/>
                <a:ext cx="2213619" cy="86946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8</m:t>
                          </m:r>
                        </m:den>
                      </m:f>
                      <m:nary>
                        <m:naryPr>
                          <m:limLoc m:val="undOvr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naryPr>
                        <m:sub>
                          <m:sSup>
                            <m:sSupPr>
                              <m:ctrlPr>
                                <a:rPr lang="en-US" altLang="zh-CN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en-US" altLang="zh-CN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CN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&lt;</m:t>
                          </m:r>
                          <m:sSup>
                            <m:sSupPr>
                              <m:ctrlPr>
                                <a:rPr lang="en-US" altLang="zh-TW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en-US" altLang="zh-TW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sub>
                        <m:sup/>
                        <m:e>
                          <m:sSup>
                            <m:sSupPr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3</m:t>
                              </m:r>
                            </m:sup>
                          </m:sSup>
                          <m:acc>
                            <m:accPr>
                              <m:chr m:val="⃗"/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𝑛</m:t>
                              </m:r>
                            </m:e>
                          </m:acc>
                        </m:e>
                      </m:nary>
                      <m:r>
                        <a:rPr lang="en-US" b="0" i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8</m:t>
                          </m:r>
                        </m:den>
                      </m:f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3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𝜋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1F487AD-01F9-242B-D463-ECC56EDFB5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88442" y="1196379"/>
                <a:ext cx="2213619" cy="869469"/>
              </a:xfrm>
              <a:prstGeom prst="rect">
                <a:avLst/>
              </a:prstGeom>
              <a:blipFill>
                <a:blip r:embed="rId5"/>
                <a:stretch>
                  <a:fillRect l="-26286" t="-115942" r="-571" b="-18260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>
                <a:extLst>
                  <a:ext uri="{FF2B5EF4-FFF2-40B4-BE49-F238E27FC236}">
                    <a16:creationId xmlns:a16="http://schemas.microsoft.com/office/drawing/2014/main" id="{C262FC05-7900-888E-5C19-1626E364A24A}"/>
                  </a:ext>
                </a:extLst>
              </p:cNvPr>
              <p:cNvSpPr txBox="1"/>
              <p:nvPr/>
            </p:nvSpPr>
            <p:spPr bwMode="auto">
              <a:xfrm>
                <a:off x="1043608" y="3429504"/>
                <a:ext cx="682861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dirty="0"/>
                  <a:t>能量低於費米能量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𝐹</m:t>
                        </m:r>
                      </m:sub>
                    </m:sSub>
                  </m:oMath>
                </a14:m>
                <a:r>
                  <a:rPr lang="zh-TW" altLang="en-US" dirty="0"/>
                  <a:t>的能態的數目乘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zh-TW" altLang="en-US" dirty="0"/>
                  <a:t>就是電子個數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zh-TW" altLang="en-US" sz="1800" dirty="0"/>
                  <a:t>。</a:t>
                </a:r>
              </a:p>
            </p:txBody>
          </p:sp>
        </mc:Choice>
        <mc:Fallback xmlns="">
          <p:sp>
            <p:nvSpPr>
              <p:cNvPr id="4" name="文字方塊 3">
                <a:extLst>
                  <a:ext uri="{FF2B5EF4-FFF2-40B4-BE49-F238E27FC236}">
                    <a16:creationId xmlns:a16="http://schemas.microsoft.com/office/drawing/2014/main" id="{C262FC05-7900-888E-5C19-1626E364A2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3608" y="3429504"/>
                <a:ext cx="6828619" cy="369332"/>
              </a:xfrm>
              <a:prstGeom prst="rect">
                <a:avLst/>
              </a:prstGeom>
              <a:blipFill>
                <a:blip r:embed="rId6"/>
                <a:stretch>
                  <a:fillRect l="-743"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22DA468-AC16-F539-8C6B-0188F80596F1}"/>
                  </a:ext>
                </a:extLst>
              </p:cNvPr>
              <p:cNvSpPr txBox="1"/>
              <p:nvPr/>
            </p:nvSpPr>
            <p:spPr bwMode="auto">
              <a:xfrm>
                <a:off x="1116505" y="3781939"/>
                <a:ext cx="5677515" cy="781111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𝑁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=2∙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6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𝜋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2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6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𝜋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𝑚</m:t>
                                  </m:r>
                                  <m:sSup>
                                    <m:sSup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e>
                                    <m:sup>
                                      <m:r>
                                        <a:rPr lang="en-US" altLang="zh-CN" i="1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sSup>
                                        <m:sSupPr>
                                          <m:ctrlPr>
                                            <a:rPr lang="en-US" altLang="zh-CN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zh-TW" i="1">
                                              <a:latin typeface="Cambria Math"/>
                                              <a:ea typeface="Cambria Math"/>
                                            </a:rPr>
                                            <m:t>ℏ</m:t>
                                          </m:r>
                                        </m:e>
                                        <m:sup>
                                          <m:r>
                                            <a:rPr lang="en-US" altLang="zh-CN" i="1">
                                              <a:latin typeface="Cambria Math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𝜋</m:t>
                                      </m:r>
                                    </m:e>
                                    <m:sup>
                                      <m:r>
                                        <a:rPr lang="en-US" altLang="zh-CN" i="1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𝐹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3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𝜋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𝑚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sSup>
                                        <m:sSupPr>
                                          <m:ctrlPr>
                                            <a:rPr lang="en-US" altLang="zh-CN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zh-TW" i="1">
                                              <a:latin typeface="Cambria Math"/>
                                              <a:ea typeface="Cambria Math"/>
                                            </a:rPr>
                                            <m:t>ℏ</m:t>
                                          </m:r>
                                        </m:e>
                                        <m:sup>
                                          <m:r>
                                            <a:rPr lang="en-US" altLang="zh-CN" i="1">
                                              <a:latin typeface="Cambria Math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𝜋</m:t>
                                      </m:r>
                                    </m:e>
                                    <m:sup>
                                      <m:r>
                                        <a:rPr lang="en-US" altLang="zh-CN" i="1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𝐹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22DA468-AC16-F539-8C6B-0188F80596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16505" y="3781939"/>
                <a:ext cx="5677515" cy="78111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2085E2D-3395-9DF6-C51B-E24E1E3EB798}"/>
                  </a:ext>
                </a:extLst>
              </p:cNvPr>
              <p:cNvSpPr txBox="1"/>
              <p:nvPr/>
            </p:nvSpPr>
            <p:spPr bwMode="auto">
              <a:xfrm>
                <a:off x="1120950" y="4679871"/>
                <a:ext cx="3597763" cy="679417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𝐹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𝜋</m:t>
                                  </m:r>
                                </m:den>
                              </m:f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𝑁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e>
                                    <m:sup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𝜋</m:t>
                                  </m:r>
                                </m:den>
                              </m:f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2085E2D-3395-9DF6-C51B-E24E1E3EB7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20950" y="4679871"/>
                <a:ext cx="3597763" cy="679417"/>
              </a:xfrm>
              <a:prstGeom prst="rect">
                <a:avLst/>
              </a:prstGeom>
              <a:blipFill>
                <a:blip r:embed="rId8"/>
                <a:stretch>
                  <a:fillRect b="-925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250AF0A-42AA-B7DB-E02A-EF4D090BDE8A}"/>
                  </a:ext>
                </a:extLst>
              </p:cNvPr>
              <p:cNvSpPr txBox="1"/>
              <p:nvPr/>
            </p:nvSpPr>
            <p:spPr bwMode="auto">
              <a:xfrm>
                <a:off x="1772007" y="1236089"/>
                <a:ext cx="325455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endParaRPr lang="en-TW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250AF0A-42AA-B7DB-E02A-EF4D090BDE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72007" y="1236089"/>
                <a:ext cx="325455" cy="30777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795EC3D-0DC5-375C-CE64-0F0FA36E5D77}"/>
                  </a:ext>
                </a:extLst>
              </p:cNvPr>
              <p:cNvSpPr txBox="1"/>
              <p:nvPr/>
            </p:nvSpPr>
            <p:spPr bwMode="auto">
              <a:xfrm>
                <a:off x="4718713" y="4884730"/>
                <a:ext cx="381642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𝐹</m:t>
                        </m:r>
                      </m:sub>
                    </m:sSub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由單位體積電子數決定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795EC3D-0DC5-375C-CE64-0F0FA36E5D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18713" y="4884730"/>
                <a:ext cx="3816424" cy="369332"/>
              </a:xfrm>
              <a:prstGeom prst="rect">
                <a:avLst/>
              </a:prstGeom>
              <a:blipFill>
                <a:blip r:embed="rId10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6C39FF4-BEEF-7595-B34F-84FD60DA4914}"/>
                  </a:ext>
                </a:extLst>
              </p:cNvPr>
              <p:cNvSpPr txBox="1"/>
              <p:nvPr/>
            </p:nvSpPr>
            <p:spPr bwMode="auto">
              <a:xfrm>
                <a:off x="7599032" y="4748352"/>
                <a:ext cx="936105" cy="61093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𝑁</m:t>
                          </m:r>
                        </m:num>
                        <m:den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𝑉</m:t>
                          </m:r>
                        </m:den>
                      </m:f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6C39FF4-BEEF-7595-B34F-84FD60DA49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99032" y="4748352"/>
                <a:ext cx="936105" cy="610936"/>
              </a:xfrm>
              <a:prstGeom prst="rect">
                <a:avLst/>
              </a:prstGeom>
              <a:blipFill>
                <a:blip r:embed="rId11"/>
                <a:stretch>
                  <a:fillRect b="-408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2BEA946-584C-5CB8-4944-349B46CD5C57}"/>
                  </a:ext>
                </a:extLst>
              </p:cNvPr>
              <p:cNvSpPr txBox="1"/>
              <p:nvPr/>
            </p:nvSpPr>
            <p:spPr bwMode="auto">
              <a:xfrm>
                <a:off x="6389647" y="1349025"/>
                <a:ext cx="1791072" cy="648191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CN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US" altLang="zh-CN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altLang="zh-CN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CN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b>
                        <m:sSubPr>
                          <m:ctrlPr>
                            <a:rPr lang="en-US" altLang="zh-TW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𝐹</m:t>
                          </m:r>
                        </m:sub>
                      </m:sSub>
                      <m:r>
                        <a:rPr lang="en-US" altLang="zh-TW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sSup>
                        <m:sSupPr>
                          <m:ctrlPr>
                            <a:rPr lang="en-US" altLang="zh-TW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US" altLang="zh-TW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2BEA946-584C-5CB8-4944-349B46CD5C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89647" y="1349025"/>
                <a:ext cx="1791072" cy="648191"/>
              </a:xfrm>
              <a:prstGeom prst="rect">
                <a:avLst/>
              </a:prstGeom>
              <a:blipFill>
                <a:blip r:embed="rId12"/>
                <a:stretch>
                  <a:fillRect b="-384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E57CEE8-A1D2-9070-AF1F-636C453926B6}"/>
                  </a:ext>
                </a:extLst>
              </p:cNvPr>
              <p:cNvSpPr txBox="1"/>
              <p:nvPr/>
            </p:nvSpPr>
            <p:spPr bwMode="auto">
              <a:xfrm>
                <a:off x="1124733" y="5368561"/>
                <a:ext cx="302433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以銅為例，代入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𝑛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，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E57CEE8-A1D2-9070-AF1F-636C453926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24733" y="5368561"/>
                <a:ext cx="3024336" cy="369332"/>
              </a:xfrm>
              <a:prstGeom prst="rect">
                <a:avLst/>
              </a:prstGeom>
              <a:blipFill>
                <a:blip r:embed="rId13"/>
                <a:stretch>
                  <a:fillRect l="-1674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253250F-3F05-A8CE-706A-FB037E0887BB}"/>
                  </a:ext>
                </a:extLst>
              </p:cNvPr>
              <p:cNvSpPr txBox="1"/>
              <p:nvPr/>
            </p:nvSpPr>
            <p:spPr bwMode="auto">
              <a:xfrm>
                <a:off x="3221343" y="5368561"/>
                <a:ext cx="232815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𝐹</m:t>
                          </m:r>
                        </m:sub>
                      </m:sSub>
                      <m:r>
                        <a:rPr lang="en-US" altLang="zh-TW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altLang="zh-TW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7</m:t>
                      </m:r>
                      <m:r>
                        <a:rPr lang="en-US" altLang="zh-TW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TW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eV</m:t>
                      </m:r>
                      <m:r>
                        <a:rPr lang="en-US" altLang="zh-TW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altLang="zh-TW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</m:t>
                      </m:r>
                      <m:r>
                        <a:rPr lang="en-US" altLang="zh-TW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∙80000 </m:t>
                      </m:r>
                      <m:r>
                        <m:rPr>
                          <m:sty m:val="p"/>
                        </m:rPr>
                        <a:rPr lang="en-US" altLang="zh-TW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K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253250F-3F05-A8CE-706A-FB037E0887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21343" y="5368561"/>
                <a:ext cx="2328154" cy="369332"/>
              </a:xfrm>
              <a:prstGeom prst="rect">
                <a:avLst/>
              </a:prstGeom>
              <a:blipFill>
                <a:blip r:embed="rId14"/>
                <a:stretch>
                  <a:fillRect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373C752-8BC7-BC9A-B96F-E4DA319788C9}"/>
                  </a:ext>
                </a:extLst>
              </p:cNvPr>
              <p:cNvSpPr txBox="1"/>
              <p:nvPr/>
            </p:nvSpPr>
            <p:spPr bwMode="auto">
              <a:xfrm>
                <a:off x="5549497" y="5399896"/>
                <a:ext cx="339436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solidFill>
                      <a:srgbClr val="FF0000"/>
                    </a:solidFill>
                  </a:rPr>
                  <a:t>費米能量</a:t>
                </a:r>
                <a:r>
                  <a:rPr lang="en-TW" dirty="0">
                    <a:solidFill>
                      <a:srgbClr val="FF0000"/>
                    </a:solidFill>
                  </a:rPr>
                  <a:t>高達</a:t>
                </a:r>
                <a14:m>
                  <m:oMath xmlns:m="http://schemas.openxmlformats.org/officeDocument/2006/math">
                    <m:r>
                      <a:rPr lang="en-TW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80000</m:t>
                    </m:r>
                  </m:oMath>
                </a14:m>
                <a:r>
                  <a:rPr lang="en-TW" dirty="0">
                    <a:solidFill>
                      <a:srgbClr val="FF0000"/>
                    </a:solidFill>
                  </a:rPr>
                  <a:t>度的熱能。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373C752-8BC7-BC9A-B96F-E4DA319788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49497" y="5399896"/>
                <a:ext cx="3394364" cy="369332"/>
              </a:xfrm>
              <a:prstGeom prst="rect">
                <a:avLst/>
              </a:prstGeom>
              <a:blipFill>
                <a:blip r:embed="rId15"/>
                <a:stretch>
                  <a:fillRect l="-1487"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9D167D2-ED75-C27C-A1CD-A3B55964022E}"/>
                  </a:ext>
                </a:extLst>
              </p:cNvPr>
              <p:cNvSpPr txBox="1"/>
              <p:nvPr/>
            </p:nvSpPr>
            <p:spPr bwMode="auto">
              <a:xfrm>
                <a:off x="1124733" y="5723931"/>
                <a:ext cx="267273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電子速度高達</a:t>
                </a:r>
                <a14:m>
                  <m:oMath xmlns:m="http://schemas.openxmlformats.org/officeDocument/2006/math">
                    <m:r>
                      <a:rPr lang="en-TW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0.1</m:t>
                    </m:r>
                    <m:r>
                      <a:rPr lang="en-TW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𝑐</m:t>
                    </m:r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9D167D2-ED75-C27C-A1CD-A3B5596402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24733" y="5723931"/>
                <a:ext cx="2672735" cy="369332"/>
              </a:xfrm>
              <a:prstGeom prst="rect">
                <a:avLst/>
              </a:prstGeom>
              <a:blipFill>
                <a:blip r:embed="rId16"/>
                <a:stretch>
                  <a:fillRect l="-1887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8161EFB6-275F-91E8-7079-E03C9939D342}"/>
              </a:ext>
            </a:extLst>
          </p:cNvPr>
          <p:cNvSpPr txBox="1"/>
          <p:nvPr/>
        </p:nvSpPr>
        <p:spPr bwMode="auto">
          <a:xfrm>
            <a:off x="1116505" y="6117897"/>
            <a:ext cx="774515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這表示電子氣在溫度為零，能量最低時，電子必然是充滿動能！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C252656-F56F-58FD-98A5-7F4E9744F3E1}"/>
              </a:ext>
            </a:extLst>
          </p:cNvPr>
          <p:cNvSpPr txBox="1"/>
          <p:nvPr/>
        </p:nvSpPr>
        <p:spPr bwMode="auto">
          <a:xfrm>
            <a:off x="1120950" y="6457669"/>
            <a:ext cx="22322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民主的活力？</a:t>
            </a:r>
            <a:r>
              <a:rPr lang="en-TW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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77F8587-2159-E8B6-5B2A-28DF7165FFF6}"/>
              </a:ext>
            </a:extLst>
          </p:cNvPr>
          <p:cNvSpPr txBox="1"/>
          <p:nvPr/>
        </p:nvSpPr>
        <p:spPr bwMode="auto">
          <a:xfrm>
            <a:off x="2919831" y="6453785"/>
            <a:ext cx="176849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量子驚奇！</a:t>
            </a:r>
          </a:p>
        </p:txBody>
      </p:sp>
    </p:spTree>
    <p:extLst>
      <p:ext uri="{BB962C8B-B14F-4D97-AF65-F5344CB8AC3E}">
        <p14:creationId xmlns:p14="http://schemas.microsoft.com/office/powerpoint/2010/main" val="4219000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8" grpId="0" animBg="1"/>
      <p:bldP spid="11" grpId="0"/>
      <p:bldP spid="12" grpId="0" animBg="1"/>
      <p:bldP spid="9" grpId="0"/>
      <p:bldP spid="15" grpId="0"/>
      <p:bldP spid="17" grpId="0"/>
      <p:bldP spid="18" grpId="0"/>
      <p:bldP spid="14" grpId="0"/>
      <p:bldP spid="16" grpId="0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429F3CF-17FC-FD66-8585-8E59AB1FD2C2}"/>
              </a:ext>
            </a:extLst>
          </p:cNvPr>
          <p:cNvSpPr txBox="1"/>
          <p:nvPr/>
        </p:nvSpPr>
        <p:spPr bwMode="auto">
          <a:xfrm>
            <a:off x="3435863" y="195541"/>
            <a:ext cx="15841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Fermi Surface</a:t>
            </a:r>
          </a:p>
        </p:txBody>
      </p:sp>
      <p:pic>
        <p:nvPicPr>
          <p:cNvPr id="1028" name="Picture 4" descr="3: Fermi Sphere and Fermi Surface. | Download Scientific Diagram">
            <a:extLst>
              <a:ext uri="{FF2B5EF4-FFF2-40B4-BE49-F238E27FC236}">
                <a16:creationId xmlns:a16="http://schemas.microsoft.com/office/drawing/2014/main" id="{7B075EA7-EF78-AC83-0F47-8558A8AAD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310624"/>
            <a:ext cx="2605158" cy="2236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2">
                <a:extLst>
                  <a:ext uri="{FF2B5EF4-FFF2-40B4-BE49-F238E27FC236}">
                    <a16:creationId xmlns:a16="http://schemas.microsoft.com/office/drawing/2014/main" id="{851F0B76-6B7A-7571-8552-142DE59458EC}"/>
                  </a:ext>
                </a:extLst>
              </p:cNvPr>
              <p:cNvSpPr txBox="1"/>
              <p:nvPr/>
            </p:nvSpPr>
            <p:spPr>
              <a:xfrm>
                <a:off x="681160" y="1303175"/>
                <a:ext cx="3509238" cy="56297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𝑘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b="0" i="1" smtClean="0">
                              <a:latin typeface="Cambria Math"/>
                            </a:rPr>
                            <m:t>𝜋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𝐿</m:t>
                          </m:r>
                        </m:den>
                      </m:f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sub>
                      </m:sSub>
                      <m:r>
                        <a:rPr lang="zh-TW" altLang="en-US" b="0" i="1" smtClean="0">
                          <a:latin typeface="Cambria Math"/>
                        </a:rPr>
                        <m:t>    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𝑘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𝑦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𝜋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𝐿</m:t>
                          </m:r>
                        </m:den>
                      </m:f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𝑦</m:t>
                          </m:r>
                        </m:sub>
                      </m:sSub>
                      <m:r>
                        <a:rPr lang="zh-TW" altLang="en-US" b="0" i="1" smtClean="0">
                          <a:latin typeface="Cambria Math"/>
                        </a:rPr>
                        <m:t>   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𝑘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𝑧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𝜋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𝐿</m:t>
                          </m:r>
                        </m:den>
                      </m:f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1" name="文字方塊 2">
                <a:extLst>
                  <a:ext uri="{FF2B5EF4-FFF2-40B4-BE49-F238E27FC236}">
                    <a16:creationId xmlns:a16="http://schemas.microsoft.com/office/drawing/2014/main" id="{851F0B76-6B7A-7571-8552-142DE59458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160" y="1303175"/>
                <a:ext cx="3509238" cy="562975"/>
              </a:xfrm>
              <a:prstGeom prst="rect">
                <a:avLst/>
              </a:prstGeom>
              <a:blipFill>
                <a:blip r:embed="rId6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8AD0DEC-AD18-472B-8B5E-EA2DFEB8D2C7}"/>
                  </a:ext>
                </a:extLst>
              </p:cNvPr>
              <p:cNvSpPr txBox="1"/>
              <p:nvPr/>
            </p:nvSpPr>
            <p:spPr>
              <a:xfrm>
                <a:off x="4227951" y="1379509"/>
                <a:ext cx="4705273" cy="4103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 err="1"/>
                  <a:t>角波數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/>
                          </a:rPr>
                          <m:t>𝑘</m:t>
                        </m:r>
                      </m:e>
                    </m:acc>
                  </m:oMath>
                </a14:m>
                <a:r>
                  <a:rPr lang="en-GB" dirty="0" err="1"/>
                  <a:t>是一個向量，標記電子的狀態</a:t>
                </a:r>
                <a:r>
                  <a:rPr lang="en-GB" dirty="0"/>
                  <a:t>：</a:t>
                </a:r>
                <a:endParaRPr lang="en-TW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8AD0DEC-AD18-472B-8B5E-EA2DFEB8D2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7951" y="1379509"/>
                <a:ext cx="4705273" cy="410305"/>
              </a:xfrm>
              <a:prstGeom prst="rect">
                <a:avLst/>
              </a:prstGeom>
              <a:blipFill>
                <a:blip r:embed="rId7"/>
                <a:stretch>
                  <a:fillRect l="-1348" b="-20588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4">
                <a:extLst>
                  <a:ext uri="{FF2B5EF4-FFF2-40B4-BE49-F238E27FC236}">
                    <a16:creationId xmlns:a16="http://schemas.microsoft.com/office/drawing/2014/main" id="{8E6320CD-E8E6-A77E-CC9C-02D2759604D4}"/>
                  </a:ext>
                </a:extLst>
              </p:cNvPr>
              <p:cNvSpPr txBox="1"/>
              <p:nvPr/>
            </p:nvSpPr>
            <p:spPr bwMode="auto">
              <a:xfrm>
                <a:off x="681160" y="593626"/>
                <a:ext cx="7680499" cy="57246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func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e>
                      </m:func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sub>
                                  </m:sSub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</m:e>
                      </m:func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func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e>
                      </m:func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3" name="文字方塊 14">
                <a:extLst>
                  <a:ext uri="{FF2B5EF4-FFF2-40B4-BE49-F238E27FC236}">
                    <a16:creationId xmlns:a16="http://schemas.microsoft.com/office/drawing/2014/main" id="{8E6320CD-E8E6-A77E-CC9C-02D2759604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1160" y="593626"/>
                <a:ext cx="7680499" cy="572464"/>
              </a:xfrm>
              <a:prstGeom prst="rect">
                <a:avLst/>
              </a:prstGeom>
              <a:blipFill>
                <a:blip r:embed="rId8"/>
                <a:stretch>
                  <a:fillRect b="-434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CF65ABC8-A585-CA25-3EC8-7BB16AA55340}"/>
              </a:ext>
            </a:extLst>
          </p:cNvPr>
          <p:cNvSpPr txBox="1"/>
          <p:nvPr/>
        </p:nvSpPr>
        <p:spPr bwMode="auto">
          <a:xfrm>
            <a:off x="611102" y="1885073"/>
            <a:ext cx="79213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有電子佔據的態就在一個球內！此球面是能量最高的邊界，就稱為費米面！</a:t>
            </a:r>
          </a:p>
        </p:txBody>
      </p:sp>
      <p:pic>
        <p:nvPicPr>
          <p:cNvPr id="1030" name="Picture 6" descr="undefined">
            <a:extLst>
              <a:ext uri="{FF2B5EF4-FFF2-40B4-BE49-F238E27FC236}">
                <a16:creationId xmlns:a16="http://schemas.microsoft.com/office/drawing/2014/main" id="{1DD9A952-7998-F68E-21EF-DA28DEE51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8013" y="4575913"/>
            <a:ext cx="2762761" cy="2014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3862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Z:\Dropbox\Documents\課程\Young\Chapter42\A_Images\A_Figures_and_Photos\42_19_Figu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841"/>
          <a:stretch/>
        </p:blipFill>
        <p:spPr bwMode="auto">
          <a:xfrm>
            <a:off x="1404228" y="1679670"/>
            <a:ext cx="2880320" cy="3337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 bwMode="auto">
          <a:xfrm>
            <a:off x="3742084" y="1082015"/>
            <a:ext cx="16598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絕緣體</a:t>
            </a:r>
            <a:r>
              <a:rPr lang="zh-TW" altLang="en-US" dirty="0"/>
              <a:t>與導體</a:t>
            </a:r>
            <a:endParaRPr lang="zh-TW" altLang="en-US" sz="1800" dirty="0"/>
          </a:p>
        </p:txBody>
      </p:sp>
      <p:pic>
        <p:nvPicPr>
          <p:cNvPr id="6" name="Picture 2" descr="Z:\Dropbox\Documents\課程\Young\Chapter42\A_Images\A_Figures_and_Photos\42_19_Figu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28" r="-2387"/>
          <a:stretch/>
        </p:blipFill>
        <p:spPr bwMode="auto">
          <a:xfrm>
            <a:off x="4859453" y="1692990"/>
            <a:ext cx="2880320" cy="3337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字方塊 5"/>
          <p:cNvSpPr txBox="1">
            <a:spLocks noChangeArrowheads="1"/>
          </p:cNvSpPr>
          <p:nvPr/>
        </p:nvSpPr>
        <p:spPr bwMode="auto">
          <a:xfrm>
            <a:off x="784340" y="5094928"/>
            <a:ext cx="81662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如果電子未填滿能帶（稱</a:t>
            </a:r>
            <a:r>
              <a:rPr lang="en-US" altLang="zh-TW" sz="1800" dirty="0"/>
              <a:t>Conduction</a:t>
            </a:r>
            <a:r>
              <a:rPr lang="zh-TW" altLang="en-US" sz="1800" dirty="0"/>
              <a:t>）</a:t>
            </a:r>
            <a:r>
              <a:rPr lang="en-US" altLang="zh-TW" sz="1800" dirty="0"/>
              <a:t> </a:t>
            </a:r>
            <a:r>
              <a:rPr lang="zh-TW" altLang="en-US" sz="1800" dirty="0"/>
              <a:t>，未滿能帶內的電子很容易改變狀態。</a:t>
            </a:r>
          </a:p>
        </p:txBody>
      </p:sp>
      <p:sp>
        <p:nvSpPr>
          <p:cNvPr id="8" name="文字方塊 7"/>
          <p:cNvSpPr txBox="1"/>
          <p:nvPr/>
        </p:nvSpPr>
        <p:spPr bwMode="auto">
          <a:xfrm>
            <a:off x="784340" y="5528315"/>
            <a:ext cx="78213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這些電子非常自由，可以移動。這樣的固體就可以導電，就是導體。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7248BCDA-8619-B94D-AA8F-2CA94390E584}"/>
                  </a:ext>
                </a:extLst>
              </p:cNvPr>
              <p:cNvSpPr txBox="1"/>
              <p:nvPr/>
            </p:nvSpPr>
            <p:spPr bwMode="auto">
              <a:xfrm>
                <a:off x="3487431" y="3861048"/>
                <a:ext cx="70839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</m:t>
                      </m:r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5</m:t>
                      </m:r>
                      <m:r>
                        <m:rPr>
                          <m:nor/>
                        </m:rPr>
                        <a:rPr kumimoji="1" lang="en-US" altLang="zh-TW" sz="1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eV</m:t>
                      </m:r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7248BCDA-8619-B94D-AA8F-2CA94390E5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87431" y="3861048"/>
                <a:ext cx="708399" cy="369332"/>
              </a:xfrm>
              <a:prstGeom prst="rect">
                <a:avLst/>
              </a:prstGeom>
              <a:blipFill>
                <a:blip r:embed="rId3"/>
                <a:stretch>
                  <a:fillRect r="-877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760967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21CAE80-677B-E1EC-5FF2-2D21C608214E}"/>
                  </a:ext>
                </a:extLst>
              </p:cNvPr>
              <p:cNvSpPr txBox="1"/>
              <p:nvPr/>
            </p:nvSpPr>
            <p:spPr bwMode="auto">
              <a:xfrm>
                <a:off x="611560" y="260648"/>
                <a:ext cx="691276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有了這個圖像，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zh-TW" altLang="en-US" dirty="0"/>
                  <a:t>個電子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總能量也能計算。已知定態的能量為：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21CAE80-677B-E1EC-5FF2-2D21C60821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1560" y="260648"/>
                <a:ext cx="6912768" cy="369332"/>
              </a:xfrm>
              <a:prstGeom prst="rect">
                <a:avLst/>
              </a:prstGeom>
              <a:blipFill>
                <a:blip r:embed="rId2"/>
                <a:stretch>
                  <a:fillRect l="-734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439DAAD-9B38-818A-3FDB-710AB41F76D9}"/>
                  </a:ext>
                </a:extLst>
              </p:cNvPr>
              <p:cNvSpPr txBox="1"/>
              <p:nvPr/>
            </p:nvSpPr>
            <p:spPr bwMode="auto">
              <a:xfrm>
                <a:off x="7023152" y="87516"/>
                <a:ext cx="1509288" cy="64812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𝐸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CN" i="1">
                              <a:latin typeface="Cambria Math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439DAAD-9B38-818A-3FDB-710AB41F76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23152" y="87516"/>
                <a:ext cx="1509288" cy="648126"/>
              </a:xfrm>
              <a:prstGeom prst="rect">
                <a:avLst/>
              </a:prstGeom>
              <a:blipFill>
                <a:blip r:embed="rId3"/>
                <a:stretch>
                  <a:fillRect b="-377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5">
                <a:extLst>
                  <a:ext uri="{FF2B5EF4-FFF2-40B4-BE49-F238E27FC236}">
                    <a16:creationId xmlns:a16="http://schemas.microsoft.com/office/drawing/2014/main" id="{3605DF21-D142-29CE-CB73-C2A61B74F935}"/>
                  </a:ext>
                </a:extLst>
              </p:cNvPr>
              <p:cNvSpPr/>
              <p:nvPr/>
            </p:nvSpPr>
            <p:spPr>
              <a:xfrm>
                <a:off x="625394" y="693762"/>
                <a:ext cx="8424936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能量接近在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/>
                      </a:rPr>
                      <m:t>𝐸</m:t>
                    </m:r>
                  </m:oMath>
                </a14:m>
                <a:r>
                  <a:rPr lang="zh-TW" altLang="en-US" dirty="0"/>
                  <a:t>與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/>
                      </a:rPr>
                      <m:t>𝐸</m:t>
                    </m:r>
                    <m:r>
                      <a:rPr lang="en-US" altLang="zh-TW" i="1" dirty="0">
                        <a:latin typeface="Cambria Math"/>
                      </a:rPr>
                      <m:t>+</m:t>
                    </m:r>
                    <m:r>
                      <a:rPr lang="en-US" altLang="zh-TW" i="1" dirty="0">
                        <a:latin typeface="Cambria Math"/>
                      </a:rPr>
                      <m:t>𝑑𝐸</m:t>
                    </m:r>
                  </m:oMath>
                </a14:m>
                <a:r>
                  <a:rPr lang="zh-TW" altLang="en-US" dirty="0"/>
                  <a:t>之間的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zh-TW" altLang="en-US" dirty="0"/>
                      <m:t>態</m:t>
                    </m:r>
                  </m:oMath>
                </a14:m>
                <a:r>
                  <a:rPr lang="zh-TW" altLang="en-US" dirty="0"/>
                  <a:t>，代表的點就位於半徑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zh-TW" altLang="en-US" dirty="0"/>
                  <a:t>、厚度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/>
                      </a:rPr>
                      <m:t>𝑑𝑛</m:t>
                    </m:r>
                  </m:oMath>
                </a14:m>
                <a:r>
                  <a:rPr lang="zh-TW" altLang="en-US" dirty="0"/>
                  <a:t>的球殼內。</a:t>
                </a:r>
              </a:p>
            </p:txBody>
          </p:sp>
        </mc:Choice>
        <mc:Fallback xmlns="">
          <p:sp>
            <p:nvSpPr>
              <p:cNvPr id="4" name="矩形 5">
                <a:extLst>
                  <a:ext uri="{FF2B5EF4-FFF2-40B4-BE49-F238E27FC236}">
                    <a16:creationId xmlns:a16="http://schemas.microsoft.com/office/drawing/2014/main" id="{3605DF21-D142-29CE-CB73-C2A61B74F9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394" y="693762"/>
                <a:ext cx="8424936" cy="369332"/>
              </a:xfrm>
              <a:prstGeom prst="rect">
                <a:avLst/>
              </a:prstGeom>
              <a:blipFill>
                <a:blip r:embed="rId4"/>
                <a:stretch>
                  <a:fillRect l="-602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FD0C57A0-D68C-A9CF-3AF4-2490DAAB93E6}"/>
              </a:ext>
            </a:extLst>
          </p:cNvPr>
          <p:cNvSpPr txBox="1"/>
          <p:nvPr/>
        </p:nvSpPr>
        <p:spPr bwMode="auto">
          <a:xfrm>
            <a:off x="625394" y="1109013"/>
            <a:ext cx="35865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dirty="0">
                <a:cs typeface="Times New Roman" pitchFamily="18" charset="0"/>
              </a:rPr>
              <a:t>球殼內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狀態數目就是球殼體積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14B4DA-F7E9-44DF-E362-73FEE53B3BC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70" t="2116" r="46310"/>
          <a:stretch/>
        </p:blipFill>
        <p:spPr>
          <a:xfrm>
            <a:off x="641214" y="3203074"/>
            <a:ext cx="2865935" cy="371733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8B2236F-F37E-4368-198F-7F9EB378C51D}"/>
                  </a:ext>
                </a:extLst>
              </p:cNvPr>
              <p:cNvSpPr txBox="1"/>
              <p:nvPr/>
            </p:nvSpPr>
            <p:spPr>
              <a:xfrm>
                <a:off x="2481166" y="4046204"/>
                <a:ext cx="792215" cy="23942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400" b="0" i="1" smtClean="0">
                          <a:latin typeface="Cambria Math" panose="02040503050406030204" pitchFamily="18" charset="0"/>
                          <a:ea typeface="Cambria Math"/>
                        </a:rPr>
                        <m:t>𝑛</m:t>
                      </m:r>
                      <m:r>
                        <a:rPr lang="en-US" altLang="zh-TW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ad>
                        <m:radPr>
                          <m:degHide m:val="on"/>
                          <m:ctrlPr>
                            <a:rPr lang="en-US" altLang="zh-TW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TW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</m:rad>
                    </m:oMath>
                  </m:oMathPara>
                </a14:m>
                <a:endParaRPr lang="en-TW" sz="1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8B2236F-F37E-4368-198F-7F9EB378C5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1166" y="4046204"/>
                <a:ext cx="792215" cy="239425"/>
              </a:xfrm>
              <a:prstGeom prst="rect">
                <a:avLst/>
              </a:prstGeom>
              <a:blipFill>
                <a:blip r:embed="rId6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CA67E43-B8B4-0D5B-59DB-028400780FBB}"/>
                  </a:ext>
                </a:extLst>
              </p:cNvPr>
              <p:cNvSpPr txBox="1"/>
              <p:nvPr/>
            </p:nvSpPr>
            <p:spPr>
              <a:xfrm>
                <a:off x="2714935" y="4285629"/>
                <a:ext cx="792214" cy="38517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TW" sz="1200" b="0" i="1" smtClean="0">
                          <a:latin typeface="Cambria Math" panose="02040503050406030204" pitchFamily="18" charset="0"/>
                          <a:ea typeface="Cambria Math"/>
                        </a:rPr>
                        <m:t>𝑑𝑛</m:t>
                      </m:r>
                      <m:r>
                        <a:rPr lang="en-US" altLang="zh-TW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US" altLang="zh-TW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𝑑𝐸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TW" sz="12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CA67E43-B8B4-0D5B-59DB-028400780F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4935" y="4285629"/>
                <a:ext cx="792214" cy="385170"/>
              </a:xfrm>
              <a:prstGeom prst="rect">
                <a:avLst/>
              </a:prstGeom>
              <a:blipFill>
                <a:blip r:embed="rId7"/>
                <a:stretch>
                  <a:fillRect l="-6349" t="-3226" b="-9677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20CEC034-3F50-F021-2DAE-6CEB257CF61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008" t="33761" b="32103"/>
          <a:stretch/>
        </p:blipFill>
        <p:spPr>
          <a:xfrm>
            <a:off x="3688672" y="3203074"/>
            <a:ext cx="2849321" cy="26426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FCD9332-FF36-5F4C-F2CA-AF0BF871A125}"/>
                  </a:ext>
                </a:extLst>
              </p:cNvPr>
              <p:cNvSpPr txBox="1"/>
              <p:nvPr/>
            </p:nvSpPr>
            <p:spPr>
              <a:xfrm>
                <a:off x="4078036" y="5462498"/>
                <a:ext cx="379680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200" i="1"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altLang="zh-TW" sz="1200" i="1">
                              <a:latin typeface="Cambria Math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TW" sz="12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FCD9332-FF36-5F4C-F2CA-AF0BF871A1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8036" y="5462498"/>
                <a:ext cx="379680" cy="27699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4F3C11A-812B-02C0-C953-D47706691E36}"/>
                  </a:ext>
                </a:extLst>
              </p:cNvPr>
              <p:cNvSpPr txBox="1"/>
              <p:nvPr/>
            </p:nvSpPr>
            <p:spPr>
              <a:xfrm>
                <a:off x="6160738" y="4590892"/>
                <a:ext cx="379680" cy="29161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200" i="1"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altLang="zh-TW" sz="12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en-TW" sz="12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4F3C11A-812B-02C0-C953-D47706691E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0738" y="4590892"/>
                <a:ext cx="379680" cy="29161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8C4957B-135C-E9BE-6F13-E7A203E459B5}"/>
                  </a:ext>
                </a:extLst>
              </p:cNvPr>
              <p:cNvSpPr txBox="1"/>
              <p:nvPr/>
            </p:nvSpPr>
            <p:spPr>
              <a:xfrm>
                <a:off x="4888564" y="3223229"/>
                <a:ext cx="379680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200" i="1"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altLang="zh-TW" sz="12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en-TW" sz="12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8C4957B-135C-E9BE-6F13-E7A203E459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8564" y="3223229"/>
                <a:ext cx="379680" cy="27699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E58F87CA-61AF-97E6-3386-FDBAED0D5214}"/>
              </a:ext>
            </a:extLst>
          </p:cNvPr>
          <p:cNvSpPr txBox="1"/>
          <p:nvPr/>
        </p:nvSpPr>
        <p:spPr>
          <a:xfrm>
            <a:off x="3995298" y="3303744"/>
            <a:ext cx="379680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en-TW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 7">
                <a:extLst>
                  <a:ext uri="{FF2B5EF4-FFF2-40B4-BE49-F238E27FC236}">
                    <a16:creationId xmlns:a16="http://schemas.microsoft.com/office/drawing/2014/main" id="{CC3AA312-BAC1-5E6D-4794-4FADCD55637A}"/>
                  </a:ext>
                </a:extLst>
              </p:cNvPr>
              <p:cNvSpPr/>
              <p:nvPr/>
            </p:nvSpPr>
            <p:spPr>
              <a:xfrm>
                <a:off x="3944651" y="1089819"/>
                <a:ext cx="1230456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4</m:t>
                      </m:r>
                      <m:r>
                        <a:rPr lang="zh-TW" altLang="en-US" b="0" i="1" smtClean="0">
                          <a:latin typeface="Cambria Math"/>
                          <a:ea typeface="Cambria Math"/>
                        </a:rPr>
                        <m:t>𝜋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𝑑𝑛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7" name="矩形 7">
                <a:extLst>
                  <a:ext uri="{FF2B5EF4-FFF2-40B4-BE49-F238E27FC236}">
                    <a16:creationId xmlns:a16="http://schemas.microsoft.com/office/drawing/2014/main" id="{CC3AA312-BAC1-5E6D-4794-4FADCD5563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4651" y="1089819"/>
                <a:ext cx="1230456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6F63F69-14BA-0D38-A719-71E27EA4B134}"/>
                  </a:ext>
                </a:extLst>
              </p:cNvPr>
              <p:cNvSpPr txBox="1"/>
              <p:nvPr/>
            </p:nvSpPr>
            <p:spPr>
              <a:xfrm>
                <a:off x="5238928" y="4262770"/>
                <a:ext cx="225575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400" b="0" i="1" smtClean="0">
                          <a:latin typeface="Cambria Math" panose="02040503050406030204" pitchFamily="18" charset="0"/>
                          <a:ea typeface="Cambria Math"/>
                        </a:rPr>
                        <m:t>𝑛</m:t>
                      </m:r>
                    </m:oMath>
                  </m:oMathPara>
                </a14:m>
                <a:endParaRPr lang="en-TW" sz="14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6F63F69-14BA-0D38-A719-71E27EA4B1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8928" y="4262770"/>
                <a:ext cx="225575" cy="215444"/>
              </a:xfrm>
              <a:prstGeom prst="rect">
                <a:avLst/>
              </a:prstGeom>
              <a:blipFill>
                <a:blip r:embed="rId13"/>
                <a:stretch>
                  <a:fillRect b="-5556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AA5BD1E-625C-B4DB-1586-3C35DC033538}"/>
                  </a:ext>
                </a:extLst>
              </p:cNvPr>
              <p:cNvSpPr txBox="1"/>
              <p:nvPr/>
            </p:nvSpPr>
            <p:spPr>
              <a:xfrm>
                <a:off x="5631322" y="3300087"/>
                <a:ext cx="907883" cy="54162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TW" sz="1400" b="0" i="1" smtClean="0">
                          <a:latin typeface="Cambria Math" panose="02040503050406030204" pitchFamily="18" charset="0"/>
                          <a:ea typeface="Cambria Math"/>
                        </a:rPr>
                        <m:t>𝑑𝑛</m:t>
                      </m:r>
                      <m:r>
                        <a:rPr lang="en-US" altLang="zh-TW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US" altLang="zh-TW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𝑑𝐸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TW" sz="14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AA5BD1E-625C-B4DB-1586-3C35DC0335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1322" y="3300087"/>
                <a:ext cx="907883" cy="541623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8786768-6120-00BD-7A09-AB4D5A60D7CB}"/>
                  </a:ext>
                </a:extLst>
              </p:cNvPr>
              <p:cNvSpPr txBox="1"/>
              <p:nvPr/>
            </p:nvSpPr>
            <p:spPr bwMode="auto">
              <a:xfrm>
                <a:off x="628370" y="2343457"/>
                <a:ext cx="6696745" cy="93743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Total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𝑅</m:t>
                          </m:r>
                        </m:sup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𝑑𝑛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8</m:t>
                              </m:r>
                            </m:den>
                          </m:f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4</m:t>
                          </m:r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𝜋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p>
                                    <m:sSup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ℏ</m:t>
                                      </m:r>
                                    </m:e>
                                    <m:sup>
                                      <m:r>
                                        <a:rPr lang="en-US" altLang="zh-CN" i="1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zh-CN" i="1">
                                  <a:latin typeface="Cambria Math"/>
                                </a:rPr>
                                <m:t>𝑚</m:t>
                              </m:r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CN" i="1">
                              <a:latin typeface="Cambria Math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  <m:r>
                            <a:rPr lang="en-US" altLang="zh-CN" i="1">
                              <a:latin typeface="Cambria Math"/>
                            </a:rPr>
                            <m:t>𝑚</m:t>
                          </m:r>
                        </m:den>
                      </m:f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CN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den>
                              </m:f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8786768-6120-00BD-7A09-AB4D5A60D7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8370" y="2343457"/>
                <a:ext cx="6696745" cy="937436"/>
              </a:xfrm>
              <a:prstGeom prst="rect">
                <a:avLst/>
              </a:prstGeom>
              <a:blipFill>
                <a:blip r:embed="rId15"/>
                <a:stretch>
                  <a:fillRect t="-101333" b="-164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96444E7-F401-F62C-49DC-E4F733372F5B}"/>
                  </a:ext>
                </a:extLst>
              </p:cNvPr>
              <p:cNvSpPr txBox="1"/>
              <p:nvPr/>
            </p:nvSpPr>
            <p:spPr bwMode="auto">
              <a:xfrm>
                <a:off x="7584025" y="2551975"/>
                <a:ext cx="1102481" cy="5203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𝑁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3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𝜋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96444E7-F401-F62C-49DC-E4F733372F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84025" y="2551975"/>
                <a:ext cx="1102481" cy="520399"/>
              </a:xfrm>
              <a:prstGeom prst="rect">
                <a:avLst/>
              </a:prstGeom>
              <a:blipFill>
                <a:blip r:embed="rId16"/>
                <a:stretch>
                  <a:fillRect l="-4598" t="-7317" r="-2299" b="-1463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BCC3B22-A7D9-D803-B9DB-D44B41224BA6}"/>
                  </a:ext>
                </a:extLst>
              </p:cNvPr>
              <p:cNvSpPr txBox="1"/>
              <p:nvPr/>
            </p:nvSpPr>
            <p:spPr bwMode="auto">
              <a:xfrm>
                <a:off x="618749" y="1982887"/>
                <a:ext cx="821905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zh-TW" altLang="en-US" i="1" smtClean="0">
                        <a:latin typeface="Cambria Math" panose="02040503050406030204" pitchFamily="18" charset="0"/>
                      </a:rPr>
                      <m:t>球殼內</m:t>
                    </m:r>
                  </m:oMath>
                </a14:m>
                <a:r>
                  <a:rPr lang="zh-TW" altLang="en-US" dirty="0">
                    <a:solidFill>
                      <a:schemeClr val="tx1"/>
                    </a:solidFill>
                  </a:rPr>
                  <a:t>總能量即是狀態的能量乘狀態數，接著再加總至費米能量對應的半徑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𝑅</m:t>
                    </m:r>
                  </m:oMath>
                </a14:m>
                <a:r>
                  <a:rPr lang="zh-TW" altLang="en-US" dirty="0">
                    <a:solidFill>
                      <a:schemeClr val="tx1"/>
                    </a:solidFill>
                  </a:rPr>
                  <a:t>：</a:t>
                </a:r>
                <a:endParaRPr lang="en-TW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BCC3B22-A7D9-D803-B9DB-D44B41224B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8749" y="1982887"/>
                <a:ext cx="8219054" cy="369332"/>
              </a:xfrm>
              <a:prstGeom prst="rect">
                <a:avLst/>
              </a:prstGeom>
              <a:blipFill>
                <a:blip r:embed="rId17"/>
                <a:stretch>
                  <a:fillRect l="-154" t="-6667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608EFEE-3F7D-42EE-F32F-70F5C4146707}"/>
                  </a:ext>
                </a:extLst>
              </p:cNvPr>
              <p:cNvSpPr txBox="1"/>
              <p:nvPr/>
            </p:nvSpPr>
            <p:spPr bwMode="auto">
              <a:xfrm>
                <a:off x="611560" y="1523415"/>
                <a:ext cx="712879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若以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𝐸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表示，這個量記為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</a:rPr>
                          <m:t>𝐸</m:t>
                        </m:r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，稱狀態數密度density of states.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608EFEE-3F7D-42EE-F32F-70F5C41467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1560" y="1523415"/>
                <a:ext cx="7128792" cy="369332"/>
              </a:xfrm>
              <a:prstGeom prst="rect">
                <a:avLst/>
              </a:prstGeom>
              <a:blipFill>
                <a:blip r:embed="rId18"/>
                <a:stretch>
                  <a:fillRect l="-712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81050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 animBg="1"/>
      <p:bldP spid="9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9" grpId="0" animBg="1"/>
      <p:bldP spid="20" grpId="0" animBg="1"/>
      <p:bldP spid="21" grpId="0" animBg="1"/>
      <p:bldP spid="24" grpId="0" animBg="1"/>
      <p:bldP spid="26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C0EFA6-66D1-10C9-6FBB-200A333FD1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938" y="459411"/>
            <a:ext cx="7772400" cy="13370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DD3CAC0-D5EB-8779-064D-F0FE080EB51A}"/>
                  </a:ext>
                </a:extLst>
              </p:cNvPr>
              <p:cNvSpPr txBox="1"/>
              <p:nvPr/>
            </p:nvSpPr>
            <p:spPr bwMode="auto">
              <a:xfrm>
                <a:off x="735939" y="1864431"/>
                <a:ext cx="1531806" cy="49526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Total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DD3CAC0-D5EB-8779-064D-F0FE080EB5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5939" y="1864431"/>
                <a:ext cx="1531806" cy="49526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4205F675-D116-6FB8-56D0-94D0445B019E}"/>
              </a:ext>
            </a:extLst>
          </p:cNvPr>
          <p:cNvSpPr txBox="1"/>
          <p:nvPr/>
        </p:nvSpPr>
        <p:spPr bwMode="auto">
          <a:xfrm>
            <a:off x="2404319" y="1949318"/>
            <a:ext cx="58240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能量隨體積減少而變大，壓縮電子氣會增加其內能。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383A948-A0F3-487D-4C92-A8BC535F9631}"/>
              </a:ext>
            </a:extLst>
          </p:cNvPr>
          <p:cNvSpPr txBox="1"/>
          <p:nvPr/>
        </p:nvSpPr>
        <p:spPr bwMode="auto">
          <a:xfrm>
            <a:off x="2392122" y="2346875"/>
            <a:ext cx="582400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可見電子氣如理想氣體一般，有一個對外的壓力！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28D74FE-E29C-265E-84F0-EFCE3E9697D9}"/>
                  </a:ext>
                </a:extLst>
              </p:cNvPr>
              <p:cNvSpPr txBox="1"/>
              <p:nvPr/>
            </p:nvSpPr>
            <p:spPr bwMode="auto">
              <a:xfrm>
                <a:off x="735938" y="2869062"/>
                <a:ext cx="2772309" cy="77566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Total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  <m:r>
                            <a:rPr lang="en-US" altLang="zh-CN" i="1">
                              <a:latin typeface="Cambria Math"/>
                            </a:rPr>
                            <m:t>𝑚</m:t>
                          </m:r>
                        </m:den>
                      </m:f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CN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den>
                              </m:f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28D74FE-E29C-265E-84F0-EFCE3E9697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5938" y="2869062"/>
                <a:ext cx="2772309" cy="775662"/>
              </a:xfrm>
              <a:prstGeom prst="rect">
                <a:avLst/>
              </a:prstGeom>
              <a:blipFill>
                <a:blip r:embed="rId4"/>
                <a:stretch>
                  <a:fillRect b="-161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1">
            <a:extLst>
              <a:ext uri="{FF2B5EF4-FFF2-40B4-BE49-F238E27FC236}">
                <a16:creationId xmlns:a16="http://schemas.microsoft.com/office/drawing/2014/main" id="{08B841CE-FEE0-995B-E47F-8A1B86BAEF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5798" y="2774821"/>
            <a:ext cx="2152483" cy="22287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41D0BFD-0D95-2FAE-8503-1E30F7F70674}"/>
                  </a:ext>
                </a:extLst>
              </p:cNvPr>
              <p:cNvSpPr txBox="1"/>
              <p:nvPr/>
            </p:nvSpPr>
            <p:spPr bwMode="auto">
              <a:xfrm>
                <a:off x="728298" y="3733158"/>
                <a:ext cx="3149228" cy="77566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𝑃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Total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𝑉</m:t>
                          </m:r>
                        </m:den>
                      </m:f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15</m:t>
                          </m:r>
                          <m:r>
                            <a:rPr lang="en-US" altLang="zh-CN" i="1">
                              <a:latin typeface="Cambria Math"/>
                            </a:rPr>
                            <m:t>𝑚</m:t>
                          </m:r>
                        </m:den>
                      </m:f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CN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den>
                              </m:f>
                              <m:f>
                                <m:fPr>
                                  <m:ctrlPr>
                                    <a:rPr lang="en-US" altLang="zh-CN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num>
                                <m:den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41D0BFD-0D95-2FAE-8503-1E30F7F706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8298" y="3733158"/>
                <a:ext cx="3149228" cy="775662"/>
              </a:xfrm>
              <a:prstGeom prst="rect">
                <a:avLst/>
              </a:prstGeom>
              <a:blipFill>
                <a:blip r:embed="rId6"/>
                <a:stretch>
                  <a:fillRect b="-317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FF867C7C-D406-61C3-0F19-99141EC0C05C}"/>
              </a:ext>
            </a:extLst>
          </p:cNvPr>
          <p:cNvSpPr txBox="1"/>
          <p:nvPr/>
        </p:nvSpPr>
        <p:spPr bwMode="auto">
          <a:xfrm>
            <a:off x="735938" y="4687761"/>
            <a:ext cx="42217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壓力由單位體積電子數決定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2390E1E-EFB2-14D3-FAFE-E182D0DFE768}"/>
                  </a:ext>
                </a:extLst>
              </p:cNvPr>
              <p:cNvSpPr txBox="1"/>
              <p:nvPr/>
            </p:nvSpPr>
            <p:spPr bwMode="auto">
              <a:xfrm>
                <a:off x="3846780" y="4536664"/>
                <a:ext cx="941244" cy="61093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𝑁</m:t>
                          </m:r>
                        </m:num>
                        <m:den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𝑉</m:t>
                          </m:r>
                        </m:den>
                      </m:f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2390E1E-EFB2-14D3-FAFE-E182D0DFE7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46780" y="4536664"/>
                <a:ext cx="941244" cy="610936"/>
              </a:xfrm>
              <a:prstGeom prst="rect">
                <a:avLst/>
              </a:prstGeom>
              <a:blipFill>
                <a:blip r:embed="rId7"/>
                <a:stretch>
                  <a:fillRect b="-408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26386F3-BDEC-B64E-5571-D06011B92907}"/>
                  </a:ext>
                </a:extLst>
              </p:cNvPr>
              <p:cNvSpPr txBox="1"/>
              <p:nvPr/>
            </p:nvSpPr>
            <p:spPr bwMode="auto">
              <a:xfrm>
                <a:off x="747063" y="5533834"/>
                <a:ext cx="2243870" cy="77566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𝑃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15</m:t>
                          </m:r>
                          <m:r>
                            <a:rPr lang="en-US" altLang="zh-CN" i="1">
                              <a:latin typeface="Cambria Math"/>
                            </a:rPr>
                            <m:t>𝑚</m:t>
                          </m:r>
                        </m:den>
                      </m:f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CN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den>
                              </m:f>
                              <m: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26386F3-BDEC-B64E-5571-D06011B929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7063" y="5533834"/>
                <a:ext cx="2243870" cy="775662"/>
              </a:xfrm>
              <a:prstGeom prst="rect">
                <a:avLst/>
              </a:prstGeom>
              <a:blipFill>
                <a:blip r:embed="rId8"/>
                <a:stretch>
                  <a:fillRect b="-483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A2C242D2-7EBC-6A96-2984-93B5B8E4FC20}"/>
              </a:ext>
            </a:extLst>
          </p:cNvPr>
          <p:cNvSpPr txBox="1"/>
          <p:nvPr/>
        </p:nvSpPr>
        <p:spPr bwMode="auto">
          <a:xfrm>
            <a:off x="3085437" y="5775281"/>
            <a:ext cx="57350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右邊是常數，這就是電子氣溫度為零時的狀態方程式！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57F8FC6-111C-BB19-E73F-33D87DD3C8CC}"/>
              </a:ext>
            </a:extLst>
          </p:cNvPr>
          <p:cNvSpPr/>
          <p:nvPr/>
        </p:nvSpPr>
        <p:spPr>
          <a:xfrm>
            <a:off x="2699792" y="459411"/>
            <a:ext cx="1800200" cy="3773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1B51F5-F50A-62D0-44D5-3C89FE23D1C5}"/>
              </a:ext>
            </a:extLst>
          </p:cNvPr>
          <p:cNvSpPr txBox="1"/>
          <p:nvPr/>
        </p:nvSpPr>
        <p:spPr bwMode="auto">
          <a:xfrm>
            <a:off x="733449" y="5095849"/>
            <a:ext cx="42217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壓力與體積滿足特定關係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93900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 descr="F12_11">
            <a:extLst>
              <a:ext uri="{FF2B5EF4-FFF2-40B4-BE49-F238E27FC236}">
                <a16:creationId xmlns:a16="http://schemas.microsoft.com/office/drawing/2014/main" id="{18B8BA96-789C-C3CE-C6AA-4008482A01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64" t="695" b="36842"/>
          <a:stretch/>
        </p:blipFill>
        <p:spPr bwMode="auto">
          <a:xfrm>
            <a:off x="6344605" y="498704"/>
            <a:ext cx="2088232" cy="2028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25">
                <a:extLst>
                  <a:ext uri="{FF2B5EF4-FFF2-40B4-BE49-F238E27FC236}">
                    <a16:creationId xmlns:a16="http://schemas.microsoft.com/office/drawing/2014/main" id="{F942228A-D3FB-8B6A-6F1E-819851FAC0E6}"/>
                  </a:ext>
                </a:extLst>
              </p:cNvPr>
              <p:cNvSpPr txBox="1"/>
              <p:nvPr/>
            </p:nvSpPr>
            <p:spPr>
              <a:xfrm>
                <a:off x="814455" y="918563"/>
                <a:ext cx="1656185" cy="612796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𝑃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=−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𝐵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∙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𝑉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𝑉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" name="文字方塊 25">
                <a:extLst>
                  <a:ext uri="{FF2B5EF4-FFF2-40B4-BE49-F238E27FC236}">
                    <a16:creationId xmlns:a16="http://schemas.microsoft.com/office/drawing/2014/main" id="{F942228A-D3FB-8B6A-6F1E-819851FAC0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455" y="918563"/>
                <a:ext cx="1656185" cy="612796"/>
              </a:xfrm>
              <a:prstGeom prst="rect">
                <a:avLst/>
              </a:prstGeom>
              <a:blipFill>
                <a:blip r:embed="rId3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矩形 9">
            <a:extLst>
              <a:ext uri="{FF2B5EF4-FFF2-40B4-BE49-F238E27FC236}">
                <a16:creationId xmlns:a16="http://schemas.microsoft.com/office/drawing/2014/main" id="{CBE88F21-5C0A-B00E-CA0C-1EC4B0FE9A5A}"/>
              </a:ext>
            </a:extLst>
          </p:cNvPr>
          <p:cNvSpPr/>
          <p:nvPr/>
        </p:nvSpPr>
        <p:spPr>
          <a:xfrm>
            <a:off x="755576" y="487207"/>
            <a:ext cx="49615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物質的體積變化比例與壓力變化成正比！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FCF24344-18BE-FBD8-86A1-2B6DB01E116A}"/>
                  </a:ext>
                </a:extLst>
              </p:cNvPr>
              <p:cNvSpPr/>
              <p:nvPr/>
            </p:nvSpPr>
            <p:spPr>
              <a:xfrm>
                <a:off x="2601105" y="1040295"/>
                <a:ext cx="352086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ea typeface="Cambria Math"/>
                      </a:rPr>
                      <m:t>𝐵</m:t>
                    </m:r>
                  </m:oMath>
                </a14:m>
                <a:r>
                  <a:rPr lang="en-TW" dirty="0"/>
                  <a:t>是</a:t>
                </a:r>
                <a:r>
                  <a:rPr lang="zh-TW" altLang="en-US" dirty="0">
                    <a:latin typeface="Helvetica Neue" panose="02000503000000020004" pitchFamily="2" charset="0"/>
                  </a:rPr>
                  <a:t>體積彈性係數</a:t>
                </a:r>
                <a:r>
                  <a:rPr lang="en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Bulk Modulus</a:t>
                </a: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FCF24344-18BE-FBD8-86A1-2B6DB01E11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1105" y="1040295"/>
                <a:ext cx="3520860" cy="369332"/>
              </a:xfrm>
              <a:prstGeom prst="rect">
                <a:avLst/>
              </a:prstGeom>
              <a:blipFill>
                <a:blip r:embed="rId4"/>
                <a:stretch>
                  <a:fillRect t="-10345" b="-24138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20">
                <a:extLst>
                  <a:ext uri="{FF2B5EF4-FFF2-40B4-BE49-F238E27FC236}">
                    <a16:creationId xmlns:a16="http://schemas.microsoft.com/office/drawing/2014/main" id="{A66F7675-986D-4BFD-D05A-68A1D60D092F}"/>
                  </a:ext>
                </a:extLst>
              </p:cNvPr>
              <p:cNvSpPr txBox="1"/>
              <p:nvPr/>
            </p:nvSpPr>
            <p:spPr>
              <a:xfrm>
                <a:off x="821148" y="2034984"/>
                <a:ext cx="3102324" cy="61831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𝐵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𝑃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𝑉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𝑉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𝑛𝑅𝑇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𝑉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𝑃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0" name="文字方塊 20">
                <a:extLst>
                  <a:ext uri="{FF2B5EF4-FFF2-40B4-BE49-F238E27FC236}">
                    <a16:creationId xmlns:a16="http://schemas.microsoft.com/office/drawing/2014/main" id="{A66F7675-986D-4BFD-D05A-68A1D60D09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148" y="2034984"/>
                <a:ext cx="3102324" cy="618311"/>
              </a:xfrm>
              <a:prstGeom prst="rect">
                <a:avLst/>
              </a:prstGeom>
              <a:blipFill>
                <a:blip r:embed="rId5"/>
                <a:stretch>
                  <a:fillRect b="-612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21">
                <a:extLst>
                  <a:ext uri="{FF2B5EF4-FFF2-40B4-BE49-F238E27FC236}">
                    <a16:creationId xmlns:a16="http://schemas.microsoft.com/office/drawing/2014/main" id="{971CC153-15C1-0C2B-0478-6261E9EAF32F}"/>
                  </a:ext>
                </a:extLst>
              </p:cNvPr>
              <p:cNvSpPr txBox="1"/>
              <p:nvPr/>
            </p:nvSpPr>
            <p:spPr>
              <a:xfrm>
                <a:off x="814454" y="1599722"/>
                <a:ext cx="1765112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𝑃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𝑛𝑅𝑇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𝑉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1" name="文字方塊 21">
                <a:extLst>
                  <a:ext uri="{FF2B5EF4-FFF2-40B4-BE49-F238E27FC236}">
                    <a16:creationId xmlns:a16="http://schemas.microsoft.com/office/drawing/2014/main" id="{971CC153-15C1-0C2B-0478-6261E9EAF3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454" y="1599722"/>
                <a:ext cx="1765112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718E6C45-A256-639D-61CC-6EAF8CA7251C}"/>
              </a:ext>
            </a:extLst>
          </p:cNvPr>
          <p:cNvSpPr txBox="1"/>
          <p:nvPr/>
        </p:nvSpPr>
        <p:spPr bwMode="auto">
          <a:xfrm>
            <a:off x="2682794" y="1568644"/>
            <a:ext cx="167969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TW" dirty="0"/>
              <a:t>等溫理想氣體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5">
                <a:extLst>
                  <a:ext uri="{FF2B5EF4-FFF2-40B4-BE49-F238E27FC236}">
                    <a16:creationId xmlns:a16="http://schemas.microsoft.com/office/drawing/2014/main" id="{558411A2-05F3-8912-53B2-CE283274BC2E}"/>
                  </a:ext>
                </a:extLst>
              </p:cNvPr>
              <p:cNvSpPr txBox="1"/>
              <p:nvPr/>
            </p:nvSpPr>
            <p:spPr>
              <a:xfrm>
                <a:off x="4951829" y="3244389"/>
                <a:ext cx="1161536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𝐵</m:t>
                      </m:r>
                      <m:r>
                        <a:rPr lang="en-US" altLang="zh-TW" b="0" i="1" smtClean="0">
                          <a:latin typeface="Cambria Math"/>
                        </a:rPr>
                        <m:t>=1.4</m:t>
                      </m:r>
                      <m:r>
                        <a:rPr lang="en-US" altLang="zh-TW" b="0" i="1" smtClean="0">
                          <a:latin typeface="Cambria Math"/>
                        </a:rPr>
                        <m:t>𝑃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4" name="文字方塊 5">
                <a:extLst>
                  <a:ext uri="{FF2B5EF4-FFF2-40B4-BE49-F238E27FC236}">
                    <a16:creationId xmlns:a16="http://schemas.microsoft.com/office/drawing/2014/main" id="{558411A2-05F3-8912-53B2-CE283274BC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1829" y="3244389"/>
                <a:ext cx="1161536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20">
                <a:extLst>
                  <a:ext uri="{FF2B5EF4-FFF2-40B4-BE49-F238E27FC236}">
                    <a16:creationId xmlns:a16="http://schemas.microsoft.com/office/drawing/2014/main" id="{D06AB9FC-27D0-7603-4664-CCE3663541AD}"/>
                  </a:ext>
                </a:extLst>
              </p:cNvPr>
              <p:cNvSpPr txBox="1"/>
              <p:nvPr/>
            </p:nvSpPr>
            <p:spPr>
              <a:xfrm>
                <a:off x="797489" y="3119900"/>
                <a:ext cx="3710530" cy="61831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𝐵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𝑃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𝑉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𝑉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zh-TW" altLang="en-US" b="0" i="1" smtClean="0">
                          <a:latin typeface="Cambria Math"/>
                          <a:ea typeface="Cambria Math"/>
                        </a:rPr>
                        <m:t>𝛾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𝑐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𝑉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𝛾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zh-TW" altLang="en-US" b="0" i="1" smtClean="0">
                          <a:latin typeface="Cambria Math"/>
                          <a:ea typeface="Cambria Math"/>
                        </a:rPr>
                        <m:t>𝛾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𝑃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=1.4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𝑃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5" name="文字方塊 20">
                <a:extLst>
                  <a:ext uri="{FF2B5EF4-FFF2-40B4-BE49-F238E27FC236}">
                    <a16:creationId xmlns:a16="http://schemas.microsoft.com/office/drawing/2014/main" id="{D06AB9FC-27D0-7603-4664-CCE3663541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489" y="3119900"/>
                <a:ext cx="3710530" cy="618311"/>
              </a:xfrm>
              <a:prstGeom prst="rect">
                <a:avLst/>
              </a:prstGeom>
              <a:blipFill>
                <a:blip r:embed="rId8"/>
                <a:stretch>
                  <a:fillRect b="-6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21">
                <a:extLst>
                  <a:ext uri="{FF2B5EF4-FFF2-40B4-BE49-F238E27FC236}">
                    <a16:creationId xmlns:a16="http://schemas.microsoft.com/office/drawing/2014/main" id="{4BC1E2B8-E8F7-FAD6-3C96-FD3054938AC9}"/>
                  </a:ext>
                </a:extLst>
              </p:cNvPr>
              <p:cNvSpPr txBox="1"/>
              <p:nvPr/>
            </p:nvSpPr>
            <p:spPr>
              <a:xfrm>
                <a:off x="797489" y="2693621"/>
                <a:ext cx="1486840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𝑃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𝑐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𝑉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zh-TW" altLang="en-US" b="0" i="1" smtClean="0">
                              <a:latin typeface="Cambria Math"/>
                              <a:ea typeface="Cambria Math"/>
                            </a:rPr>
                            <m:t>𝛾</m:t>
                          </m:r>
                        </m:sup>
                      </m:s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6" name="文字方塊 21">
                <a:extLst>
                  <a:ext uri="{FF2B5EF4-FFF2-40B4-BE49-F238E27FC236}">
                    <a16:creationId xmlns:a16="http://schemas.microsoft.com/office/drawing/2014/main" id="{4BC1E2B8-E8F7-FAD6-3C96-FD3054938A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489" y="2693621"/>
                <a:ext cx="1486840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BEDAB0EA-0786-DA3F-54A9-42457656C4F6}"/>
              </a:ext>
            </a:extLst>
          </p:cNvPr>
          <p:cNvSpPr txBox="1"/>
          <p:nvPr/>
        </p:nvSpPr>
        <p:spPr bwMode="auto">
          <a:xfrm>
            <a:off x="2677677" y="2681686"/>
            <a:ext cx="171852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TW" dirty="0"/>
              <a:t>絕熱理想氣體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58B36A-4B5D-ECB9-7F5F-AF1F3EF19178}"/>
              </a:ext>
            </a:extLst>
          </p:cNvPr>
          <p:cNvSpPr txBox="1"/>
          <p:nvPr/>
        </p:nvSpPr>
        <p:spPr bwMode="auto">
          <a:xfrm>
            <a:off x="755576" y="116632"/>
            <a:ext cx="65457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這是可以測量驗證的。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DAA518-B09E-1E6C-8D9F-D7D1100E99F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75314"/>
          <a:stretch/>
        </p:blipFill>
        <p:spPr>
          <a:xfrm>
            <a:off x="821148" y="5804156"/>
            <a:ext cx="7575910" cy="8099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20">
                <a:extLst>
                  <a:ext uri="{FF2B5EF4-FFF2-40B4-BE49-F238E27FC236}">
                    <a16:creationId xmlns:a16="http://schemas.microsoft.com/office/drawing/2014/main" id="{B87B552F-FF8C-ADBE-31A3-C5B4C3A6DECE}"/>
                  </a:ext>
                </a:extLst>
              </p:cNvPr>
              <p:cNvSpPr txBox="1"/>
              <p:nvPr/>
            </p:nvSpPr>
            <p:spPr>
              <a:xfrm>
                <a:off x="806833" y="4372277"/>
                <a:ext cx="4725764" cy="61831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𝐵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𝑃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𝑉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𝑉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𝑑𝑉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𝑐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𝑉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𝑐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𝑃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9" name="文字方塊 20">
                <a:extLst>
                  <a:ext uri="{FF2B5EF4-FFF2-40B4-BE49-F238E27FC236}">
                    <a16:creationId xmlns:a16="http://schemas.microsoft.com/office/drawing/2014/main" id="{B87B552F-FF8C-ADBE-31A3-C5B4C3A6DE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6833" y="4372277"/>
                <a:ext cx="4725764" cy="618311"/>
              </a:xfrm>
              <a:prstGeom prst="rect">
                <a:avLst/>
              </a:prstGeom>
              <a:blipFill>
                <a:blip r:embed="rId11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20">
                <a:extLst>
                  <a:ext uri="{FF2B5EF4-FFF2-40B4-BE49-F238E27FC236}">
                    <a16:creationId xmlns:a16="http://schemas.microsoft.com/office/drawing/2014/main" id="{94559744-C424-6992-2185-930A50DE94A4}"/>
                  </a:ext>
                </a:extLst>
              </p:cNvPr>
              <p:cNvSpPr txBox="1"/>
              <p:nvPr/>
            </p:nvSpPr>
            <p:spPr>
              <a:xfrm>
                <a:off x="806833" y="5015369"/>
                <a:ext cx="2493516" cy="77566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𝐵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𝑃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9</m:t>
                          </m:r>
                          <m:r>
                            <a:rPr lang="en-US" altLang="zh-CN" i="1">
                              <a:latin typeface="Cambria Math"/>
                            </a:rPr>
                            <m:t>𝑚</m:t>
                          </m:r>
                        </m:den>
                      </m:f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den>
                              </m:f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2" name="文字方塊 20">
                <a:extLst>
                  <a:ext uri="{FF2B5EF4-FFF2-40B4-BE49-F238E27FC236}">
                    <a16:creationId xmlns:a16="http://schemas.microsoft.com/office/drawing/2014/main" id="{94559744-C424-6992-2185-930A50DE94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6833" y="5015369"/>
                <a:ext cx="2493516" cy="775662"/>
              </a:xfrm>
              <a:prstGeom prst="rect">
                <a:avLst/>
              </a:prstGeom>
              <a:blipFill>
                <a:blip r:embed="rId12"/>
                <a:stretch>
                  <a:fillRect b="-161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F0202CC7-6F57-5171-9940-A65BF8A77601}"/>
              </a:ext>
            </a:extLst>
          </p:cNvPr>
          <p:cNvSpPr txBox="1"/>
          <p:nvPr/>
        </p:nvSpPr>
        <p:spPr bwMode="auto">
          <a:xfrm>
            <a:off x="3287840" y="5246613"/>
            <a:ext cx="47257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體積彈性係數也由單位體積電子數決定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A30C3CF-16FA-6712-7E78-868F8D302283}"/>
                  </a:ext>
                </a:extLst>
              </p:cNvPr>
              <p:cNvSpPr txBox="1"/>
              <p:nvPr/>
            </p:nvSpPr>
            <p:spPr bwMode="auto">
              <a:xfrm>
                <a:off x="797489" y="3809698"/>
                <a:ext cx="1085324" cy="49917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𝑃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𝑐</m:t>
                      </m:r>
                    </m:oMath>
                  </m:oMathPara>
                </a14:m>
                <a:endParaRPr lang="en-TW" i="1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A30C3CF-16FA-6712-7E78-868F8D3022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7489" y="3809698"/>
                <a:ext cx="1085324" cy="499176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147EB1CC-32DE-1625-135F-B3AD63F2295B}"/>
              </a:ext>
            </a:extLst>
          </p:cNvPr>
          <p:cNvSpPr txBox="1"/>
          <p:nvPr/>
        </p:nvSpPr>
        <p:spPr bwMode="auto">
          <a:xfrm>
            <a:off x="2053591" y="3870578"/>
            <a:ext cx="26877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電子氣的狀態方程式！</a:t>
            </a:r>
          </a:p>
        </p:txBody>
      </p:sp>
    </p:spTree>
    <p:extLst>
      <p:ext uri="{BB962C8B-B14F-4D97-AF65-F5344CB8AC3E}">
        <p14:creationId xmlns:p14="http://schemas.microsoft.com/office/powerpoint/2010/main" val="300887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/>
      <p:bldP spid="14" grpId="0" animBg="1"/>
      <p:bldP spid="15" grpId="0" animBg="1"/>
      <p:bldP spid="16" grpId="0" animBg="1"/>
      <p:bldP spid="17" grpId="0"/>
      <p:bldP spid="9" grpId="0" animBg="1"/>
      <p:bldP spid="12" grpId="0" animBg="1"/>
      <p:bldP spid="21" grpId="0"/>
      <p:bldP spid="22" grpId="0" animBg="1"/>
      <p:bldP spid="2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2FE9786-CBD6-647C-D6BC-3B07A2F7A9F2}"/>
              </a:ext>
            </a:extLst>
          </p:cNvPr>
          <p:cNvSpPr txBox="1"/>
          <p:nvPr/>
        </p:nvSpPr>
        <p:spPr bwMode="auto">
          <a:xfrm>
            <a:off x="2123728" y="1196752"/>
            <a:ext cx="5400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接著可以為電子氣加上電場，增加溫度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D8535B-1778-9C2C-7443-3EA20A83DD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313" b="3743"/>
          <a:stretch/>
        </p:blipFill>
        <p:spPr>
          <a:xfrm>
            <a:off x="2123727" y="1772816"/>
            <a:ext cx="3242141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5082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圖片 2" descr="afg0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832080"/>
            <a:ext cx="2967916" cy="2890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文字方塊 4"/>
          <p:cNvSpPr txBox="1">
            <a:spLocks noChangeArrowheads="1"/>
          </p:cNvSpPr>
          <p:nvPr/>
        </p:nvSpPr>
        <p:spPr bwMode="auto">
          <a:xfrm>
            <a:off x="1341321" y="5326086"/>
            <a:ext cx="711911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若是加上一個電場，所有自由電子在同一方向會多一個位移！</a:t>
            </a:r>
          </a:p>
        </p:txBody>
      </p:sp>
      <p:sp>
        <p:nvSpPr>
          <p:cNvPr id="14342" name="文字方塊 5"/>
          <p:cNvSpPr txBox="1">
            <a:spLocks noChangeArrowheads="1"/>
          </p:cNvSpPr>
          <p:nvPr/>
        </p:nvSpPr>
        <p:spPr bwMode="auto">
          <a:xfrm>
            <a:off x="1341321" y="3913402"/>
            <a:ext cx="6337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即使沒有外加電場，導體中電子也</a:t>
            </a:r>
            <a:r>
              <a:rPr lang="zh-CN" altLang="en-US" sz="1800" dirty="0"/>
              <a:t>不是靜止不動的</a:t>
            </a:r>
            <a:r>
              <a:rPr lang="zh-TW" altLang="en-US" sz="1800" dirty="0"/>
              <a:t>！</a:t>
            </a:r>
          </a:p>
        </p:txBody>
      </p:sp>
      <p:sp>
        <p:nvSpPr>
          <p:cNvPr id="14343" name="文字方塊 6"/>
          <p:cNvSpPr txBox="1">
            <a:spLocks noChangeArrowheads="1"/>
          </p:cNvSpPr>
          <p:nvPr/>
        </p:nvSpPr>
        <p:spPr bwMode="auto">
          <a:xfrm>
            <a:off x="1341321" y="4765608"/>
            <a:ext cx="726312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但每一個電子的位移彼此無關，平均總位移為零！也就沒有電流。</a:t>
            </a:r>
          </a:p>
        </p:txBody>
      </p:sp>
      <p:sp>
        <p:nvSpPr>
          <p:cNvPr id="7" name="文字方塊 5">
            <a:extLst>
              <a:ext uri="{FF2B5EF4-FFF2-40B4-BE49-F238E27FC236}">
                <a16:creationId xmlns:a16="http://schemas.microsoft.com/office/drawing/2014/main" id="{CEEAF562-26CA-484C-9467-064526C65A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1321" y="4339505"/>
            <a:ext cx="6337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電子在導體中如氣體分子般混亂地移動！</a:t>
            </a:r>
          </a:p>
        </p:txBody>
      </p:sp>
      <p:sp>
        <p:nvSpPr>
          <p:cNvPr id="8" name="文字方塊 6">
            <a:extLst>
              <a:ext uri="{FF2B5EF4-FFF2-40B4-BE49-F238E27FC236}">
                <a16:creationId xmlns:a16="http://schemas.microsoft.com/office/drawing/2014/main" id="{B4D8280E-1F65-E745-892F-04A06067FD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1321" y="5737879"/>
            <a:ext cx="726312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電子平均總位移不為零！也就產生電流。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5F4C2CF-8424-BD75-B429-A4B9A24463C6}"/>
              </a:ext>
            </a:extLst>
          </p:cNvPr>
          <p:cNvSpPr txBox="1"/>
          <p:nvPr/>
        </p:nvSpPr>
        <p:spPr bwMode="auto">
          <a:xfrm>
            <a:off x="1341321" y="6149672"/>
            <a:ext cx="46708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TW" sz="1800" dirty="0"/>
              <a:t>我們可以估計電子平均動得多快！</a:t>
            </a:r>
          </a:p>
        </p:txBody>
      </p:sp>
      <p:pic>
        <p:nvPicPr>
          <p:cNvPr id="10" name="Picture 7" descr="C:\Users\Chia-Hung Chang\Downloads\Data\Knight\Media\Chapter31\Images\31_13Figurea-F.jpg">
            <a:extLst>
              <a:ext uri="{FF2B5EF4-FFF2-40B4-BE49-F238E27FC236}">
                <a16:creationId xmlns:a16="http://schemas.microsoft.com/office/drawing/2014/main" id="{BEF0DF6A-DE3D-D799-0B5F-1B69749FC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38996"/>
            <a:ext cx="2933700" cy="342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22816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Text Box 7"/>
          <p:cNvSpPr txBox="1">
            <a:spLocks noChangeArrowheads="1"/>
          </p:cNvSpPr>
          <p:nvPr/>
        </p:nvSpPr>
        <p:spPr bwMode="auto">
          <a:xfrm>
            <a:off x="1419189" y="1904087"/>
            <a:ext cx="1714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平均漂移速度</a:t>
            </a:r>
          </a:p>
        </p:txBody>
      </p:sp>
      <p:pic>
        <p:nvPicPr>
          <p:cNvPr id="15366" name="Picture 7" descr="C:\Users\Chia-Hung Chang\Downloads\Data\Knight\Media\Chapter31\Images\31_13Figurea-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21" y="2854762"/>
            <a:ext cx="2556763" cy="2987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8" descr="C:\Users\Chia-Hung Chang\Downloads\Data\Knight\Media\Chapter31\Images\31_13Figureb-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1986" y="2854762"/>
            <a:ext cx="3124200" cy="387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8" name="文字方塊 7"/>
          <p:cNvSpPr txBox="1">
            <a:spLocks noChangeArrowheads="1"/>
          </p:cNvSpPr>
          <p:nvPr/>
        </p:nvSpPr>
        <p:spPr bwMode="auto">
          <a:xfrm>
            <a:off x="4923451" y="1905674"/>
            <a:ext cx="36734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zh-TW" sz="1800" i="1" dirty="0"/>
              <a:t>τ</a:t>
            </a:r>
            <a:r>
              <a:rPr lang="zh-TW" altLang="en-US" sz="1800" i="1" dirty="0"/>
              <a:t> </a:t>
            </a:r>
            <a:r>
              <a:rPr lang="zh-TW" altLang="en-US" sz="1800" dirty="0"/>
              <a:t>是兩次碰撞間的平均間隔時間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 bwMode="auto">
              <a:xfrm>
                <a:off x="4283968" y="239883"/>
                <a:ext cx="1444049" cy="610873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𝑎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𝐹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𝑒𝐸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83968" y="239883"/>
                <a:ext cx="1444049" cy="61087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 bwMode="auto">
              <a:xfrm>
                <a:off x="2999971" y="1812364"/>
                <a:ext cx="1745478" cy="566694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𝑎</m:t>
                      </m:r>
                      <m:r>
                        <a:rPr lang="zh-TW" altLang="en-US" sz="1800" b="0" i="1" smtClean="0">
                          <a:latin typeface="Cambria Math"/>
                        </a:rPr>
                        <m:t>𝜏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𝑒</m:t>
                          </m:r>
                          <m:r>
                            <a:rPr lang="zh-TW" altLang="en-US" sz="1800" b="0" i="1" smtClean="0">
                              <a:latin typeface="Cambria Math"/>
                            </a:rPr>
                            <m:t>𝜏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r>
                        <a:rPr lang="en-US" altLang="zh-TW" sz="1800" i="1">
                          <a:latin typeface="Cambria Math"/>
                        </a:rPr>
                        <m:t>𝐸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99971" y="1812364"/>
                <a:ext cx="1745478" cy="566694"/>
              </a:xfrm>
              <a:prstGeom prst="rect">
                <a:avLst/>
              </a:prstGeom>
              <a:blipFill>
                <a:blip r:embed="rId5"/>
                <a:stretch>
                  <a:fillRect b="-217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文字方塊 2">
            <a:extLst>
              <a:ext uri="{FF2B5EF4-FFF2-40B4-BE49-F238E27FC236}">
                <a16:creationId xmlns:a16="http://schemas.microsoft.com/office/drawing/2014/main" id="{87AB060E-AFE1-454D-B0AD-381864D502CE}"/>
              </a:ext>
            </a:extLst>
          </p:cNvPr>
          <p:cNvSpPr txBox="1"/>
          <p:nvPr/>
        </p:nvSpPr>
        <p:spPr bwMode="auto">
          <a:xfrm>
            <a:off x="1426523" y="360654"/>
            <a:ext cx="34743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電場對電子產生一加速度：</a:t>
            </a:r>
            <a:endParaRPr kumimoji="1" lang="zh-TW" altLang="en-US" sz="1800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87B6BD3A-65E0-0443-A0C1-E5FAAC19A896}"/>
              </a:ext>
            </a:extLst>
          </p:cNvPr>
          <p:cNvSpPr txBox="1"/>
          <p:nvPr/>
        </p:nvSpPr>
        <p:spPr bwMode="auto">
          <a:xfrm>
            <a:off x="1435175" y="1366539"/>
            <a:ext cx="738695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我們可以兩次碰撞間，電子的</a:t>
            </a:r>
            <a:r>
              <a:rPr kumimoji="1" lang="zh-TW" altLang="en-US" sz="1800" dirty="0"/>
              <a:t>平均速度，來估計電子漂移的平均速度。</a:t>
            </a:r>
          </a:p>
        </p:txBody>
      </p:sp>
      <p:sp>
        <p:nvSpPr>
          <p:cNvPr id="10" name="Text Box 7">
            <a:extLst>
              <a:ext uri="{FF2B5EF4-FFF2-40B4-BE49-F238E27FC236}">
                <a16:creationId xmlns:a16="http://schemas.microsoft.com/office/drawing/2014/main" id="{6766C4CA-F80B-F147-AC13-EF45B96776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9188" y="2414390"/>
            <a:ext cx="4410451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平均漂移速度與電場成正比。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825D3D-1C19-7870-3F0A-3B437BAC2FA7}"/>
              </a:ext>
            </a:extLst>
          </p:cNvPr>
          <p:cNvSpPr txBox="1"/>
          <p:nvPr/>
        </p:nvSpPr>
        <p:spPr bwMode="auto">
          <a:xfrm>
            <a:off x="1419188" y="953967"/>
            <a:ext cx="751589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TW" sz="1800" dirty="0"/>
              <a:t>這是等加速度運動，電子速度一直增加，直到與離子碰撞後大致歸零。</a:t>
            </a:r>
          </a:p>
        </p:txBody>
      </p:sp>
      <p:pic>
        <p:nvPicPr>
          <p:cNvPr id="12" name="Picture 11" descr="Chart, diagram&#10;&#10;Description automatically generated">
            <a:extLst>
              <a:ext uri="{FF2B5EF4-FFF2-40B4-BE49-F238E27FC236}">
                <a16:creationId xmlns:a16="http://schemas.microsoft.com/office/drawing/2014/main" id="{1B02AA23-CF42-0EA5-C7A0-6568763A7B0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35" b="13150"/>
          <a:stretch/>
        </p:blipFill>
        <p:spPr>
          <a:xfrm>
            <a:off x="6221448" y="2871089"/>
            <a:ext cx="2634887" cy="171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3300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FF29F7-4DB3-FB57-1754-2757654880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3808" y="-5716"/>
            <a:ext cx="5570296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03327EF-D024-03E0-4B81-56D9BDD9B3EF}"/>
              </a:ext>
            </a:extLst>
          </p:cNvPr>
          <p:cNvSpPr txBox="1"/>
          <p:nvPr/>
        </p:nvSpPr>
        <p:spPr bwMode="auto">
          <a:xfrm>
            <a:off x="467544" y="3212976"/>
            <a:ext cx="31683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比較進化的推導：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718E3C4-6229-7944-53E8-F87A095B6FA6}"/>
              </a:ext>
            </a:extLst>
          </p:cNvPr>
          <p:cNvSpPr/>
          <p:nvPr/>
        </p:nvSpPr>
        <p:spPr>
          <a:xfrm>
            <a:off x="4601942" y="4221088"/>
            <a:ext cx="3138409" cy="7920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8">
                <a:extLst>
                  <a:ext uri="{FF2B5EF4-FFF2-40B4-BE49-F238E27FC236}">
                    <a16:creationId xmlns:a16="http://schemas.microsoft.com/office/drawing/2014/main" id="{D3E50CE2-4B8E-2337-E7DB-A66ECB7D6A4B}"/>
                  </a:ext>
                </a:extLst>
              </p:cNvPr>
              <p:cNvSpPr txBox="1"/>
              <p:nvPr/>
            </p:nvSpPr>
            <p:spPr bwMode="auto">
              <a:xfrm>
                <a:off x="971600" y="3583563"/>
                <a:ext cx="1211550" cy="566694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𝑒</m:t>
                          </m:r>
                          <m:r>
                            <a:rPr lang="zh-TW" altLang="en-US" sz="1800" b="0" i="1" smtClean="0">
                              <a:latin typeface="Cambria Math"/>
                            </a:rPr>
                            <m:t>𝜏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r>
                        <a:rPr lang="en-US" altLang="zh-TW" sz="1800" i="1">
                          <a:latin typeface="Cambria Math"/>
                        </a:rPr>
                        <m:t>𝐸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文字方塊 8">
                <a:extLst>
                  <a:ext uri="{FF2B5EF4-FFF2-40B4-BE49-F238E27FC236}">
                    <a16:creationId xmlns:a16="http://schemas.microsoft.com/office/drawing/2014/main" id="{D3E50CE2-4B8E-2337-E7DB-A66ECB7D6A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1600" y="3583563"/>
                <a:ext cx="1211550" cy="566694"/>
              </a:xfrm>
              <a:prstGeom prst="rect">
                <a:avLst/>
              </a:prstGeom>
              <a:blipFill>
                <a:blip r:embed="rId3"/>
                <a:stretch>
                  <a:fillRect b="-222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097255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088904-D523-3689-6220-C74015931F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7236" y="1080121"/>
            <a:ext cx="2336800" cy="40767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A501364-79B3-E80E-5ED6-F62271CE67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8484"/>
          <a:stretch/>
        </p:blipFill>
        <p:spPr>
          <a:xfrm>
            <a:off x="3774413" y="1080120"/>
            <a:ext cx="2239648" cy="1937611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96701CA-4409-98BE-99F5-1396632D526F}"/>
              </a:ext>
            </a:extLst>
          </p:cNvPr>
          <p:cNvCxnSpPr/>
          <p:nvPr/>
        </p:nvCxnSpPr>
        <p:spPr>
          <a:xfrm flipH="1">
            <a:off x="5048740" y="2023572"/>
            <a:ext cx="432048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FF985FC-0C9D-ADF8-7881-1DABB55AFDC0}"/>
                  </a:ext>
                </a:extLst>
              </p:cNvPr>
              <p:cNvSpPr txBox="1"/>
              <p:nvPr/>
            </p:nvSpPr>
            <p:spPr bwMode="auto">
              <a:xfrm>
                <a:off x="5333572" y="1712974"/>
                <a:ext cx="211019" cy="3105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𝐸</m:t>
                          </m:r>
                        </m:e>
                      </m:acc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FF985FC-0C9D-ADF8-7881-1DABB55AFD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33572" y="1712974"/>
                <a:ext cx="211019" cy="310598"/>
              </a:xfrm>
              <a:prstGeom prst="rect">
                <a:avLst/>
              </a:prstGeom>
              <a:blipFill>
                <a:blip r:embed="rId4"/>
                <a:stretch>
                  <a:fillRect l="-23529" r="-17647" b="-769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DD03CF0B-9A97-0795-EF25-FF14A0195A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77" r="2726"/>
          <a:stretch/>
        </p:blipFill>
        <p:spPr>
          <a:xfrm>
            <a:off x="3832077" y="3089888"/>
            <a:ext cx="2181984" cy="2060475"/>
          </a:xfrm>
          <a:prstGeom prst="rect">
            <a:avLst/>
          </a:prstGeom>
        </p:spPr>
      </p:pic>
      <p:sp>
        <p:nvSpPr>
          <p:cNvPr id="10" name="AutoShape 2" descr="3: Fermi Sphere and Fermi Surface.  ">
            <a:extLst>
              <a:ext uri="{FF2B5EF4-FFF2-40B4-BE49-F238E27FC236}">
                <a16:creationId xmlns:a16="http://schemas.microsoft.com/office/drawing/2014/main" id="{F9D28299-4692-C419-F056-E66CCB1BB7B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28068" y="2029969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TW"/>
          </a:p>
        </p:txBody>
      </p:sp>
      <p:pic>
        <p:nvPicPr>
          <p:cNvPr id="1028" name="Picture 4" descr="3: Fermi Sphere and Fermi Surface. | Download Scientific Diagram">
            <a:extLst>
              <a:ext uri="{FF2B5EF4-FFF2-40B4-BE49-F238E27FC236}">
                <a16:creationId xmlns:a16="http://schemas.microsoft.com/office/drawing/2014/main" id="{7B075EA7-EF78-AC83-0F47-8558A8AAD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61" y="1090287"/>
            <a:ext cx="2256747" cy="1937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F65ABC8-A585-CA25-3EC8-7BB16AA55340}"/>
              </a:ext>
            </a:extLst>
          </p:cNvPr>
          <p:cNvSpPr txBox="1"/>
          <p:nvPr/>
        </p:nvSpPr>
        <p:spPr bwMode="auto">
          <a:xfrm>
            <a:off x="722420" y="278404"/>
            <a:ext cx="79213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有電子佔據的態就在一個球內！此球面是能量最高的邊界，就稱為費米面！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EFCAF7-0BCE-73C7-00EE-F24B9BC26396}"/>
              </a:ext>
            </a:extLst>
          </p:cNvPr>
          <p:cNvSpPr txBox="1"/>
          <p:nvPr/>
        </p:nvSpPr>
        <p:spPr bwMode="auto">
          <a:xfrm>
            <a:off x="722420" y="700860"/>
            <a:ext cx="60395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費米面在常數電場下會沿電場反方向定速移動。</a:t>
            </a:r>
          </a:p>
        </p:txBody>
      </p:sp>
      <p:sp>
        <p:nvSpPr>
          <p:cNvPr id="8" name="Curved Up Arrow 7">
            <a:extLst>
              <a:ext uri="{FF2B5EF4-FFF2-40B4-BE49-F238E27FC236}">
                <a16:creationId xmlns:a16="http://schemas.microsoft.com/office/drawing/2014/main" id="{BF9A8E77-0AE3-C474-26CB-BD61EC86B28E}"/>
              </a:ext>
            </a:extLst>
          </p:cNvPr>
          <p:cNvSpPr/>
          <p:nvPr/>
        </p:nvSpPr>
        <p:spPr>
          <a:xfrm flipH="1">
            <a:off x="6765308" y="4449338"/>
            <a:ext cx="824632" cy="288032"/>
          </a:xfrm>
          <a:prstGeom prst="curvedUp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59D2E2-61E8-8EE2-70D9-57C939B866CC}"/>
              </a:ext>
            </a:extLst>
          </p:cNvPr>
          <p:cNvSpPr txBox="1"/>
          <p:nvPr/>
        </p:nvSpPr>
        <p:spPr bwMode="auto">
          <a:xfrm>
            <a:off x="722420" y="5311401"/>
            <a:ext cx="84344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同時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，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右邊能量超越原本費米面的電子，可以與離子散射，回到能量較低的狀態。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3179C20-A7CB-2294-B7F4-5561AD34F332}"/>
                  </a:ext>
                </a:extLst>
              </p:cNvPr>
              <p:cNvSpPr txBox="1"/>
              <p:nvPr/>
            </p:nvSpPr>
            <p:spPr bwMode="auto">
              <a:xfrm>
                <a:off x="742542" y="5726303"/>
                <a:ext cx="843443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兩個過程彼此抵消時，高斯面就會停在該處，此時的平均</a:t>
                </a:r>
                <a14:m>
                  <m:oMath xmlns:m="http://schemas.openxmlformats.org/officeDocument/2006/math">
                    <m:r>
                      <a:rPr lang="en-TW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ℏ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𝑘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𝑑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𝑒𝐸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𝜏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3179C20-A7CB-2294-B7F4-5561AD34F3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2542" y="5726303"/>
                <a:ext cx="8434431" cy="369332"/>
              </a:xfrm>
              <a:prstGeom prst="rect">
                <a:avLst/>
              </a:prstGeom>
              <a:blipFill>
                <a:blip r:embed="rId6"/>
                <a:stretch>
                  <a:fillRect l="-602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4FC050E-130B-EC7A-69DC-7618B29420E0}"/>
                  </a:ext>
                </a:extLst>
              </p:cNvPr>
              <p:cNvSpPr txBox="1"/>
              <p:nvPr/>
            </p:nvSpPr>
            <p:spPr bwMode="auto">
              <a:xfrm>
                <a:off x="891552" y="3274163"/>
                <a:ext cx="1612686" cy="525978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ℏ</m:t>
                      </m:r>
                      <m:f>
                        <m:f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𝑑𝑘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𝑒𝐸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ℏ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𝑘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𝜏</m:t>
                          </m:r>
                        </m:den>
                      </m:f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4FC050E-130B-EC7A-69DC-7618B29420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91552" y="3274163"/>
                <a:ext cx="1612686" cy="525978"/>
              </a:xfrm>
              <a:prstGeom prst="rect">
                <a:avLst/>
              </a:prstGeom>
              <a:blipFill>
                <a:blip r:embed="rId7"/>
                <a:stretch>
                  <a:fillRect l="-3125" t="-2326" r="-2344" b="-1395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0D2FBF0-103E-69DE-951D-8F1D117E306E}"/>
                  </a:ext>
                </a:extLst>
              </p:cNvPr>
              <p:cNvSpPr txBox="1"/>
              <p:nvPr/>
            </p:nvSpPr>
            <p:spPr bwMode="auto">
              <a:xfrm>
                <a:off x="891552" y="4023194"/>
                <a:ext cx="1113061" cy="2769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ℏ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𝑑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𝑒𝐸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𝜏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0D2FBF0-103E-69DE-951D-8F1D117E30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91552" y="4023194"/>
                <a:ext cx="1113061" cy="276999"/>
              </a:xfrm>
              <a:prstGeom prst="rect">
                <a:avLst/>
              </a:prstGeom>
              <a:blipFill>
                <a:blip r:embed="rId8"/>
                <a:stretch>
                  <a:fillRect l="-4545" r="-1136" b="-1304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8">
                <a:extLst>
                  <a:ext uri="{FF2B5EF4-FFF2-40B4-BE49-F238E27FC236}">
                    <a16:creationId xmlns:a16="http://schemas.microsoft.com/office/drawing/2014/main" id="{96211003-9B97-EB1D-2651-9FA80802CE05}"/>
                  </a:ext>
                </a:extLst>
              </p:cNvPr>
              <p:cNvSpPr txBox="1"/>
              <p:nvPr/>
            </p:nvSpPr>
            <p:spPr bwMode="auto">
              <a:xfrm>
                <a:off x="853534" y="4505361"/>
                <a:ext cx="1834255" cy="618246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ℏ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𝑑</m:t>
                              </m:r>
                            </m:sub>
                          </m:sSub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𝑒</m:t>
                          </m:r>
                          <m:r>
                            <a:rPr lang="zh-TW" altLang="en-US" sz="1800" b="0" i="1" smtClean="0">
                              <a:latin typeface="Cambria Math"/>
                            </a:rPr>
                            <m:t>𝜏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r>
                        <a:rPr lang="en-US" altLang="zh-TW" sz="1800" i="1">
                          <a:latin typeface="Cambria Math"/>
                        </a:rPr>
                        <m:t>𝐸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7" name="文字方塊 8">
                <a:extLst>
                  <a:ext uri="{FF2B5EF4-FFF2-40B4-BE49-F238E27FC236}">
                    <a16:creationId xmlns:a16="http://schemas.microsoft.com/office/drawing/2014/main" id="{96211003-9B97-EB1D-2651-9FA80802CE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3534" y="4505361"/>
                <a:ext cx="1834255" cy="618246"/>
              </a:xfrm>
              <a:prstGeom prst="rect">
                <a:avLst/>
              </a:prstGeom>
              <a:blipFill>
                <a:blip r:embed="rId9"/>
                <a:stretch>
                  <a:fillRect b="-2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2B811CCE-B68A-C1A1-921E-FC5FD7D42963}"/>
              </a:ext>
            </a:extLst>
          </p:cNvPr>
          <p:cNvSpPr txBox="1"/>
          <p:nvPr/>
        </p:nvSpPr>
        <p:spPr bwMode="auto">
          <a:xfrm>
            <a:off x="1958787" y="3974991"/>
            <a:ext cx="19191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達到穩定的飄移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14BC1D0-0B15-A647-CD4B-C7404B012A3E}"/>
                  </a:ext>
                </a:extLst>
              </p:cNvPr>
              <p:cNvSpPr txBox="1"/>
              <p:nvPr/>
            </p:nvSpPr>
            <p:spPr bwMode="auto">
              <a:xfrm>
                <a:off x="722421" y="6136808"/>
                <a:ext cx="653909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平均速度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b="0" i="1" smtClean="0"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就維持向右大概不變，</a:t>
                </a:r>
                <a:endParaRPr lang="en-TW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14BC1D0-0B15-A647-CD4B-C7404B012A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2421" y="6136808"/>
                <a:ext cx="6539099" cy="369332"/>
              </a:xfrm>
              <a:prstGeom prst="rect">
                <a:avLst/>
              </a:prstGeom>
              <a:blipFill>
                <a:blip r:embed="rId10"/>
                <a:stretch>
                  <a:fillRect l="-971"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9608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11" grpId="0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4" descr="C:\Users\Chia-Hung Chang\Downloads\Data\Serway\VII\Media\Images\chapter27\27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45" y="1306589"/>
            <a:ext cx="3562350" cy="290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Text Box 8"/>
          <p:cNvSpPr txBox="1">
            <a:spLocks noChangeArrowheads="1"/>
          </p:cNvSpPr>
          <p:nvPr/>
        </p:nvSpPr>
        <p:spPr bwMode="auto">
          <a:xfrm>
            <a:off x="4284663" y="1196975"/>
            <a:ext cx="30241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漂移速度決定電流大小：</a:t>
            </a:r>
          </a:p>
        </p:txBody>
      </p:sp>
      <p:sp>
        <p:nvSpPr>
          <p:cNvPr id="17416" name="Text Box 9"/>
          <p:cNvSpPr txBox="1">
            <a:spLocks noChangeArrowheads="1"/>
          </p:cNvSpPr>
          <p:nvPr/>
        </p:nvSpPr>
        <p:spPr bwMode="auto">
          <a:xfrm>
            <a:off x="4284663" y="3774123"/>
            <a:ext cx="3743721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>
                <a:solidFill>
                  <a:srgbClr val="FF0000"/>
                </a:solidFill>
              </a:rPr>
              <a:t>電流密度</a:t>
            </a:r>
            <a:r>
              <a:rPr lang="zh-TW" altLang="en-US" sz="1800" dirty="0"/>
              <a:t>為單位面積的電流。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418" name="文字方塊 9"/>
              <p:cNvSpPr txBox="1">
                <a:spLocks noChangeArrowheads="1"/>
              </p:cNvSpPr>
              <p:nvPr/>
            </p:nvSpPr>
            <p:spPr bwMode="auto">
              <a:xfrm>
                <a:off x="4284663" y="1580864"/>
                <a:ext cx="4464050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TW" altLang="en-US" sz="1800" dirty="0"/>
                  <a:t>取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TW" sz="1800" i="0" dirty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altLang="zh-TW" sz="1800" i="1" dirty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zh-TW" altLang="en-US" sz="1800" dirty="0"/>
                  <a:t>，在此時間內通過截面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zh-TW" altLang="en-US" sz="1800" dirty="0"/>
                  <a:t>的電荷：</a:t>
                </a:r>
                <a:endParaRPr lang="en-US" altLang="zh-TW" sz="1800" dirty="0"/>
              </a:p>
            </p:txBody>
          </p:sp>
        </mc:Choice>
        <mc:Fallback xmlns="">
          <p:sp>
            <p:nvSpPr>
              <p:cNvPr id="17418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84663" y="1580864"/>
                <a:ext cx="4464050" cy="369888"/>
              </a:xfrm>
              <a:prstGeom prst="rect">
                <a:avLst/>
              </a:prstGeom>
              <a:blipFill>
                <a:blip r:embed="rId3"/>
                <a:stretch>
                  <a:fillRect l="-1136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 bwMode="auto">
              <a:xfrm>
                <a:off x="4351648" y="2473881"/>
                <a:ext cx="2880276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𝑞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𝐴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𝑛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𝑒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𝑛𝑒𝐴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𝑡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51648" y="2473881"/>
                <a:ext cx="2880276" cy="369332"/>
              </a:xfrm>
              <a:prstGeom prst="rect">
                <a:avLst/>
              </a:prstGeom>
              <a:blipFill>
                <a:blip r:embed="rId4"/>
                <a:stretch>
                  <a:fillRect b="-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 bwMode="auto">
              <a:xfrm>
                <a:off x="4351648" y="3013021"/>
                <a:ext cx="1853136" cy="56669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𝑞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𝑡</m:t>
                          </m:r>
                          <m:r>
                            <m:rPr>
                              <m:nor/>
                            </m:rPr>
                            <a:rPr lang="zh-TW" altLang="en-US" sz="1800" dirty="0"/>
                            <m:t> 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𝑛𝑒𝐴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51648" y="3013021"/>
                <a:ext cx="1853136" cy="566694"/>
              </a:xfrm>
              <a:prstGeom prst="rect">
                <a:avLst/>
              </a:prstGeom>
              <a:blipFill>
                <a:blip r:embed="rId5"/>
                <a:stretch>
                  <a:fillRect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 bwMode="auto">
              <a:xfrm>
                <a:off x="4356044" y="4206952"/>
                <a:ext cx="1633011" cy="607346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𝑗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𝑖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𝐴</m:t>
                          </m:r>
                          <m:r>
                            <m:rPr>
                              <m:nor/>
                            </m:rPr>
                            <a:rPr lang="zh-TW" altLang="en-US" sz="1800" dirty="0"/>
                            <m:t> 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𝑛𝑒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56044" y="4206952"/>
                <a:ext cx="1633011" cy="607346"/>
              </a:xfrm>
              <a:prstGeom prst="rect">
                <a:avLst/>
              </a:prstGeom>
              <a:blipFill>
                <a:blip r:embed="rId6"/>
                <a:stretch>
                  <a:fillRect b="-1632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 Box 7">
            <a:extLst>
              <a:ext uri="{FF2B5EF4-FFF2-40B4-BE49-F238E27FC236}">
                <a16:creationId xmlns:a16="http://schemas.microsoft.com/office/drawing/2014/main" id="{5376776D-F073-F547-A684-87D0D50E25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4663" y="5010281"/>
            <a:ext cx="33836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電流密度與平均漂移速度成正比。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DD676F3-85C7-D547-A0A8-B0753E6D4209}"/>
              </a:ext>
            </a:extLst>
          </p:cNvPr>
          <p:cNvSpPr txBox="1"/>
          <p:nvPr/>
        </p:nvSpPr>
        <p:spPr bwMode="auto">
          <a:xfrm>
            <a:off x="4289770" y="1974225"/>
            <a:ext cx="423908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TW" sz="1800" dirty="0"/>
              <a:t>一定就在左圖灰色體積範圍內：</a:t>
            </a:r>
          </a:p>
        </p:txBody>
      </p:sp>
    </p:spTree>
    <p:extLst>
      <p:ext uri="{BB962C8B-B14F-4D97-AF65-F5344CB8AC3E}">
        <p14:creationId xmlns:p14="http://schemas.microsoft.com/office/powerpoint/2010/main" val="33958554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向下箭號 3"/>
          <p:cNvSpPr/>
          <p:nvPr/>
        </p:nvSpPr>
        <p:spPr>
          <a:xfrm>
            <a:off x="4728294" y="1866304"/>
            <a:ext cx="46038" cy="609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1800"/>
          </a:p>
        </p:txBody>
      </p:sp>
      <p:sp>
        <p:nvSpPr>
          <p:cNvPr id="18439" name="Text Box 7"/>
          <p:cNvSpPr txBox="1">
            <a:spLocks noChangeArrowheads="1"/>
          </p:cNvSpPr>
          <p:nvPr/>
        </p:nvSpPr>
        <p:spPr bwMode="auto">
          <a:xfrm>
            <a:off x="5761757" y="2821979"/>
            <a:ext cx="2374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/>
              <a:t>歐姆定律</a:t>
            </a:r>
          </a:p>
        </p:txBody>
      </p:sp>
      <p:pic>
        <p:nvPicPr>
          <p:cNvPr id="18440" name="Picture 5" descr="fig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756"/>
          <a:stretch>
            <a:fillRect/>
          </a:stretch>
        </p:blipFill>
        <p:spPr bwMode="auto">
          <a:xfrm>
            <a:off x="683344" y="2493367"/>
            <a:ext cx="2595563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1" name="Line 9"/>
          <p:cNvSpPr>
            <a:spLocks noChangeShapeType="1"/>
          </p:cNvSpPr>
          <p:nvPr/>
        </p:nvSpPr>
        <p:spPr bwMode="auto">
          <a:xfrm flipV="1">
            <a:off x="1907307" y="3428404"/>
            <a:ext cx="43180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8442" name="Line 10"/>
          <p:cNvSpPr>
            <a:spLocks noChangeShapeType="1"/>
          </p:cNvSpPr>
          <p:nvPr/>
        </p:nvSpPr>
        <p:spPr bwMode="auto">
          <a:xfrm flipV="1">
            <a:off x="1835869" y="3068042"/>
            <a:ext cx="21590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8443" name="Line 11"/>
          <p:cNvSpPr>
            <a:spLocks noChangeShapeType="1"/>
          </p:cNvSpPr>
          <p:nvPr/>
        </p:nvSpPr>
        <p:spPr bwMode="auto">
          <a:xfrm>
            <a:off x="1978744" y="3860204"/>
            <a:ext cx="504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pic>
        <p:nvPicPr>
          <p:cNvPr id="18444" name="Picture 13" descr="225px-Ohm3">
            <a:hlinkClick r:id="rId3" tooltip="Ohm3.gif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7982" y="4076104"/>
            <a:ext cx="1527175" cy="196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5" name="Rectangle 14"/>
          <p:cNvSpPr>
            <a:spLocks noChangeArrowheads="1"/>
          </p:cNvSpPr>
          <p:nvPr/>
        </p:nvSpPr>
        <p:spPr bwMode="auto">
          <a:xfrm>
            <a:off x="6686956" y="3750645"/>
            <a:ext cx="16144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r>
              <a:rPr lang="en-US" altLang="zh-TW" sz="1400" b="1"/>
              <a:t>Georg Simon Ohm</a:t>
            </a:r>
            <a:endParaRPr lang="en-US" altLang="zh-TW" sz="1400"/>
          </a:p>
        </p:txBody>
      </p:sp>
      <p:sp>
        <p:nvSpPr>
          <p:cNvPr id="18447" name="文字方塊 16"/>
          <p:cNvSpPr txBox="1">
            <a:spLocks noChangeArrowheads="1"/>
          </p:cNvSpPr>
          <p:nvPr/>
        </p:nvSpPr>
        <p:spPr bwMode="auto">
          <a:xfrm>
            <a:off x="3054850" y="5855969"/>
            <a:ext cx="41767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zh-TW" sz="1800" i="1"/>
              <a:t>ρ</a:t>
            </a:r>
            <a:r>
              <a:rPr lang="zh-TW" altLang="en-US" sz="1800"/>
              <a:t> 是電阻率 </a:t>
            </a:r>
            <a:r>
              <a:rPr lang="en-US" altLang="zh-TW" sz="1800"/>
              <a:t>Resistivity</a:t>
            </a:r>
            <a:r>
              <a:rPr lang="zh-TW" altLang="en-US" sz="1800"/>
              <a:t>，是材料的性質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 bwMode="auto">
              <a:xfrm>
                <a:off x="5219774" y="908496"/>
                <a:ext cx="1633011" cy="607346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𝑗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𝑖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𝐴</m:t>
                          </m:r>
                          <m:r>
                            <m:rPr>
                              <m:nor/>
                            </m:rPr>
                            <a:rPr lang="zh-TW" altLang="en-US" sz="1800" dirty="0"/>
                            <m:t> 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𝑛𝑒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19774" y="908496"/>
                <a:ext cx="1633011" cy="607346"/>
              </a:xfrm>
              <a:prstGeom prst="rect">
                <a:avLst/>
              </a:prstGeom>
              <a:blipFill>
                <a:blip r:embed="rId5"/>
                <a:stretch>
                  <a:fillRect b="-1914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 bwMode="auto">
              <a:xfrm>
                <a:off x="2906003" y="928822"/>
                <a:ext cx="1745478" cy="566694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𝑎</m:t>
                      </m:r>
                      <m:r>
                        <a:rPr lang="zh-TW" altLang="en-US" sz="1800" b="0" i="1" smtClean="0">
                          <a:latin typeface="Cambria Math"/>
                        </a:rPr>
                        <m:t>𝜏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𝑒</m:t>
                          </m:r>
                          <m:r>
                            <a:rPr lang="zh-TW" altLang="en-US" sz="1800" b="0" i="1" smtClean="0">
                              <a:latin typeface="Cambria Math"/>
                            </a:rPr>
                            <m:t>𝜏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r>
                        <a:rPr lang="en-US" altLang="zh-TW" sz="1800" i="1">
                          <a:latin typeface="Cambria Math"/>
                        </a:rPr>
                        <m:t>𝐸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06003" y="928822"/>
                <a:ext cx="1745478" cy="566694"/>
              </a:xfrm>
              <a:prstGeom prst="rect">
                <a:avLst/>
              </a:prstGeom>
              <a:blipFill>
                <a:blip r:embed="rId6"/>
                <a:stretch>
                  <a:fillRect b="-217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 bwMode="auto">
              <a:xfrm>
                <a:off x="3778742" y="2702853"/>
                <a:ext cx="1564980" cy="720325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𝑗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800" b="0" i="1" smtClean="0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sz="1800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𝑛</m:t>
                              </m:r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𝜏</m:t>
                              </m:r>
                            </m:num>
                            <m:den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𝑚</m:t>
                              </m:r>
                            </m:den>
                          </m:f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𝐸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78742" y="2702853"/>
                <a:ext cx="1564980" cy="72032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 bwMode="auto">
              <a:xfrm>
                <a:off x="3797081" y="4000370"/>
                <a:ext cx="1528302" cy="582147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𝐸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𝑚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TW" sz="1800" i="1">
                                  <a:latin typeface="Cambria Math"/>
                                </a:rPr>
                                <m:t>𝑛</m:t>
                              </m:r>
                              <m:r>
                                <a:rPr lang="zh-TW" altLang="en-US" sz="1800" i="1">
                                  <a:latin typeface="Cambria Math"/>
                                </a:rPr>
                                <m:t>𝜏</m:t>
                              </m:r>
                            </m:den>
                          </m:f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𝑗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97081" y="4000370"/>
                <a:ext cx="1528302" cy="58214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/>
              <p:cNvSpPr txBox="1"/>
              <p:nvPr/>
            </p:nvSpPr>
            <p:spPr bwMode="auto">
              <a:xfrm>
                <a:off x="1835869" y="5124148"/>
                <a:ext cx="915315" cy="402931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𝐸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zh-TW" altLang="en-US" sz="1800" b="0" i="1" smtClean="0">
                          <a:latin typeface="Cambria Math"/>
                          <a:ea typeface="Cambria Math"/>
                        </a:rPr>
                        <m:t>𝜌</m:t>
                      </m:r>
                      <m:acc>
                        <m:accPr>
                          <m:chr m:val="⃗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𝑗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0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35869" y="5124148"/>
                <a:ext cx="915315" cy="402931"/>
              </a:xfrm>
              <a:prstGeom prst="rect">
                <a:avLst/>
              </a:prstGeom>
              <a:blipFill>
                <a:blip r:embed="rId9"/>
                <a:stretch>
                  <a:fillRect b="-606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字方塊 7">
            <a:extLst>
              <a:ext uri="{FF2B5EF4-FFF2-40B4-BE49-F238E27FC236}">
                <a16:creationId xmlns:a16="http://schemas.microsoft.com/office/drawing/2014/main" id="{58CF7C48-674E-E74E-9CA0-D8D176420A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6136" y="1951209"/>
            <a:ext cx="38847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zh-TW" sz="1800" i="1" dirty="0"/>
              <a:t>τ</a:t>
            </a:r>
            <a:r>
              <a:rPr lang="en-US" altLang="zh-TW" sz="1800" i="1" dirty="0"/>
              <a:t> </a:t>
            </a:r>
            <a:r>
              <a:rPr lang="zh-TW" altLang="en-US" sz="1800" dirty="0"/>
              <a:t>與外加電場無關，可視為一個常數。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F06A7135-5E3D-064B-BAC1-4810AE8976A4}"/>
                  </a:ext>
                </a:extLst>
              </p:cNvPr>
              <p:cNvSpPr txBox="1"/>
              <p:nvPr/>
            </p:nvSpPr>
            <p:spPr bwMode="auto">
              <a:xfrm>
                <a:off x="1795085" y="5785331"/>
                <a:ext cx="1153713" cy="566758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sz="1800" i="1">
                          <a:latin typeface="Cambria Math"/>
                          <a:ea typeface="Cambria Math"/>
                        </a:rPr>
                        <m:t>𝜌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</a:rPr>
                            <m:t>𝑚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i="1">
                              <a:latin typeface="Cambria Math"/>
                            </a:rPr>
                            <m:t>𝑛</m:t>
                          </m:r>
                          <m:r>
                            <a:rPr lang="zh-TW" altLang="en-US" sz="1800" i="1">
                              <a:latin typeface="Cambria Math"/>
                            </a:rPr>
                            <m:t>𝜏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F06A7135-5E3D-064B-BAC1-4810AE8976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95085" y="5785331"/>
                <a:ext cx="1153713" cy="566758"/>
              </a:xfrm>
              <a:prstGeom prst="rect">
                <a:avLst/>
              </a:prstGeom>
              <a:blipFill>
                <a:blip r:embed="rId10"/>
                <a:stretch>
                  <a:fillRect b="-227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 Box 7">
            <a:extLst>
              <a:ext uri="{FF2B5EF4-FFF2-40B4-BE49-F238E27FC236}">
                <a16:creationId xmlns:a16="http://schemas.microsoft.com/office/drawing/2014/main" id="{FF28D3B7-F624-454D-9DF9-DB5A70DA39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0944" y="394866"/>
            <a:ext cx="33836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電流密度與平均漂移速度成正比。</a:t>
            </a:r>
          </a:p>
        </p:txBody>
      </p:sp>
      <p:sp>
        <p:nvSpPr>
          <p:cNvPr id="23" name="Text Box 7">
            <a:extLst>
              <a:ext uri="{FF2B5EF4-FFF2-40B4-BE49-F238E27FC236}">
                <a16:creationId xmlns:a16="http://schemas.microsoft.com/office/drawing/2014/main" id="{9BA3B998-7FF3-804A-B782-FE65E22AFC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968" y="427687"/>
            <a:ext cx="32038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平均漂移速度與電場成正比。</a:t>
            </a:r>
          </a:p>
        </p:txBody>
      </p:sp>
    </p:spTree>
    <p:extLst>
      <p:ext uri="{BB962C8B-B14F-4D97-AF65-F5344CB8AC3E}">
        <p14:creationId xmlns:p14="http://schemas.microsoft.com/office/powerpoint/2010/main" val="37473505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22D572B-AB24-640F-E531-7CAABF60D161}"/>
                  </a:ext>
                </a:extLst>
              </p:cNvPr>
              <p:cNvSpPr txBox="1"/>
              <p:nvPr/>
            </p:nvSpPr>
            <p:spPr bwMode="auto">
              <a:xfrm>
                <a:off x="2553977" y="907284"/>
                <a:ext cx="612068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很像平面波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這是屬於個別原子的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</m:e>
                        </m:d>
                      </m:e>
                    </m:d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的線性疊加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22D572B-AB24-640F-E531-7CAABF60D1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53977" y="907284"/>
                <a:ext cx="6120680" cy="369332"/>
              </a:xfrm>
              <a:prstGeom prst="rect">
                <a:avLst/>
              </a:prstGeom>
              <a:blipFill>
                <a:blip r:embed="rId2"/>
                <a:stretch>
                  <a:fillRect l="-828" t="-113333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4B4D5CF8-7915-BD37-145B-8E28915B8B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7904" y="2083576"/>
            <a:ext cx="2763906" cy="13743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496E631-477F-6D3A-5BDE-6BD4204983EF}"/>
              </a:ext>
            </a:extLst>
          </p:cNvPr>
          <p:cNvSpPr txBox="1"/>
          <p:nvPr/>
        </p:nvSpPr>
        <p:spPr bwMode="auto">
          <a:xfrm>
            <a:off x="1157941" y="2076018"/>
            <a:ext cx="32636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實數部可以這樣理解：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B4A67A-EA88-B41F-EB5E-6FF227FFDF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7904" y="3501008"/>
            <a:ext cx="2376264" cy="214995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CAA7443-B114-D111-08D6-592843F660C0}"/>
              </a:ext>
            </a:extLst>
          </p:cNvPr>
          <p:cNvSpPr txBox="1"/>
          <p:nvPr/>
        </p:nvSpPr>
        <p:spPr bwMode="auto">
          <a:xfrm>
            <a:off x="897793" y="5713449"/>
            <a:ext cx="27363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在接近底部處，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394B600-75B5-DA97-40CF-7CA8045B4E04}"/>
                  </a:ext>
                </a:extLst>
              </p:cNvPr>
              <p:cNvSpPr txBox="1"/>
              <p:nvPr/>
            </p:nvSpPr>
            <p:spPr bwMode="auto">
              <a:xfrm>
                <a:off x="2553977" y="5750186"/>
                <a:ext cx="1708416" cy="27699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𝐸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0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𝑡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394B600-75B5-DA97-40CF-7CA8045B4E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53977" y="5750186"/>
                <a:ext cx="1708416" cy="276999"/>
              </a:xfrm>
              <a:prstGeom prst="rect">
                <a:avLst/>
              </a:prstGeom>
              <a:blipFill>
                <a:blip r:embed="rId5"/>
                <a:stretch>
                  <a:fillRect l="-2963" t="-4348" r="-741" b="-869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C8449DD9-D590-9DD3-5BF6-72A378C29FC8}"/>
              </a:ext>
            </a:extLst>
          </p:cNvPr>
          <p:cNvSpPr txBox="1"/>
          <p:nvPr/>
        </p:nvSpPr>
        <p:spPr bwMode="auto">
          <a:xfrm>
            <a:off x="4426185" y="5713449"/>
            <a:ext cx="21602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如同一自由電子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，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 Box 5">
            <a:extLst>
              <a:ext uri="{FF2B5EF4-FFF2-40B4-BE49-F238E27FC236}">
                <a16:creationId xmlns:a16="http://schemas.microsoft.com/office/drawing/2014/main" id="{E7327610-7F0B-2245-C957-45CD08080A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6081" y="1270154"/>
            <a:ext cx="46111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這些原來屬於私人的電子現在是</a:t>
            </a:r>
            <a:r>
              <a:rPr lang="zh-TW" altLang="en-US" sz="1800" dirty="0">
                <a:solidFill>
                  <a:srgbClr val="FF0000"/>
                </a:solidFill>
              </a:rPr>
              <a:t>公共財產</a:t>
            </a:r>
            <a:r>
              <a:rPr lang="zh-TW" altLang="en-US" sz="1800" dirty="0"/>
              <a:t>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560FDD7-0F81-5996-544A-859B1EA681FA}"/>
                  </a:ext>
                </a:extLst>
              </p:cNvPr>
              <p:cNvSpPr txBox="1"/>
              <p:nvPr/>
            </p:nvSpPr>
            <p:spPr bwMode="auto">
              <a:xfrm>
                <a:off x="1157941" y="853055"/>
                <a:ext cx="1253420" cy="81022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𝑗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𝑁</m:t>
                          </m:r>
                        </m:sup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𝑖𝑘𝑗𝑎</m:t>
                              </m:r>
                            </m:sup>
                          </m:sSup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560FDD7-0F81-5996-544A-859B1EA681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57941" y="853055"/>
                <a:ext cx="1253420" cy="810222"/>
              </a:xfrm>
              <a:prstGeom prst="rect">
                <a:avLst/>
              </a:prstGeom>
              <a:blipFill>
                <a:blip r:embed="rId6"/>
                <a:stretch>
                  <a:fillRect l="-66000" t="-106154" r="-23000" b="-1615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FE9C7127-2DFE-0207-4F93-5DE23CB730F5}"/>
              </a:ext>
            </a:extLst>
          </p:cNvPr>
          <p:cNvSpPr txBox="1"/>
          <p:nvPr/>
        </p:nvSpPr>
        <p:spPr bwMode="auto">
          <a:xfrm>
            <a:off x="2526081" y="1615706"/>
            <a:ext cx="3600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保留了在地性的全球化電子！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8540D01-8745-9922-D5EB-CD4CB2823D2C}"/>
              </a:ext>
            </a:extLst>
          </p:cNvPr>
          <p:cNvSpPr txBox="1"/>
          <p:nvPr/>
        </p:nvSpPr>
        <p:spPr bwMode="auto">
          <a:xfrm>
            <a:off x="2852760" y="560540"/>
            <a:ext cx="24303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ight Binding Model</a:t>
            </a:r>
            <a:endParaRPr lang="en-TW" dirty="0">
              <a:solidFill>
                <a:srgbClr val="FF0000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D4C0119-4E1C-EE15-1CD1-954D01178B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07768" y="2112905"/>
            <a:ext cx="2286000" cy="111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4729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:\Dropbox\Documents\課程\YoungTextBook\Images\Chapter25\A_Images\A_Figures_and_Photos\25_01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052513"/>
            <a:ext cx="2817812" cy="468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 descr="D:\Dropbox\Documents\課程\YoungTextBook\Images\Chapter25\A_Images\A_Figures_and_Photos\25_02_Figu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721" b="12512"/>
          <a:stretch>
            <a:fillRect/>
          </a:stretch>
        </p:blipFill>
        <p:spPr bwMode="auto">
          <a:xfrm>
            <a:off x="4211960" y="2414707"/>
            <a:ext cx="3535363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 bwMode="auto">
              <a:xfrm>
                <a:off x="4215611" y="1063399"/>
                <a:ext cx="1629998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sz="1800" b="0" i="0" smtClean="0">
                              <a:latin typeface="Cambria Math"/>
                            </a:rPr>
                            <m:t>rms</m:t>
                          </m:r>
                        </m:sub>
                      </m:sSub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~</m:t>
                      </m:r>
                      <m:sSup>
                        <m:s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10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6</m:t>
                          </m:r>
                        </m:sup>
                      </m:sSup>
                      <m:r>
                        <m:rPr>
                          <m:nor/>
                        </m:rPr>
                        <a:rPr lang="en-US" altLang="zh-TW" sz="1800" b="0" i="0" smtClean="0">
                          <a:latin typeface="Cambria Math"/>
                          <a:ea typeface="Cambria Math"/>
                        </a:rPr>
                        <m:t>m</m:t>
                      </m:r>
                      <m:r>
                        <m:rPr>
                          <m:nor/>
                        </m:rPr>
                        <a:rPr lang="en-US" altLang="zh-TW" sz="1800" b="0" i="0" smtClean="0">
                          <a:latin typeface="Cambria Math"/>
                          <a:ea typeface="Cambria Math"/>
                        </a:rPr>
                        <m:t>/</m:t>
                      </m:r>
                      <m:r>
                        <m:rPr>
                          <m:nor/>
                        </m:rPr>
                        <a:rPr lang="en-US" altLang="zh-TW" sz="1800" b="0" i="0" smtClean="0">
                          <a:latin typeface="Cambria Math"/>
                          <a:ea typeface="Cambria Math"/>
                        </a:rPr>
                        <m:t>s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15611" y="1063399"/>
                <a:ext cx="1629998" cy="369332"/>
              </a:xfrm>
              <a:prstGeom prst="rect">
                <a:avLst/>
              </a:prstGeom>
              <a:blipFill>
                <a:blip r:embed="rId4"/>
                <a:stretch>
                  <a:fillRect b="-1379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 bwMode="auto">
              <a:xfrm>
                <a:off x="4215611" y="4588371"/>
                <a:ext cx="2413140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sz="1800" b="0" i="0" smtClean="0">
                              <a:latin typeface="Cambria Math"/>
                            </a:rPr>
                            <m:t>d</m:t>
                          </m:r>
                        </m:sub>
                      </m:sSub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~</m:t>
                      </m:r>
                      <m:sSup>
                        <m:s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10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−4</m:t>
                          </m:r>
                        </m:sup>
                      </m:sSup>
                      <m:r>
                        <m:rPr>
                          <m:nor/>
                        </m:rPr>
                        <a:rPr lang="en-US" altLang="zh-TW" sz="1800" b="0" i="0" smtClean="0">
                          <a:latin typeface="Cambria Math"/>
                          <a:ea typeface="Cambria Math"/>
                        </a:rPr>
                        <m:t>m</m:t>
                      </m:r>
                      <m:r>
                        <m:rPr>
                          <m:nor/>
                        </m:rPr>
                        <a:rPr lang="en-US" altLang="zh-TW" sz="1800" b="0" i="0" smtClean="0">
                          <a:latin typeface="Cambria Math"/>
                          <a:ea typeface="Cambria Math"/>
                        </a:rPr>
                        <m:t>/</m:t>
                      </m:r>
                      <m:r>
                        <m:rPr>
                          <m:nor/>
                        </m:rPr>
                        <a:rPr lang="en-US" altLang="zh-TW" sz="1800" b="0" i="0" smtClean="0">
                          <a:latin typeface="Cambria Math"/>
                          <a:ea typeface="Cambria Math"/>
                        </a:rPr>
                        <m:t>s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≪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sz="1800">
                              <a:latin typeface="Cambria Math"/>
                            </a:rPr>
                            <m:t>rms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15611" y="4588371"/>
                <a:ext cx="2413140" cy="369332"/>
              </a:xfrm>
              <a:prstGeom prst="rect">
                <a:avLst/>
              </a:prstGeom>
              <a:blipFill>
                <a:blip r:embed="rId5"/>
                <a:stretch>
                  <a:fillRect b="-1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字方塊 7"/>
          <p:cNvSpPr txBox="1">
            <a:spLocks noChangeArrowheads="1"/>
          </p:cNvSpPr>
          <p:nvPr/>
        </p:nvSpPr>
        <p:spPr bwMode="auto">
          <a:xfrm>
            <a:off x="4211959" y="5430961"/>
            <a:ext cx="41793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因此</a:t>
            </a:r>
            <a:r>
              <a:rPr lang="el-GR" altLang="zh-TW" sz="1800" i="1" dirty="0"/>
              <a:t>τ</a:t>
            </a:r>
            <a:r>
              <a:rPr lang="zh-TW" altLang="en-US" sz="1800" dirty="0"/>
              <a:t>可視為一個常數。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7">
                <a:extLst>
                  <a:ext uri="{FF2B5EF4-FFF2-40B4-BE49-F238E27FC236}">
                    <a16:creationId xmlns:a16="http://schemas.microsoft.com/office/drawing/2014/main" id="{9D2B3F82-4F13-B544-8DD4-758E8FAA5EE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11960" y="5009666"/>
                <a:ext cx="4179375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l-GR" altLang="zh-TW" sz="1800" i="1" dirty="0"/>
                  <a:t>τ</a:t>
                </a:r>
                <a:r>
                  <a:rPr lang="zh-TW" altLang="en-US" sz="1800" dirty="0"/>
                  <a:t>由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 sz="1800">
                            <a:latin typeface="Cambria Math"/>
                          </a:rPr>
                          <m:t>rms</m:t>
                        </m:r>
                      </m:sub>
                    </m:sSub>
                  </m:oMath>
                </a14:m>
                <a:r>
                  <a:rPr lang="zh-TW" altLang="en-US" sz="1800" dirty="0"/>
                  <a:t>決定，與外加電場無關。</a:t>
                </a:r>
              </a:p>
            </p:txBody>
          </p:sp>
        </mc:Choice>
        <mc:Fallback xmlns="">
          <p:sp>
            <p:nvSpPr>
              <p:cNvPr id="3" name="文字方塊 7">
                <a:extLst>
                  <a:ext uri="{FF2B5EF4-FFF2-40B4-BE49-F238E27FC236}">
                    <a16:creationId xmlns:a16="http://schemas.microsoft.com/office/drawing/2014/main" id="{9D2B3F82-4F13-B544-8DD4-758E8FAA5E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11960" y="5009666"/>
                <a:ext cx="4179375" cy="369332"/>
              </a:xfrm>
              <a:prstGeom prst="rect">
                <a:avLst/>
              </a:prstGeom>
              <a:blipFill>
                <a:blip r:embed="rId6"/>
                <a:stretch>
                  <a:fillRect l="-1212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字方塊 3">
            <a:extLst>
              <a:ext uri="{FF2B5EF4-FFF2-40B4-BE49-F238E27FC236}">
                <a16:creationId xmlns:a16="http://schemas.microsoft.com/office/drawing/2014/main" id="{E670B738-E799-2A41-A85C-8C3F6FB47BA1}"/>
              </a:ext>
            </a:extLst>
          </p:cNvPr>
          <p:cNvSpPr txBox="1"/>
          <p:nvPr/>
        </p:nvSpPr>
        <p:spPr bwMode="auto">
          <a:xfrm>
            <a:off x="4211960" y="1524401"/>
            <a:ext cx="44665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zh-TW" altLang="en-US" sz="1800" dirty="0"/>
              <a:t>但電子的熱運動方向隨機，因此互相抵消。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9E075768-5094-634D-9431-FD4842216FF0}"/>
              </a:ext>
            </a:extLst>
          </p:cNvPr>
          <p:cNvSpPr txBox="1"/>
          <p:nvPr/>
        </p:nvSpPr>
        <p:spPr bwMode="auto">
          <a:xfrm>
            <a:off x="4217843" y="1940624"/>
            <a:ext cx="47268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zh-TW" altLang="en-US" sz="1800" dirty="0"/>
              <a:t>討論導電性時，可以忽略而等價以下圖表示。</a:t>
            </a:r>
          </a:p>
        </p:txBody>
      </p:sp>
    </p:spTree>
    <p:extLst>
      <p:ext uri="{BB962C8B-B14F-4D97-AF65-F5344CB8AC3E}">
        <p14:creationId xmlns:p14="http://schemas.microsoft.com/office/powerpoint/2010/main" val="22127327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C13F1B3D-5197-C94A-93F2-EB541BAAFF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052736"/>
            <a:ext cx="8534400" cy="3835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20">
                <a:extLst>
                  <a:ext uri="{FF2B5EF4-FFF2-40B4-BE49-F238E27FC236}">
                    <a16:creationId xmlns:a16="http://schemas.microsoft.com/office/drawing/2014/main" id="{8C18466E-4BE2-4E4A-97C8-EEC8DE3D4173}"/>
                  </a:ext>
                </a:extLst>
              </p:cNvPr>
              <p:cNvSpPr txBox="1"/>
              <p:nvPr/>
            </p:nvSpPr>
            <p:spPr bwMode="auto">
              <a:xfrm>
                <a:off x="3707904" y="5085184"/>
                <a:ext cx="1153713" cy="566758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sz="1800" i="1">
                          <a:latin typeface="Cambria Math"/>
                          <a:ea typeface="Cambria Math"/>
                        </a:rPr>
                        <m:t>𝜌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</a:rPr>
                            <m:t>𝑚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i="1">
                              <a:latin typeface="Cambria Math"/>
                            </a:rPr>
                            <m:t>𝑛</m:t>
                          </m:r>
                          <m:r>
                            <a:rPr lang="zh-TW" altLang="en-US" sz="1800" i="1">
                              <a:latin typeface="Cambria Math"/>
                            </a:rPr>
                            <m:t>𝜏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20">
                <a:extLst>
                  <a:ext uri="{FF2B5EF4-FFF2-40B4-BE49-F238E27FC236}">
                    <a16:creationId xmlns:a16="http://schemas.microsoft.com/office/drawing/2014/main" id="{8C18466E-4BE2-4E4A-97C8-EEC8DE3D41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07904" y="5085184"/>
                <a:ext cx="1153713" cy="566758"/>
              </a:xfrm>
              <a:prstGeom prst="rect">
                <a:avLst/>
              </a:prstGeom>
              <a:blipFill>
                <a:blip r:embed="rId3"/>
                <a:stretch>
                  <a:fillRect b="-222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EBB3BFE9-5925-3F37-4D82-7048226ADED5}"/>
              </a:ext>
            </a:extLst>
          </p:cNvPr>
          <p:cNvSpPr txBox="1"/>
          <p:nvPr/>
        </p:nvSpPr>
        <p:spPr bwMode="auto">
          <a:xfrm>
            <a:off x="1619672" y="5848990"/>
            <a:ext cx="66247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電子氣的性質，包括導電率等，幾乎都由單位體積電子數決定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52315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 descr="Z:\Dropbox\Documents\課程\Young\Chapter42\A_Images\A_Figures_and_Photos\42_23_Figur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99"/>
          <a:stretch/>
        </p:blipFill>
        <p:spPr bwMode="auto">
          <a:xfrm>
            <a:off x="1086124" y="2636912"/>
            <a:ext cx="3485876" cy="255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>
              <a:xfrm>
                <a:off x="1141184" y="732161"/>
                <a:ext cx="2396425" cy="53399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𝐸</m:t>
                          </m:r>
                        </m:e>
                      </m:d>
                      <m:r>
                        <a:rPr lang="en-US" altLang="zh-TW" sz="1800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altLang="zh-TW" sz="1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i="1">
                              <a:latin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sz="1800" i="1">
                              <a:latin typeface="Cambria Math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1800" b="0" i="1" smtClean="0">
                                  <a:latin typeface="Cambria Math"/>
                                  <a:cs typeface="Times New Roman" pitchFamily="18" charset="0"/>
                                </a:rPr>
                                <m:t>𝐸</m:t>
                              </m:r>
                            </m:num>
                            <m:den>
                              <m:r>
                                <a:rPr lang="en-US" altLang="zh-TW" sz="1800" i="1">
                                  <a:latin typeface="Cambria Math"/>
                                  <a:cs typeface="Times New Roman" pitchFamily="18" charset="0"/>
                                </a:rPr>
                                <m:t>𝑘𝑇</m:t>
                              </m:r>
                            </m:den>
                          </m:f>
                        </m:sup>
                      </m:sSup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=</m:t>
                          </m:r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𝑚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𝑘𝑇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zh-TW" altLang="en-US" sz="1800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1184" y="732161"/>
                <a:ext cx="2396425" cy="533992"/>
              </a:xfrm>
              <a:prstGeom prst="rect">
                <a:avLst/>
              </a:prstGeom>
              <a:blipFill>
                <a:blip r:embed="rId3"/>
                <a:stretch>
                  <a:fillRect b="-11628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 bwMode="auto">
              <a:xfrm>
                <a:off x="1060041" y="296685"/>
                <a:ext cx="697413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在溫度為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/>
                      </a:rPr>
                      <m:t>𝑇</m:t>
                    </m:r>
                  </m:oMath>
                </a14:m>
                <a:r>
                  <a:rPr lang="zh-TW" altLang="en-US" sz="1800" dirty="0"/>
                  <a:t>時，氣體分子處於能量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ea typeface="Cambria Math"/>
                        <a:cs typeface="Times New Roman" pitchFamily="18" charset="0"/>
                      </a:rPr>
                      <m:t>𝐸</m:t>
                    </m:r>
                  </m:oMath>
                </a14:m>
                <a:r>
                  <a:rPr lang="zh-TW" altLang="en-US" sz="1800" dirty="0"/>
                  <a:t>的機率等於：</a:t>
                </a:r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60041" y="296685"/>
                <a:ext cx="6974130" cy="369332"/>
              </a:xfrm>
              <a:prstGeom prst="rect">
                <a:avLst/>
              </a:prstGeom>
              <a:blipFill>
                <a:blip r:embed="rId4"/>
                <a:stretch>
                  <a:fillRect l="-727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文字方塊 10"/>
          <p:cNvSpPr txBox="1"/>
          <p:nvPr/>
        </p:nvSpPr>
        <p:spPr bwMode="auto">
          <a:xfrm>
            <a:off x="1086124" y="1332202"/>
            <a:ext cx="713669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在理想電子氣體，此式必須以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Fermi-Dirac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Factor</a:t>
            </a:r>
            <a:r>
              <a:rPr lang="zh-TW" altLang="en-US" sz="1800" dirty="0"/>
              <a:t>取代，稱費米統計：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1137170" y="1770201"/>
                <a:ext cx="2147959" cy="77136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𝐸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f>
                                <m:f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ctrlPr>
                                        <a:rPr lang="en-US" altLang="zh-TW" sz="1800" i="1" smtClean="0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sz="1800" i="1">
                                          <a:latin typeface="Cambria Math"/>
                                          <a:cs typeface="Times New Roman" pitchFamily="18" charset="0"/>
                                        </a:rPr>
                                        <m:t>𝐸</m:t>
                                      </m:r>
                                      <m:r>
                                        <a:rPr lang="en-US" altLang="zh-TW" sz="1800" b="0" i="1" smtClean="0">
                                          <a:latin typeface="Cambria Math"/>
                                          <a:cs typeface="Times New Roman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altLang="zh-TW" sz="1800" b="0" i="1" smtClean="0">
                                              <a:latin typeface="Cambria Math" panose="02040503050406030204" pitchFamily="18" charset="0"/>
                                              <a:cs typeface="Times New Roman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sz="1800" b="0" i="1" smtClean="0">
                                              <a:latin typeface="Cambria Math"/>
                                              <a:cs typeface="Times New Roman" pitchFamily="18" charset="0"/>
                                            </a:rPr>
                                            <m:t>𝐸</m:t>
                                          </m:r>
                                        </m:e>
                                        <m:sub>
                                          <m:r>
                                            <a:rPr lang="en-US" altLang="zh-TW" sz="1800" b="0" i="1" smtClean="0">
                                              <a:latin typeface="Cambria Math"/>
                                              <a:cs typeface="Times New Roman" pitchFamily="18" charset="0"/>
                                            </a:rPr>
                                            <m:t>𝐹</m:t>
                                          </m:r>
                                        </m:sub>
                                      </m:sSub>
                                    </m:e>
                                  </m:d>
                                </m:num>
                                <m:den>
                                  <m:r>
                                    <a:rPr lang="en-US" altLang="zh-TW" sz="1800" i="1">
                                      <a:latin typeface="Cambria Math"/>
                                      <a:cs typeface="Times New Roman" pitchFamily="18" charset="0"/>
                                    </a:rPr>
                                    <m:t>𝑘𝑇</m:t>
                                  </m:r>
                                </m:den>
                              </m:f>
                            </m:sup>
                          </m:sSup>
                          <m:r>
                            <a:rPr lang="en-US" altLang="zh-TW" sz="1800" b="0" i="1" smtClean="0">
                              <a:latin typeface="Cambria Math"/>
                              <a:cs typeface="Times New Roman" pitchFamily="18" charset="0"/>
                            </a:rPr>
                            <m:t>+1</m:t>
                          </m:r>
                        </m:den>
                      </m:f>
                    </m:oMath>
                  </m:oMathPara>
                </a14:m>
                <a:endParaRPr lang="zh-TW" altLang="en-US" sz="1800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7170" y="1770201"/>
                <a:ext cx="2147959" cy="771365"/>
              </a:xfrm>
              <a:prstGeom prst="rect">
                <a:avLst/>
              </a:prstGeom>
              <a:blipFill>
                <a:blip r:embed="rId5"/>
                <a:stretch>
                  <a:fillRect b="-161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>
              <a:xfrm>
                <a:off x="4824297" y="4102567"/>
                <a:ext cx="821315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𝑇</m:t>
                    </m:r>
                    <m:r>
                      <a:rPr lang="en-US" altLang="zh-TW" sz="1800" b="0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=0</m:t>
                    </m:r>
                  </m:oMath>
                </a14:m>
                <a:r>
                  <a:rPr lang="en-US" altLang="zh-TW" sz="1800" dirty="0">
                    <a:cs typeface="Times New Roman" pitchFamily="18" charset="0"/>
                  </a:rPr>
                  <a:t> </a:t>
                </a:r>
                <a:endParaRPr lang="zh-TW" altLang="en-US" sz="1800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4297" y="4102567"/>
                <a:ext cx="821315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4770914" y="1921302"/>
                <a:ext cx="2175917" cy="48102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𝑓</m:t>
                    </m:r>
                    <m:d>
                      <m:dPr>
                        <m:ctrlPr>
                          <a:rPr lang="en-US" altLang="zh-TW" sz="1800" b="0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TW" sz="1800" b="0" i="1" smtClean="0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𝐸</m:t>
                        </m:r>
                      </m:e>
                    </m:d>
                    <m:r>
                      <a:rPr lang="en-US" altLang="zh-TW" sz="1800" i="1">
                        <a:latin typeface="Cambria Math"/>
                        <a:ea typeface="Cambria Math"/>
                        <a:cs typeface="Times New Roman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TW" sz="18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altLang="zh-TW" sz="1800" i="1">
                            <a:latin typeface="Cambria Math"/>
                            <a:cs typeface="Times New Roman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TW" sz="1800" i="1">
                            <a:latin typeface="Cambria Math"/>
                            <a:cs typeface="Times New Roman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fPr>
                          <m:num>
                            <m:r>
                              <a:rPr lang="en-US" altLang="zh-TW" sz="1800" i="1">
                                <a:latin typeface="Cambria Math"/>
                                <a:cs typeface="Times New Roman" pitchFamily="18" charset="0"/>
                              </a:rPr>
                              <m:t>𝐸</m:t>
                            </m:r>
                          </m:num>
                          <m:den>
                            <m:r>
                              <a:rPr lang="en-US" altLang="zh-TW" sz="1800" i="1">
                                <a:latin typeface="Cambria Math"/>
                                <a:cs typeface="Times New Roman" pitchFamily="18" charset="0"/>
                              </a:rPr>
                              <m:t>𝑘𝑇</m:t>
                            </m:r>
                          </m:den>
                        </m:f>
                      </m:sup>
                    </m:sSup>
                    <m:r>
                      <a:rPr lang="en-US" altLang="zh-TW" sz="1800" b="0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,</m:t>
                    </m:r>
                    <m:r>
                      <a:rPr lang="en-US" altLang="zh-TW" sz="1800" b="0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𝑇</m:t>
                    </m:r>
                    <m:r>
                      <a:rPr lang="en-US" altLang="zh-TW" sz="1800" b="0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≫0</m:t>
                    </m:r>
                  </m:oMath>
                </a14:m>
                <a:r>
                  <a:rPr lang="en-US" altLang="zh-TW" sz="1800" dirty="0">
                    <a:cs typeface="Times New Roman" pitchFamily="18" charset="0"/>
                  </a:rPr>
                  <a:t> </a:t>
                </a:r>
                <a:endParaRPr lang="zh-TW" altLang="en-US" sz="1800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0914" y="1921302"/>
                <a:ext cx="2175917" cy="481029"/>
              </a:xfrm>
              <a:prstGeom prst="rect">
                <a:avLst/>
              </a:prstGeom>
              <a:blipFill>
                <a:blip r:embed="rId7"/>
                <a:stretch>
                  <a:fillRect l="-1156" b="-10256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矩形 1"/>
          <p:cNvSpPr/>
          <p:nvPr/>
        </p:nvSpPr>
        <p:spPr>
          <a:xfrm>
            <a:off x="3573967" y="843362"/>
            <a:ext cx="18453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Boltzmann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Factor</a:t>
            </a:r>
            <a:endParaRPr lang="zh-TW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Z:\Dropbox\Documents\課程\Young\Chapter42\A_Images\A_Figures_and_Photos\42_22_Figure.jpg">
            <a:extLst>
              <a:ext uri="{FF2B5EF4-FFF2-40B4-BE49-F238E27FC236}">
                <a16:creationId xmlns:a16="http://schemas.microsoft.com/office/drawing/2014/main" id="{BF8C7879-AC04-5AE4-70AF-2FF00C9A15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09" b="16275"/>
          <a:stretch/>
        </p:blipFill>
        <p:spPr bwMode="auto">
          <a:xfrm>
            <a:off x="5994512" y="2658464"/>
            <a:ext cx="2945357" cy="2532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ight Arrow 4">
            <a:extLst>
              <a:ext uri="{FF2B5EF4-FFF2-40B4-BE49-F238E27FC236}">
                <a16:creationId xmlns:a16="http://schemas.microsoft.com/office/drawing/2014/main" id="{B2F5EE62-C902-81AC-5A37-24239322F194}"/>
              </a:ext>
            </a:extLst>
          </p:cNvPr>
          <p:cNvSpPr/>
          <p:nvPr/>
        </p:nvSpPr>
        <p:spPr>
          <a:xfrm>
            <a:off x="5050567" y="3645024"/>
            <a:ext cx="368777" cy="2797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CCDCC13-92AA-003D-3A48-C6BBC63A5832}"/>
                  </a:ext>
                </a:extLst>
              </p:cNvPr>
              <p:cNvSpPr txBox="1"/>
              <p:nvPr/>
            </p:nvSpPr>
            <p:spPr bwMode="auto">
              <a:xfrm>
                <a:off x="1086124" y="5262632"/>
                <a:ext cx="805787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solidFill>
                      <a:schemeClr val="tx1"/>
                    </a:solidFill>
                  </a:rPr>
                  <a:t>總能量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Total</m:t>
                        </m:r>
                      </m:sub>
                    </m:sSub>
                  </m:oMath>
                </a14:m>
                <a:r>
                  <a:rPr lang="zh-TW" altLang="en-US" dirty="0">
                    <a:solidFill>
                      <a:schemeClr val="tx1"/>
                    </a:solidFill>
                  </a:rPr>
                  <a:t>即是狀態的能量、乘狀態數</a:t>
                </a:r>
                <a:r>
                  <a:rPr lang="zh-TW" altLang="en-US" dirty="0"/>
                  <a:t>密度</a:t>
                </a:r>
                <a:r>
                  <a:rPr lang="zh-TW" altLang="en-US" dirty="0">
                    <a:solidFill>
                      <a:schemeClr val="tx1"/>
                    </a:solidFill>
                  </a:rPr>
                  <a:t>，乘費米統計，再加總至無限大：</a:t>
                </a:r>
                <a:endParaRPr lang="en-TW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CCDCC13-92AA-003D-3A48-C6BBC63A58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86124" y="5262632"/>
                <a:ext cx="8057876" cy="369332"/>
              </a:xfrm>
              <a:prstGeom prst="rect">
                <a:avLst/>
              </a:prstGeom>
              <a:blipFill>
                <a:blip r:embed="rId9"/>
                <a:stretch>
                  <a:fillRect l="-630" t="-6667" r="-630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BBA5490-CDC1-2053-F930-C38BF57DA64F}"/>
                  </a:ext>
                </a:extLst>
              </p:cNvPr>
              <p:cNvSpPr txBox="1"/>
              <p:nvPr/>
            </p:nvSpPr>
            <p:spPr bwMode="auto">
              <a:xfrm>
                <a:off x="1137170" y="5703431"/>
                <a:ext cx="3290814" cy="93743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Total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𝑑𝐸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𝐸</m:t>
                          </m:r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𝑔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𝐸</m:t>
                              </m:r>
                            </m:e>
                          </m:d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𝐸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BBA5490-CDC1-2053-F930-C38BF57DA6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37170" y="5703431"/>
                <a:ext cx="3290814" cy="937436"/>
              </a:xfrm>
              <a:prstGeom prst="rect">
                <a:avLst/>
              </a:prstGeom>
              <a:blipFill>
                <a:blip r:embed="rId10"/>
                <a:stretch>
                  <a:fillRect t="-108108" b="-16216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72295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5" grpId="0" animBg="1"/>
      <p:bldP spid="21" grpId="0"/>
      <p:bldP spid="2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5">
                <a:extLst>
                  <a:ext uri="{FF2B5EF4-FFF2-40B4-BE49-F238E27FC236}">
                    <a16:creationId xmlns:a16="http://schemas.microsoft.com/office/drawing/2014/main" id="{841D9486-8672-46C1-7819-6100B0237FF8}"/>
                  </a:ext>
                </a:extLst>
              </p:cNvPr>
              <p:cNvSpPr txBox="1"/>
              <p:nvPr/>
            </p:nvSpPr>
            <p:spPr bwMode="auto">
              <a:xfrm>
                <a:off x="611560" y="1748614"/>
                <a:ext cx="611404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導體</a:t>
                </a:r>
                <a:r>
                  <a:rPr lang="zh-TW" altLang="en-US" dirty="0"/>
                  <a:t>熱</a:t>
                </a:r>
                <a:r>
                  <a:rPr lang="zh-TW" altLang="en-US" sz="1800" dirty="0"/>
                  <a:t>性質例如比熱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b="0" i="1" smtClean="0">
                            <a:latin typeface="Cambria Math"/>
                          </a:rPr>
                          <m:t>𝑐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/>
                          </a:rPr>
                          <m:t>𝑉</m:t>
                        </m:r>
                      </m:sub>
                    </m:sSub>
                  </m:oMath>
                </a14:m>
                <a:r>
                  <a:rPr lang="zh-TW" altLang="en-US" sz="1800" dirty="0"/>
                  <a:t>就可以推導出來！</a:t>
                </a:r>
              </a:p>
            </p:txBody>
          </p:sp>
        </mc:Choice>
        <mc:Fallback xmlns="">
          <p:sp>
            <p:nvSpPr>
              <p:cNvPr id="2" name="文字方塊 5">
                <a:extLst>
                  <a:ext uri="{FF2B5EF4-FFF2-40B4-BE49-F238E27FC236}">
                    <a16:creationId xmlns:a16="http://schemas.microsoft.com/office/drawing/2014/main" id="{841D9486-8672-46C1-7819-6100B0237F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1560" y="1748614"/>
                <a:ext cx="6114047" cy="369332"/>
              </a:xfrm>
              <a:prstGeom prst="rect">
                <a:avLst/>
              </a:prstGeom>
              <a:blipFill>
                <a:blip r:embed="rId2"/>
                <a:stretch>
                  <a:fillRect l="-830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6E87001-C6FA-75D2-9423-8E99E5CA4AE8}"/>
                  </a:ext>
                </a:extLst>
              </p:cNvPr>
              <p:cNvSpPr txBox="1"/>
              <p:nvPr/>
            </p:nvSpPr>
            <p:spPr bwMode="auto">
              <a:xfrm>
                <a:off x="613375" y="662928"/>
                <a:ext cx="3485876" cy="93743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Total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𝑑𝐸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𝐸</m:t>
                          </m:r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𝑔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𝐸</m:t>
                              </m:r>
                            </m:e>
                          </m:d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𝐸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6E87001-C6FA-75D2-9423-8E99E5CA4A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3375" y="662928"/>
                <a:ext cx="3485876" cy="937436"/>
              </a:xfrm>
              <a:prstGeom prst="rect">
                <a:avLst/>
              </a:prstGeom>
              <a:blipFill>
                <a:blip r:embed="rId3"/>
                <a:stretch>
                  <a:fillRect t="-106667" b="-158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84A7BF7-D907-F9E2-EA25-A7CE2851F076}"/>
                  </a:ext>
                </a:extLst>
              </p:cNvPr>
              <p:cNvSpPr txBox="1"/>
              <p:nvPr/>
            </p:nvSpPr>
            <p:spPr bwMode="auto">
              <a:xfrm>
                <a:off x="611560" y="2117946"/>
                <a:ext cx="662473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但別忘了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𝑘𝑇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≪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𝐹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：室溫時，電子費米機率變化很小！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84A7BF7-D907-F9E2-EA25-A7CE2851F0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1560" y="2117946"/>
                <a:ext cx="6624736" cy="369332"/>
              </a:xfrm>
              <a:prstGeom prst="rect">
                <a:avLst/>
              </a:prstGeom>
              <a:blipFill>
                <a:blip r:embed="rId4"/>
                <a:stretch>
                  <a:fillRect l="-766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4C522FE4-B05A-13D8-4294-A1FE4F96842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4717"/>
          <a:stretch/>
        </p:blipFill>
        <p:spPr>
          <a:xfrm>
            <a:off x="6228184" y="199161"/>
            <a:ext cx="2678595" cy="22593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087348-57E8-17A4-75AF-D835B2D466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228" y="2514616"/>
            <a:ext cx="6574616" cy="10234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92EBE31-F8BE-01FC-20FC-37E2F17391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080" y="3519149"/>
            <a:ext cx="6574616" cy="2923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9475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B92794-4C00-A493-8362-BB5751414D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5772" y="0"/>
            <a:ext cx="60924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7808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EF9136-5682-9702-3995-F90B755653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5377" y="0"/>
            <a:ext cx="56932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9689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488AC4-AAC1-0BB2-E92C-21A93892A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8326" y="0"/>
            <a:ext cx="39073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7606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0518BFF-088A-70C1-0EB4-79626F454E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8985" y="0"/>
            <a:ext cx="39260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6893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56EB030-6EAE-B450-8F86-7E896DDC8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9594" y="0"/>
            <a:ext cx="56048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3197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4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844824"/>
            <a:ext cx="7022605" cy="3599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2185966" y="1229425"/>
            <a:ext cx="4881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Degeneracy Pressure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決定了</a:t>
            </a:r>
            <a:r>
              <a:rPr lang="zh-TW" altLang="en-US" dirty="0"/>
              <a:t>星球演化的終點！</a:t>
            </a:r>
          </a:p>
        </p:txBody>
      </p:sp>
    </p:spTree>
    <p:extLst>
      <p:ext uri="{BB962C8B-B14F-4D97-AF65-F5344CB8AC3E}">
        <p14:creationId xmlns:p14="http://schemas.microsoft.com/office/powerpoint/2010/main" val="6538287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C3C4BA-4E27-039F-511D-734AC51DBA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3914"/>
          <a:stretch/>
        </p:blipFill>
        <p:spPr>
          <a:xfrm>
            <a:off x="3013426" y="752583"/>
            <a:ext cx="3117148" cy="345148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BB27B17-82C5-1187-A18F-F41D418BFC60}"/>
                  </a:ext>
                </a:extLst>
              </p:cNvPr>
              <p:cNvSpPr txBox="1"/>
              <p:nvPr/>
            </p:nvSpPr>
            <p:spPr bwMode="auto">
              <a:xfrm>
                <a:off x="3057356" y="4808481"/>
                <a:ext cx="3245312" cy="603307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𝐸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min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𝛼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min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𝑒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∗</m:t>
                              </m:r>
                            </m:sup>
                          </m:sSubSup>
                        </m:den>
                      </m:f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BB27B17-82C5-1187-A18F-F41D418BFC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57356" y="4808481"/>
                <a:ext cx="3245312" cy="603307"/>
              </a:xfrm>
              <a:prstGeom prst="rect">
                <a:avLst/>
              </a:prstGeom>
              <a:blipFill>
                <a:blip r:embed="rId3"/>
                <a:stretch>
                  <a:fillRect l="-778" b="-408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7EC56D9-06FB-840E-6714-7781E1EA9E72}"/>
                  </a:ext>
                </a:extLst>
              </p:cNvPr>
              <p:cNvSpPr txBox="1"/>
              <p:nvPr/>
            </p:nvSpPr>
            <p:spPr bwMode="auto">
              <a:xfrm>
                <a:off x="3013426" y="5499880"/>
                <a:ext cx="371881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𝑒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TW" dirty="0"/>
                  <a:t>稱為電子的有效質量。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7EC56D9-06FB-840E-6714-7781E1EA9E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13426" y="5499880"/>
                <a:ext cx="3718814" cy="369332"/>
              </a:xfrm>
              <a:prstGeom prst="rect">
                <a:avLst/>
              </a:prstGeom>
              <a:blipFill>
                <a:blip r:embed="rId4"/>
                <a:stretch>
                  <a:fillRect t="-3226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C0A0B89C-6123-1556-473B-07C0D5C91D34}"/>
              </a:ext>
            </a:extLst>
          </p:cNvPr>
          <p:cNvSpPr txBox="1"/>
          <p:nvPr/>
        </p:nvSpPr>
        <p:spPr bwMode="auto">
          <a:xfrm>
            <a:off x="3013426" y="5943257"/>
            <a:ext cx="41362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傳導電子的行為像自由電子！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1556DCA-A169-E9FC-6A09-5D3F1635A4C5}"/>
              </a:ext>
            </a:extLst>
          </p:cNvPr>
          <p:cNvSpPr/>
          <p:nvPr/>
        </p:nvSpPr>
        <p:spPr>
          <a:xfrm>
            <a:off x="4535996" y="2044600"/>
            <a:ext cx="216024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DFF0528-6545-D567-96EA-7D2C7EBB02C7}"/>
              </a:ext>
            </a:extLst>
          </p:cNvPr>
          <p:cNvSpPr/>
          <p:nvPr/>
        </p:nvSpPr>
        <p:spPr>
          <a:xfrm>
            <a:off x="4608004" y="2592702"/>
            <a:ext cx="72008" cy="72008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ADB442E-1BD0-35CB-0BB4-AE36E1D86568}"/>
                  </a:ext>
                </a:extLst>
              </p:cNvPr>
              <p:cNvSpPr txBox="1"/>
              <p:nvPr/>
            </p:nvSpPr>
            <p:spPr bwMode="auto">
              <a:xfrm>
                <a:off x="3013426" y="4365104"/>
                <a:ext cx="371881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傳導電子的能量與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𝑘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的關係：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ADB442E-1BD0-35CB-0BB4-AE36E1D865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13426" y="4365104"/>
                <a:ext cx="3718814" cy="369332"/>
              </a:xfrm>
              <a:prstGeom prst="rect">
                <a:avLst/>
              </a:prstGeom>
              <a:blipFill>
                <a:blip r:embed="rId5"/>
                <a:stretch>
                  <a:fillRect l="-1365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963480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BB6C3E79-B965-98BC-C961-0796244875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340768"/>
            <a:ext cx="7772400" cy="45228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96EB885-CDF9-DD41-53B9-40EDDF5DF956}"/>
              </a:ext>
            </a:extLst>
          </p:cNvPr>
          <p:cNvSpPr txBox="1"/>
          <p:nvPr/>
        </p:nvSpPr>
        <p:spPr bwMode="auto">
          <a:xfrm>
            <a:off x="753344" y="692696"/>
            <a:ext cx="73448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恆星核融合產生高溫下的氣體壓力，與重力製造的向內壓力彼此平衡。</a:t>
            </a:r>
          </a:p>
        </p:txBody>
      </p:sp>
    </p:spTree>
    <p:extLst>
      <p:ext uri="{BB962C8B-B14F-4D97-AF65-F5344CB8AC3E}">
        <p14:creationId xmlns:p14="http://schemas.microsoft.com/office/powerpoint/2010/main" val="516492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C5DF1130-B760-A017-4C9B-65426328A1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465386"/>
            <a:ext cx="6321235" cy="5927228"/>
          </a:xfrm>
          <a:prstGeom prst="rect">
            <a:avLst/>
          </a:prstGeom>
        </p:spPr>
      </p:pic>
      <p:pic>
        <p:nvPicPr>
          <p:cNvPr id="2050" name="Picture 2" descr="undefined">
            <a:extLst>
              <a:ext uri="{FF2B5EF4-FFF2-40B4-BE49-F238E27FC236}">
                <a16:creationId xmlns:a16="http://schemas.microsoft.com/office/drawing/2014/main" id="{83A86715-519B-D324-C4E7-B5CB0CE0E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65386"/>
            <a:ext cx="3460600" cy="2060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597222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scatter chart&#10;&#10;Description automatically generated">
            <a:extLst>
              <a:ext uri="{FF2B5EF4-FFF2-40B4-BE49-F238E27FC236}">
                <a16:creationId xmlns:a16="http://schemas.microsoft.com/office/drawing/2014/main" id="{E60F8E83-0C4C-14A0-C0FF-9D7EE1017F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24744"/>
            <a:ext cx="7772400" cy="4006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0345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E070BC2B-1203-469D-1098-D6944AD9DC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268760"/>
            <a:ext cx="7772400" cy="4006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97081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C85D0D9C-01BC-B68D-2A90-FB00EC80E9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841247"/>
            <a:ext cx="6462378" cy="35718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E25773-775C-F296-193E-4E95F94D389D}"/>
              </a:ext>
            </a:extLst>
          </p:cNvPr>
          <p:cNvSpPr txBox="1"/>
          <p:nvPr/>
        </p:nvSpPr>
        <p:spPr bwMode="auto">
          <a:xfrm>
            <a:off x="878699" y="520291"/>
            <a:ext cx="80648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死亡的恆星已無核融合，塌陷後，電子被壓縮進入最低能量狀態，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D1AB21-6CD1-112F-43FE-426760D8ECB5}"/>
              </a:ext>
            </a:extLst>
          </p:cNvPr>
          <p:cNvSpPr txBox="1"/>
          <p:nvPr/>
        </p:nvSpPr>
        <p:spPr bwMode="auto">
          <a:xfrm>
            <a:off x="899592" y="1343228"/>
            <a:ext cx="79208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Degeneracy Pressure 與重力製造的向內壓力彼此平衡，以致不再繼續塌陷。</a:t>
            </a:r>
            <a:endParaRPr lang="en-TW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9D938A-282A-E6A0-A884-35F158B502AB}"/>
              </a:ext>
            </a:extLst>
          </p:cNvPr>
          <p:cNvSpPr txBox="1"/>
          <p:nvPr/>
        </p:nvSpPr>
        <p:spPr bwMode="auto">
          <a:xfrm>
            <a:off x="899592" y="925941"/>
            <a:ext cx="69127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最低能量態因電子的不相容原理，竟然會抗拒繼續的壓縮！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B380E851-FD57-CDD8-7D1A-1BB3028FAE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58" t="12004" b="47982"/>
          <a:stretch/>
        </p:blipFill>
        <p:spPr bwMode="auto">
          <a:xfrm>
            <a:off x="2411760" y="5514772"/>
            <a:ext cx="4502325" cy="1192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76C823-AD9E-817D-8C0D-6EE93DE927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9292" y="3452948"/>
            <a:ext cx="1664303" cy="1960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17501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F2255A8-4174-04F1-8391-32D35EFCA0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3507" y="3804139"/>
            <a:ext cx="2722720" cy="2657893"/>
          </a:xfrm>
          <a:prstGeom prst="rect">
            <a:avLst/>
          </a:prstGeom>
        </p:spPr>
      </p:pic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AAEE12C7-0C4C-1F66-1E48-22BAEB5A41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3" t="26640" r="54824" b="5972"/>
          <a:stretch/>
        </p:blipFill>
        <p:spPr>
          <a:xfrm>
            <a:off x="6183507" y="1215142"/>
            <a:ext cx="2736304" cy="25202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49F2E79-48DB-C51B-7596-214FE71160F5}"/>
                  </a:ext>
                </a:extLst>
              </p:cNvPr>
              <p:cNvSpPr txBox="1"/>
              <p:nvPr/>
            </p:nvSpPr>
            <p:spPr bwMode="auto">
              <a:xfrm>
                <a:off x="899592" y="659557"/>
                <a:ext cx="773218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先估計星球的重力位能與對應的壓力，假設是球形質量分佈，密度均勻</a:t>
                </a:r>
                <a14:m>
                  <m:oMath xmlns:m="http://schemas.openxmlformats.org/officeDocument/2006/math"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𝜌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49F2E79-48DB-C51B-7596-214FE71160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99592" y="659557"/>
                <a:ext cx="7732187" cy="369332"/>
              </a:xfrm>
              <a:prstGeom prst="rect">
                <a:avLst/>
              </a:prstGeom>
              <a:blipFill>
                <a:blip r:embed="rId4"/>
                <a:stretch>
                  <a:fillRect l="-821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8E28037C-A0DF-589D-815B-18D17A0C005B}"/>
              </a:ext>
            </a:extLst>
          </p:cNvPr>
          <p:cNvSpPr txBox="1"/>
          <p:nvPr/>
        </p:nvSpPr>
        <p:spPr bwMode="auto">
          <a:xfrm>
            <a:off x="899592" y="266702"/>
            <a:ext cx="39604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我們可以估計白矮星的半徑：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CE2F3E2-DC8D-5293-99CE-E1C449093B71}"/>
                  </a:ext>
                </a:extLst>
              </p:cNvPr>
              <p:cNvSpPr txBox="1"/>
              <p:nvPr/>
            </p:nvSpPr>
            <p:spPr bwMode="auto">
              <a:xfrm>
                <a:off x="971600" y="1202806"/>
                <a:ext cx="2720040" cy="555793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𝑑𝑉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𝐺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𝐺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𝜌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4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𝑟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𝜌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3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𝜋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𝑑𝑟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CE2F3E2-DC8D-5293-99CE-E1C449093B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1600" y="1202806"/>
                <a:ext cx="2720040" cy="555793"/>
              </a:xfrm>
              <a:prstGeom prst="rect">
                <a:avLst/>
              </a:prstGeom>
              <a:blipFill>
                <a:blip r:embed="rId5"/>
                <a:stretch>
                  <a:fillRect l="-1860" r="-1395" b="-1111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B91E08F2-6FD1-79AD-2F5A-A048B7BEFDDB}"/>
              </a:ext>
            </a:extLst>
          </p:cNvPr>
          <p:cNvSpPr txBox="1"/>
          <p:nvPr/>
        </p:nvSpPr>
        <p:spPr bwMode="auto">
          <a:xfrm>
            <a:off x="3776317" y="1374788"/>
            <a:ext cx="15841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一球殼位能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20E2AA3-251B-B552-DB3D-135B128CBFD9}"/>
                  </a:ext>
                </a:extLst>
              </p:cNvPr>
              <p:cNvSpPr txBox="1"/>
              <p:nvPr/>
            </p:nvSpPr>
            <p:spPr bwMode="auto">
              <a:xfrm>
                <a:off x="971600" y="1878608"/>
                <a:ext cx="4703852" cy="83490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𝐺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4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𝜋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𝐺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𝜌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3</m:t>
                          </m:r>
                        </m:den>
                      </m:f>
                      <m:nary>
                        <m:naryPr>
                          <m:limLoc m:val="undOvr"/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𝑅</m:t>
                          </m:r>
                        </m:sup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𝑑𝑟</m:t>
                          </m:r>
                        </m:e>
                      </m:nary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𝑑𝑟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4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𝜋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𝐺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𝜌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15</m:t>
                          </m:r>
                        </m:den>
                      </m:f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20E2AA3-251B-B552-DB3D-135B128CBF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1600" y="1878608"/>
                <a:ext cx="4703852" cy="834909"/>
              </a:xfrm>
              <a:prstGeom prst="rect">
                <a:avLst/>
              </a:prstGeom>
              <a:blipFill>
                <a:blip r:embed="rId6"/>
                <a:stretch>
                  <a:fillRect t="-120896" b="-18955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16EAD4C-9567-7BF6-9CBD-C6AEB7A281A3}"/>
                  </a:ext>
                </a:extLst>
              </p:cNvPr>
              <p:cNvSpPr txBox="1"/>
              <p:nvPr/>
            </p:nvSpPr>
            <p:spPr bwMode="auto">
              <a:xfrm>
                <a:off x="1673266" y="2827045"/>
                <a:ext cx="1650260" cy="519373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𝜌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3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𝜋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𝑁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𝑁</m:t>
                          </m:r>
                        </m:sub>
                      </m:sSub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16EAD4C-9567-7BF6-9CBD-C6AEB7A281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73266" y="2827045"/>
                <a:ext cx="1650260" cy="519373"/>
              </a:xfrm>
              <a:prstGeom prst="rect">
                <a:avLst/>
              </a:prstGeom>
              <a:blipFill>
                <a:blip r:embed="rId7"/>
                <a:stretch>
                  <a:fillRect l="-1527" t="-2381" b="-1190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05B7FD6B-0557-27DF-152B-484FF27CB259}"/>
              </a:ext>
            </a:extLst>
          </p:cNvPr>
          <p:cNvSpPr txBox="1"/>
          <p:nvPr/>
        </p:nvSpPr>
        <p:spPr bwMode="auto">
          <a:xfrm>
            <a:off x="901484" y="2921706"/>
            <a:ext cx="136815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代入：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D0C9C64-3E33-4967-C67D-D854591BD667}"/>
                  </a:ext>
                </a:extLst>
              </p:cNvPr>
              <p:cNvSpPr txBox="1"/>
              <p:nvPr/>
            </p:nvSpPr>
            <p:spPr bwMode="auto">
              <a:xfrm>
                <a:off x="971600" y="3451105"/>
                <a:ext cx="3028713" cy="67781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𝐺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5</m:t>
                          </m:r>
                        </m:den>
                      </m:f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4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𝐺</m:t>
                      </m:r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𝑁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𝑁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D0C9C64-3E33-4967-C67D-D854591BD6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1600" y="3451105"/>
                <a:ext cx="3028713" cy="677814"/>
              </a:xfrm>
              <a:prstGeom prst="rect">
                <a:avLst/>
              </a:prstGeom>
              <a:blipFill>
                <a:blip r:embed="rId8"/>
                <a:stretch>
                  <a:fillRect l="-418" b="-1111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D22BEDE-E4B2-1E3A-B037-9BA07A69931D}"/>
                  </a:ext>
                </a:extLst>
              </p:cNvPr>
              <p:cNvSpPr txBox="1"/>
              <p:nvPr/>
            </p:nvSpPr>
            <p:spPr bwMode="auto">
              <a:xfrm>
                <a:off x="995196" y="4236040"/>
                <a:ext cx="3792827" cy="770147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𝐺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𝐺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𝑉</m:t>
                          </m:r>
                        </m:den>
                      </m:f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5</m:t>
                          </m:r>
                        </m:den>
                      </m:f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4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𝐺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𝑁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𝑁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4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D22BEDE-E4B2-1E3A-B037-9BA07A6993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95196" y="4236040"/>
                <a:ext cx="3792827" cy="770147"/>
              </a:xfrm>
              <a:prstGeom prst="rect">
                <a:avLst/>
              </a:prstGeom>
              <a:blipFill>
                <a:blip r:embed="rId9"/>
                <a:stretch>
                  <a:fillRect b="-161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13EDA9BA-4BA9-506C-8483-50CE2990E1B2}"/>
              </a:ext>
            </a:extLst>
          </p:cNvPr>
          <p:cNvSpPr txBox="1"/>
          <p:nvPr/>
        </p:nvSpPr>
        <p:spPr bwMode="auto">
          <a:xfrm>
            <a:off x="953523" y="5070436"/>
            <a:ext cx="20882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壓力平衡時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2573F05-2BC4-BEB4-32C3-8D45B5E1B224}"/>
                  </a:ext>
                </a:extLst>
              </p:cNvPr>
              <p:cNvSpPr txBox="1"/>
              <p:nvPr/>
            </p:nvSpPr>
            <p:spPr bwMode="auto">
              <a:xfrm>
                <a:off x="995196" y="5492401"/>
                <a:ext cx="4440900" cy="816570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15</m:t>
                          </m:r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den>
                      </m:f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CN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den>
                              </m:f>
                              <m:sSub>
                                <m:sSubPr>
                                  <m:ctrlPr>
                                    <a:rPr lang="en-US" altLang="zh-CN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5</m:t>
                          </m:r>
                        </m:den>
                      </m:f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4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𝐺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𝑁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𝑁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4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2573F05-2BC4-BEB4-32C3-8D45B5E1B2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95196" y="5492401"/>
                <a:ext cx="4440900" cy="81657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00660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/>
      <p:bldP spid="12" grpId="0" animBg="1"/>
      <p:bldP spid="13" grpId="0" animBg="1"/>
      <p:bldP spid="14" grpId="0"/>
      <p:bldP spid="1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7F29BF-4D81-F3E0-F29C-8EFBBEEB1B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60648"/>
            <a:ext cx="7467600" cy="3352800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3CBA6B86-8CA8-9049-FF94-A74B63890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924469"/>
            <a:ext cx="1727037" cy="1884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undefined">
            <a:extLst>
              <a:ext uri="{FF2B5EF4-FFF2-40B4-BE49-F238E27FC236}">
                <a16:creationId xmlns:a16="http://schemas.microsoft.com/office/drawing/2014/main" id="{EA457746-BF4D-DF52-871D-56A4AC2EA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879833"/>
            <a:ext cx="2913456" cy="1943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A52DC43-A3BD-15A1-9FB9-562658F3A090}"/>
              </a:ext>
            </a:extLst>
          </p:cNvPr>
          <p:cNvSpPr txBox="1"/>
          <p:nvPr/>
        </p:nvSpPr>
        <p:spPr bwMode="auto">
          <a:xfrm>
            <a:off x="4482345" y="5889722"/>
            <a:ext cx="45720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comparison between the white dwarf IK Pegasi B (center), its A-class companion IK Pegasi A (left) and the Sun (right). This white dwarf has a surface temperature of 35,500 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56CBDE-773C-F6A4-B05E-6FE9F5246B74}"/>
              </a:ext>
            </a:extLst>
          </p:cNvPr>
          <p:cNvSpPr txBox="1"/>
          <p:nvPr/>
        </p:nvSpPr>
        <p:spPr bwMode="auto">
          <a:xfrm>
            <a:off x="557332" y="5828173"/>
            <a:ext cx="372663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Image of Sirius A and Sirius B taken by the Hubble Space Telescope. Sirius B, which is a white dwarf, can be seen as a faint point of light to the lower left of the much brighter Sirius A.</a:t>
            </a:r>
          </a:p>
        </p:txBody>
      </p:sp>
    </p:spTree>
    <p:extLst>
      <p:ext uri="{BB962C8B-B14F-4D97-AF65-F5344CB8AC3E}">
        <p14:creationId xmlns:p14="http://schemas.microsoft.com/office/powerpoint/2010/main" val="3950452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520431D-D956-00CE-4D4C-3A60DCB68B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050" y="1412776"/>
            <a:ext cx="7327900" cy="10287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40C96D3-FA24-4285-5CFD-80B96E394F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050" y="2441476"/>
            <a:ext cx="7467600" cy="346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24104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CD2A1CB6-734C-0E86-F5CE-96B2E35DBF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564904"/>
            <a:ext cx="7772400" cy="3554082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A054C6A1-B1BD-929A-B833-94CCAE88BB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58" t="48255" b="994"/>
          <a:stretch/>
        </p:blipFill>
        <p:spPr bwMode="auto">
          <a:xfrm>
            <a:off x="2195736" y="908720"/>
            <a:ext cx="4502325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498168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0221"/>
            <a:ext cx="9144000" cy="491755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矩形 2"/>
          <p:cNvSpPr/>
          <p:nvPr/>
        </p:nvSpPr>
        <p:spPr>
          <a:xfrm>
            <a:off x="-252536" y="3356992"/>
            <a:ext cx="6912768" cy="1152128"/>
          </a:xfrm>
          <a:prstGeom prst="rect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542968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43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974" y="321546"/>
            <a:ext cx="2197330" cy="3744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9" name="文字方塊 6"/>
          <p:cNvSpPr txBox="1">
            <a:spLocks noChangeArrowheads="1"/>
          </p:cNvSpPr>
          <p:nvPr/>
        </p:nvSpPr>
        <p:spPr bwMode="auto">
          <a:xfrm>
            <a:off x="827584" y="4139053"/>
            <a:ext cx="78572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在未填滿的能帶內的電子能態，感覺就像原子能態中的連續能量自由態！</a:t>
            </a:r>
          </a:p>
        </p:txBody>
      </p:sp>
      <p:pic>
        <p:nvPicPr>
          <p:cNvPr id="13320" name="Picture 5" descr="F39_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06" b="4970"/>
          <a:stretch>
            <a:fillRect/>
          </a:stretch>
        </p:blipFill>
        <p:spPr bwMode="auto">
          <a:xfrm>
            <a:off x="4026453" y="1484784"/>
            <a:ext cx="1764783" cy="2582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Line 5"/>
          <p:cNvSpPr>
            <a:spLocks noChangeShapeType="1"/>
          </p:cNvSpPr>
          <p:nvPr/>
        </p:nvSpPr>
        <p:spPr bwMode="auto">
          <a:xfrm flipH="1">
            <a:off x="3123600" y="1700808"/>
            <a:ext cx="1368151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" name="文字方塊 1"/>
          <p:cNvSpPr txBox="1"/>
          <p:nvPr/>
        </p:nvSpPr>
        <p:spPr bwMode="auto">
          <a:xfrm>
            <a:off x="827584" y="4581128"/>
            <a:ext cx="78572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可以證明這些電子在固體內完全自由移動。彷彿沒有原子核存在一般。</a:t>
            </a:r>
          </a:p>
        </p:txBody>
      </p:sp>
      <p:sp>
        <p:nvSpPr>
          <p:cNvPr id="3" name="矩形 2"/>
          <p:cNvSpPr/>
          <p:nvPr/>
        </p:nvSpPr>
        <p:spPr>
          <a:xfrm>
            <a:off x="853021" y="5049804"/>
            <a:ext cx="2954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800" dirty="0"/>
              <a:t>就如同氣體中的分子一樣！</a:t>
            </a:r>
          </a:p>
        </p:txBody>
      </p:sp>
      <p:pic>
        <p:nvPicPr>
          <p:cNvPr id="9" name="Picture 8" descr="File:Translational motion.gif">
            <a:hlinkClick r:id="rId4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707" y="5049804"/>
            <a:ext cx="1771269" cy="155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B440577F-252F-B345-91A6-F76182D3B5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211294"/>
            <a:ext cx="1799801" cy="2850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350076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664"/>
            <a:ext cx="9144000" cy="4496098"/>
          </a:xfrm>
          <a:prstGeom prst="rect">
            <a:avLst/>
          </a:prstGeom>
        </p:spPr>
      </p:pic>
      <p:pic>
        <p:nvPicPr>
          <p:cNvPr id="3573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650" y="5229200"/>
            <a:ext cx="2552700" cy="130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121890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pdss017017">
            <a:extLst>
              <a:ext uri="{FF2B5EF4-FFF2-40B4-BE49-F238E27FC236}">
                <a16:creationId xmlns:a16="http://schemas.microsoft.com/office/drawing/2014/main" id="{9F896DB4-F377-3246-8675-0CC008ADD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2276475"/>
            <a:ext cx="2082800" cy="267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Oval 5">
            <a:extLst>
              <a:ext uri="{FF2B5EF4-FFF2-40B4-BE49-F238E27FC236}">
                <a16:creationId xmlns:a16="http://schemas.microsoft.com/office/drawing/2014/main" id="{9396465D-CEF0-B94C-AFF9-09E773D13E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6825" y="3284538"/>
            <a:ext cx="431800" cy="431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1270" name="Oval 6">
            <a:extLst>
              <a:ext uri="{FF2B5EF4-FFF2-40B4-BE49-F238E27FC236}">
                <a16:creationId xmlns:a16="http://schemas.microsoft.com/office/drawing/2014/main" id="{6CF286B6-D4AA-7B4F-BDA0-5208C95E22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6688" y="3284538"/>
            <a:ext cx="431800" cy="431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graphicFrame>
        <p:nvGraphicFramePr>
          <p:cNvPr id="11266" name="Object 8">
            <a:extLst>
              <a:ext uri="{FF2B5EF4-FFF2-40B4-BE49-F238E27FC236}">
                <a16:creationId xmlns:a16="http://schemas.microsoft.com/office/drawing/2014/main" id="{A18AA9BC-0161-1642-87C8-FE51DE3DBA4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148263" y="3933825"/>
          <a:ext cx="238125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3" imgW="3505200" imgH="4686300" progId="Equation.3">
                  <p:embed/>
                </p:oleObj>
              </mc:Choice>
              <mc:Fallback>
                <p:oleObj name="方程式" r:id="rId3" imgW="3505200" imgH="4686300" progId="Equation.3">
                  <p:embed/>
                  <p:pic>
                    <p:nvPicPr>
                      <p:cNvPr id="11266" name="Object 8">
                        <a:extLst>
                          <a:ext uri="{FF2B5EF4-FFF2-40B4-BE49-F238E27FC236}">
                            <a16:creationId xmlns:a16="http://schemas.microsoft.com/office/drawing/2014/main" id="{A18AA9BC-0161-1642-87C8-FE51DE3DBA4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8263" y="3933825"/>
                        <a:ext cx="238125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7" name="Object 9">
            <a:extLst>
              <a:ext uri="{FF2B5EF4-FFF2-40B4-BE49-F238E27FC236}">
                <a16:creationId xmlns:a16="http://schemas.microsoft.com/office/drawing/2014/main" id="{61E67346-EC8A-794D-A885-EE0F1E1ED5A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659563" y="3933825"/>
          <a:ext cx="238125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5" imgW="3505200" imgH="4686300" progId="Equation.3">
                  <p:embed/>
                </p:oleObj>
              </mc:Choice>
              <mc:Fallback>
                <p:oleObj name="方程式" r:id="rId5" imgW="3505200" imgH="4686300" progId="Equation.3">
                  <p:embed/>
                  <p:pic>
                    <p:nvPicPr>
                      <p:cNvPr id="11267" name="Object 9">
                        <a:extLst>
                          <a:ext uri="{FF2B5EF4-FFF2-40B4-BE49-F238E27FC236}">
                            <a16:creationId xmlns:a16="http://schemas.microsoft.com/office/drawing/2014/main" id="{61E67346-EC8A-794D-A885-EE0F1E1ED5A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59563" y="3933825"/>
                        <a:ext cx="238125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1" name="Text Box 11">
            <a:extLst>
              <a:ext uri="{FF2B5EF4-FFF2-40B4-BE49-F238E27FC236}">
                <a16:creationId xmlns:a16="http://schemas.microsoft.com/office/drawing/2014/main" id="{FCE220E3-E120-5B45-ADDD-C919A7FDFB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9113" y="5229225"/>
            <a:ext cx="33131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1800"/>
              <a:t>Could you tell the difference?</a:t>
            </a:r>
            <a:endParaRPr lang="zh-TW" altLang="en-US" sz="1800"/>
          </a:p>
        </p:txBody>
      </p:sp>
      <p:sp>
        <p:nvSpPr>
          <p:cNvPr id="11272" name="Text Box 12">
            <a:extLst>
              <a:ext uri="{FF2B5EF4-FFF2-40B4-BE49-F238E27FC236}">
                <a16:creationId xmlns:a16="http://schemas.microsoft.com/office/drawing/2014/main" id="{FD4C6BFD-776E-3A4D-A82F-138674C178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7175" y="1268413"/>
            <a:ext cx="12239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2000">
                <a:solidFill>
                  <a:srgbClr val="FF0000"/>
                </a:solidFill>
              </a:rPr>
              <a:t>全同粒子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C844819-3ACB-DAA1-15C4-5F80EA0445FC}"/>
              </a:ext>
            </a:extLst>
          </p:cNvPr>
          <p:cNvSpPr txBox="1"/>
          <p:nvPr/>
        </p:nvSpPr>
        <p:spPr bwMode="auto">
          <a:xfrm>
            <a:off x="3046992" y="5692259"/>
            <a:ext cx="505339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顯然所有的電子，實驗測量的性質都一樣！</a:t>
            </a:r>
          </a:p>
        </p:txBody>
      </p:sp>
    </p:spTree>
    <p:extLst>
      <p:ext uri="{BB962C8B-B14F-4D97-AF65-F5344CB8AC3E}">
        <p14:creationId xmlns:p14="http://schemas.microsoft.com/office/powerpoint/2010/main" val="208888229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字方塊 24"/>
              <p:cNvSpPr txBox="1"/>
              <p:nvPr/>
            </p:nvSpPr>
            <p:spPr>
              <a:xfrm>
                <a:off x="4058286" y="6422133"/>
                <a:ext cx="830164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𝑃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∝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𝑇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5" name="文字方塊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8286" y="6422133"/>
                <a:ext cx="830164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913" name="Picture 4" descr="heat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39" t="12842" r="5302" b="10112"/>
          <a:stretch>
            <a:fillRect/>
          </a:stretch>
        </p:blipFill>
        <p:spPr bwMode="auto">
          <a:xfrm>
            <a:off x="5371472" y="681677"/>
            <a:ext cx="2321941" cy="2048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4" name="Picture 5" descr="F18_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07"/>
          <a:stretch>
            <a:fillRect/>
          </a:stretch>
        </p:blipFill>
        <p:spPr bwMode="auto">
          <a:xfrm>
            <a:off x="1894002" y="686035"/>
            <a:ext cx="1379617" cy="2048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Text Box 6"/>
          <p:cNvSpPr txBox="1">
            <a:spLocks noChangeArrowheads="1"/>
          </p:cNvSpPr>
          <p:nvPr/>
        </p:nvSpPr>
        <p:spPr bwMode="auto">
          <a:xfrm>
            <a:off x="1803137" y="2770779"/>
            <a:ext cx="175797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 dirty="0"/>
              <a:t>巨觀的氣體</a:t>
            </a:r>
          </a:p>
        </p:txBody>
      </p:sp>
      <p:sp>
        <p:nvSpPr>
          <p:cNvPr id="38916" name="Text Box 7"/>
          <p:cNvSpPr txBox="1">
            <a:spLocks noChangeArrowheads="1"/>
          </p:cNvSpPr>
          <p:nvPr/>
        </p:nvSpPr>
        <p:spPr bwMode="auto">
          <a:xfrm>
            <a:off x="5289286" y="2738361"/>
            <a:ext cx="257318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 dirty="0"/>
              <a:t>微觀是質點系統</a:t>
            </a:r>
          </a:p>
        </p:txBody>
      </p:sp>
      <p:sp>
        <p:nvSpPr>
          <p:cNvPr id="38919" name="Line 10"/>
          <p:cNvSpPr>
            <a:spLocks noChangeShapeType="1"/>
          </p:cNvSpPr>
          <p:nvPr/>
        </p:nvSpPr>
        <p:spPr bwMode="auto">
          <a:xfrm>
            <a:off x="3762375" y="3462543"/>
            <a:ext cx="1447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8920" name="Text Box 11"/>
          <p:cNvSpPr txBox="1">
            <a:spLocks noChangeArrowheads="1"/>
          </p:cNvSpPr>
          <p:nvPr/>
        </p:nvSpPr>
        <p:spPr bwMode="auto">
          <a:xfrm>
            <a:off x="1803137" y="3784269"/>
            <a:ext cx="5181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 dirty="0">
                <a:solidFill>
                  <a:srgbClr val="FF0000"/>
                </a:solidFill>
              </a:rPr>
              <a:t>巨觀物理量是來自微觀物理量！</a:t>
            </a:r>
          </a:p>
        </p:txBody>
      </p:sp>
      <p:sp>
        <p:nvSpPr>
          <p:cNvPr id="38921" name="Text Box 12"/>
          <p:cNvSpPr txBox="1">
            <a:spLocks noChangeArrowheads="1"/>
          </p:cNvSpPr>
          <p:nvPr/>
        </p:nvSpPr>
        <p:spPr bwMode="auto">
          <a:xfrm>
            <a:off x="1052946" y="4962965"/>
            <a:ext cx="77608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 dirty="0"/>
              <a:t>由巨觀物理量的微觀統計解釋，或許我們可以找到巨觀物理量彼此的關係！</a:t>
            </a:r>
          </a:p>
        </p:txBody>
      </p:sp>
      <p:sp>
        <p:nvSpPr>
          <p:cNvPr id="14" name="向右箭號 13"/>
          <p:cNvSpPr/>
          <p:nvPr/>
        </p:nvSpPr>
        <p:spPr>
          <a:xfrm rot="385656">
            <a:off x="3925887" y="5579674"/>
            <a:ext cx="1452562" cy="184150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6" name="向右箭號 15"/>
          <p:cNvSpPr/>
          <p:nvPr/>
        </p:nvSpPr>
        <p:spPr>
          <a:xfrm rot="21264884">
            <a:off x="3951287" y="5930511"/>
            <a:ext cx="1450975" cy="200025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8" name="向下箭號 17"/>
          <p:cNvSpPr/>
          <p:nvPr/>
        </p:nvSpPr>
        <p:spPr>
          <a:xfrm>
            <a:off x="4393937" y="6059311"/>
            <a:ext cx="304800" cy="428625"/>
          </a:xfrm>
          <a:prstGeom prst="downArrow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>
              <a:xfrm>
                <a:off x="7594337" y="3277877"/>
                <a:ext cx="1043042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𝑁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~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23</m:t>
                          </m:r>
                        </m:sup>
                      </m:sSup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4337" y="3277877"/>
                <a:ext cx="1043042" cy="369332"/>
              </a:xfrm>
              <a:prstGeom prst="rect">
                <a:avLst/>
              </a:prstGeom>
              <a:blipFill rotWithShape="1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1803137" y="4520418"/>
            <a:ext cx="5181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 dirty="0">
                <a:solidFill>
                  <a:srgbClr val="FF0000"/>
                </a:solidFill>
              </a:rPr>
              <a:t>巨觀物理量本質上是微觀物理量的統計結果！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1803204" y="4150981"/>
            <a:ext cx="6509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由大量的數字得出少量的有用的結果就稱為統計：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/>
              <p:cNvSpPr txBox="1"/>
              <p:nvPr/>
            </p:nvSpPr>
            <p:spPr>
              <a:xfrm>
                <a:off x="5371472" y="3268493"/>
                <a:ext cx="1854930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𝑟</m:t>
                              </m:r>
                            </m:e>
                          </m:acc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,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    </m:t>
                      </m:r>
                      <m:r>
                        <a:rPr lang="en-US" altLang="zh-TW" b="0" i="1" smtClean="0">
                          <a:latin typeface="Cambria Math"/>
                        </a:rPr>
                        <m:t>𝑖</m:t>
                      </m:r>
                      <m:r>
                        <a:rPr lang="en-US" altLang="zh-TW" b="0" i="1" smtClean="0">
                          <a:latin typeface="Cambria Math"/>
                        </a:rPr>
                        <m:t>=1⋯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𝑁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1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1472" y="3268493"/>
                <a:ext cx="1854930" cy="369332"/>
              </a:xfrm>
              <a:prstGeom prst="rect">
                <a:avLst/>
              </a:prstGeom>
              <a:blipFill rotWithShape="1">
                <a:blip r:embed="rId18"/>
                <a:stretch>
                  <a:fillRect t="-21311" b="-163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/>
              <p:cNvSpPr txBox="1"/>
              <p:nvPr/>
            </p:nvSpPr>
            <p:spPr>
              <a:xfrm>
                <a:off x="1891937" y="3277877"/>
                <a:ext cx="1580369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𝑃</m:t>
                      </m:r>
                      <m:r>
                        <a:rPr lang="en-US" altLang="zh-TW" b="0" i="1" smtClean="0">
                          <a:latin typeface="Cambria Math"/>
                        </a:rPr>
                        <m:t>,</m:t>
                      </m:r>
                      <m:r>
                        <a:rPr lang="en-US" altLang="zh-TW" b="0" i="1" smtClean="0">
                          <a:latin typeface="Cambria Math"/>
                        </a:rPr>
                        <m:t>𝑉</m:t>
                      </m:r>
                      <m:r>
                        <a:rPr lang="en-US" altLang="zh-TW" b="0" i="1" smtClean="0">
                          <a:latin typeface="Cambria Math"/>
                        </a:rPr>
                        <m:t>,</m:t>
                      </m:r>
                      <m:r>
                        <a:rPr lang="en-US" altLang="zh-TW" b="0" i="1" smtClean="0">
                          <a:latin typeface="Cambria Math"/>
                        </a:rPr>
                        <m:t>𝑇</m:t>
                      </m:r>
                      <m:r>
                        <a:rPr lang="en-US" altLang="zh-TW" b="0" i="1" smtClean="0">
                          <a:latin typeface="Cambria Math"/>
                        </a:rPr>
                        <m:t>,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int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,</m:t>
                      </m:r>
                      <m:r>
                        <a:rPr lang="en-US" altLang="zh-TW" b="0" i="1" smtClean="0">
                          <a:latin typeface="Cambria Math"/>
                        </a:rPr>
                        <m:t>𝐻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2" name="文字方塊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1937" y="3277877"/>
                <a:ext cx="1580369" cy="369332"/>
              </a:xfrm>
              <a:prstGeom prst="rect">
                <a:avLst/>
              </a:prstGeom>
              <a:blipFill rotWithShape="1">
                <a:blip r:embed="rId19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/>
              <p:cNvSpPr txBox="1"/>
              <p:nvPr/>
            </p:nvSpPr>
            <p:spPr>
              <a:xfrm>
                <a:off x="3268233" y="5408132"/>
                <a:ext cx="397096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𝑃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3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8233" y="5408132"/>
                <a:ext cx="397096" cy="369332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3"/>
              <p:cNvSpPr txBox="1"/>
              <p:nvPr/>
            </p:nvSpPr>
            <p:spPr>
              <a:xfrm>
                <a:off x="3273619" y="5904291"/>
                <a:ext cx="391710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𝑇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4" name="文字方塊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3619" y="5904291"/>
                <a:ext cx="391710" cy="369332"/>
              </a:xfrm>
              <a:prstGeom prst="rect">
                <a:avLst/>
              </a:prstGeom>
              <a:blipFill rotWithShape="1"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字方塊 25"/>
              <p:cNvSpPr txBox="1"/>
              <p:nvPr/>
            </p:nvSpPr>
            <p:spPr>
              <a:xfrm>
                <a:off x="5632961" y="5616430"/>
                <a:ext cx="1885837" cy="39190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altLang="zh-TW" i="1">
                                              <a:latin typeface="Cambria Math"/>
                                            </a:rPr>
                                            <m:t>𝑟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altLang="zh-TW" i="1">
                                              <a:latin typeface="Cambria Math"/>
                                            </a:rPr>
                                            <m:t>𝑣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average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6" name="文字方塊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2961" y="5616430"/>
                <a:ext cx="1885837" cy="391902"/>
              </a:xfrm>
              <a:prstGeom prst="rect">
                <a:avLst/>
              </a:prstGeom>
              <a:blipFill rotWithShape="1">
                <a:blip r:embed="rId22"/>
                <a:stretch>
                  <a:fillRect t="-20000" b="-615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A10DCE5E-5AFA-A67C-CA54-C0AFF3029C95}"/>
              </a:ext>
            </a:extLst>
          </p:cNvPr>
          <p:cNvSpPr txBox="1"/>
          <p:nvPr/>
        </p:nvSpPr>
        <p:spPr bwMode="auto">
          <a:xfrm>
            <a:off x="1052946" y="215841"/>
            <a:ext cx="518159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氣體動力論中的原子是可以分辨而編號的！</a:t>
            </a:r>
          </a:p>
        </p:txBody>
      </p:sp>
    </p:spTree>
    <p:extLst>
      <p:ext uri="{BB962C8B-B14F-4D97-AF65-F5344CB8AC3E}">
        <p14:creationId xmlns:p14="http://schemas.microsoft.com/office/powerpoint/2010/main" val="118416342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11">
                <a:extLst>
                  <a:ext uri="{FF2B5EF4-FFF2-40B4-BE49-F238E27FC236}">
                    <a16:creationId xmlns:a16="http://schemas.microsoft.com/office/drawing/2014/main" id="{70A1030C-0B12-1C4E-8E97-D33A9EEE382A}"/>
                  </a:ext>
                </a:extLst>
              </p:cNvPr>
              <p:cNvSpPr txBox="1"/>
              <p:nvPr/>
            </p:nvSpPr>
            <p:spPr>
              <a:xfrm>
                <a:off x="409648" y="3011609"/>
                <a:ext cx="3043718" cy="92775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𝐹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𝑚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𝑚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f>
                            <m:f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𝐿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𝑥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𝑖</m:t>
                                  </m:r>
                                </m:sub>
                              </m:sSub>
                            </m:den>
                          </m:f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𝑚</m:t>
                          </m:r>
                          <m:sSubSup>
                            <m:sSub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𝑥𝑖</m:t>
                              </m:r>
                            </m:sub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𝐿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4" name="文字方塊 11">
                <a:extLst>
                  <a:ext uri="{FF2B5EF4-FFF2-40B4-BE49-F238E27FC236}">
                    <a16:creationId xmlns:a16="http://schemas.microsoft.com/office/drawing/2014/main" id="{70A1030C-0B12-1C4E-8E97-D33A9EEE38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648" y="3011609"/>
                <a:ext cx="3043718" cy="92775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961" name="Picture 4" descr="heat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" t="16413" r="15039"/>
          <a:stretch/>
        </p:blipFill>
        <p:spPr bwMode="auto">
          <a:xfrm>
            <a:off x="409648" y="404475"/>
            <a:ext cx="4837064" cy="2182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10" descr="21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1356" y="425048"/>
            <a:ext cx="1253450" cy="219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79" name="文字方塊 19"/>
          <p:cNvSpPr txBox="1">
            <a:spLocks noChangeArrowheads="1"/>
          </p:cNvSpPr>
          <p:nvPr/>
        </p:nvSpPr>
        <p:spPr bwMode="auto">
          <a:xfrm>
            <a:off x="339725" y="2622789"/>
            <a:ext cx="3486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第 </a:t>
            </a:r>
            <a:r>
              <a:rPr lang="en-US" altLang="zh-TW" sz="1800" i="1" dirty="0" err="1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zh-TW" altLang="en-US" sz="1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個粒子對 </a:t>
            </a:r>
            <a:r>
              <a:rPr lang="en-US" altLang="zh-TW" sz="1800" i="1" dirty="0">
                <a:latin typeface="Times New Roman" pitchFamily="18" charset="0"/>
                <a:cs typeface="Times New Roman" pitchFamily="18" charset="0"/>
              </a:rPr>
              <a:t>y-z</a:t>
            </a:r>
            <a:r>
              <a:rPr lang="zh-TW" altLang="en-US" sz="1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器壁的施力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339725" y="4381487"/>
            <a:ext cx="3486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壓力即是施力總和除以面積：</a:t>
            </a:r>
          </a:p>
        </p:txBody>
      </p:sp>
      <p:sp>
        <p:nvSpPr>
          <p:cNvPr id="3" name="矩形 2"/>
          <p:cNvSpPr/>
          <p:nvPr/>
        </p:nvSpPr>
        <p:spPr>
          <a:xfrm>
            <a:off x="602528" y="404472"/>
            <a:ext cx="2378869" cy="7929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549850" y="621356"/>
            <a:ext cx="2431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較簡易的推導：</a:t>
            </a:r>
          </a:p>
        </p:txBody>
      </p:sp>
      <p:sp>
        <p:nvSpPr>
          <p:cNvPr id="6" name="橢圓 5">
            <a:extLst>
              <a:ext uri="{FF2B5EF4-FFF2-40B4-BE49-F238E27FC236}">
                <a16:creationId xmlns:a16="http://schemas.microsoft.com/office/drawing/2014/main" id="{AC77041C-CD57-6B47-976B-A901253FDB7A}"/>
              </a:ext>
            </a:extLst>
          </p:cNvPr>
          <p:cNvSpPr/>
          <p:nvPr/>
        </p:nvSpPr>
        <p:spPr>
          <a:xfrm>
            <a:off x="1931507" y="3351332"/>
            <a:ext cx="688931" cy="7534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字方塊 11">
                <a:extLst>
                  <a:ext uri="{FF2B5EF4-FFF2-40B4-BE49-F238E27FC236}">
                    <a16:creationId xmlns:a16="http://schemas.microsoft.com/office/drawing/2014/main" id="{5F9CABDB-A505-FA4B-8064-CD503D438E42}"/>
                  </a:ext>
                </a:extLst>
              </p:cNvPr>
              <p:cNvSpPr txBox="1"/>
              <p:nvPr/>
            </p:nvSpPr>
            <p:spPr>
              <a:xfrm>
                <a:off x="397381" y="4794389"/>
                <a:ext cx="4819650" cy="84786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𝑃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𝑖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</m:num>
                        <m:den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𝑖</m:t>
                              </m:r>
                            </m:sub>
                            <m:sup/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𝑚</m:t>
                              </m:r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𝑥𝑖</m:t>
                                  </m:r>
                                </m:sub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nary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𝑁</m:t>
                          </m:r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𝑖</m:t>
                                  </m:r>
                                </m:sub>
                                <m:sup/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𝑚</m:t>
                                  </m:r>
                                  <m:sSubSup>
                                    <m:sSub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𝑥𝑖</m:t>
                                      </m:r>
                                    </m:sub>
                                    <m:sup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2</m:t>
                                      </m:r>
                                    </m:sup>
                                  </m:sSubSup>
                                </m:e>
                              </m:nary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𝑁</m:t>
                              </m:r>
                            </m:den>
                          </m:f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𝑁</m:t>
                          </m:r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𝑚</m:t>
                                  </m:r>
                                  <m:sSubSup>
                                    <m:sSub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𝑥</m:t>
                                      </m:r>
                                    </m:sub>
                                    <m:sup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2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 b="0" i="0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avg</m:t>
                              </m:r>
                            </m:sub>
                          </m:sSub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𝑉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5" name="文字方塊 11">
                <a:extLst>
                  <a:ext uri="{FF2B5EF4-FFF2-40B4-BE49-F238E27FC236}">
                    <a16:creationId xmlns:a16="http://schemas.microsoft.com/office/drawing/2014/main" id="{5F9CABDB-A505-FA4B-8064-CD503D438E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381" y="4794389"/>
                <a:ext cx="4819650" cy="847861"/>
              </a:xfrm>
              <a:prstGeom prst="rect">
                <a:avLst/>
              </a:prstGeom>
              <a:blipFill>
                <a:blip r:embed="rId7"/>
                <a:stretch>
                  <a:fillRect t="-47059" b="-41176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字方塊 11">
                <a:extLst>
                  <a:ext uri="{FF2B5EF4-FFF2-40B4-BE49-F238E27FC236}">
                    <a16:creationId xmlns:a16="http://schemas.microsoft.com/office/drawing/2014/main" id="{FB30759A-0819-F645-BD4E-2F1E2A5901A6}"/>
                  </a:ext>
                </a:extLst>
              </p:cNvPr>
              <p:cNvSpPr txBox="1"/>
              <p:nvPr/>
            </p:nvSpPr>
            <p:spPr>
              <a:xfrm>
                <a:off x="409648" y="5793536"/>
                <a:ext cx="2025657" cy="65998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𝑃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𝑁</m:t>
                          </m:r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𝑚</m:t>
                                  </m:r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𝑣</m:t>
                                      </m:r>
                                    </m:e>
                                    <m:sup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 b="0" i="0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avg</m:t>
                              </m:r>
                            </m:sub>
                          </m:sSub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3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𝑉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8" name="文字方塊 11">
                <a:extLst>
                  <a:ext uri="{FF2B5EF4-FFF2-40B4-BE49-F238E27FC236}">
                    <a16:creationId xmlns:a16="http://schemas.microsoft.com/office/drawing/2014/main" id="{FB30759A-0819-F645-BD4E-2F1E2A5901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648" y="5793536"/>
                <a:ext cx="2025657" cy="659989"/>
              </a:xfrm>
              <a:prstGeom prst="rect">
                <a:avLst/>
              </a:prstGeom>
              <a:blipFill>
                <a:blip r:embed="rId8"/>
                <a:stretch>
                  <a:fillRect b="-3774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字方塊 11">
                <a:extLst>
                  <a:ext uri="{FF2B5EF4-FFF2-40B4-BE49-F238E27FC236}">
                    <a16:creationId xmlns:a16="http://schemas.microsoft.com/office/drawing/2014/main" id="{B0E1C483-15C5-F544-91BC-D0EB0E5667D4}"/>
                  </a:ext>
                </a:extLst>
              </p:cNvPr>
              <p:cNvSpPr txBox="1"/>
              <p:nvPr/>
            </p:nvSpPr>
            <p:spPr>
              <a:xfrm>
                <a:off x="3131840" y="5827293"/>
                <a:ext cx="2322036" cy="68640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𝑃𝑉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2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3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𝑁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𝑚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  <a:ea typeface="Cambria Math"/>
                            </a:rPr>
                            <m:t>avg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9" name="文字方塊 11">
                <a:extLst>
                  <a:ext uri="{FF2B5EF4-FFF2-40B4-BE49-F238E27FC236}">
                    <a16:creationId xmlns:a16="http://schemas.microsoft.com/office/drawing/2014/main" id="{B0E1C483-15C5-F544-91BC-D0EB0E5667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1840" y="5827293"/>
                <a:ext cx="2322036" cy="68640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7468069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2" descr="pdss017017">
            <a:extLst>
              <a:ext uri="{FF2B5EF4-FFF2-40B4-BE49-F238E27FC236}">
                <a16:creationId xmlns:a16="http://schemas.microsoft.com/office/drawing/2014/main" id="{549A90F7-BC3A-394F-9E22-F1298C843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1290638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Oval 3">
            <a:extLst>
              <a:ext uri="{FF2B5EF4-FFF2-40B4-BE49-F238E27FC236}">
                <a16:creationId xmlns:a16="http://schemas.microsoft.com/office/drawing/2014/main" id="{2C6C8CE9-71C8-FA49-BFB8-A5236E1607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7538" y="5734050"/>
            <a:ext cx="287337" cy="2873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4342" name="Oval 4">
            <a:extLst>
              <a:ext uri="{FF2B5EF4-FFF2-40B4-BE49-F238E27FC236}">
                <a16:creationId xmlns:a16="http://schemas.microsoft.com/office/drawing/2014/main" id="{6F231E4F-1A24-1C4C-9078-FA4B3D339D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8263" y="5734050"/>
            <a:ext cx="287337" cy="2873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graphicFrame>
        <p:nvGraphicFramePr>
          <p:cNvPr id="14338" name="Object 5">
            <a:extLst>
              <a:ext uri="{FF2B5EF4-FFF2-40B4-BE49-F238E27FC236}">
                <a16:creationId xmlns:a16="http://schemas.microsoft.com/office/drawing/2014/main" id="{9A9EE2DC-B7B8-A04C-9C8E-DDDE02DD726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392613" y="6165850"/>
          <a:ext cx="455612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3" imgW="6731000" imgH="4686300" progId="Equation.3">
                  <p:embed/>
                </p:oleObj>
              </mc:Choice>
              <mc:Fallback>
                <p:oleObj name="方程式" r:id="rId3" imgW="6731000" imgH="4686300" progId="Equation.3">
                  <p:embed/>
                  <p:pic>
                    <p:nvPicPr>
                      <p:cNvPr id="14338" name="Object 5">
                        <a:extLst>
                          <a:ext uri="{FF2B5EF4-FFF2-40B4-BE49-F238E27FC236}">
                            <a16:creationId xmlns:a16="http://schemas.microsoft.com/office/drawing/2014/main" id="{9A9EE2DC-B7B8-A04C-9C8E-DDDE02DD726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92613" y="6165850"/>
                        <a:ext cx="455612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39" name="Object 6">
            <a:extLst>
              <a:ext uri="{FF2B5EF4-FFF2-40B4-BE49-F238E27FC236}">
                <a16:creationId xmlns:a16="http://schemas.microsoft.com/office/drawing/2014/main" id="{2967D802-219A-944D-A747-8D760A23BDB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091113" y="6165850"/>
          <a:ext cx="496887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5" imgW="7315200" imgH="4686300" progId="Equation.3">
                  <p:embed/>
                </p:oleObj>
              </mc:Choice>
              <mc:Fallback>
                <p:oleObj name="方程式" r:id="rId5" imgW="7315200" imgH="4686300" progId="Equation.3">
                  <p:embed/>
                  <p:pic>
                    <p:nvPicPr>
                      <p:cNvPr id="14339" name="Object 6">
                        <a:extLst>
                          <a:ext uri="{FF2B5EF4-FFF2-40B4-BE49-F238E27FC236}">
                            <a16:creationId xmlns:a16="http://schemas.microsoft.com/office/drawing/2014/main" id="{2967D802-219A-944D-A747-8D760A23BDB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91113" y="6165850"/>
                        <a:ext cx="496887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3" name="Line 8">
            <a:extLst>
              <a:ext uri="{FF2B5EF4-FFF2-40B4-BE49-F238E27FC236}">
                <a16:creationId xmlns:a16="http://schemas.microsoft.com/office/drawing/2014/main" id="{323CD45A-A012-4E4B-BEE1-A842B8E9F13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72000" y="4365625"/>
            <a:ext cx="71438" cy="12239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4344" name="Line 9">
            <a:extLst>
              <a:ext uri="{FF2B5EF4-FFF2-40B4-BE49-F238E27FC236}">
                <a16:creationId xmlns:a16="http://schemas.microsoft.com/office/drawing/2014/main" id="{58744B53-B6E3-4E40-AB5B-6CD30FAA430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148263" y="4437063"/>
            <a:ext cx="71437" cy="1152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4345" name="AutoShape 10">
            <a:extLst>
              <a:ext uri="{FF2B5EF4-FFF2-40B4-BE49-F238E27FC236}">
                <a16:creationId xmlns:a16="http://schemas.microsoft.com/office/drawing/2014/main" id="{35E3F8CA-766C-2047-A10C-A42693E417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5738" y="2997200"/>
            <a:ext cx="2016125" cy="1439863"/>
          </a:xfrm>
          <a:prstGeom prst="cloudCallout">
            <a:avLst>
              <a:gd name="adj1" fmla="val -43750"/>
              <a:gd name="adj2" fmla="val 70000"/>
            </a:avLst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endParaRPr lang="zh-TW" altLang="en-US"/>
          </a:p>
        </p:txBody>
      </p:sp>
      <p:sp>
        <p:nvSpPr>
          <p:cNvPr id="14346" name="Line 11">
            <a:extLst>
              <a:ext uri="{FF2B5EF4-FFF2-40B4-BE49-F238E27FC236}">
                <a16:creationId xmlns:a16="http://schemas.microsoft.com/office/drawing/2014/main" id="{DC315341-AEA9-9B46-9182-87134F7C977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572000" y="1484313"/>
            <a:ext cx="144463" cy="1368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4347" name="Line 12">
            <a:extLst>
              <a:ext uri="{FF2B5EF4-FFF2-40B4-BE49-F238E27FC236}">
                <a16:creationId xmlns:a16="http://schemas.microsoft.com/office/drawing/2014/main" id="{737303CE-41EE-7342-BA3A-D07F816D0D1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76825" y="1484313"/>
            <a:ext cx="71438" cy="1368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4348" name="Line 13">
            <a:extLst>
              <a:ext uri="{FF2B5EF4-FFF2-40B4-BE49-F238E27FC236}">
                <a16:creationId xmlns:a16="http://schemas.microsoft.com/office/drawing/2014/main" id="{C81DB9BC-D7C3-B549-9C2B-D5DA6427DCE7}"/>
              </a:ext>
            </a:extLst>
          </p:cNvPr>
          <p:cNvSpPr>
            <a:spLocks noChangeShapeType="1"/>
          </p:cNvSpPr>
          <p:nvPr/>
        </p:nvSpPr>
        <p:spPr bwMode="auto">
          <a:xfrm>
            <a:off x="3708400" y="908050"/>
            <a:ext cx="23764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4349" name="Rectangle 14">
            <a:extLst>
              <a:ext uri="{FF2B5EF4-FFF2-40B4-BE49-F238E27FC236}">
                <a16:creationId xmlns:a16="http://schemas.microsoft.com/office/drawing/2014/main" id="{8ADDF4C4-9E90-DE47-9E8E-A1A46C02E0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5375" y="620713"/>
            <a:ext cx="2592388" cy="287337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4350" name="Oval 15">
            <a:extLst>
              <a:ext uri="{FF2B5EF4-FFF2-40B4-BE49-F238E27FC236}">
                <a16:creationId xmlns:a16="http://schemas.microsoft.com/office/drawing/2014/main" id="{D0ED41E4-A60C-734E-B177-7A0F085D04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7538" y="1052513"/>
            <a:ext cx="287337" cy="2873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4351" name="Oval 16">
            <a:extLst>
              <a:ext uri="{FF2B5EF4-FFF2-40B4-BE49-F238E27FC236}">
                <a16:creationId xmlns:a16="http://schemas.microsoft.com/office/drawing/2014/main" id="{F4C95FDF-37C5-E84B-9F09-86D66F537F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3800" y="1052513"/>
            <a:ext cx="287338" cy="2873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4352" name="Text Box 17">
            <a:extLst>
              <a:ext uri="{FF2B5EF4-FFF2-40B4-BE49-F238E27FC236}">
                <a16:creationId xmlns:a16="http://schemas.microsoft.com/office/drawing/2014/main" id="{3314819F-28BB-6743-B28A-D13AFE122D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0063" y="1052513"/>
            <a:ext cx="79216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28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4353" name="Text Box 18">
            <a:extLst>
              <a:ext uri="{FF2B5EF4-FFF2-40B4-BE49-F238E27FC236}">
                <a16:creationId xmlns:a16="http://schemas.microsoft.com/office/drawing/2014/main" id="{FBA739CA-A16D-E142-BE62-CC0DDFCDC5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5963" y="1989138"/>
            <a:ext cx="23050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/>
              <a:t>哪個是哪個？</a:t>
            </a:r>
          </a:p>
        </p:txBody>
      </p:sp>
      <p:sp>
        <p:nvSpPr>
          <p:cNvPr id="14354" name="Text Box 19">
            <a:extLst>
              <a:ext uri="{FF2B5EF4-FFF2-40B4-BE49-F238E27FC236}">
                <a16:creationId xmlns:a16="http://schemas.microsoft.com/office/drawing/2014/main" id="{D0B1ED55-5B3F-0544-9195-7CC7BD48C9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1863" y="4581525"/>
            <a:ext cx="20161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/>
              <a:t>我們能分辨嗎？</a:t>
            </a:r>
          </a:p>
        </p:txBody>
      </p:sp>
    </p:spTree>
    <p:extLst>
      <p:ext uri="{BB962C8B-B14F-4D97-AF65-F5344CB8AC3E}">
        <p14:creationId xmlns:p14="http://schemas.microsoft.com/office/powerpoint/2010/main" val="259781373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73" name="Picture 2" descr="pdss017017">
            <a:extLst>
              <a:ext uri="{FF2B5EF4-FFF2-40B4-BE49-F238E27FC236}">
                <a16:creationId xmlns:a16="http://schemas.microsoft.com/office/drawing/2014/main" id="{1B7580CE-19E5-164E-9887-B52F16BFC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1290638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4" name="Oval 3">
            <a:extLst>
              <a:ext uri="{FF2B5EF4-FFF2-40B4-BE49-F238E27FC236}">
                <a16:creationId xmlns:a16="http://schemas.microsoft.com/office/drawing/2014/main" id="{D510EE39-AD6A-874E-8F7C-FD9CFBAA0C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6238" y="5734050"/>
            <a:ext cx="287337" cy="2873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5375" name="Oval 4">
            <a:extLst>
              <a:ext uri="{FF2B5EF4-FFF2-40B4-BE49-F238E27FC236}">
                <a16:creationId xmlns:a16="http://schemas.microsoft.com/office/drawing/2014/main" id="{82F342E7-E55B-F947-B007-136DB2ED3A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6963" y="5734050"/>
            <a:ext cx="287337" cy="2873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graphicFrame>
        <p:nvGraphicFramePr>
          <p:cNvPr id="15362" name="Object 5">
            <a:extLst>
              <a:ext uri="{FF2B5EF4-FFF2-40B4-BE49-F238E27FC236}">
                <a16:creationId xmlns:a16="http://schemas.microsoft.com/office/drawing/2014/main" id="{743741B6-0378-8A4A-A7EE-B76A4D88F5C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81313" y="6165850"/>
          <a:ext cx="455612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3" imgW="6731000" imgH="4686300" progId="Equation.3">
                  <p:embed/>
                </p:oleObj>
              </mc:Choice>
              <mc:Fallback>
                <p:oleObj name="方程式" r:id="rId3" imgW="6731000" imgH="4686300" progId="Equation.3">
                  <p:embed/>
                  <p:pic>
                    <p:nvPicPr>
                      <p:cNvPr id="15362" name="Object 5">
                        <a:extLst>
                          <a:ext uri="{FF2B5EF4-FFF2-40B4-BE49-F238E27FC236}">
                            <a16:creationId xmlns:a16="http://schemas.microsoft.com/office/drawing/2014/main" id="{743741B6-0378-8A4A-A7EE-B76A4D88F5C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81313" y="6165850"/>
                        <a:ext cx="455612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3" name="Object 6">
            <a:extLst>
              <a:ext uri="{FF2B5EF4-FFF2-40B4-BE49-F238E27FC236}">
                <a16:creationId xmlns:a16="http://schemas.microsoft.com/office/drawing/2014/main" id="{410E2F22-4AFC-BB49-BD5F-B32D0EF461C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79813" y="6165850"/>
          <a:ext cx="496887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5" imgW="7315200" imgH="4686300" progId="Equation.3">
                  <p:embed/>
                </p:oleObj>
              </mc:Choice>
              <mc:Fallback>
                <p:oleObj name="方程式" r:id="rId5" imgW="7315200" imgH="4686300" progId="Equation.3">
                  <p:embed/>
                  <p:pic>
                    <p:nvPicPr>
                      <p:cNvPr id="15363" name="Object 6">
                        <a:extLst>
                          <a:ext uri="{FF2B5EF4-FFF2-40B4-BE49-F238E27FC236}">
                            <a16:creationId xmlns:a16="http://schemas.microsoft.com/office/drawing/2014/main" id="{410E2F22-4AFC-BB49-BD5F-B32D0EF461C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9813" y="6165850"/>
                        <a:ext cx="496887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77" name="Line 7">
            <a:extLst>
              <a:ext uri="{FF2B5EF4-FFF2-40B4-BE49-F238E27FC236}">
                <a16:creationId xmlns:a16="http://schemas.microsoft.com/office/drawing/2014/main" id="{50D42F7A-0F77-FC44-AFB2-90ED207F4D6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60700" y="1484313"/>
            <a:ext cx="503238" cy="41052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5378" name="Line 8">
            <a:extLst>
              <a:ext uri="{FF2B5EF4-FFF2-40B4-BE49-F238E27FC236}">
                <a16:creationId xmlns:a16="http://schemas.microsoft.com/office/drawing/2014/main" id="{EE9E92BA-28FA-5A43-A04B-97E703CC82F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132138" y="1484313"/>
            <a:ext cx="576262" cy="41052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5379" name="Line 12">
            <a:extLst>
              <a:ext uri="{FF2B5EF4-FFF2-40B4-BE49-F238E27FC236}">
                <a16:creationId xmlns:a16="http://schemas.microsoft.com/office/drawing/2014/main" id="{D5A8CDB2-23A9-6E4C-B4CA-13CE74E08EA8}"/>
              </a:ext>
            </a:extLst>
          </p:cNvPr>
          <p:cNvSpPr>
            <a:spLocks noChangeShapeType="1"/>
          </p:cNvSpPr>
          <p:nvPr/>
        </p:nvSpPr>
        <p:spPr bwMode="auto">
          <a:xfrm>
            <a:off x="2197100" y="908050"/>
            <a:ext cx="23764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5380" name="Rectangle 13">
            <a:extLst>
              <a:ext uri="{FF2B5EF4-FFF2-40B4-BE49-F238E27FC236}">
                <a16:creationId xmlns:a16="http://schemas.microsoft.com/office/drawing/2014/main" id="{73AD8B82-801F-8447-B9FA-40CDDFB5C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4075" y="620713"/>
            <a:ext cx="2592388" cy="287337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5381" name="Oval 14">
            <a:extLst>
              <a:ext uri="{FF2B5EF4-FFF2-40B4-BE49-F238E27FC236}">
                <a16:creationId xmlns:a16="http://schemas.microsoft.com/office/drawing/2014/main" id="{AEB29E56-125A-5144-BF8C-7156D4AA5F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6238" y="1052513"/>
            <a:ext cx="287337" cy="2873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5382" name="Oval 15">
            <a:extLst>
              <a:ext uri="{FF2B5EF4-FFF2-40B4-BE49-F238E27FC236}">
                <a16:creationId xmlns:a16="http://schemas.microsoft.com/office/drawing/2014/main" id="{5CCAE99E-A27D-E347-B7DF-612AE11EBF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00" y="1052513"/>
            <a:ext cx="287338" cy="2873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5383" name="Text Box 18">
            <a:extLst>
              <a:ext uri="{FF2B5EF4-FFF2-40B4-BE49-F238E27FC236}">
                <a16:creationId xmlns:a16="http://schemas.microsoft.com/office/drawing/2014/main" id="{6CE63022-0C7B-7B45-A50B-607CA70122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00" y="3316565"/>
            <a:ext cx="36393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我們能分辨嗎？古典粒子，能！</a:t>
            </a:r>
          </a:p>
        </p:txBody>
      </p:sp>
      <p:sp>
        <p:nvSpPr>
          <p:cNvPr id="15384" name="Oval 19">
            <a:extLst>
              <a:ext uri="{FF2B5EF4-FFF2-40B4-BE49-F238E27FC236}">
                <a16:creationId xmlns:a16="http://schemas.microsoft.com/office/drawing/2014/main" id="{AE1AD574-C50C-4F48-B916-B31CAE6D2B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1363" y="5734050"/>
            <a:ext cx="287337" cy="2873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5385" name="Oval 20">
            <a:extLst>
              <a:ext uri="{FF2B5EF4-FFF2-40B4-BE49-F238E27FC236}">
                <a16:creationId xmlns:a16="http://schemas.microsoft.com/office/drawing/2014/main" id="{DCDAF7FE-768A-384B-BA53-D42446929F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2088" y="5734050"/>
            <a:ext cx="287337" cy="2873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5386" name="Line 21">
            <a:extLst>
              <a:ext uri="{FF2B5EF4-FFF2-40B4-BE49-F238E27FC236}">
                <a16:creationId xmlns:a16="http://schemas.microsoft.com/office/drawing/2014/main" id="{F535CEC3-5699-F24B-ADF4-19D6CA81D33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235825" y="3644900"/>
            <a:ext cx="288925" cy="19446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5387" name="Line 22">
            <a:extLst>
              <a:ext uri="{FF2B5EF4-FFF2-40B4-BE49-F238E27FC236}">
                <a16:creationId xmlns:a16="http://schemas.microsoft.com/office/drawing/2014/main" id="{0115BFA8-7381-6F43-A0D7-6FDFC88F90F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667625" y="3716338"/>
            <a:ext cx="215900" cy="1873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5388" name="Line 24">
            <a:extLst>
              <a:ext uri="{FF2B5EF4-FFF2-40B4-BE49-F238E27FC236}">
                <a16:creationId xmlns:a16="http://schemas.microsoft.com/office/drawing/2014/main" id="{28AF20DE-1F23-814D-AD80-EBE963A786F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235825" y="1484313"/>
            <a:ext cx="288925" cy="2232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5389" name="Line 25">
            <a:extLst>
              <a:ext uri="{FF2B5EF4-FFF2-40B4-BE49-F238E27FC236}">
                <a16:creationId xmlns:a16="http://schemas.microsoft.com/office/drawing/2014/main" id="{54145889-AA77-C04E-B79A-D5309906893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67625" y="1484313"/>
            <a:ext cx="144463" cy="2232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5390" name="Line 26">
            <a:extLst>
              <a:ext uri="{FF2B5EF4-FFF2-40B4-BE49-F238E27FC236}">
                <a16:creationId xmlns:a16="http://schemas.microsoft.com/office/drawing/2014/main" id="{CD138118-26F4-0E4C-9B16-D62708495540}"/>
              </a:ext>
            </a:extLst>
          </p:cNvPr>
          <p:cNvSpPr>
            <a:spLocks noChangeShapeType="1"/>
          </p:cNvSpPr>
          <p:nvPr/>
        </p:nvSpPr>
        <p:spPr bwMode="auto">
          <a:xfrm>
            <a:off x="6372225" y="908050"/>
            <a:ext cx="23764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5391" name="Rectangle 27">
            <a:extLst>
              <a:ext uri="{FF2B5EF4-FFF2-40B4-BE49-F238E27FC236}">
                <a16:creationId xmlns:a16="http://schemas.microsoft.com/office/drawing/2014/main" id="{ECFC2180-1BCC-FD4E-9FBF-E02BF889B9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9200" y="620713"/>
            <a:ext cx="2592388" cy="287337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5392" name="Oval 28">
            <a:extLst>
              <a:ext uri="{FF2B5EF4-FFF2-40B4-BE49-F238E27FC236}">
                <a16:creationId xmlns:a16="http://schemas.microsoft.com/office/drawing/2014/main" id="{6253F4E9-B310-414A-ACBE-7707F9FCDF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1363" y="1052513"/>
            <a:ext cx="287337" cy="2873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5393" name="Oval 29">
            <a:extLst>
              <a:ext uri="{FF2B5EF4-FFF2-40B4-BE49-F238E27FC236}">
                <a16:creationId xmlns:a16="http://schemas.microsoft.com/office/drawing/2014/main" id="{E588BBFB-A1E8-4E48-93F9-C30EB3E35D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7625" y="1052513"/>
            <a:ext cx="287338" cy="2873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graphicFrame>
        <p:nvGraphicFramePr>
          <p:cNvPr id="15364" name="Object 30">
            <a:extLst>
              <a:ext uri="{FF2B5EF4-FFF2-40B4-BE49-F238E27FC236}">
                <a16:creationId xmlns:a16="http://schemas.microsoft.com/office/drawing/2014/main" id="{EE20F1EB-25A5-444F-B92C-5D4AFFA0775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219700" y="3357563"/>
          <a:ext cx="357188" cy="357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7" imgW="3213100" imgH="3213100" progId="Equation.3">
                  <p:embed/>
                </p:oleObj>
              </mc:Choice>
              <mc:Fallback>
                <p:oleObj name="方程式" r:id="rId7" imgW="3213100" imgH="3213100" progId="Equation.3">
                  <p:embed/>
                  <p:pic>
                    <p:nvPicPr>
                      <p:cNvPr id="15364" name="Object 30">
                        <a:extLst>
                          <a:ext uri="{FF2B5EF4-FFF2-40B4-BE49-F238E27FC236}">
                            <a16:creationId xmlns:a16="http://schemas.microsoft.com/office/drawing/2014/main" id="{EE20F1EB-25A5-444F-B92C-5D4AFFA0775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9700" y="3357563"/>
                        <a:ext cx="357188" cy="357187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1343" name="Object 31">
            <a:extLst>
              <a:ext uri="{FF2B5EF4-FFF2-40B4-BE49-F238E27FC236}">
                <a16:creationId xmlns:a16="http://schemas.microsoft.com/office/drawing/2014/main" id="{804459E9-A902-684C-96D5-3CFF9B88DA0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154238" y="1844675"/>
          <a:ext cx="938212" cy="1008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9" imgW="17424400" imgH="18732500" progId="MS_ClipArt_Gallery.2">
                  <p:embed/>
                </p:oleObj>
              </mc:Choice>
              <mc:Fallback>
                <p:oleObj name="Clip" r:id="rId9" imgW="17424400" imgH="18732500" progId="MS_ClipArt_Gallery.2">
                  <p:embed/>
                  <p:pic>
                    <p:nvPicPr>
                      <p:cNvPr id="141343" name="Object 31">
                        <a:extLst>
                          <a:ext uri="{FF2B5EF4-FFF2-40B4-BE49-F238E27FC236}">
                            <a16:creationId xmlns:a16="http://schemas.microsoft.com/office/drawing/2014/main" id="{804459E9-A902-684C-96D5-3CFF9B88DA0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4238" y="1844675"/>
                        <a:ext cx="938212" cy="1008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6" name="Object 32">
            <a:extLst>
              <a:ext uri="{FF2B5EF4-FFF2-40B4-BE49-F238E27FC236}">
                <a16:creationId xmlns:a16="http://schemas.microsoft.com/office/drawing/2014/main" id="{69EF70A1-0D72-FE48-B01F-15E4D42F842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897688" y="6165850"/>
          <a:ext cx="455612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1" imgW="6731000" imgH="4686300" progId="Equation.3">
                  <p:embed/>
                </p:oleObj>
              </mc:Choice>
              <mc:Fallback>
                <p:oleObj name="方程式" r:id="rId11" imgW="6731000" imgH="4686300" progId="Equation.3">
                  <p:embed/>
                  <p:pic>
                    <p:nvPicPr>
                      <p:cNvPr id="15366" name="Object 32">
                        <a:extLst>
                          <a:ext uri="{FF2B5EF4-FFF2-40B4-BE49-F238E27FC236}">
                            <a16:creationId xmlns:a16="http://schemas.microsoft.com/office/drawing/2014/main" id="{69EF70A1-0D72-FE48-B01F-15E4D42F842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97688" y="6165850"/>
                        <a:ext cx="455612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7" name="Object 33">
            <a:extLst>
              <a:ext uri="{FF2B5EF4-FFF2-40B4-BE49-F238E27FC236}">
                <a16:creationId xmlns:a16="http://schemas.microsoft.com/office/drawing/2014/main" id="{ACC9BB58-3549-C948-B2EC-298C1DE6959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596188" y="6165850"/>
          <a:ext cx="496887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2" imgW="7315200" imgH="4686300" progId="Equation.3">
                  <p:embed/>
                </p:oleObj>
              </mc:Choice>
              <mc:Fallback>
                <p:oleObj name="方程式" r:id="rId12" imgW="7315200" imgH="4686300" progId="Equation.3">
                  <p:embed/>
                  <p:pic>
                    <p:nvPicPr>
                      <p:cNvPr id="15367" name="Object 33">
                        <a:extLst>
                          <a:ext uri="{FF2B5EF4-FFF2-40B4-BE49-F238E27FC236}">
                            <a16:creationId xmlns:a16="http://schemas.microsoft.com/office/drawing/2014/main" id="{ACC9BB58-3549-C948-B2EC-298C1DE6959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96188" y="6165850"/>
                        <a:ext cx="496887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8" name="Object 34">
            <a:extLst>
              <a:ext uri="{FF2B5EF4-FFF2-40B4-BE49-F238E27FC236}">
                <a16:creationId xmlns:a16="http://schemas.microsoft.com/office/drawing/2014/main" id="{D2947F03-EFD0-9442-88AA-8425704AE9C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95738" y="1125538"/>
          <a:ext cx="455612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3" imgW="6731000" imgH="4686300" progId="Equation.3">
                  <p:embed/>
                </p:oleObj>
              </mc:Choice>
              <mc:Fallback>
                <p:oleObj name="方程式" r:id="rId13" imgW="6731000" imgH="4686300" progId="Equation.3">
                  <p:embed/>
                  <p:pic>
                    <p:nvPicPr>
                      <p:cNvPr id="15368" name="Object 34">
                        <a:extLst>
                          <a:ext uri="{FF2B5EF4-FFF2-40B4-BE49-F238E27FC236}">
                            <a16:creationId xmlns:a16="http://schemas.microsoft.com/office/drawing/2014/main" id="{D2947F03-EFD0-9442-88AA-8425704AE9C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95738" y="1125538"/>
                        <a:ext cx="455612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9" name="Object 35">
            <a:extLst>
              <a:ext uri="{FF2B5EF4-FFF2-40B4-BE49-F238E27FC236}">
                <a16:creationId xmlns:a16="http://schemas.microsoft.com/office/drawing/2014/main" id="{CDF649C7-A834-1D43-9387-803BD3951A2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588125" y="1052513"/>
          <a:ext cx="455613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4" imgW="6731000" imgH="4686300" progId="Equation.3">
                  <p:embed/>
                </p:oleObj>
              </mc:Choice>
              <mc:Fallback>
                <p:oleObj name="方程式" r:id="rId14" imgW="6731000" imgH="4686300" progId="Equation.3">
                  <p:embed/>
                  <p:pic>
                    <p:nvPicPr>
                      <p:cNvPr id="15369" name="Object 35">
                        <a:extLst>
                          <a:ext uri="{FF2B5EF4-FFF2-40B4-BE49-F238E27FC236}">
                            <a16:creationId xmlns:a16="http://schemas.microsoft.com/office/drawing/2014/main" id="{CDF649C7-A834-1D43-9387-803BD3951A2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8125" y="1052513"/>
                        <a:ext cx="455613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70" name="Object 36">
            <a:extLst>
              <a:ext uri="{FF2B5EF4-FFF2-40B4-BE49-F238E27FC236}">
                <a16:creationId xmlns:a16="http://schemas.microsoft.com/office/drawing/2014/main" id="{35AB7B0A-0283-9148-85CD-52535EE5D34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339975" y="1125538"/>
          <a:ext cx="496888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5" imgW="7315200" imgH="4686300" progId="Equation.3">
                  <p:embed/>
                </p:oleObj>
              </mc:Choice>
              <mc:Fallback>
                <p:oleObj name="方程式" r:id="rId15" imgW="7315200" imgH="4686300" progId="Equation.3">
                  <p:embed/>
                  <p:pic>
                    <p:nvPicPr>
                      <p:cNvPr id="15370" name="Object 36">
                        <a:extLst>
                          <a:ext uri="{FF2B5EF4-FFF2-40B4-BE49-F238E27FC236}">
                            <a16:creationId xmlns:a16="http://schemas.microsoft.com/office/drawing/2014/main" id="{35AB7B0A-0283-9148-85CD-52535EE5D34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9975" y="1125538"/>
                        <a:ext cx="496888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71" name="Object 37">
            <a:extLst>
              <a:ext uri="{FF2B5EF4-FFF2-40B4-BE49-F238E27FC236}">
                <a16:creationId xmlns:a16="http://schemas.microsoft.com/office/drawing/2014/main" id="{0B71A131-2470-4948-9CCE-C5C17A038B1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101013" y="1052513"/>
          <a:ext cx="496887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6" imgW="7315200" imgH="4686300" progId="Equation.3">
                  <p:embed/>
                </p:oleObj>
              </mc:Choice>
              <mc:Fallback>
                <p:oleObj name="方程式" r:id="rId16" imgW="7315200" imgH="4686300" progId="Equation.3">
                  <p:embed/>
                  <p:pic>
                    <p:nvPicPr>
                      <p:cNvPr id="15371" name="Object 37">
                        <a:extLst>
                          <a:ext uri="{FF2B5EF4-FFF2-40B4-BE49-F238E27FC236}">
                            <a16:creationId xmlns:a16="http://schemas.microsoft.com/office/drawing/2014/main" id="{0B71A131-2470-4948-9CCE-C5C17A038B1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01013" y="1052513"/>
                        <a:ext cx="496887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 Box 8">
            <a:extLst>
              <a:ext uri="{FF2B5EF4-FFF2-40B4-BE49-F238E27FC236}">
                <a16:creationId xmlns:a16="http://schemas.microsoft.com/office/drawing/2014/main" id="{2035D76B-C321-7F70-2380-E035747019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9" y="3768602"/>
            <a:ext cx="6553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在古典物理中，同類的粒子可以追蹤它們過去的軌跡來區分！</a:t>
            </a:r>
          </a:p>
        </p:txBody>
      </p:sp>
    </p:spTree>
    <p:extLst>
      <p:ext uri="{BB962C8B-B14F-4D97-AF65-F5344CB8AC3E}">
        <p14:creationId xmlns:p14="http://schemas.microsoft.com/office/powerpoint/2010/main" val="77176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1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1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5" name="AutoShape 2">
            <a:extLst>
              <a:ext uri="{FF2B5EF4-FFF2-40B4-BE49-F238E27FC236}">
                <a16:creationId xmlns:a16="http://schemas.microsoft.com/office/drawing/2014/main" id="{7D96D0BA-DACC-D840-8864-71DE8298F2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9563" y="2781300"/>
            <a:ext cx="2016125" cy="1439863"/>
          </a:xfrm>
          <a:prstGeom prst="cloudCallout">
            <a:avLst>
              <a:gd name="adj1" fmla="val -32361"/>
              <a:gd name="adj2" fmla="val 41398"/>
            </a:avLst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endParaRPr lang="zh-TW" altLang="en-US"/>
          </a:p>
        </p:txBody>
      </p:sp>
      <p:pic>
        <p:nvPicPr>
          <p:cNvPr id="16396" name="Picture 3" descr="pdss017017">
            <a:extLst>
              <a:ext uri="{FF2B5EF4-FFF2-40B4-BE49-F238E27FC236}">
                <a16:creationId xmlns:a16="http://schemas.microsoft.com/office/drawing/2014/main" id="{45F76D54-A3B0-FB46-A16C-E731FCA7D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1290638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7" name="Oval 4">
            <a:extLst>
              <a:ext uri="{FF2B5EF4-FFF2-40B4-BE49-F238E27FC236}">
                <a16:creationId xmlns:a16="http://schemas.microsoft.com/office/drawing/2014/main" id="{0E3FA300-9418-D841-9C62-F68240EC5C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6238" y="5734050"/>
            <a:ext cx="287337" cy="2873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6398" name="Oval 5">
            <a:extLst>
              <a:ext uri="{FF2B5EF4-FFF2-40B4-BE49-F238E27FC236}">
                <a16:creationId xmlns:a16="http://schemas.microsoft.com/office/drawing/2014/main" id="{034AFF28-6F93-4E4A-AFD7-26387AB546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6963" y="5734050"/>
            <a:ext cx="287337" cy="2873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graphicFrame>
        <p:nvGraphicFramePr>
          <p:cNvPr id="16386" name="Object 6">
            <a:extLst>
              <a:ext uri="{FF2B5EF4-FFF2-40B4-BE49-F238E27FC236}">
                <a16:creationId xmlns:a16="http://schemas.microsoft.com/office/drawing/2014/main" id="{4B22DBE9-2582-1E4E-92D2-470E385D0A0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81313" y="6165850"/>
          <a:ext cx="455612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3" imgW="6731000" imgH="4686300" progId="Equation.3">
                  <p:embed/>
                </p:oleObj>
              </mc:Choice>
              <mc:Fallback>
                <p:oleObj name="方程式" r:id="rId3" imgW="6731000" imgH="4686300" progId="Equation.3">
                  <p:embed/>
                  <p:pic>
                    <p:nvPicPr>
                      <p:cNvPr id="16386" name="Object 6">
                        <a:extLst>
                          <a:ext uri="{FF2B5EF4-FFF2-40B4-BE49-F238E27FC236}">
                            <a16:creationId xmlns:a16="http://schemas.microsoft.com/office/drawing/2014/main" id="{4B22DBE9-2582-1E4E-92D2-470E385D0A0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81313" y="6165850"/>
                        <a:ext cx="455612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87" name="Object 7">
            <a:extLst>
              <a:ext uri="{FF2B5EF4-FFF2-40B4-BE49-F238E27FC236}">
                <a16:creationId xmlns:a16="http://schemas.microsoft.com/office/drawing/2014/main" id="{3BEB90EA-70E5-D648-8E4B-C627AE3D18A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79813" y="6165850"/>
          <a:ext cx="496887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5" imgW="7315200" imgH="4686300" progId="Equation.3">
                  <p:embed/>
                </p:oleObj>
              </mc:Choice>
              <mc:Fallback>
                <p:oleObj name="方程式" r:id="rId5" imgW="7315200" imgH="4686300" progId="Equation.3">
                  <p:embed/>
                  <p:pic>
                    <p:nvPicPr>
                      <p:cNvPr id="16387" name="Object 7">
                        <a:extLst>
                          <a:ext uri="{FF2B5EF4-FFF2-40B4-BE49-F238E27FC236}">
                            <a16:creationId xmlns:a16="http://schemas.microsoft.com/office/drawing/2014/main" id="{3BEB90EA-70E5-D648-8E4B-C627AE3D18A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9813" y="6165850"/>
                        <a:ext cx="496887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99" name="AutoShape 8">
            <a:extLst>
              <a:ext uri="{FF2B5EF4-FFF2-40B4-BE49-F238E27FC236}">
                <a16:creationId xmlns:a16="http://schemas.microsoft.com/office/drawing/2014/main" id="{01AC18EC-D927-3243-9450-B47261D857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1413" y="2708275"/>
            <a:ext cx="2016125" cy="1439863"/>
          </a:xfrm>
          <a:prstGeom prst="cloudCallout">
            <a:avLst>
              <a:gd name="adj1" fmla="val -24329"/>
              <a:gd name="adj2" fmla="val 41843"/>
            </a:avLst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endParaRPr lang="zh-TW" altLang="en-US"/>
          </a:p>
        </p:txBody>
      </p:sp>
      <p:sp>
        <p:nvSpPr>
          <p:cNvPr id="16400" name="Line 9">
            <a:extLst>
              <a:ext uri="{FF2B5EF4-FFF2-40B4-BE49-F238E27FC236}">
                <a16:creationId xmlns:a16="http://schemas.microsoft.com/office/drawing/2014/main" id="{091C8F49-728E-D743-BEE8-8B7B2130E34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60700" y="1484313"/>
            <a:ext cx="503238" cy="410527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6401" name="Line 10">
            <a:extLst>
              <a:ext uri="{FF2B5EF4-FFF2-40B4-BE49-F238E27FC236}">
                <a16:creationId xmlns:a16="http://schemas.microsoft.com/office/drawing/2014/main" id="{D86D1618-A351-AE4E-B7F4-77B5753DC8E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132138" y="1484313"/>
            <a:ext cx="576262" cy="410527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6402" name="Line 11">
            <a:extLst>
              <a:ext uri="{FF2B5EF4-FFF2-40B4-BE49-F238E27FC236}">
                <a16:creationId xmlns:a16="http://schemas.microsoft.com/office/drawing/2014/main" id="{02A5DA9E-55CA-3646-BF51-E8EF35EC1FEA}"/>
              </a:ext>
            </a:extLst>
          </p:cNvPr>
          <p:cNvSpPr>
            <a:spLocks noChangeShapeType="1"/>
          </p:cNvSpPr>
          <p:nvPr/>
        </p:nvSpPr>
        <p:spPr bwMode="auto">
          <a:xfrm>
            <a:off x="2197100" y="908050"/>
            <a:ext cx="23764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6403" name="Rectangle 12">
            <a:extLst>
              <a:ext uri="{FF2B5EF4-FFF2-40B4-BE49-F238E27FC236}">
                <a16:creationId xmlns:a16="http://schemas.microsoft.com/office/drawing/2014/main" id="{DDD1AB65-413A-B848-8B89-43DF142021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4075" y="620713"/>
            <a:ext cx="2592388" cy="287337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6404" name="Oval 13">
            <a:extLst>
              <a:ext uri="{FF2B5EF4-FFF2-40B4-BE49-F238E27FC236}">
                <a16:creationId xmlns:a16="http://schemas.microsoft.com/office/drawing/2014/main" id="{C032EBF2-DDDC-4F43-A098-95C778F0BB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6238" y="1052513"/>
            <a:ext cx="287337" cy="2873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6405" name="Oval 14">
            <a:extLst>
              <a:ext uri="{FF2B5EF4-FFF2-40B4-BE49-F238E27FC236}">
                <a16:creationId xmlns:a16="http://schemas.microsoft.com/office/drawing/2014/main" id="{C8F5A400-92C2-4247-A043-9122B71946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00" y="1052513"/>
            <a:ext cx="287338" cy="2873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6406" name="Text Box 15">
            <a:extLst>
              <a:ext uri="{FF2B5EF4-FFF2-40B4-BE49-F238E27FC236}">
                <a16:creationId xmlns:a16="http://schemas.microsoft.com/office/drawing/2014/main" id="{0F8A5765-8D3D-B345-9ADC-A6C6BF129B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2148" y="2180139"/>
            <a:ext cx="35988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但在量子力學中，我們能分辨嗎？</a:t>
            </a:r>
          </a:p>
        </p:txBody>
      </p:sp>
      <p:sp>
        <p:nvSpPr>
          <p:cNvPr id="16407" name="Oval 16">
            <a:extLst>
              <a:ext uri="{FF2B5EF4-FFF2-40B4-BE49-F238E27FC236}">
                <a16:creationId xmlns:a16="http://schemas.microsoft.com/office/drawing/2014/main" id="{367551B8-14F9-614B-9BB7-9E7130BE1D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1363" y="5734050"/>
            <a:ext cx="287337" cy="2873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6408" name="Oval 17">
            <a:extLst>
              <a:ext uri="{FF2B5EF4-FFF2-40B4-BE49-F238E27FC236}">
                <a16:creationId xmlns:a16="http://schemas.microsoft.com/office/drawing/2014/main" id="{79938C54-DC85-504A-9009-5B3C3DCBA3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2088" y="5734050"/>
            <a:ext cx="287337" cy="2873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6409" name="Line 18">
            <a:extLst>
              <a:ext uri="{FF2B5EF4-FFF2-40B4-BE49-F238E27FC236}">
                <a16:creationId xmlns:a16="http://schemas.microsoft.com/office/drawing/2014/main" id="{53576B55-4780-A54A-AD29-ABBACA84111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235825" y="3644900"/>
            <a:ext cx="288925" cy="194468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6410" name="Line 19">
            <a:extLst>
              <a:ext uri="{FF2B5EF4-FFF2-40B4-BE49-F238E27FC236}">
                <a16:creationId xmlns:a16="http://schemas.microsoft.com/office/drawing/2014/main" id="{2A300022-C738-734F-B58F-6646890A967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667625" y="3716338"/>
            <a:ext cx="215900" cy="187325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6411" name="Line 20">
            <a:extLst>
              <a:ext uri="{FF2B5EF4-FFF2-40B4-BE49-F238E27FC236}">
                <a16:creationId xmlns:a16="http://schemas.microsoft.com/office/drawing/2014/main" id="{7B4A7A2A-9A63-D042-AFF9-29339D7A3C3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235825" y="1484313"/>
            <a:ext cx="288925" cy="22320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6412" name="Line 21">
            <a:extLst>
              <a:ext uri="{FF2B5EF4-FFF2-40B4-BE49-F238E27FC236}">
                <a16:creationId xmlns:a16="http://schemas.microsoft.com/office/drawing/2014/main" id="{0F82E021-47EA-084B-AE66-5B189762285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67625" y="1484313"/>
            <a:ext cx="144463" cy="22320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6413" name="Line 22">
            <a:extLst>
              <a:ext uri="{FF2B5EF4-FFF2-40B4-BE49-F238E27FC236}">
                <a16:creationId xmlns:a16="http://schemas.microsoft.com/office/drawing/2014/main" id="{E4A03773-2280-A545-BB51-6202838865E0}"/>
              </a:ext>
            </a:extLst>
          </p:cNvPr>
          <p:cNvSpPr>
            <a:spLocks noChangeShapeType="1"/>
          </p:cNvSpPr>
          <p:nvPr/>
        </p:nvSpPr>
        <p:spPr bwMode="auto">
          <a:xfrm>
            <a:off x="6372225" y="908050"/>
            <a:ext cx="23764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6414" name="Rectangle 23">
            <a:extLst>
              <a:ext uri="{FF2B5EF4-FFF2-40B4-BE49-F238E27FC236}">
                <a16:creationId xmlns:a16="http://schemas.microsoft.com/office/drawing/2014/main" id="{1DE62807-6153-8742-B4E8-902ED5217A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9200" y="620713"/>
            <a:ext cx="2592388" cy="287337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6415" name="Oval 24">
            <a:extLst>
              <a:ext uri="{FF2B5EF4-FFF2-40B4-BE49-F238E27FC236}">
                <a16:creationId xmlns:a16="http://schemas.microsoft.com/office/drawing/2014/main" id="{4FFBCFB9-BBF3-2043-864E-10636BF187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1363" y="1052513"/>
            <a:ext cx="287337" cy="2873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6416" name="Oval 25">
            <a:extLst>
              <a:ext uri="{FF2B5EF4-FFF2-40B4-BE49-F238E27FC236}">
                <a16:creationId xmlns:a16="http://schemas.microsoft.com/office/drawing/2014/main" id="{8BDE0DC9-3E09-4D44-8DD6-C9B1F54DF2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7625" y="1052513"/>
            <a:ext cx="287338" cy="2873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graphicFrame>
        <p:nvGraphicFramePr>
          <p:cNvPr id="142363" name="Object 27">
            <a:extLst>
              <a:ext uri="{FF2B5EF4-FFF2-40B4-BE49-F238E27FC236}">
                <a16:creationId xmlns:a16="http://schemas.microsoft.com/office/drawing/2014/main" id="{3D5C6E4C-EE9F-6841-B413-44B0DED4723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79613" y="2781300"/>
          <a:ext cx="938212" cy="1008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7" imgW="17424400" imgH="18732500" progId="MS_ClipArt_Gallery.2">
                  <p:embed/>
                </p:oleObj>
              </mc:Choice>
              <mc:Fallback>
                <p:oleObj name="Clip" r:id="rId7" imgW="17424400" imgH="18732500" progId="MS_ClipArt_Gallery.2">
                  <p:embed/>
                  <p:pic>
                    <p:nvPicPr>
                      <p:cNvPr id="142363" name="Object 27">
                        <a:extLst>
                          <a:ext uri="{FF2B5EF4-FFF2-40B4-BE49-F238E27FC236}">
                            <a16:creationId xmlns:a16="http://schemas.microsoft.com/office/drawing/2014/main" id="{3D5C6E4C-EE9F-6841-B413-44B0DED4723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9613" y="2781300"/>
                        <a:ext cx="938212" cy="1008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2364" name="Line 28">
            <a:extLst>
              <a:ext uri="{FF2B5EF4-FFF2-40B4-BE49-F238E27FC236}">
                <a16:creationId xmlns:a16="http://schemas.microsoft.com/office/drawing/2014/main" id="{E85D882B-7049-7648-8138-CD8341148C9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124075" y="2349500"/>
            <a:ext cx="576263" cy="1943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42365" name="Line 29">
            <a:extLst>
              <a:ext uri="{FF2B5EF4-FFF2-40B4-BE49-F238E27FC236}">
                <a16:creationId xmlns:a16="http://schemas.microsoft.com/office/drawing/2014/main" id="{9F6E36F4-8A14-4B4C-821C-E2F232B3B4D4}"/>
              </a:ext>
            </a:extLst>
          </p:cNvPr>
          <p:cNvSpPr>
            <a:spLocks noChangeShapeType="1"/>
          </p:cNvSpPr>
          <p:nvPr/>
        </p:nvSpPr>
        <p:spPr bwMode="auto">
          <a:xfrm>
            <a:off x="2124075" y="2349500"/>
            <a:ext cx="576263" cy="1943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graphicFrame>
        <p:nvGraphicFramePr>
          <p:cNvPr id="16389" name="Object 30">
            <a:extLst>
              <a:ext uri="{FF2B5EF4-FFF2-40B4-BE49-F238E27FC236}">
                <a16:creationId xmlns:a16="http://schemas.microsoft.com/office/drawing/2014/main" id="{FC3C5D8A-3B07-0F45-8D23-8F04B9E2A49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51275" y="1196975"/>
          <a:ext cx="455613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9" imgW="6731000" imgH="4686300" progId="Equation.3">
                  <p:embed/>
                </p:oleObj>
              </mc:Choice>
              <mc:Fallback>
                <p:oleObj name="方程式" r:id="rId9" imgW="6731000" imgH="4686300" progId="Equation.3">
                  <p:embed/>
                  <p:pic>
                    <p:nvPicPr>
                      <p:cNvPr id="16389" name="Object 30">
                        <a:extLst>
                          <a:ext uri="{FF2B5EF4-FFF2-40B4-BE49-F238E27FC236}">
                            <a16:creationId xmlns:a16="http://schemas.microsoft.com/office/drawing/2014/main" id="{FC3C5D8A-3B07-0F45-8D23-8F04B9E2A49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1275" y="1196975"/>
                        <a:ext cx="455613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90" name="Object 31">
            <a:extLst>
              <a:ext uri="{FF2B5EF4-FFF2-40B4-BE49-F238E27FC236}">
                <a16:creationId xmlns:a16="http://schemas.microsoft.com/office/drawing/2014/main" id="{8E781545-0BB4-784B-9178-D9F589E73A3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516688" y="1125538"/>
          <a:ext cx="455612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0" imgW="6731000" imgH="4686300" progId="Equation.3">
                  <p:embed/>
                </p:oleObj>
              </mc:Choice>
              <mc:Fallback>
                <p:oleObj name="方程式" r:id="rId10" imgW="6731000" imgH="4686300" progId="Equation.3">
                  <p:embed/>
                  <p:pic>
                    <p:nvPicPr>
                      <p:cNvPr id="16390" name="Object 31">
                        <a:extLst>
                          <a:ext uri="{FF2B5EF4-FFF2-40B4-BE49-F238E27FC236}">
                            <a16:creationId xmlns:a16="http://schemas.microsoft.com/office/drawing/2014/main" id="{8E781545-0BB4-784B-9178-D9F589E73A3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16688" y="1125538"/>
                        <a:ext cx="455612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91" name="Object 32">
            <a:extLst>
              <a:ext uri="{FF2B5EF4-FFF2-40B4-BE49-F238E27FC236}">
                <a16:creationId xmlns:a16="http://schemas.microsoft.com/office/drawing/2014/main" id="{755F4B90-ECEF-E643-A781-6392220E925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68538" y="1125538"/>
          <a:ext cx="496887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1" imgW="7315200" imgH="4686300" progId="Equation.3">
                  <p:embed/>
                </p:oleObj>
              </mc:Choice>
              <mc:Fallback>
                <p:oleObj name="方程式" r:id="rId11" imgW="7315200" imgH="4686300" progId="Equation.3">
                  <p:embed/>
                  <p:pic>
                    <p:nvPicPr>
                      <p:cNvPr id="16391" name="Object 32">
                        <a:extLst>
                          <a:ext uri="{FF2B5EF4-FFF2-40B4-BE49-F238E27FC236}">
                            <a16:creationId xmlns:a16="http://schemas.microsoft.com/office/drawing/2014/main" id="{755F4B90-ECEF-E643-A781-6392220E925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8538" y="1125538"/>
                        <a:ext cx="496887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92" name="Object 33">
            <a:extLst>
              <a:ext uri="{FF2B5EF4-FFF2-40B4-BE49-F238E27FC236}">
                <a16:creationId xmlns:a16="http://schemas.microsoft.com/office/drawing/2014/main" id="{340D87E6-BC48-A144-A749-575D5A0A582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027988" y="1125538"/>
          <a:ext cx="496887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2" imgW="7315200" imgH="4686300" progId="Equation.3">
                  <p:embed/>
                </p:oleObj>
              </mc:Choice>
              <mc:Fallback>
                <p:oleObj name="方程式" r:id="rId12" imgW="7315200" imgH="4686300" progId="Equation.3">
                  <p:embed/>
                  <p:pic>
                    <p:nvPicPr>
                      <p:cNvPr id="16392" name="Object 33">
                        <a:extLst>
                          <a:ext uri="{FF2B5EF4-FFF2-40B4-BE49-F238E27FC236}">
                            <a16:creationId xmlns:a16="http://schemas.microsoft.com/office/drawing/2014/main" id="{340D87E6-BC48-A144-A749-575D5A0A582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27988" y="1125538"/>
                        <a:ext cx="496887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93" name="Object 34">
            <a:extLst>
              <a:ext uri="{FF2B5EF4-FFF2-40B4-BE49-F238E27FC236}">
                <a16:creationId xmlns:a16="http://schemas.microsoft.com/office/drawing/2014/main" id="{73A28C04-71DF-084A-BF04-774F8C346D7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042150" y="6237288"/>
          <a:ext cx="455613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3" imgW="6731000" imgH="4686300" progId="Equation.3">
                  <p:embed/>
                </p:oleObj>
              </mc:Choice>
              <mc:Fallback>
                <p:oleObj name="方程式" r:id="rId13" imgW="6731000" imgH="4686300" progId="Equation.3">
                  <p:embed/>
                  <p:pic>
                    <p:nvPicPr>
                      <p:cNvPr id="16393" name="Object 34">
                        <a:extLst>
                          <a:ext uri="{FF2B5EF4-FFF2-40B4-BE49-F238E27FC236}">
                            <a16:creationId xmlns:a16="http://schemas.microsoft.com/office/drawing/2014/main" id="{73A28C04-71DF-084A-BF04-774F8C346D7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42150" y="6237288"/>
                        <a:ext cx="455613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94" name="Object 35">
            <a:extLst>
              <a:ext uri="{FF2B5EF4-FFF2-40B4-BE49-F238E27FC236}">
                <a16:creationId xmlns:a16="http://schemas.microsoft.com/office/drawing/2014/main" id="{03CA77C5-3F9D-FA48-84A4-F9E74215A7B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740650" y="6237288"/>
          <a:ext cx="496888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4" imgW="7315200" imgH="4686300" progId="Equation.3">
                  <p:embed/>
                </p:oleObj>
              </mc:Choice>
              <mc:Fallback>
                <p:oleObj name="方程式" r:id="rId14" imgW="7315200" imgH="4686300" progId="Equation.3">
                  <p:embed/>
                  <p:pic>
                    <p:nvPicPr>
                      <p:cNvPr id="16394" name="Object 35">
                        <a:extLst>
                          <a:ext uri="{FF2B5EF4-FFF2-40B4-BE49-F238E27FC236}">
                            <a16:creationId xmlns:a16="http://schemas.microsoft.com/office/drawing/2014/main" id="{03CA77C5-3F9D-FA48-84A4-F9E74215A7B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40650" y="6237288"/>
                        <a:ext cx="496888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 Box 15">
            <a:extLst>
              <a:ext uri="{FF2B5EF4-FFF2-40B4-BE49-F238E27FC236}">
                <a16:creationId xmlns:a16="http://schemas.microsoft.com/office/drawing/2014/main" id="{E5496A02-A9D4-82A9-ADBE-C7BEAAF908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1925" y="4408269"/>
            <a:ext cx="383627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zh-TW" altLang="en-US" sz="1800" dirty="0"/>
              <a:t>在量子力學中，粒子的路徑並不存在！我</a:t>
            </a:r>
            <a:r>
              <a:rPr lang="zh-TW" altLang="en-US" sz="1800" dirty="0"/>
              <a:t>們不能分辨電子</a:t>
            </a:r>
            <a:r>
              <a:rPr lang="en-US" altLang="zh-TW" sz="1800" dirty="0"/>
              <a:t>1</a:t>
            </a:r>
            <a:r>
              <a:rPr lang="zh-TW" altLang="en-US" sz="1800" dirty="0"/>
              <a:t>及電子</a:t>
            </a:r>
            <a:r>
              <a:rPr lang="en-US" altLang="zh-TW" sz="1800" dirty="0"/>
              <a:t>2</a:t>
            </a:r>
            <a:r>
              <a:rPr lang="zh-TW" altLang="en-US" sz="1800" dirty="0"/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1610401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2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2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2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2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2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2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8" name="AutoShape 2">
            <a:extLst>
              <a:ext uri="{FF2B5EF4-FFF2-40B4-BE49-F238E27FC236}">
                <a16:creationId xmlns:a16="http://schemas.microsoft.com/office/drawing/2014/main" id="{E3921F1F-A562-8A44-98A2-BC032AE78C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9563" y="2781300"/>
            <a:ext cx="2016125" cy="1439863"/>
          </a:xfrm>
          <a:prstGeom prst="cloudCallout">
            <a:avLst>
              <a:gd name="adj1" fmla="val -32361"/>
              <a:gd name="adj2" fmla="val 41398"/>
            </a:avLst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endParaRPr lang="zh-TW" altLang="en-US"/>
          </a:p>
        </p:txBody>
      </p:sp>
      <p:pic>
        <p:nvPicPr>
          <p:cNvPr id="17419" name="Picture 3" descr="pdss017017">
            <a:extLst>
              <a:ext uri="{FF2B5EF4-FFF2-40B4-BE49-F238E27FC236}">
                <a16:creationId xmlns:a16="http://schemas.microsoft.com/office/drawing/2014/main" id="{7ED05068-D824-1348-8C63-48E8CC78C1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1290638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20" name="Oval 4">
            <a:extLst>
              <a:ext uri="{FF2B5EF4-FFF2-40B4-BE49-F238E27FC236}">
                <a16:creationId xmlns:a16="http://schemas.microsoft.com/office/drawing/2014/main" id="{AC5DAB70-5315-1049-A9D3-6B73AA6CFE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9440" y="5678718"/>
            <a:ext cx="287337" cy="2873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7421" name="Oval 5">
            <a:extLst>
              <a:ext uri="{FF2B5EF4-FFF2-40B4-BE49-F238E27FC236}">
                <a16:creationId xmlns:a16="http://schemas.microsoft.com/office/drawing/2014/main" id="{B13781B8-6F46-7B42-97D2-CBB16EE630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0165" y="5678718"/>
            <a:ext cx="287337" cy="2873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graphicFrame>
        <p:nvGraphicFramePr>
          <p:cNvPr id="17410" name="Object 6">
            <a:extLst>
              <a:ext uri="{FF2B5EF4-FFF2-40B4-BE49-F238E27FC236}">
                <a16:creationId xmlns:a16="http://schemas.microsoft.com/office/drawing/2014/main" id="{7DAD20E1-86E1-A047-8E38-67089997FC4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8193383"/>
              </p:ext>
            </p:extLst>
          </p:nvPr>
        </p:nvGraphicFramePr>
        <p:xfrm>
          <a:off x="2344515" y="6110518"/>
          <a:ext cx="455612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3" imgW="6731000" imgH="4686300" progId="Equation.3">
                  <p:embed/>
                </p:oleObj>
              </mc:Choice>
              <mc:Fallback>
                <p:oleObj name="方程式" r:id="rId3" imgW="6731000" imgH="4686300" progId="Equation.3">
                  <p:embed/>
                  <p:pic>
                    <p:nvPicPr>
                      <p:cNvPr id="17410" name="Object 6">
                        <a:extLst>
                          <a:ext uri="{FF2B5EF4-FFF2-40B4-BE49-F238E27FC236}">
                            <a16:creationId xmlns:a16="http://schemas.microsoft.com/office/drawing/2014/main" id="{7DAD20E1-86E1-A047-8E38-67089997FC4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44515" y="6110518"/>
                        <a:ext cx="455612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1" name="Object 7">
            <a:extLst>
              <a:ext uri="{FF2B5EF4-FFF2-40B4-BE49-F238E27FC236}">
                <a16:creationId xmlns:a16="http://schemas.microsoft.com/office/drawing/2014/main" id="{EE4A0265-5FD8-D849-A0A3-F0D85683927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9679664"/>
              </p:ext>
            </p:extLst>
          </p:nvPr>
        </p:nvGraphicFramePr>
        <p:xfrm>
          <a:off x="3043015" y="6110518"/>
          <a:ext cx="496887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5" imgW="7315200" imgH="4686300" progId="Equation.3">
                  <p:embed/>
                </p:oleObj>
              </mc:Choice>
              <mc:Fallback>
                <p:oleObj name="方程式" r:id="rId5" imgW="7315200" imgH="4686300" progId="Equation.3">
                  <p:embed/>
                  <p:pic>
                    <p:nvPicPr>
                      <p:cNvPr id="17411" name="Object 7">
                        <a:extLst>
                          <a:ext uri="{FF2B5EF4-FFF2-40B4-BE49-F238E27FC236}">
                            <a16:creationId xmlns:a16="http://schemas.microsoft.com/office/drawing/2014/main" id="{EE4A0265-5FD8-D849-A0A3-F0D85683927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3015" y="6110518"/>
                        <a:ext cx="496887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22" name="AutoShape 8">
            <a:extLst>
              <a:ext uri="{FF2B5EF4-FFF2-40B4-BE49-F238E27FC236}">
                <a16:creationId xmlns:a16="http://schemas.microsoft.com/office/drawing/2014/main" id="{0B34A626-1173-084A-81A7-080731114C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4615" y="2652943"/>
            <a:ext cx="2016125" cy="1439863"/>
          </a:xfrm>
          <a:prstGeom prst="cloudCallout">
            <a:avLst>
              <a:gd name="adj1" fmla="val -24329"/>
              <a:gd name="adj2" fmla="val 41843"/>
            </a:avLst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endParaRPr lang="zh-TW" altLang="en-US"/>
          </a:p>
        </p:txBody>
      </p:sp>
      <p:sp>
        <p:nvSpPr>
          <p:cNvPr id="17423" name="Line 9">
            <a:extLst>
              <a:ext uri="{FF2B5EF4-FFF2-40B4-BE49-F238E27FC236}">
                <a16:creationId xmlns:a16="http://schemas.microsoft.com/office/drawing/2014/main" id="{7E1AFA68-C95E-EC48-82C2-B354A94140F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55702" y="1428981"/>
            <a:ext cx="71438" cy="129698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7424" name="Line 10">
            <a:extLst>
              <a:ext uri="{FF2B5EF4-FFF2-40B4-BE49-F238E27FC236}">
                <a16:creationId xmlns:a16="http://schemas.microsoft.com/office/drawing/2014/main" id="{500F7124-1AA4-214C-8053-5F2DF0F54B8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595340" y="1428981"/>
            <a:ext cx="144462" cy="129698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7425" name="Line 11">
            <a:extLst>
              <a:ext uri="{FF2B5EF4-FFF2-40B4-BE49-F238E27FC236}">
                <a16:creationId xmlns:a16="http://schemas.microsoft.com/office/drawing/2014/main" id="{91241796-BD8D-0C40-8226-F6A128C156D5}"/>
              </a:ext>
            </a:extLst>
          </p:cNvPr>
          <p:cNvSpPr>
            <a:spLocks noChangeShapeType="1"/>
          </p:cNvSpPr>
          <p:nvPr/>
        </p:nvSpPr>
        <p:spPr bwMode="auto">
          <a:xfrm>
            <a:off x="1660302" y="852718"/>
            <a:ext cx="23764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7426" name="Rectangle 12">
            <a:extLst>
              <a:ext uri="{FF2B5EF4-FFF2-40B4-BE49-F238E27FC236}">
                <a16:creationId xmlns:a16="http://schemas.microsoft.com/office/drawing/2014/main" id="{2FF3807A-46AC-0A49-94B3-A47ECEEC41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7277" y="565381"/>
            <a:ext cx="2592388" cy="287337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7427" name="Oval 13">
            <a:extLst>
              <a:ext uri="{FF2B5EF4-FFF2-40B4-BE49-F238E27FC236}">
                <a16:creationId xmlns:a16="http://schemas.microsoft.com/office/drawing/2014/main" id="{0D8A5180-2AA1-5248-B6C0-400E1A6970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9440" y="997181"/>
            <a:ext cx="287337" cy="2873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7428" name="Oval 14">
            <a:extLst>
              <a:ext uri="{FF2B5EF4-FFF2-40B4-BE49-F238E27FC236}">
                <a16:creationId xmlns:a16="http://schemas.microsoft.com/office/drawing/2014/main" id="{20771B0A-5154-4147-BC18-434FE84D7C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5702" y="997181"/>
            <a:ext cx="287338" cy="2873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7430" name="Oval 16">
            <a:extLst>
              <a:ext uri="{FF2B5EF4-FFF2-40B4-BE49-F238E27FC236}">
                <a16:creationId xmlns:a16="http://schemas.microsoft.com/office/drawing/2014/main" id="{E4026653-C7D6-324C-A5B3-009CAA4218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1363" y="5734050"/>
            <a:ext cx="287337" cy="2873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7431" name="Oval 17">
            <a:extLst>
              <a:ext uri="{FF2B5EF4-FFF2-40B4-BE49-F238E27FC236}">
                <a16:creationId xmlns:a16="http://schemas.microsoft.com/office/drawing/2014/main" id="{174C9EC0-04A5-D84A-816A-999AE7B78C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2088" y="5734050"/>
            <a:ext cx="287337" cy="2873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7432" name="Line 18">
            <a:extLst>
              <a:ext uri="{FF2B5EF4-FFF2-40B4-BE49-F238E27FC236}">
                <a16:creationId xmlns:a16="http://schemas.microsoft.com/office/drawing/2014/main" id="{419F18E8-A9A0-F04A-88B9-9E706C2D040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235825" y="4149725"/>
            <a:ext cx="215900" cy="1439863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7433" name="Line 19">
            <a:extLst>
              <a:ext uri="{FF2B5EF4-FFF2-40B4-BE49-F238E27FC236}">
                <a16:creationId xmlns:a16="http://schemas.microsoft.com/office/drawing/2014/main" id="{F687105E-1A6C-044A-88C6-3182F12B637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740650" y="4221163"/>
            <a:ext cx="142875" cy="13684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7434" name="Line 20">
            <a:extLst>
              <a:ext uri="{FF2B5EF4-FFF2-40B4-BE49-F238E27FC236}">
                <a16:creationId xmlns:a16="http://schemas.microsoft.com/office/drawing/2014/main" id="{8F371A59-2633-4546-9B26-531784069E8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235825" y="1484313"/>
            <a:ext cx="144463" cy="13684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7435" name="Line 21">
            <a:extLst>
              <a:ext uri="{FF2B5EF4-FFF2-40B4-BE49-F238E27FC236}">
                <a16:creationId xmlns:a16="http://schemas.microsoft.com/office/drawing/2014/main" id="{984593DE-29F0-D44D-A432-94529589D14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67625" y="1484313"/>
            <a:ext cx="144463" cy="1439862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7436" name="Line 22">
            <a:extLst>
              <a:ext uri="{FF2B5EF4-FFF2-40B4-BE49-F238E27FC236}">
                <a16:creationId xmlns:a16="http://schemas.microsoft.com/office/drawing/2014/main" id="{25943028-D02F-2641-9EEC-B41F2E470F95}"/>
              </a:ext>
            </a:extLst>
          </p:cNvPr>
          <p:cNvSpPr>
            <a:spLocks noChangeShapeType="1"/>
          </p:cNvSpPr>
          <p:nvPr/>
        </p:nvSpPr>
        <p:spPr bwMode="auto">
          <a:xfrm>
            <a:off x="6372225" y="908050"/>
            <a:ext cx="23764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7437" name="Rectangle 23">
            <a:extLst>
              <a:ext uri="{FF2B5EF4-FFF2-40B4-BE49-F238E27FC236}">
                <a16:creationId xmlns:a16="http://schemas.microsoft.com/office/drawing/2014/main" id="{9E3924C0-D2C3-934C-B5E6-809DFFCD89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9200" y="620713"/>
            <a:ext cx="2592388" cy="287337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7438" name="Oval 24">
            <a:extLst>
              <a:ext uri="{FF2B5EF4-FFF2-40B4-BE49-F238E27FC236}">
                <a16:creationId xmlns:a16="http://schemas.microsoft.com/office/drawing/2014/main" id="{4790019F-C43C-DB42-AB72-CB99392601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1363" y="1052513"/>
            <a:ext cx="287337" cy="2873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7439" name="Oval 25">
            <a:extLst>
              <a:ext uri="{FF2B5EF4-FFF2-40B4-BE49-F238E27FC236}">
                <a16:creationId xmlns:a16="http://schemas.microsoft.com/office/drawing/2014/main" id="{F7A98851-94D7-7F42-BC1E-A0E7EE31D5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7625" y="1052513"/>
            <a:ext cx="287338" cy="2873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7440" name="Line 29">
            <a:extLst>
              <a:ext uri="{FF2B5EF4-FFF2-40B4-BE49-F238E27FC236}">
                <a16:creationId xmlns:a16="http://schemas.microsoft.com/office/drawing/2014/main" id="{6C962D84-0EA1-D74C-ACB7-9E76F98B30F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50877" y="4021368"/>
            <a:ext cx="215900" cy="1439863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7441" name="Line 30">
            <a:extLst>
              <a:ext uri="{FF2B5EF4-FFF2-40B4-BE49-F238E27FC236}">
                <a16:creationId xmlns:a16="http://schemas.microsoft.com/office/drawing/2014/main" id="{BA9201EB-BD8F-9847-AB43-520369579EE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027140" y="4021368"/>
            <a:ext cx="142875" cy="13684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graphicFrame>
        <p:nvGraphicFramePr>
          <p:cNvPr id="17412" name="Object 31">
            <a:extLst>
              <a:ext uri="{FF2B5EF4-FFF2-40B4-BE49-F238E27FC236}">
                <a16:creationId xmlns:a16="http://schemas.microsoft.com/office/drawing/2014/main" id="{7D22B4F1-2CB5-C047-8479-A5C80774FEC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241453"/>
              </p:ext>
            </p:extLst>
          </p:nvPr>
        </p:nvGraphicFramePr>
        <p:xfrm>
          <a:off x="1803177" y="1070206"/>
          <a:ext cx="455613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7" imgW="6731000" imgH="4686300" progId="Equation.3">
                  <p:embed/>
                </p:oleObj>
              </mc:Choice>
              <mc:Fallback>
                <p:oleObj name="方程式" r:id="rId7" imgW="6731000" imgH="4686300" progId="Equation.3">
                  <p:embed/>
                  <p:pic>
                    <p:nvPicPr>
                      <p:cNvPr id="17412" name="Object 31">
                        <a:extLst>
                          <a:ext uri="{FF2B5EF4-FFF2-40B4-BE49-F238E27FC236}">
                            <a16:creationId xmlns:a16="http://schemas.microsoft.com/office/drawing/2014/main" id="{7D22B4F1-2CB5-C047-8479-A5C80774FEC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03177" y="1070206"/>
                        <a:ext cx="455613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3" name="Object 32">
            <a:extLst>
              <a:ext uri="{FF2B5EF4-FFF2-40B4-BE49-F238E27FC236}">
                <a16:creationId xmlns:a16="http://schemas.microsoft.com/office/drawing/2014/main" id="{37EFDC60-9ADC-054F-A2A3-4CEF90D9273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172450" y="1052513"/>
          <a:ext cx="455613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8" imgW="6731000" imgH="4686300" progId="Equation.3">
                  <p:embed/>
                </p:oleObj>
              </mc:Choice>
              <mc:Fallback>
                <p:oleObj name="方程式" r:id="rId8" imgW="6731000" imgH="4686300" progId="Equation.3">
                  <p:embed/>
                  <p:pic>
                    <p:nvPicPr>
                      <p:cNvPr id="17413" name="Object 32">
                        <a:extLst>
                          <a:ext uri="{FF2B5EF4-FFF2-40B4-BE49-F238E27FC236}">
                            <a16:creationId xmlns:a16="http://schemas.microsoft.com/office/drawing/2014/main" id="{37EFDC60-9ADC-054F-A2A3-4CEF90D9273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72450" y="1052513"/>
                        <a:ext cx="455613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4" name="Object 33">
            <a:extLst>
              <a:ext uri="{FF2B5EF4-FFF2-40B4-BE49-F238E27FC236}">
                <a16:creationId xmlns:a16="http://schemas.microsoft.com/office/drawing/2014/main" id="{6C46B78D-2044-CC40-B6B0-4DC64EA232C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614128"/>
              </p:ext>
            </p:extLst>
          </p:nvPr>
        </p:nvGraphicFramePr>
        <p:xfrm>
          <a:off x="3458940" y="1070206"/>
          <a:ext cx="496887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9" imgW="7315200" imgH="4686300" progId="Equation.3">
                  <p:embed/>
                </p:oleObj>
              </mc:Choice>
              <mc:Fallback>
                <p:oleObj name="方程式" r:id="rId9" imgW="7315200" imgH="4686300" progId="Equation.3">
                  <p:embed/>
                  <p:pic>
                    <p:nvPicPr>
                      <p:cNvPr id="17414" name="Object 33">
                        <a:extLst>
                          <a:ext uri="{FF2B5EF4-FFF2-40B4-BE49-F238E27FC236}">
                            <a16:creationId xmlns:a16="http://schemas.microsoft.com/office/drawing/2014/main" id="{6C46B78D-2044-CC40-B6B0-4DC64EA232C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58940" y="1070206"/>
                        <a:ext cx="496887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5" name="Object 34">
            <a:extLst>
              <a:ext uri="{FF2B5EF4-FFF2-40B4-BE49-F238E27FC236}">
                <a16:creationId xmlns:a16="http://schemas.microsoft.com/office/drawing/2014/main" id="{C736AC4D-70FA-6248-A856-AE639FB7CD9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443663" y="1052513"/>
          <a:ext cx="496887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0" imgW="7315200" imgH="4686300" progId="Equation.3">
                  <p:embed/>
                </p:oleObj>
              </mc:Choice>
              <mc:Fallback>
                <p:oleObj name="方程式" r:id="rId10" imgW="7315200" imgH="4686300" progId="Equation.3">
                  <p:embed/>
                  <p:pic>
                    <p:nvPicPr>
                      <p:cNvPr id="17415" name="Object 34">
                        <a:extLst>
                          <a:ext uri="{FF2B5EF4-FFF2-40B4-BE49-F238E27FC236}">
                            <a16:creationId xmlns:a16="http://schemas.microsoft.com/office/drawing/2014/main" id="{C736AC4D-70FA-6248-A856-AE639FB7CD9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43663" y="1052513"/>
                        <a:ext cx="496887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6" name="Object 35">
            <a:extLst>
              <a:ext uri="{FF2B5EF4-FFF2-40B4-BE49-F238E27FC236}">
                <a16:creationId xmlns:a16="http://schemas.microsoft.com/office/drawing/2014/main" id="{937A0C67-CA08-9248-8123-CDA6A27364B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172450" y="5734050"/>
          <a:ext cx="496888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1" imgW="7315200" imgH="4686300" progId="Equation.3">
                  <p:embed/>
                </p:oleObj>
              </mc:Choice>
              <mc:Fallback>
                <p:oleObj name="方程式" r:id="rId11" imgW="7315200" imgH="4686300" progId="Equation.3">
                  <p:embed/>
                  <p:pic>
                    <p:nvPicPr>
                      <p:cNvPr id="17416" name="Object 35">
                        <a:extLst>
                          <a:ext uri="{FF2B5EF4-FFF2-40B4-BE49-F238E27FC236}">
                            <a16:creationId xmlns:a16="http://schemas.microsoft.com/office/drawing/2014/main" id="{937A0C67-CA08-9248-8123-CDA6A27364B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72450" y="5734050"/>
                        <a:ext cx="496888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7" name="Object 36">
            <a:extLst>
              <a:ext uri="{FF2B5EF4-FFF2-40B4-BE49-F238E27FC236}">
                <a16:creationId xmlns:a16="http://schemas.microsoft.com/office/drawing/2014/main" id="{235D8A77-913F-3047-A112-97977CB6725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443663" y="5805488"/>
          <a:ext cx="455612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2" imgW="6731000" imgH="4686300" progId="Equation.3">
                  <p:embed/>
                </p:oleObj>
              </mc:Choice>
              <mc:Fallback>
                <p:oleObj name="方程式" r:id="rId12" imgW="6731000" imgH="4686300" progId="Equation.3">
                  <p:embed/>
                  <p:pic>
                    <p:nvPicPr>
                      <p:cNvPr id="17417" name="Object 36">
                        <a:extLst>
                          <a:ext uri="{FF2B5EF4-FFF2-40B4-BE49-F238E27FC236}">
                            <a16:creationId xmlns:a16="http://schemas.microsoft.com/office/drawing/2014/main" id="{235D8A77-913F-3047-A112-97977CB6725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43663" y="5805488"/>
                        <a:ext cx="455612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E11F371-3784-E4AC-D7F3-2821CFED37EC}"/>
                  </a:ext>
                </a:extLst>
              </p:cNvPr>
              <p:cNvSpPr txBox="1"/>
              <p:nvPr/>
            </p:nvSpPr>
            <p:spPr bwMode="auto">
              <a:xfrm>
                <a:off x="5417504" y="3095876"/>
                <a:ext cx="230832" cy="27699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E11F371-3784-E4AC-D7F3-2821CFED37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17504" y="3095876"/>
                <a:ext cx="230832" cy="276999"/>
              </a:xfrm>
              <a:prstGeom prst="rect">
                <a:avLst/>
              </a:prstGeom>
              <a:blipFill>
                <a:blip r:embed="rId14"/>
                <a:stretch>
                  <a:fillRect l="-10526" r="-1052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12BBBDA8-06D9-E842-B2F7-8736D52D5A0B}"/>
              </a:ext>
            </a:extLst>
          </p:cNvPr>
          <p:cNvSpPr txBox="1"/>
          <p:nvPr/>
        </p:nvSpPr>
        <p:spPr bwMode="auto">
          <a:xfrm>
            <a:off x="3163482" y="4261082"/>
            <a:ext cx="288989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要不，末狀態不能編號，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2C53F5-CC04-281E-34C1-86B7557086BE}"/>
              </a:ext>
            </a:extLst>
          </p:cNvPr>
          <p:cNvSpPr txBox="1"/>
          <p:nvPr/>
        </p:nvSpPr>
        <p:spPr bwMode="auto">
          <a:xfrm>
            <a:off x="3170015" y="4668313"/>
            <a:ext cx="41239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不然，編號後必須加上互換的結果！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61298C-2C55-2028-1FE5-8B1CC0F92B35}"/>
              </a:ext>
            </a:extLst>
          </p:cNvPr>
          <p:cNvSpPr txBox="1"/>
          <p:nvPr/>
        </p:nvSpPr>
        <p:spPr bwMode="auto">
          <a:xfrm>
            <a:off x="3291457" y="5141110"/>
            <a:ext cx="39443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意思是實驗結果在互換後必須不變！</a:t>
            </a:r>
          </a:p>
        </p:txBody>
      </p:sp>
    </p:spTree>
    <p:extLst>
      <p:ext uri="{BB962C8B-B14F-4D97-AF65-F5344CB8AC3E}">
        <p14:creationId xmlns:p14="http://schemas.microsoft.com/office/powerpoint/2010/main" val="309962797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1" name="Oval 3">
            <a:extLst>
              <a:ext uri="{FF2B5EF4-FFF2-40B4-BE49-F238E27FC236}">
                <a16:creationId xmlns:a16="http://schemas.microsoft.com/office/drawing/2014/main" id="{01074E5A-7016-E747-B206-F1BE9CF220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5006" y="1184336"/>
            <a:ext cx="431800" cy="431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8442" name="Oval 4">
            <a:extLst>
              <a:ext uri="{FF2B5EF4-FFF2-40B4-BE49-F238E27FC236}">
                <a16:creationId xmlns:a16="http://schemas.microsoft.com/office/drawing/2014/main" id="{B84450EE-1B73-0642-B887-8D795F1021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4869" y="1184336"/>
            <a:ext cx="431800" cy="431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graphicFrame>
        <p:nvGraphicFramePr>
          <p:cNvPr id="18434" name="Object 5">
            <a:extLst>
              <a:ext uri="{FF2B5EF4-FFF2-40B4-BE49-F238E27FC236}">
                <a16:creationId xmlns:a16="http://schemas.microsoft.com/office/drawing/2014/main" id="{4BB8FD82-F7D4-0746-B9DD-12EB06D3ECA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074383"/>
              </p:ext>
            </p:extLst>
          </p:nvPr>
        </p:nvGraphicFramePr>
        <p:xfrm>
          <a:off x="3096444" y="1833624"/>
          <a:ext cx="238125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2" imgW="3505200" imgH="4686300" progId="Equation.3">
                  <p:embed/>
                </p:oleObj>
              </mc:Choice>
              <mc:Fallback>
                <p:oleObj name="方程式" r:id="rId2" imgW="3505200" imgH="4686300" progId="Equation.3">
                  <p:embed/>
                  <p:pic>
                    <p:nvPicPr>
                      <p:cNvPr id="18434" name="Object 5">
                        <a:extLst>
                          <a:ext uri="{FF2B5EF4-FFF2-40B4-BE49-F238E27FC236}">
                            <a16:creationId xmlns:a16="http://schemas.microsoft.com/office/drawing/2014/main" id="{4BB8FD82-F7D4-0746-B9DD-12EB06D3ECA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96444" y="1833624"/>
                        <a:ext cx="238125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5" name="Object 6">
            <a:extLst>
              <a:ext uri="{FF2B5EF4-FFF2-40B4-BE49-F238E27FC236}">
                <a16:creationId xmlns:a16="http://schemas.microsoft.com/office/drawing/2014/main" id="{9716A648-9AD6-CA4D-966F-F1E7BCDBB75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3119981"/>
              </p:ext>
            </p:extLst>
          </p:nvPr>
        </p:nvGraphicFramePr>
        <p:xfrm>
          <a:off x="4607744" y="1833624"/>
          <a:ext cx="238125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4" imgW="3505200" imgH="4686300" progId="Equation.3">
                  <p:embed/>
                </p:oleObj>
              </mc:Choice>
              <mc:Fallback>
                <p:oleObj name="方程式" r:id="rId4" imgW="3505200" imgH="4686300" progId="Equation.3">
                  <p:embed/>
                  <p:pic>
                    <p:nvPicPr>
                      <p:cNvPr id="18435" name="Object 6">
                        <a:extLst>
                          <a:ext uri="{FF2B5EF4-FFF2-40B4-BE49-F238E27FC236}">
                            <a16:creationId xmlns:a16="http://schemas.microsoft.com/office/drawing/2014/main" id="{9716A648-9AD6-CA4D-966F-F1E7BCDBB75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07744" y="1833624"/>
                        <a:ext cx="238125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43" name="Text Box 7">
            <a:extLst>
              <a:ext uri="{FF2B5EF4-FFF2-40B4-BE49-F238E27FC236}">
                <a16:creationId xmlns:a16="http://schemas.microsoft.com/office/drawing/2014/main" id="{2E6E8817-F81D-304E-BFF7-9F8FE14907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3556" y="2467707"/>
            <a:ext cx="626524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物理學家透過實驗發現：</a:t>
            </a:r>
            <a:r>
              <a:rPr lang="en-US" altLang="zh-TW" sz="1800" dirty="0"/>
              <a:t>Two electrons are </a:t>
            </a:r>
            <a:r>
              <a:rPr lang="en-US" altLang="zh-TW" sz="1800" dirty="0">
                <a:solidFill>
                  <a:srgbClr val="FF0000"/>
                </a:solidFill>
              </a:rPr>
              <a:t>indistinguishable</a:t>
            </a:r>
            <a:r>
              <a:rPr lang="en-US" altLang="zh-TW" sz="1800" dirty="0"/>
              <a:t>!</a:t>
            </a:r>
            <a:endParaRPr lang="zh-TW" altLang="en-US" sz="1800" dirty="0"/>
          </a:p>
        </p:txBody>
      </p:sp>
      <p:sp>
        <p:nvSpPr>
          <p:cNvPr id="18444" name="Text Box 8">
            <a:extLst>
              <a:ext uri="{FF2B5EF4-FFF2-40B4-BE49-F238E27FC236}">
                <a16:creationId xmlns:a16="http://schemas.microsoft.com/office/drawing/2014/main" id="{D53B66E6-773B-A841-9100-3CAF6EE3D1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3556" y="3429000"/>
            <a:ext cx="68768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有關兩個電子測量，在兩者</a:t>
            </a:r>
            <a:r>
              <a:rPr lang="zh-TW" altLang="en-US" sz="1800" dirty="0">
                <a:solidFill>
                  <a:srgbClr val="FF0000"/>
                </a:solidFill>
              </a:rPr>
              <a:t>交換後</a:t>
            </a:r>
            <a:r>
              <a:rPr lang="zh-TW" altLang="en-US" sz="1800" dirty="0"/>
              <a:t>必須與</a:t>
            </a:r>
            <a:r>
              <a:rPr lang="zh-TW" altLang="en-US" sz="1800" dirty="0">
                <a:solidFill>
                  <a:srgbClr val="FF0000"/>
                </a:solidFill>
              </a:rPr>
              <a:t>交換前</a:t>
            </a:r>
            <a:r>
              <a:rPr lang="zh-TW" altLang="en-US" sz="1800" dirty="0"/>
              <a:t>結果必須相同！</a:t>
            </a:r>
          </a:p>
        </p:txBody>
      </p:sp>
      <p:sp>
        <p:nvSpPr>
          <p:cNvPr id="18445" name="Text Box 10">
            <a:extLst>
              <a:ext uri="{FF2B5EF4-FFF2-40B4-BE49-F238E27FC236}">
                <a16:creationId xmlns:a16="http://schemas.microsoft.com/office/drawing/2014/main" id="{4FB13ECE-0A6D-224D-87F7-9AA6C5EE16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3556" y="2953544"/>
            <a:ext cx="54006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因此多個粒子的狀態必須加上一個</a:t>
            </a:r>
            <a:r>
              <a:rPr lang="zh-TW" altLang="en-US" sz="1800" b="1" dirty="0">
                <a:solidFill>
                  <a:srgbClr val="FF0000"/>
                </a:solidFill>
              </a:rPr>
              <a:t>額外的條件</a:t>
            </a:r>
            <a:r>
              <a:rPr lang="zh-TW" altLang="en-US" sz="1800" dirty="0"/>
              <a:t>：</a:t>
            </a:r>
          </a:p>
        </p:txBody>
      </p:sp>
      <p:sp>
        <p:nvSpPr>
          <p:cNvPr id="18446" name="Oval 11">
            <a:extLst>
              <a:ext uri="{FF2B5EF4-FFF2-40B4-BE49-F238E27FC236}">
                <a16:creationId xmlns:a16="http://schemas.microsoft.com/office/drawing/2014/main" id="{946508FA-EDFB-DB46-A739-5247C62017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7656" y="5000686"/>
            <a:ext cx="431800" cy="431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8447" name="Oval 12">
            <a:extLst>
              <a:ext uri="{FF2B5EF4-FFF2-40B4-BE49-F238E27FC236}">
                <a16:creationId xmlns:a16="http://schemas.microsoft.com/office/drawing/2014/main" id="{CD0FEE8E-454C-A343-9BD7-1598403C4D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4644" y="5000686"/>
            <a:ext cx="431800" cy="431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8448" name="Oval 16">
            <a:extLst>
              <a:ext uri="{FF2B5EF4-FFF2-40B4-BE49-F238E27FC236}">
                <a16:creationId xmlns:a16="http://schemas.microsoft.com/office/drawing/2014/main" id="{E8FE7028-D017-3240-95F6-0AF006137C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5594" y="4927661"/>
            <a:ext cx="431800" cy="431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8449" name="Oval 17">
            <a:extLst>
              <a:ext uri="{FF2B5EF4-FFF2-40B4-BE49-F238E27FC236}">
                <a16:creationId xmlns:a16="http://schemas.microsoft.com/office/drawing/2014/main" id="{34B40F55-147E-8A4C-B83C-8D17F845AB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5456" y="4927661"/>
            <a:ext cx="431800" cy="431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8450" name="Line 20">
            <a:extLst>
              <a:ext uri="{FF2B5EF4-FFF2-40B4-BE49-F238E27FC236}">
                <a16:creationId xmlns:a16="http://schemas.microsoft.com/office/drawing/2014/main" id="{27DCC88F-FD89-1D41-B30D-C2F422014CD4}"/>
              </a:ext>
            </a:extLst>
          </p:cNvPr>
          <p:cNvSpPr>
            <a:spLocks noChangeShapeType="1"/>
          </p:cNvSpPr>
          <p:nvPr/>
        </p:nvSpPr>
        <p:spPr bwMode="auto">
          <a:xfrm>
            <a:off x="5904731" y="5143561"/>
            <a:ext cx="504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graphicFrame>
        <p:nvGraphicFramePr>
          <p:cNvPr id="18436" name="Object 21">
            <a:extLst>
              <a:ext uri="{FF2B5EF4-FFF2-40B4-BE49-F238E27FC236}">
                <a16:creationId xmlns:a16="http://schemas.microsoft.com/office/drawing/2014/main" id="{8B373B46-E3B3-8244-AA28-6A666A0326B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0753816"/>
              </p:ext>
            </p:extLst>
          </p:nvPr>
        </p:nvGraphicFramePr>
        <p:xfrm>
          <a:off x="3960044" y="4927661"/>
          <a:ext cx="574675" cy="46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5" imgW="2921000" imgH="2336800" progId="Equation.3">
                  <p:embed/>
                </p:oleObj>
              </mc:Choice>
              <mc:Fallback>
                <p:oleObj name="方程式" r:id="rId5" imgW="2921000" imgH="2336800" progId="Equation.3">
                  <p:embed/>
                  <p:pic>
                    <p:nvPicPr>
                      <p:cNvPr id="18436" name="Object 21">
                        <a:extLst>
                          <a:ext uri="{FF2B5EF4-FFF2-40B4-BE49-F238E27FC236}">
                            <a16:creationId xmlns:a16="http://schemas.microsoft.com/office/drawing/2014/main" id="{8B373B46-E3B3-8244-AA28-6A666A0326B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0044" y="4927661"/>
                        <a:ext cx="574675" cy="460375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7" name="Object 22">
            <a:extLst>
              <a:ext uri="{FF2B5EF4-FFF2-40B4-BE49-F238E27FC236}">
                <a16:creationId xmlns:a16="http://schemas.microsoft.com/office/drawing/2014/main" id="{42D25252-BE75-0947-9E5A-680FFBD7BA4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0129085"/>
              </p:ext>
            </p:extLst>
          </p:nvPr>
        </p:nvGraphicFramePr>
        <p:xfrm>
          <a:off x="1224781" y="5648386"/>
          <a:ext cx="455613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7" imgW="6731000" imgH="4686300" progId="Equation.3">
                  <p:embed/>
                </p:oleObj>
              </mc:Choice>
              <mc:Fallback>
                <p:oleObj name="方程式" r:id="rId7" imgW="6731000" imgH="4686300" progId="Equation.3">
                  <p:embed/>
                  <p:pic>
                    <p:nvPicPr>
                      <p:cNvPr id="18437" name="Object 22">
                        <a:extLst>
                          <a:ext uri="{FF2B5EF4-FFF2-40B4-BE49-F238E27FC236}">
                            <a16:creationId xmlns:a16="http://schemas.microsoft.com/office/drawing/2014/main" id="{42D25252-BE75-0947-9E5A-680FFBD7BA4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4781" y="5648386"/>
                        <a:ext cx="455613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8" name="Object 23">
            <a:extLst>
              <a:ext uri="{FF2B5EF4-FFF2-40B4-BE49-F238E27FC236}">
                <a16:creationId xmlns:a16="http://schemas.microsoft.com/office/drawing/2014/main" id="{745D31EA-54A4-F44C-A83C-66047505BCC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5650243"/>
              </p:ext>
            </p:extLst>
          </p:nvPr>
        </p:nvGraphicFramePr>
        <p:xfrm>
          <a:off x="6625456" y="5576949"/>
          <a:ext cx="455613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9" imgW="6731000" imgH="4686300" progId="Equation.3">
                  <p:embed/>
                </p:oleObj>
              </mc:Choice>
              <mc:Fallback>
                <p:oleObj name="方程式" r:id="rId9" imgW="6731000" imgH="4686300" progId="Equation.3">
                  <p:embed/>
                  <p:pic>
                    <p:nvPicPr>
                      <p:cNvPr id="18438" name="Object 23">
                        <a:extLst>
                          <a:ext uri="{FF2B5EF4-FFF2-40B4-BE49-F238E27FC236}">
                            <a16:creationId xmlns:a16="http://schemas.microsoft.com/office/drawing/2014/main" id="{745D31EA-54A4-F44C-A83C-66047505BCC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25456" y="5576949"/>
                        <a:ext cx="455613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9" name="Object 24">
            <a:extLst>
              <a:ext uri="{FF2B5EF4-FFF2-40B4-BE49-F238E27FC236}">
                <a16:creationId xmlns:a16="http://schemas.microsoft.com/office/drawing/2014/main" id="{A3C9210E-FAE0-E942-B67E-FBCF9D78CC1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7126930"/>
              </p:ext>
            </p:extLst>
          </p:nvPr>
        </p:nvGraphicFramePr>
        <p:xfrm>
          <a:off x="2645594" y="5648386"/>
          <a:ext cx="4953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0" imgW="7315200" imgH="4686300" progId="Equation.3">
                  <p:embed/>
                </p:oleObj>
              </mc:Choice>
              <mc:Fallback>
                <p:oleObj name="方程式" r:id="rId10" imgW="7315200" imgH="4686300" progId="Equation.3">
                  <p:embed/>
                  <p:pic>
                    <p:nvPicPr>
                      <p:cNvPr id="18439" name="Object 24">
                        <a:extLst>
                          <a:ext uri="{FF2B5EF4-FFF2-40B4-BE49-F238E27FC236}">
                            <a16:creationId xmlns:a16="http://schemas.microsoft.com/office/drawing/2014/main" id="{A3C9210E-FAE0-E942-B67E-FBCF9D78CC1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5594" y="5648386"/>
                        <a:ext cx="495300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40" name="Object 25">
            <a:extLst>
              <a:ext uri="{FF2B5EF4-FFF2-40B4-BE49-F238E27FC236}">
                <a16:creationId xmlns:a16="http://schemas.microsoft.com/office/drawing/2014/main" id="{E716365F-639F-4D4C-A51B-324F3DDD459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3081045"/>
              </p:ext>
            </p:extLst>
          </p:nvPr>
        </p:nvGraphicFramePr>
        <p:xfrm>
          <a:off x="5112569" y="5648386"/>
          <a:ext cx="4953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2" imgW="7315200" imgH="4686300" progId="Equation.3">
                  <p:embed/>
                </p:oleObj>
              </mc:Choice>
              <mc:Fallback>
                <p:oleObj name="方程式" r:id="rId12" imgW="7315200" imgH="4686300" progId="Equation.3">
                  <p:embed/>
                  <p:pic>
                    <p:nvPicPr>
                      <p:cNvPr id="18440" name="Object 25">
                        <a:extLst>
                          <a:ext uri="{FF2B5EF4-FFF2-40B4-BE49-F238E27FC236}">
                            <a16:creationId xmlns:a16="http://schemas.microsoft.com/office/drawing/2014/main" id="{E716365F-639F-4D4C-A51B-324F3DDD459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12569" y="5648386"/>
                        <a:ext cx="495300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AA94C283-5717-FD79-7FF8-19774C18D54B}"/>
              </a:ext>
            </a:extLst>
          </p:cNvPr>
          <p:cNvSpPr txBox="1"/>
          <p:nvPr/>
        </p:nvSpPr>
        <p:spPr bwMode="auto">
          <a:xfrm>
            <a:off x="1583556" y="626140"/>
            <a:ext cx="65888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因此全同粒子的狀態，在粒子互換後實驗結果必須不變！</a:t>
            </a:r>
          </a:p>
        </p:txBody>
      </p:sp>
    </p:spTree>
    <p:extLst>
      <p:ext uri="{BB962C8B-B14F-4D97-AF65-F5344CB8AC3E}">
        <p14:creationId xmlns:p14="http://schemas.microsoft.com/office/powerpoint/2010/main" val="47130876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f40_02">
            <a:extLst>
              <a:ext uri="{FF2B5EF4-FFF2-40B4-BE49-F238E27FC236}">
                <a16:creationId xmlns:a16="http://schemas.microsoft.com/office/drawing/2014/main" id="{7733D8EA-62B0-C98E-DE78-53BC70FB6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740" y="280712"/>
            <a:ext cx="3530600" cy="238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5">
                <a:extLst>
                  <a:ext uri="{FF2B5EF4-FFF2-40B4-BE49-F238E27FC236}">
                    <a16:creationId xmlns:a16="http://schemas.microsoft.com/office/drawing/2014/main" id="{595C2F4C-C0FE-82E9-7BF4-2F3E750C28C1}"/>
                  </a:ext>
                </a:extLst>
              </p:cNvPr>
              <p:cNvSpPr/>
              <p:nvPr/>
            </p:nvSpPr>
            <p:spPr>
              <a:xfrm>
                <a:off x="4248211" y="2413444"/>
                <a:ext cx="324733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3" name="矩形 25">
                <a:extLst>
                  <a:ext uri="{FF2B5EF4-FFF2-40B4-BE49-F238E27FC236}">
                    <a16:creationId xmlns:a16="http://schemas.microsoft.com/office/drawing/2014/main" id="{595C2F4C-C0FE-82E9-7BF4-2F3E750C28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8211" y="2413444"/>
                <a:ext cx="324733" cy="246221"/>
              </a:xfrm>
              <a:prstGeom prst="rect">
                <a:avLst/>
              </a:prstGeom>
              <a:blipFill>
                <a:blip r:embed="rId3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Oval 4">
            <a:extLst>
              <a:ext uri="{FF2B5EF4-FFF2-40B4-BE49-F238E27FC236}">
                <a16:creationId xmlns:a16="http://schemas.microsoft.com/office/drawing/2014/main" id="{005F0F63-E28C-CC31-D5BC-BC4983964A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9040" y="2057547"/>
            <a:ext cx="273600" cy="27536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100F02B-86C8-98A4-CEE3-503DBED247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1736" y="2051370"/>
            <a:ext cx="273600" cy="27536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pic>
        <p:nvPicPr>
          <p:cNvPr id="7" name="Picture 12" descr="D:\Dropbox\Documents\課程\YoungTextBook\Images\Chapter40\A_Images\A_Figures_and_Photos\40_11_Figure.jpg">
            <a:extLst>
              <a:ext uri="{FF2B5EF4-FFF2-40B4-BE49-F238E27FC236}">
                <a16:creationId xmlns:a16="http://schemas.microsoft.com/office/drawing/2014/main" id="{C95AD752-41CE-E37F-D73C-D2A999A4FA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250" b="8331"/>
          <a:stretch/>
        </p:blipFill>
        <p:spPr bwMode="auto">
          <a:xfrm>
            <a:off x="5629334" y="280712"/>
            <a:ext cx="2636161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45E4ECD-86E7-C0A7-1C9D-AC4D6B37346B}"/>
              </a:ext>
            </a:extLst>
          </p:cNvPr>
          <p:cNvCxnSpPr/>
          <p:nvPr/>
        </p:nvCxnSpPr>
        <p:spPr>
          <a:xfrm>
            <a:off x="3912640" y="2189054"/>
            <a:ext cx="2374471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573DC59-DACD-CF61-B811-6F8DF04FC71B}"/>
              </a:ext>
            </a:extLst>
          </p:cNvPr>
          <p:cNvCxnSpPr>
            <a:cxnSpLocks/>
            <a:stCxn id="6" idx="5"/>
          </p:cNvCxnSpPr>
          <p:nvPr/>
        </p:nvCxnSpPr>
        <p:spPr>
          <a:xfrm>
            <a:off x="3245268" y="2286411"/>
            <a:ext cx="2516904" cy="51458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34">
                <a:extLst>
                  <a:ext uri="{FF2B5EF4-FFF2-40B4-BE49-F238E27FC236}">
                    <a16:creationId xmlns:a16="http://schemas.microsoft.com/office/drawing/2014/main" id="{15EBB945-FFD7-C3DD-1592-79A5BFDD9A88}"/>
                  </a:ext>
                </a:extLst>
              </p:cNvPr>
              <p:cNvSpPr txBox="1"/>
              <p:nvPr/>
            </p:nvSpPr>
            <p:spPr bwMode="auto">
              <a:xfrm>
                <a:off x="1872157" y="5546917"/>
                <a:ext cx="2257926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</m:sSub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=2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4" name="文字方塊 34">
                <a:extLst>
                  <a:ext uri="{FF2B5EF4-FFF2-40B4-BE49-F238E27FC236}">
                    <a16:creationId xmlns:a16="http://schemas.microsoft.com/office/drawing/2014/main" id="{15EBB945-FFD7-C3DD-1592-79A5BFDD9A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72157" y="5546917"/>
                <a:ext cx="2257926" cy="369332"/>
              </a:xfrm>
              <a:prstGeom prst="rect">
                <a:avLst/>
              </a:prstGeom>
              <a:blipFill>
                <a:blip r:embed="rId5"/>
                <a:stretch>
                  <a:fillRect b="-129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34">
                <a:extLst>
                  <a:ext uri="{FF2B5EF4-FFF2-40B4-BE49-F238E27FC236}">
                    <a16:creationId xmlns:a16="http://schemas.microsoft.com/office/drawing/2014/main" id="{1F9DA724-32BB-608E-98D3-BA5094ACB849}"/>
                  </a:ext>
                </a:extLst>
              </p:cNvPr>
              <p:cNvSpPr txBox="1"/>
              <p:nvPr/>
            </p:nvSpPr>
            <p:spPr bwMode="auto">
              <a:xfrm>
                <a:off x="4858971" y="5553675"/>
                <a:ext cx="1785169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5" name="文字方塊 34">
                <a:extLst>
                  <a:ext uri="{FF2B5EF4-FFF2-40B4-BE49-F238E27FC236}">
                    <a16:creationId xmlns:a16="http://schemas.microsoft.com/office/drawing/2014/main" id="{1F9DA724-32BB-608E-98D3-BA5094ACB8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58971" y="5553675"/>
                <a:ext cx="1785169" cy="369332"/>
              </a:xfrm>
              <a:prstGeom prst="rect">
                <a:avLst/>
              </a:prstGeom>
              <a:blipFill>
                <a:blip r:embed="rId6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DF1AADA2-5336-1A73-E87A-E2373DBCBEB5}"/>
              </a:ext>
            </a:extLst>
          </p:cNvPr>
          <p:cNvSpPr txBox="1"/>
          <p:nvPr/>
        </p:nvSpPr>
        <p:spPr bwMode="auto">
          <a:xfrm>
            <a:off x="929574" y="6090793"/>
            <a:ext cx="781888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但很明顯這兩個波函數都不適合，不是在互換下不變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！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8621DD7-3306-C1A3-F8AC-FEBCCEFF35D5}"/>
                  </a:ext>
                </a:extLst>
              </p:cNvPr>
              <p:cNvSpPr txBox="1"/>
              <p:nvPr/>
            </p:nvSpPr>
            <p:spPr bwMode="auto">
              <a:xfrm>
                <a:off x="929575" y="2908495"/>
                <a:ext cx="806510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設定無限大位能井中，有一個電子處於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=1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狀態，一個電子處於</a:t>
                </a:r>
                <a:r>
                  <a:rPr lang="en-US" dirty="0"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  <m:r>
                      <a:rPr lang="en-US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=2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狀態。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8621DD7-3306-C1A3-F8AC-FEBCCEFF35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29575" y="2908495"/>
                <a:ext cx="8065106" cy="369332"/>
              </a:xfrm>
              <a:prstGeom prst="rect">
                <a:avLst/>
              </a:prstGeom>
              <a:blipFill>
                <a:blip r:embed="rId7"/>
                <a:stretch>
                  <a:fillRect l="-471" t="-3226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4294E8AF-2C39-6468-76C9-08680883C188}"/>
              </a:ext>
            </a:extLst>
          </p:cNvPr>
          <p:cNvSpPr txBox="1"/>
          <p:nvPr/>
        </p:nvSpPr>
        <p:spPr bwMode="auto">
          <a:xfrm>
            <a:off x="929575" y="4995095"/>
            <a:ext cx="41530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我可以寫下兩個可能的波函數：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5F9A760-7824-A12D-BAA1-533E744F27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10577" y="3671913"/>
            <a:ext cx="3401030" cy="17139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D7474DE-17D9-973A-B7C2-823DA48E7747}"/>
                  </a:ext>
                </a:extLst>
              </p:cNvPr>
              <p:cNvSpPr txBox="1"/>
              <p:nvPr/>
            </p:nvSpPr>
            <p:spPr bwMode="auto">
              <a:xfrm>
                <a:off x="910207" y="3302581"/>
                <a:ext cx="6038057" cy="3815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兩個以上粒子的波函數是各個粒子位置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1,2</m:t>
                        </m:r>
                      </m:sub>
                    </m:sSub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的函數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D7474DE-17D9-973A-B7C2-823DA48E77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10207" y="3302581"/>
                <a:ext cx="6038057" cy="381515"/>
              </a:xfrm>
              <a:prstGeom prst="rect">
                <a:avLst/>
              </a:prstGeom>
              <a:blipFill>
                <a:blip r:embed="rId9"/>
                <a:stretch>
                  <a:fillRect l="-839"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285751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文字方塊 1"/>
          <p:cNvSpPr txBox="1">
            <a:spLocks noChangeArrowheads="1"/>
          </p:cNvSpPr>
          <p:nvPr/>
        </p:nvSpPr>
        <p:spPr bwMode="auto">
          <a:xfrm>
            <a:off x="1381077" y="3994798"/>
            <a:ext cx="633046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1800" dirty="0">
                <a:latin typeface="Arial" charset="0"/>
              </a:rPr>
              <a:t>在固體中導電電子很像氣體分子！這就稱為</a:t>
            </a:r>
            <a:r>
              <a:rPr lang="zh-TW" altLang="en-US" sz="1800" dirty="0">
                <a:solidFill>
                  <a:srgbClr val="FF0000"/>
                </a:solidFill>
                <a:latin typeface="Arial" charset="0"/>
              </a:rPr>
              <a:t>自由電子模型</a:t>
            </a:r>
            <a:r>
              <a:rPr lang="zh-TW" altLang="en-US" sz="1800" dirty="0">
                <a:latin typeface="Arial" charset="0"/>
              </a:rPr>
              <a:t>。</a:t>
            </a:r>
          </a:p>
        </p:txBody>
      </p:sp>
      <p:pic>
        <p:nvPicPr>
          <p:cNvPr id="14340" name="圖片 3" descr="heat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33" t="14130" r="4167" b="9572"/>
          <a:stretch>
            <a:fillRect/>
          </a:stretch>
        </p:blipFill>
        <p:spPr bwMode="auto">
          <a:xfrm>
            <a:off x="1501044" y="1199822"/>
            <a:ext cx="3259138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文字方塊 5"/>
          <p:cNvSpPr txBox="1">
            <a:spLocks noChangeArrowheads="1"/>
          </p:cNvSpPr>
          <p:nvPr/>
        </p:nvSpPr>
        <p:spPr bwMode="auto">
          <a:xfrm>
            <a:off x="1395064" y="4395975"/>
            <a:ext cx="692547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即使沒有外加電場，電子也是在導體中如氣體分子般混亂地移動！</a:t>
            </a:r>
          </a:p>
        </p:txBody>
      </p:sp>
      <p:sp>
        <p:nvSpPr>
          <p:cNvPr id="2" name="文字方塊 1"/>
          <p:cNvSpPr txBox="1"/>
          <p:nvPr/>
        </p:nvSpPr>
        <p:spPr bwMode="auto">
          <a:xfrm>
            <a:off x="1374238" y="4797152"/>
            <a:ext cx="75305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這個模型有時就稱為</a:t>
            </a:r>
            <a:r>
              <a:rPr lang="zh-TW" altLang="en-US" sz="1800" dirty="0">
                <a:solidFill>
                  <a:srgbClr val="FF0000"/>
                </a:solidFill>
              </a:rPr>
              <a:t>無交互作用的理想電子氣體</a:t>
            </a:r>
            <a:r>
              <a:rPr lang="zh-TW" altLang="en-US" sz="1800" dirty="0"/>
              <a:t>。電子因此作自由運動。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84B36A-6CCE-9A59-8943-76F7D87DB215}"/>
              </a:ext>
            </a:extLst>
          </p:cNvPr>
          <p:cNvSpPr txBox="1"/>
          <p:nvPr/>
        </p:nvSpPr>
        <p:spPr bwMode="auto">
          <a:xfrm>
            <a:off x="1382734" y="5445224"/>
            <a:ext cx="5400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但彼此沒有作用的電子，其實會彼此影響。</a:t>
            </a:r>
          </a:p>
        </p:txBody>
      </p:sp>
    </p:spTree>
    <p:extLst>
      <p:ext uri="{BB962C8B-B14F-4D97-AF65-F5344CB8AC3E}">
        <p14:creationId xmlns:p14="http://schemas.microsoft.com/office/powerpoint/2010/main" val="212658638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98AD0F1-84D3-4982-8B82-4352EB37AA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776" y="228149"/>
            <a:ext cx="3760440" cy="64017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34">
                <a:extLst>
                  <a:ext uri="{FF2B5EF4-FFF2-40B4-BE49-F238E27FC236}">
                    <a16:creationId xmlns:a16="http://schemas.microsoft.com/office/drawing/2014/main" id="{8927E8E4-B8A9-6340-9698-F1602A98A663}"/>
                  </a:ext>
                </a:extLst>
              </p:cNvPr>
              <p:cNvSpPr txBox="1"/>
              <p:nvPr/>
            </p:nvSpPr>
            <p:spPr bwMode="auto">
              <a:xfrm>
                <a:off x="4455032" y="482461"/>
                <a:ext cx="1785169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34">
                <a:extLst>
                  <a:ext uri="{FF2B5EF4-FFF2-40B4-BE49-F238E27FC236}">
                    <a16:creationId xmlns:a16="http://schemas.microsoft.com/office/drawing/2014/main" id="{8927E8E4-B8A9-6340-9698-F1602A98A6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55032" y="482461"/>
                <a:ext cx="1785169" cy="369332"/>
              </a:xfrm>
              <a:prstGeom prst="rect">
                <a:avLst/>
              </a:prstGeom>
              <a:blipFill>
                <a:blip r:embed="rId3"/>
                <a:stretch>
                  <a:fillRect b="-129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4">
                <a:extLst>
                  <a:ext uri="{FF2B5EF4-FFF2-40B4-BE49-F238E27FC236}">
                    <a16:creationId xmlns:a16="http://schemas.microsoft.com/office/drawing/2014/main" id="{35494F26-A3CD-EB2C-9602-98331D1012D0}"/>
                  </a:ext>
                </a:extLst>
              </p:cNvPr>
              <p:cNvSpPr txBox="1"/>
              <p:nvPr/>
            </p:nvSpPr>
            <p:spPr bwMode="auto">
              <a:xfrm>
                <a:off x="4355976" y="3536036"/>
                <a:ext cx="1785169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34">
                <a:extLst>
                  <a:ext uri="{FF2B5EF4-FFF2-40B4-BE49-F238E27FC236}">
                    <a16:creationId xmlns:a16="http://schemas.microsoft.com/office/drawing/2014/main" id="{35494F26-A3CD-EB2C-9602-98331D1012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55976" y="3536036"/>
                <a:ext cx="1785169" cy="369332"/>
              </a:xfrm>
              <a:prstGeom prst="rect">
                <a:avLst/>
              </a:prstGeom>
              <a:blipFill>
                <a:blip r:embed="rId4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34">
                <a:extLst>
                  <a:ext uri="{FF2B5EF4-FFF2-40B4-BE49-F238E27FC236}">
                    <a16:creationId xmlns:a16="http://schemas.microsoft.com/office/drawing/2014/main" id="{C51B13F3-50C1-8232-EEF7-A3E96F9DFBFE}"/>
                  </a:ext>
                </a:extLst>
              </p:cNvPr>
              <p:cNvSpPr txBox="1"/>
              <p:nvPr/>
            </p:nvSpPr>
            <p:spPr bwMode="auto">
              <a:xfrm>
                <a:off x="5827103" y="2730871"/>
                <a:ext cx="407419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1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TW" altLang="en-US" sz="1400" dirty="0"/>
              </a:p>
            </p:txBody>
          </p:sp>
        </mc:Choice>
        <mc:Fallback xmlns="">
          <p:sp>
            <p:nvSpPr>
              <p:cNvPr id="5" name="文字方塊 34">
                <a:extLst>
                  <a:ext uri="{FF2B5EF4-FFF2-40B4-BE49-F238E27FC236}">
                    <a16:creationId xmlns:a16="http://schemas.microsoft.com/office/drawing/2014/main" id="{C51B13F3-50C1-8232-EEF7-A3E96F9DFB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27103" y="2730871"/>
                <a:ext cx="407419" cy="30777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34">
                <a:extLst>
                  <a:ext uri="{FF2B5EF4-FFF2-40B4-BE49-F238E27FC236}">
                    <a16:creationId xmlns:a16="http://schemas.microsoft.com/office/drawing/2014/main" id="{4ABD9D90-9ADA-1389-1558-1A931F2F3C7B}"/>
                  </a:ext>
                </a:extLst>
              </p:cNvPr>
              <p:cNvSpPr txBox="1"/>
              <p:nvPr/>
            </p:nvSpPr>
            <p:spPr bwMode="auto">
              <a:xfrm>
                <a:off x="5827102" y="5686897"/>
                <a:ext cx="407419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1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TW" altLang="en-US" sz="1400" dirty="0"/>
              </a:p>
            </p:txBody>
          </p:sp>
        </mc:Choice>
        <mc:Fallback xmlns="">
          <p:sp>
            <p:nvSpPr>
              <p:cNvPr id="6" name="文字方塊 34">
                <a:extLst>
                  <a:ext uri="{FF2B5EF4-FFF2-40B4-BE49-F238E27FC236}">
                    <a16:creationId xmlns:a16="http://schemas.microsoft.com/office/drawing/2014/main" id="{4ABD9D90-9ADA-1389-1558-1A931F2F3C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27102" y="5686897"/>
                <a:ext cx="407419" cy="30777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34">
                <a:extLst>
                  <a:ext uri="{FF2B5EF4-FFF2-40B4-BE49-F238E27FC236}">
                    <a16:creationId xmlns:a16="http://schemas.microsoft.com/office/drawing/2014/main" id="{AF598727-2A8D-D05C-4087-4A53F88864C7}"/>
                  </a:ext>
                </a:extLst>
              </p:cNvPr>
              <p:cNvSpPr txBox="1"/>
              <p:nvPr/>
            </p:nvSpPr>
            <p:spPr bwMode="auto">
              <a:xfrm>
                <a:off x="3131840" y="239079"/>
                <a:ext cx="411588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sz="1400" dirty="0"/>
              </a:p>
            </p:txBody>
          </p:sp>
        </mc:Choice>
        <mc:Fallback xmlns="">
          <p:sp>
            <p:nvSpPr>
              <p:cNvPr id="7" name="文字方塊 34">
                <a:extLst>
                  <a:ext uri="{FF2B5EF4-FFF2-40B4-BE49-F238E27FC236}">
                    <a16:creationId xmlns:a16="http://schemas.microsoft.com/office/drawing/2014/main" id="{AF598727-2A8D-D05C-4087-4A53F88864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31840" y="239079"/>
                <a:ext cx="411588" cy="30777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34">
                <a:extLst>
                  <a:ext uri="{FF2B5EF4-FFF2-40B4-BE49-F238E27FC236}">
                    <a16:creationId xmlns:a16="http://schemas.microsoft.com/office/drawing/2014/main" id="{AFDA6ACA-48A1-F6E0-E043-28B88513147F}"/>
                  </a:ext>
                </a:extLst>
              </p:cNvPr>
              <p:cNvSpPr txBox="1"/>
              <p:nvPr/>
            </p:nvSpPr>
            <p:spPr bwMode="auto">
              <a:xfrm>
                <a:off x="3131840" y="3275110"/>
                <a:ext cx="411588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sz="1400" dirty="0"/>
              </a:p>
            </p:txBody>
          </p:sp>
        </mc:Choice>
        <mc:Fallback xmlns="">
          <p:sp>
            <p:nvSpPr>
              <p:cNvPr id="8" name="文字方塊 34">
                <a:extLst>
                  <a:ext uri="{FF2B5EF4-FFF2-40B4-BE49-F238E27FC236}">
                    <a16:creationId xmlns:a16="http://schemas.microsoft.com/office/drawing/2014/main" id="{AFDA6ACA-48A1-F6E0-E043-28B8851314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31840" y="3275110"/>
                <a:ext cx="411588" cy="30777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07BFAD45-1C66-6D39-6BDC-D184548D39E3}"/>
              </a:ext>
            </a:extLst>
          </p:cNvPr>
          <p:cNvSpPr txBox="1"/>
          <p:nvPr/>
        </p:nvSpPr>
        <p:spPr bwMode="auto">
          <a:xfrm>
            <a:off x="1763688" y="6386222"/>
            <a:ext cx="56166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這兩個狀態</a:t>
            </a:r>
            <a:r>
              <a:rPr lang="en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不可能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是兩個全同電子能存在的狀態！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1BA1B3-8397-B808-E251-4E969DCE6300}"/>
              </a:ext>
            </a:extLst>
          </p:cNvPr>
          <p:cNvSpPr txBox="1"/>
          <p:nvPr/>
        </p:nvSpPr>
        <p:spPr bwMode="auto">
          <a:xfrm>
            <a:off x="6444208" y="1412776"/>
            <a:ext cx="17281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等機率線</a:t>
            </a:r>
          </a:p>
        </p:txBody>
      </p:sp>
    </p:spTree>
    <p:extLst>
      <p:ext uri="{BB962C8B-B14F-4D97-AF65-F5344CB8AC3E}">
        <p14:creationId xmlns:p14="http://schemas.microsoft.com/office/powerpoint/2010/main" val="426570608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f40_02">
            <a:extLst>
              <a:ext uri="{FF2B5EF4-FFF2-40B4-BE49-F238E27FC236}">
                <a16:creationId xmlns:a16="http://schemas.microsoft.com/office/drawing/2014/main" id="{7733D8EA-62B0-C98E-DE78-53BC70FB6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656213"/>
            <a:ext cx="3530600" cy="238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5">
                <a:extLst>
                  <a:ext uri="{FF2B5EF4-FFF2-40B4-BE49-F238E27FC236}">
                    <a16:creationId xmlns:a16="http://schemas.microsoft.com/office/drawing/2014/main" id="{595C2F4C-C0FE-82E9-7BF4-2F3E750C28C1}"/>
                  </a:ext>
                </a:extLst>
              </p:cNvPr>
              <p:cNvSpPr/>
              <p:nvPr/>
            </p:nvSpPr>
            <p:spPr>
              <a:xfrm>
                <a:off x="3850127" y="2788945"/>
                <a:ext cx="324733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3" name="矩形 25">
                <a:extLst>
                  <a:ext uri="{FF2B5EF4-FFF2-40B4-BE49-F238E27FC236}">
                    <a16:creationId xmlns:a16="http://schemas.microsoft.com/office/drawing/2014/main" id="{595C2F4C-C0FE-82E9-7BF4-2F3E750C28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0127" y="2788945"/>
                <a:ext cx="324733" cy="246221"/>
              </a:xfrm>
              <a:prstGeom prst="rect">
                <a:avLst/>
              </a:prstGeom>
              <a:blipFill>
                <a:blip r:embed="rId3"/>
                <a:stretch>
                  <a:fillRect b="-476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Oval 4">
            <a:extLst>
              <a:ext uri="{FF2B5EF4-FFF2-40B4-BE49-F238E27FC236}">
                <a16:creationId xmlns:a16="http://schemas.microsoft.com/office/drawing/2014/main" id="{005F0F63-E28C-CC31-D5BC-BC4983964A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40956" y="2433048"/>
            <a:ext cx="273600" cy="27536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100F02B-86C8-98A4-CEE3-503DBED247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3652" y="2426871"/>
            <a:ext cx="273600" cy="27536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pic>
        <p:nvPicPr>
          <p:cNvPr id="7" name="Picture 12" descr="D:\Dropbox\Documents\課程\YoungTextBook\Images\Chapter40\A_Images\A_Figures_and_Photos\40_11_Figure.jpg">
            <a:extLst>
              <a:ext uri="{FF2B5EF4-FFF2-40B4-BE49-F238E27FC236}">
                <a16:creationId xmlns:a16="http://schemas.microsoft.com/office/drawing/2014/main" id="{C95AD752-41CE-E37F-D73C-D2A999A4FA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250" b="8331"/>
          <a:stretch/>
        </p:blipFill>
        <p:spPr bwMode="auto">
          <a:xfrm>
            <a:off x="5231250" y="656213"/>
            <a:ext cx="2636161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45E4ECD-86E7-C0A7-1C9D-AC4D6B37346B}"/>
              </a:ext>
            </a:extLst>
          </p:cNvPr>
          <p:cNvCxnSpPr/>
          <p:nvPr/>
        </p:nvCxnSpPr>
        <p:spPr>
          <a:xfrm>
            <a:off x="3514556" y="2564555"/>
            <a:ext cx="2374471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573DC59-DACD-CF61-B811-6F8DF04FC71B}"/>
              </a:ext>
            </a:extLst>
          </p:cNvPr>
          <p:cNvCxnSpPr>
            <a:cxnSpLocks/>
            <a:stCxn id="6" idx="5"/>
          </p:cNvCxnSpPr>
          <p:nvPr/>
        </p:nvCxnSpPr>
        <p:spPr>
          <a:xfrm>
            <a:off x="2847184" y="2661912"/>
            <a:ext cx="2516904" cy="51458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34">
                <a:extLst>
                  <a:ext uri="{FF2B5EF4-FFF2-40B4-BE49-F238E27FC236}">
                    <a16:creationId xmlns:a16="http://schemas.microsoft.com/office/drawing/2014/main" id="{15EBB945-FFD7-C3DD-1592-79A5BFDD9A88}"/>
                  </a:ext>
                </a:extLst>
              </p:cNvPr>
              <p:cNvSpPr txBox="1"/>
              <p:nvPr/>
            </p:nvSpPr>
            <p:spPr bwMode="auto">
              <a:xfrm>
                <a:off x="1475656" y="3411340"/>
                <a:ext cx="2257926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</m:sSub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=2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4" name="文字方塊 34">
                <a:extLst>
                  <a:ext uri="{FF2B5EF4-FFF2-40B4-BE49-F238E27FC236}">
                    <a16:creationId xmlns:a16="http://schemas.microsoft.com/office/drawing/2014/main" id="{15EBB945-FFD7-C3DD-1592-79A5BFDD9A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75656" y="3411340"/>
                <a:ext cx="2257926" cy="369332"/>
              </a:xfrm>
              <a:prstGeom prst="rect">
                <a:avLst/>
              </a:prstGeom>
              <a:blipFill>
                <a:blip r:embed="rId5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34">
                <a:extLst>
                  <a:ext uri="{FF2B5EF4-FFF2-40B4-BE49-F238E27FC236}">
                    <a16:creationId xmlns:a16="http://schemas.microsoft.com/office/drawing/2014/main" id="{1F9DA724-32BB-608E-98D3-BA5094ACB849}"/>
                  </a:ext>
                </a:extLst>
              </p:cNvPr>
              <p:cNvSpPr txBox="1"/>
              <p:nvPr/>
            </p:nvSpPr>
            <p:spPr bwMode="auto">
              <a:xfrm>
                <a:off x="4583178" y="3411340"/>
                <a:ext cx="1785169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5" name="文字方塊 34">
                <a:extLst>
                  <a:ext uri="{FF2B5EF4-FFF2-40B4-BE49-F238E27FC236}">
                    <a16:creationId xmlns:a16="http://schemas.microsoft.com/office/drawing/2014/main" id="{1F9DA724-32BB-608E-98D3-BA5094ACB8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83178" y="3411340"/>
                <a:ext cx="1785169" cy="369332"/>
              </a:xfrm>
              <a:prstGeom prst="rect">
                <a:avLst/>
              </a:prstGeom>
              <a:blipFill>
                <a:blip r:embed="rId6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DF1AADA2-5336-1A73-E87A-E2373DBCBEB5}"/>
              </a:ext>
            </a:extLst>
          </p:cNvPr>
          <p:cNvSpPr txBox="1"/>
          <p:nvPr/>
        </p:nvSpPr>
        <p:spPr bwMode="auto">
          <a:xfrm>
            <a:off x="1475656" y="4000327"/>
            <a:ext cx="699595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但這兩個狀態的和與差，這兩個線性組合卻是在互換下不變的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！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4">
                <a:extLst>
                  <a:ext uri="{FF2B5EF4-FFF2-40B4-BE49-F238E27FC236}">
                    <a16:creationId xmlns:a16="http://schemas.microsoft.com/office/drawing/2014/main" id="{82DBC504-FC26-DC6F-5C09-A475F7939421}"/>
                  </a:ext>
                </a:extLst>
              </p:cNvPr>
              <p:cNvSpPr txBox="1"/>
              <p:nvPr/>
            </p:nvSpPr>
            <p:spPr bwMode="auto">
              <a:xfrm>
                <a:off x="1475656" y="4375635"/>
                <a:ext cx="5429499" cy="66460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34">
                <a:extLst>
                  <a:ext uri="{FF2B5EF4-FFF2-40B4-BE49-F238E27FC236}">
                    <a16:creationId xmlns:a16="http://schemas.microsoft.com/office/drawing/2014/main" id="{82DBC504-FC26-DC6F-5C09-A475F79394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75656" y="4375635"/>
                <a:ext cx="5429499" cy="66460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34">
                <a:extLst>
                  <a:ext uri="{FF2B5EF4-FFF2-40B4-BE49-F238E27FC236}">
                    <a16:creationId xmlns:a16="http://schemas.microsoft.com/office/drawing/2014/main" id="{1A755CAF-D849-EAAD-F47D-839E14B3CC69}"/>
                  </a:ext>
                </a:extLst>
              </p:cNvPr>
              <p:cNvSpPr txBox="1"/>
              <p:nvPr/>
            </p:nvSpPr>
            <p:spPr bwMode="auto">
              <a:xfrm>
                <a:off x="1475656" y="5301208"/>
                <a:ext cx="5384679" cy="66460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文字方塊 34">
                <a:extLst>
                  <a:ext uri="{FF2B5EF4-FFF2-40B4-BE49-F238E27FC236}">
                    <a16:creationId xmlns:a16="http://schemas.microsoft.com/office/drawing/2014/main" id="{1A755CAF-D849-EAAD-F47D-839E14B3CC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75656" y="5301208"/>
                <a:ext cx="5384679" cy="66460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9330388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9FFDC4-DD51-1878-FF36-0056CC146E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020" y="121993"/>
            <a:ext cx="4111972" cy="601101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34">
                <a:extLst>
                  <a:ext uri="{FF2B5EF4-FFF2-40B4-BE49-F238E27FC236}">
                    <a16:creationId xmlns:a16="http://schemas.microsoft.com/office/drawing/2014/main" id="{FFCED2B6-9B88-6C2A-6A76-08412FF6D538}"/>
                  </a:ext>
                </a:extLst>
              </p:cNvPr>
              <p:cNvSpPr txBox="1"/>
              <p:nvPr/>
            </p:nvSpPr>
            <p:spPr bwMode="auto">
              <a:xfrm>
                <a:off x="3568621" y="2209822"/>
                <a:ext cx="5429499" cy="66460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文字方塊 34">
                <a:extLst>
                  <a:ext uri="{FF2B5EF4-FFF2-40B4-BE49-F238E27FC236}">
                    <a16:creationId xmlns:a16="http://schemas.microsoft.com/office/drawing/2014/main" id="{FFCED2B6-9B88-6C2A-6A76-08412FF6D5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68621" y="2209822"/>
                <a:ext cx="5429499" cy="66460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34">
                <a:extLst>
                  <a:ext uri="{FF2B5EF4-FFF2-40B4-BE49-F238E27FC236}">
                    <a16:creationId xmlns:a16="http://schemas.microsoft.com/office/drawing/2014/main" id="{FB4166CD-7B27-ABA1-F08C-58BA28F2C171}"/>
                  </a:ext>
                </a:extLst>
              </p:cNvPr>
              <p:cNvSpPr txBox="1"/>
              <p:nvPr/>
            </p:nvSpPr>
            <p:spPr bwMode="auto">
              <a:xfrm>
                <a:off x="3547863" y="1145113"/>
                <a:ext cx="5429499" cy="66460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34">
                <a:extLst>
                  <a:ext uri="{FF2B5EF4-FFF2-40B4-BE49-F238E27FC236}">
                    <a16:creationId xmlns:a16="http://schemas.microsoft.com/office/drawing/2014/main" id="{FB4166CD-7B27-ABA1-F08C-58BA28F2C1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47863" y="1145113"/>
                <a:ext cx="5429499" cy="664606"/>
              </a:xfrm>
              <a:prstGeom prst="rect">
                <a:avLst/>
              </a:prstGeom>
              <a:blipFill>
                <a:blip r:embed="rId4"/>
                <a:stretch>
                  <a:fillRect b="-188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34">
                <a:extLst>
                  <a:ext uri="{FF2B5EF4-FFF2-40B4-BE49-F238E27FC236}">
                    <a16:creationId xmlns:a16="http://schemas.microsoft.com/office/drawing/2014/main" id="{024A4733-65C7-C5D3-5C63-1E03C1B950D0}"/>
                  </a:ext>
                </a:extLst>
              </p:cNvPr>
              <p:cNvSpPr txBox="1"/>
              <p:nvPr/>
            </p:nvSpPr>
            <p:spPr bwMode="auto">
              <a:xfrm>
                <a:off x="6439962" y="1855882"/>
                <a:ext cx="854955" cy="307777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1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↔</m:t>
                      </m:r>
                      <m:sSub>
                        <m:sSubPr>
                          <m:ctrlPr>
                            <a:rPr lang="en-US" altLang="zh-TW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14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sz="1400" dirty="0"/>
              </a:p>
            </p:txBody>
          </p:sp>
        </mc:Choice>
        <mc:Fallback xmlns="">
          <p:sp>
            <p:nvSpPr>
              <p:cNvPr id="6" name="文字方塊 34">
                <a:extLst>
                  <a:ext uri="{FF2B5EF4-FFF2-40B4-BE49-F238E27FC236}">
                    <a16:creationId xmlns:a16="http://schemas.microsoft.com/office/drawing/2014/main" id="{024A4733-65C7-C5D3-5C63-1E03C1B950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39962" y="1855882"/>
                <a:ext cx="854955" cy="30777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own Arrow 3">
            <a:extLst>
              <a:ext uri="{FF2B5EF4-FFF2-40B4-BE49-F238E27FC236}">
                <a16:creationId xmlns:a16="http://schemas.microsoft.com/office/drawing/2014/main" id="{C35A6FC5-6FEB-A9DC-9190-550F9F05AA64}"/>
              </a:ext>
            </a:extLst>
          </p:cNvPr>
          <p:cNvSpPr/>
          <p:nvPr/>
        </p:nvSpPr>
        <p:spPr>
          <a:xfrm>
            <a:off x="6084168" y="1806669"/>
            <a:ext cx="355794" cy="360040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34">
                <a:extLst>
                  <a:ext uri="{FF2B5EF4-FFF2-40B4-BE49-F238E27FC236}">
                    <a16:creationId xmlns:a16="http://schemas.microsoft.com/office/drawing/2014/main" id="{2622C749-5DC9-1B70-F972-B69229BA9571}"/>
                  </a:ext>
                </a:extLst>
              </p:cNvPr>
              <p:cNvSpPr txBox="1"/>
              <p:nvPr/>
            </p:nvSpPr>
            <p:spPr bwMode="auto">
              <a:xfrm>
                <a:off x="3491880" y="5109887"/>
                <a:ext cx="5435334" cy="66460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7" name="文字方塊 34">
                <a:extLst>
                  <a:ext uri="{FF2B5EF4-FFF2-40B4-BE49-F238E27FC236}">
                    <a16:creationId xmlns:a16="http://schemas.microsoft.com/office/drawing/2014/main" id="{2622C749-5DC9-1B70-F972-B69229BA95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91880" y="5109887"/>
                <a:ext cx="5435334" cy="664606"/>
              </a:xfrm>
              <a:prstGeom prst="rect">
                <a:avLst/>
              </a:prstGeom>
              <a:blipFill>
                <a:blip r:embed="rId6"/>
                <a:stretch>
                  <a:fillRect b="-188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34">
                <a:extLst>
                  <a:ext uri="{FF2B5EF4-FFF2-40B4-BE49-F238E27FC236}">
                    <a16:creationId xmlns:a16="http://schemas.microsoft.com/office/drawing/2014/main" id="{EFE1868C-8F1F-0ADF-1BF0-1DE1B4BE5066}"/>
                  </a:ext>
                </a:extLst>
              </p:cNvPr>
              <p:cNvSpPr txBox="1"/>
              <p:nvPr/>
            </p:nvSpPr>
            <p:spPr bwMode="auto">
              <a:xfrm>
                <a:off x="3471122" y="4045178"/>
                <a:ext cx="5435334" cy="66460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文字方塊 34">
                <a:extLst>
                  <a:ext uri="{FF2B5EF4-FFF2-40B4-BE49-F238E27FC236}">
                    <a16:creationId xmlns:a16="http://schemas.microsoft.com/office/drawing/2014/main" id="{EFE1868C-8F1F-0ADF-1BF0-1DE1B4BE50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71122" y="4045178"/>
                <a:ext cx="5435334" cy="66460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34">
                <a:extLst>
                  <a:ext uri="{FF2B5EF4-FFF2-40B4-BE49-F238E27FC236}">
                    <a16:creationId xmlns:a16="http://schemas.microsoft.com/office/drawing/2014/main" id="{D9F63227-D410-8CF6-66AE-10269FFDD559}"/>
                  </a:ext>
                </a:extLst>
              </p:cNvPr>
              <p:cNvSpPr txBox="1"/>
              <p:nvPr/>
            </p:nvSpPr>
            <p:spPr bwMode="auto">
              <a:xfrm>
                <a:off x="6363221" y="4755947"/>
                <a:ext cx="854955" cy="307777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1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↔</m:t>
                      </m:r>
                      <m:sSub>
                        <m:sSubPr>
                          <m:ctrlPr>
                            <a:rPr lang="en-US" altLang="zh-TW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14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sz="1400" dirty="0"/>
              </a:p>
            </p:txBody>
          </p:sp>
        </mc:Choice>
        <mc:Fallback xmlns="">
          <p:sp>
            <p:nvSpPr>
              <p:cNvPr id="9" name="文字方塊 34">
                <a:extLst>
                  <a:ext uri="{FF2B5EF4-FFF2-40B4-BE49-F238E27FC236}">
                    <a16:creationId xmlns:a16="http://schemas.microsoft.com/office/drawing/2014/main" id="{D9F63227-D410-8CF6-66AE-10269FFDD5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63221" y="4755947"/>
                <a:ext cx="854955" cy="30777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Down Arrow 9">
            <a:extLst>
              <a:ext uri="{FF2B5EF4-FFF2-40B4-BE49-F238E27FC236}">
                <a16:creationId xmlns:a16="http://schemas.microsoft.com/office/drawing/2014/main" id="{9CB38B48-7892-94EC-4756-04B57CB52DFA}"/>
              </a:ext>
            </a:extLst>
          </p:cNvPr>
          <p:cNvSpPr/>
          <p:nvPr/>
        </p:nvSpPr>
        <p:spPr>
          <a:xfrm>
            <a:off x="6007427" y="4706734"/>
            <a:ext cx="355794" cy="360040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FEC7C9-FECE-CE67-162E-C9F4EA3CB769}"/>
              </a:ext>
            </a:extLst>
          </p:cNvPr>
          <p:cNvSpPr txBox="1"/>
          <p:nvPr/>
        </p:nvSpPr>
        <p:spPr bwMode="auto">
          <a:xfrm>
            <a:off x="4572000" y="5805264"/>
            <a:ext cx="3895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機率密度的粒子互換下不變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！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71ADA1-4F1A-BAC0-D557-BEF8D9B0F497}"/>
              </a:ext>
            </a:extLst>
          </p:cNvPr>
          <p:cNvSpPr txBox="1"/>
          <p:nvPr/>
        </p:nvSpPr>
        <p:spPr bwMode="auto">
          <a:xfrm>
            <a:off x="1691680" y="6206981"/>
            <a:ext cx="56166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這兩個狀態才有可能是兩個全同電子能存在的狀態！</a:t>
            </a:r>
          </a:p>
        </p:txBody>
      </p:sp>
    </p:spTree>
    <p:extLst>
      <p:ext uri="{BB962C8B-B14F-4D97-AF65-F5344CB8AC3E}">
        <p14:creationId xmlns:p14="http://schemas.microsoft.com/office/powerpoint/2010/main" val="3048361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/>
      <p:bldP spid="1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Text Box 6">
            <a:extLst>
              <a:ext uri="{FF2B5EF4-FFF2-40B4-BE49-F238E27FC236}">
                <a16:creationId xmlns:a16="http://schemas.microsoft.com/office/drawing/2014/main" id="{39893224-BF80-AE47-A200-9B116467F9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8728" y="1703572"/>
            <a:ext cx="13684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>
                <a:solidFill>
                  <a:srgbClr val="FF0000"/>
                </a:solidFill>
              </a:rPr>
              <a:t>全同粒子</a:t>
            </a:r>
          </a:p>
        </p:txBody>
      </p:sp>
      <p:sp>
        <p:nvSpPr>
          <p:cNvPr id="19462" name="Oval 7">
            <a:extLst>
              <a:ext uri="{FF2B5EF4-FFF2-40B4-BE49-F238E27FC236}">
                <a16:creationId xmlns:a16="http://schemas.microsoft.com/office/drawing/2014/main" id="{DE8459FA-913E-4A40-B92B-84565909EF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3808" y="1522759"/>
            <a:ext cx="431800" cy="431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9463" name="Oval 8">
            <a:extLst>
              <a:ext uri="{FF2B5EF4-FFF2-40B4-BE49-F238E27FC236}">
                <a16:creationId xmlns:a16="http://schemas.microsoft.com/office/drawing/2014/main" id="{A7C6212C-D0B9-134C-969B-4407CEB571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3670" y="1522759"/>
            <a:ext cx="431800" cy="431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9464" name="Text Box 9">
            <a:extLst>
              <a:ext uri="{FF2B5EF4-FFF2-40B4-BE49-F238E27FC236}">
                <a16:creationId xmlns:a16="http://schemas.microsoft.com/office/drawing/2014/main" id="{2D7F7E96-335F-6145-8D2D-6DDFA38688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973" y="2012781"/>
            <a:ext cx="4524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1800"/>
              <a:t>1</a:t>
            </a:r>
          </a:p>
        </p:txBody>
      </p:sp>
      <p:sp>
        <p:nvSpPr>
          <p:cNvPr id="19465" name="Text Box 10">
            <a:extLst>
              <a:ext uri="{FF2B5EF4-FFF2-40B4-BE49-F238E27FC236}">
                <a16:creationId xmlns:a16="http://schemas.microsoft.com/office/drawing/2014/main" id="{617C5034-2552-3740-BF67-601CDFE132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5730" y="1977431"/>
            <a:ext cx="4524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1800"/>
              <a:t>2</a:t>
            </a:r>
          </a:p>
        </p:txBody>
      </p:sp>
      <p:sp>
        <p:nvSpPr>
          <p:cNvPr id="19468" name="Line 14">
            <a:extLst>
              <a:ext uri="{FF2B5EF4-FFF2-40B4-BE49-F238E27FC236}">
                <a16:creationId xmlns:a16="http://schemas.microsoft.com/office/drawing/2014/main" id="{F7874F90-DF64-8E4F-8083-4F910F6CFD0D}"/>
              </a:ext>
            </a:extLst>
          </p:cNvPr>
          <p:cNvSpPr>
            <a:spLocks noChangeShapeType="1"/>
          </p:cNvSpPr>
          <p:nvPr/>
        </p:nvSpPr>
        <p:spPr bwMode="auto">
          <a:xfrm>
            <a:off x="3533872" y="1738659"/>
            <a:ext cx="4333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469" name="Text Box 15">
            <a:extLst>
              <a:ext uri="{FF2B5EF4-FFF2-40B4-BE49-F238E27FC236}">
                <a16:creationId xmlns:a16="http://schemas.microsoft.com/office/drawing/2014/main" id="{6362E3D6-A1F6-7F43-968C-5A83CE63AA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0453" y="4279856"/>
            <a:ext cx="12969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波色子</a:t>
            </a:r>
          </a:p>
        </p:txBody>
      </p:sp>
      <p:sp>
        <p:nvSpPr>
          <p:cNvPr id="19470" name="Text Box 16">
            <a:extLst>
              <a:ext uri="{FF2B5EF4-FFF2-40B4-BE49-F238E27FC236}">
                <a16:creationId xmlns:a16="http://schemas.microsoft.com/office/drawing/2014/main" id="{2F08C2A7-7A43-B348-94BD-89480E930F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971" y="4712571"/>
            <a:ext cx="12969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費米子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F204815-4526-8943-5247-C4FF4DE4A0E0}"/>
                  </a:ext>
                </a:extLst>
              </p:cNvPr>
              <p:cNvSpPr txBox="1"/>
              <p:nvPr/>
            </p:nvSpPr>
            <p:spPr bwMode="auto">
              <a:xfrm>
                <a:off x="2561970" y="4746626"/>
                <a:ext cx="2580065" cy="27699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F204815-4526-8943-5247-C4FF4DE4A0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61970" y="4746626"/>
                <a:ext cx="2580065" cy="276999"/>
              </a:xfrm>
              <a:prstGeom prst="rect">
                <a:avLst/>
              </a:prstGeom>
              <a:blipFill>
                <a:blip r:embed="rId2"/>
                <a:stretch>
                  <a:fillRect l="-1463" b="-3478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6451A61-ACA8-B9B5-F4CC-D9ED9D3E0F75}"/>
                  </a:ext>
                </a:extLst>
              </p:cNvPr>
              <p:cNvSpPr txBox="1"/>
              <p:nvPr/>
            </p:nvSpPr>
            <p:spPr bwMode="auto">
              <a:xfrm>
                <a:off x="2108191" y="4255705"/>
                <a:ext cx="2341154" cy="27699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d>
                        <m:dPr>
                          <m:ctrlP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6451A61-ACA8-B9B5-F4CC-D9ED9D3E0F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08191" y="4255705"/>
                <a:ext cx="2341154" cy="276999"/>
              </a:xfrm>
              <a:prstGeom prst="rect">
                <a:avLst/>
              </a:prstGeom>
              <a:blipFill>
                <a:blip r:embed="rId3"/>
                <a:stretch>
                  <a:fillRect l="-3243" b="-3043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19E4292-DFFD-5371-A108-3BBD36073295}"/>
                  </a:ext>
                </a:extLst>
              </p:cNvPr>
              <p:cNvSpPr txBox="1"/>
              <p:nvPr/>
            </p:nvSpPr>
            <p:spPr bwMode="auto">
              <a:xfrm>
                <a:off x="849416" y="3121900"/>
                <a:ext cx="2656240" cy="27699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𝜓</m:t>
                              </m:r>
                              <m:d>
                                <m:dPr>
                                  <m:ctrlPr>
                                    <a:rPr lang="en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𝜓</m:t>
                              </m:r>
                              <m:d>
                                <m:dPr>
                                  <m:ctrlPr>
                                    <a:rPr lang="en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19E4292-DFFD-5371-A108-3BBD360732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49416" y="3121900"/>
                <a:ext cx="2656240" cy="276999"/>
              </a:xfrm>
              <a:prstGeom prst="rect">
                <a:avLst/>
              </a:prstGeom>
              <a:blipFill>
                <a:blip r:embed="rId4"/>
                <a:stretch>
                  <a:fillRect t="-4348" r="-476" b="-3478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A113E99-16B2-A986-2EB3-2EADC0719771}"/>
                  </a:ext>
                </a:extLst>
              </p:cNvPr>
              <p:cNvSpPr txBox="1"/>
              <p:nvPr/>
            </p:nvSpPr>
            <p:spPr bwMode="auto">
              <a:xfrm>
                <a:off x="849416" y="2717864"/>
                <a:ext cx="850874" cy="27699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↔</m:t>
                      </m:r>
                      <m:sSub>
                        <m:sSubPr>
                          <m:ctrlP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A113E99-16B2-A986-2EB3-2EADC07197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49416" y="2717864"/>
                <a:ext cx="850874" cy="276999"/>
              </a:xfrm>
              <a:prstGeom prst="rect">
                <a:avLst/>
              </a:prstGeom>
              <a:blipFill>
                <a:blip r:embed="rId5"/>
                <a:stretch>
                  <a:fillRect l="-2941" r="-1471" b="-1818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E28B2063-F15F-5D71-6CBA-B962BA981292}"/>
              </a:ext>
            </a:extLst>
          </p:cNvPr>
          <p:cNvSpPr txBox="1"/>
          <p:nvPr/>
        </p:nvSpPr>
        <p:spPr bwMode="auto">
          <a:xfrm>
            <a:off x="1845635" y="2706082"/>
            <a:ext cx="21494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當兩粒子互換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141CD6-22AD-A7D8-D5C0-D277F325EB66}"/>
              </a:ext>
            </a:extLst>
          </p:cNvPr>
          <p:cNvSpPr txBox="1"/>
          <p:nvPr/>
        </p:nvSpPr>
        <p:spPr bwMode="auto">
          <a:xfrm>
            <a:off x="787823" y="3453696"/>
            <a:ext cx="508032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實驗觀察結果不變，波函數的絕對值必須不變。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E2CBCC-9E79-8E11-FBD0-FE6874E77A23}"/>
              </a:ext>
            </a:extLst>
          </p:cNvPr>
          <p:cNvSpPr txBox="1"/>
          <p:nvPr/>
        </p:nvSpPr>
        <p:spPr bwMode="auto">
          <a:xfrm>
            <a:off x="798467" y="3823268"/>
            <a:ext cx="483428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波函數必須加上額外條件，有兩種可能：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620E13F-DB06-F81E-CA2B-2D1D58FD18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63856" y="2781374"/>
            <a:ext cx="3401030" cy="171397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50E8780-8A6A-6F87-21F7-BC8A20024CD1}"/>
              </a:ext>
            </a:extLst>
          </p:cNvPr>
          <p:cNvSpPr txBox="1"/>
          <p:nvPr/>
        </p:nvSpPr>
        <p:spPr bwMode="auto">
          <a:xfrm>
            <a:off x="804793" y="4244898"/>
            <a:ext cx="12969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Symmetric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C70AB54-D874-6DC1-EAE8-545C5F3FA99A}"/>
              </a:ext>
            </a:extLst>
          </p:cNvPr>
          <p:cNvSpPr txBox="1"/>
          <p:nvPr/>
        </p:nvSpPr>
        <p:spPr bwMode="auto">
          <a:xfrm>
            <a:off x="798467" y="4683590"/>
            <a:ext cx="1800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Anti-Symmetric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0C4FC9-3A14-F6CE-5E23-0815619B40B0}"/>
              </a:ext>
            </a:extLst>
          </p:cNvPr>
          <p:cNvSpPr txBox="1"/>
          <p:nvPr/>
        </p:nvSpPr>
        <p:spPr bwMode="auto">
          <a:xfrm>
            <a:off x="798467" y="5174580"/>
            <a:ext cx="32905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這是實驗證實的結果！</a:t>
            </a:r>
          </a:p>
        </p:txBody>
      </p:sp>
    </p:spTree>
    <p:extLst>
      <p:ext uri="{BB962C8B-B14F-4D97-AF65-F5344CB8AC3E}">
        <p14:creationId xmlns:p14="http://schemas.microsoft.com/office/powerpoint/2010/main" val="297270351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838D034-AA78-4651-FA49-9C1C19886AE9}"/>
              </a:ext>
            </a:extLst>
          </p:cNvPr>
          <p:cNvSpPr txBox="1"/>
          <p:nvPr/>
        </p:nvSpPr>
        <p:spPr bwMode="auto">
          <a:xfrm>
            <a:off x="1499384" y="5157192"/>
            <a:ext cx="66247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基本粒子物理的量子場論可以證明自旋是整數的粒子是波色子。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E5B8C8-2D6A-8338-B7FE-CFB6A30CC336}"/>
              </a:ext>
            </a:extLst>
          </p:cNvPr>
          <p:cNvSpPr txBox="1"/>
          <p:nvPr/>
        </p:nvSpPr>
        <p:spPr bwMode="auto">
          <a:xfrm>
            <a:off x="1499384" y="5545003"/>
            <a:ext cx="64807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自旋是半整數的粒子是費米子。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1B04248-A4F1-7477-B56E-6A2281328F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867335"/>
            <a:ext cx="2753139" cy="393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732C1B4-06AB-60B1-847B-BED8650BC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297" y="867334"/>
            <a:ext cx="3018984" cy="393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91BF4EC-DB19-1797-4E83-A329D9045025}"/>
              </a:ext>
            </a:extLst>
          </p:cNvPr>
          <p:cNvSpPr txBox="1"/>
          <p:nvPr/>
        </p:nvSpPr>
        <p:spPr bwMode="auto">
          <a:xfrm>
            <a:off x="1521216" y="5932814"/>
            <a:ext cx="70832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這可以說是相對論原則加上量子力學原則後，理論必須的結果！</a:t>
            </a:r>
          </a:p>
        </p:txBody>
      </p:sp>
    </p:spTree>
    <p:extLst>
      <p:ext uri="{BB962C8B-B14F-4D97-AF65-F5344CB8AC3E}">
        <p14:creationId xmlns:p14="http://schemas.microsoft.com/office/powerpoint/2010/main" val="124913815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9" name="Text Box 15">
            <a:extLst>
              <a:ext uri="{FF2B5EF4-FFF2-40B4-BE49-F238E27FC236}">
                <a16:creationId xmlns:a16="http://schemas.microsoft.com/office/drawing/2014/main" id="{6362E3D6-A1F6-7F43-968C-5A83CE63AA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7802" y="1606212"/>
            <a:ext cx="12969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波色子</a:t>
            </a:r>
          </a:p>
        </p:txBody>
      </p:sp>
      <p:sp>
        <p:nvSpPr>
          <p:cNvPr id="19470" name="Text Box 16">
            <a:extLst>
              <a:ext uri="{FF2B5EF4-FFF2-40B4-BE49-F238E27FC236}">
                <a16:creationId xmlns:a16="http://schemas.microsoft.com/office/drawing/2014/main" id="{2F08C2A7-7A43-B348-94BD-89480E930F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2320" y="2038927"/>
            <a:ext cx="12969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費米子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F204815-4526-8943-5247-C4FF4DE4A0E0}"/>
                  </a:ext>
                </a:extLst>
              </p:cNvPr>
              <p:cNvSpPr txBox="1"/>
              <p:nvPr/>
            </p:nvSpPr>
            <p:spPr bwMode="auto">
              <a:xfrm>
                <a:off x="2809319" y="2072982"/>
                <a:ext cx="2580065" cy="27699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F204815-4526-8943-5247-C4FF4DE4A0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09319" y="2072982"/>
                <a:ext cx="2580065" cy="276999"/>
              </a:xfrm>
              <a:prstGeom prst="rect">
                <a:avLst/>
              </a:prstGeom>
              <a:blipFill>
                <a:blip r:embed="rId2"/>
                <a:stretch>
                  <a:fillRect l="-1961" b="-3636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6451A61-ACA8-B9B5-F4CC-D9ED9D3E0F75}"/>
                  </a:ext>
                </a:extLst>
              </p:cNvPr>
              <p:cNvSpPr txBox="1"/>
              <p:nvPr/>
            </p:nvSpPr>
            <p:spPr bwMode="auto">
              <a:xfrm>
                <a:off x="2355540" y="1582061"/>
                <a:ext cx="2341154" cy="27699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d>
                        <m:dPr>
                          <m:ctrlP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6451A61-ACA8-B9B5-F4CC-D9ED9D3E0F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55540" y="1582061"/>
                <a:ext cx="2341154" cy="276999"/>
              </a:xfrm>
              <a:prstGeom prst="rect">
                <a:avLst/>
              </a:prstGeom>
              <a:blipFill>
                <a:blip r:embed="rId3"/>
                <a:stretch>
                  <a:fillRect l="-2703" b="-3043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4EB4541B-FCBB-2B84-B9E7-237FDD64BB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7624" y="3271264"/>
            <a:ext cx="7061200" cy="17653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591F7CA-C0E6-8352-5C60-375C023028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7624" y="2492896"/>
            <a:ext cx="7416800" cy="7747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50E8780-8A6A-6F87-21F7-BC8A20024CD1}"/>
              </a:ext>
            </a:extLst>
          </p:cNvPr>
          <p:cNvSpPr txBox="1"/>
          <p:nvPr/>
        </p:nvSpPr>
        <p:spPr bwMode="auto">
          <a:xfrm>
            <a:off x="1052142" y="1571254"/>
            <a:ext cx="12969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Symmetric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C70AB54-D874-6DC1-EAE8-545C5F3FA99A}"/>
              </a:ext>
            </a:extLst>
          </p:cNvPr>
          <p:cNvSpPr txBox="1"/>
          <p:nvPr/>
        </p:nvSpPr>
        <p:spPr bwMode="auto">
          <a:xfrm>
            <a:off x="1045816" y="2009946"/>
            <a:ext cx="1800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Anti-Symmetric</a:t>
            </a:r>
          </a:p>
        </p:txBody>
      </p:sp>
    </p:spTree>
    <p:extLst>
      <p:ext uri="{BB962C8B-B14F-4D97-AF65-F5344CB8AC3E}">
        <p14:creationId xmlns:p14="http://schemas.microsoft.com/office/powerpoint/2010/main" val="359448070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196649-05D2-A2A2-AAB5-D89F910DBE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043" y="702522"/>
            <a:ext cx="3423784" cy="56067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6DA5733-1F96-F786-20DD-D77881DBED6E}"/>
              </a:ext>
            </a:extLst>
          </p:cNvPr>
          <p:cNvSpPr txBox="1"/>
          <p:nvPr/>
        </p:nvSpPr>
        <p:spPr bwMode="auto">
          <a:xfrm>
            <a:off x="1763688" y="272153"/>
            <a:ext cx="51845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這是實驗可以驗證的，考慮粒子的散射：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D9C523E-357D-CD1C-E83E-7BCDF6FA2458}"/>
                  </a:ext>
                </a:extLst>
              </p:cNvPr>
              <p:cNvSpPr txBox="1"/>
              <p:nvPr/>
            </p:nvSpPr>
            <p:spPr bwMode="auto">
              <a:xfrm>
                <a:off x="5508104" y="1772816"/>
                <a:ext cx="244827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𝛼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粒子的散射角為</a:t>
                </a:r>
                <a14:m>
                  <m:oMath xmlns:m="http://schemas.openxmlformats.org/officeDocument/2006/math">
                    <m:r>
                      <a:rPr lang="en-TW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𝜃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D9C523E-357D-CD1C-E83E-7BCDF6FA24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08104" y="1772816"/>
                <a:ext cx="2448272" cy="369332"/>
              </a:xfrm>
              <a:prstGeom prst="rect">
                <a:avLst/>
              </a:prstGeom>
              <a:blipFill>
                <a:blip r:embed="rId3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D13A552-FFEE-E951-87C5-7743D6BF057E}"/>
                  </a:ext>
                </a:extLst>
              </p:cNvPr>
              <p:cNvSpPr txBox="1"/>
              <p:nvPr/>
            </p:nvSpPr>
            <p:spPr bwMode="auto">
              <a:xfrm>
                <a:off x="5508104" y="3833573"/>
                <a:ext cx="282336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氧原子核的散射角為</a:t>
                </a:r>
                <a14:m>
                  <m:oMath xmlns:m="http://schemas.openxmlformats.org/officeDocument/2006/math">
                    <m:r>
                      <a:rPr lang="en-TW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𝜃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D13A552-FFEE-E951-87C5-7743D6BF05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08104" y="3833573"/>
                <a:ext cx="2823368" cy="369332"/>
              </a:xfrm>
              <a:prstGeom prst="rect">
                <a:avLst/>
              </a:prstGeom>
              <a:blipFill>
                <a:blip r:embed="rId4"/>
                <a:stretch>
                  <a:fillRect l="-1786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CAB9DAD-4123-5F2E-E4F3-3F9C568E13AA}"/>
                  </a:ext>
                </a:extLst>
              </p:cNvPr>
              <p:cNvSpPr txBox="1"/>
              <p:nvPr/>
            </p:nvSpPr>
            <p:spPr bwMode="auto">
              <a:xfrm>
                <a:off x="5508104" y="3429000"/>
                <a:ext cx="303238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𝛼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粒子的散射角為</a:t>
                </a:r>
                <a14:m>
                  <m:oMath xmlns:m="http://schemas.openxmlformats.org/officeDocument/2006/math">
                    <m:r>
                      <a:rPr lang="el-GR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𝜋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−</m:t>
                    </m:r>
                    <m:r>
                      <a:rPr lang="en-TW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𝜃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CAB9DAD-4123-5F2E-E4F3-3F9C568E13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08104" y="3429000"/>
                <a:ext cx="3032388" cy="369332"/>
              </a:xfrm>
              <a:prstGeom prst="rect">
                <a:avLst/>
              </a:prstGeom>
              <a:blipFill>
                <a:blip r:embed="rId5"/>
                <a:stretch>
                  <a:fillRect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A491A281-6F07-2307-1B73-A8CBEBB5642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2243" t="14662" r="25465" b="22089"/>
          <a:stretch/>
        </p:blipFill>
        <p:spPr>
          <a:xfrm>
            <a:off x="5614985" y="2246897"/>
            <a:ext cx="757215" cy="296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65366D8-478C-795D-CC1F-D734AAD01DC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9141" t="-9415" r="2913" b="-1"/>
          <a:stretch/>
        </p:blipFill>
        <p:spPr>
          <a:xfrm>
            <a:off x="5614986" y="4307654"/>
            <a:ext cx="988230" cy="45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63655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196649-05D2-A2A2-AAB5-D89F910DBE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6568" y="987772"/>
            <a:ext cx="3168352" cy="51885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6DA5733-1F96-F786-20DD-D77881DBED6E}"/>
                  </a:ext>
                </a:extLst>
              </p:cNvPr>
              <p:cNvSpPr txBox="1"/>
              <p:nvPr/>
            </p:nvSpPr>
            <p:spPr bwMode="auto">
              <a:xfrm>
                <a:off x="1601215" y="548595"/>
                <a:ext cx="540060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如果使用的是兩個全同的</a:t>
                </a:r>
                <a14:m>
                  <m:oMath xmlns:m="http://schemas.openxmlformats.org/officeDocument/2006/math"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𝛼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粒子碰撞：</a:t>
                </a: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6DA5733-1F96-F786-20DD-D77881DBED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01215" y="548595"/>
                <a:ext cx="5400600" cy="369332"/>
              </a:xfrm>
              <a:prstGeom prst="rect">
                <a:avLst/>
              </a:prstGeom>
              <a:blipFill>
                <a:blip r:embed="rId3"/>
                <a:stretch>
                  <a:fillRect l="-1174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9F4076FA-421E-529F-5582-3305F9694E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425" r="75265" b="74411"/>
          <a:stretch/>
        </p:blipFill>
        <p:spPr>
          <a:xfrm>
            <a:off x="3920824" y="2107820"/>
            <a:ext cx="783704" cy="2160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FDA796-86F8-C73E-7763-B4149DE93A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425" r="75265" b="74411"/>
          <a:stretch/>
        </p:blipFill>
        <p:spPr>
          <a:xfrm>
            <a:off x="4001216" y="4688818"/>
            <a:ext cx="783704" cy="2160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70E5DB-7853-B015-AF90-0EB31FEC6E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426" r="92496" b="71230"/>
          <a:stretch/>
        </p:blipFill>
        <p:spPr>
          <a:xfrm>
            <a:off x="3882337" y="4237973"/>
            <a:ext cx="237758" cy="381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370973A-0F4A-D073-9469-B4A061814B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426" r="92496" b="71230"/>
          <a:stretch/>
        </p:blipFill>
        <p:spPr>
          <a:xfrm>
            <a:off x="2480664" y="3055284"/>
            <a:ext cx="237758" cy="3810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2456A36-3653-0445-6F8A-C6B75E7CB066}"/>
                  </a:ext>
                </a:extLst>
              </p:cNvPr>
              <p:cNvSpPr txBox="1"/>
              <p:nvPr/>
            </p:nvSpPr>
            <p:spPr bwMode="auto">
              <a:xfrm>
                <a:off x="5004048" y="1637450"/>
                <a:ext cx="363142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PMingLiU" panose="02020500000000000000" pitchFamily="18" charset="-120"/>
                    <a:ea typeface="PMingLiU" panose="02020500000000000000" pitchFamily="18" charset="-120"/>
                    <a:cs typeface="Times New Roman" pitchFamily="18" charset="0"/>
                  </a:rPr>
                  <a:t>一個</a:t>
                </a:r>
                <a14:m>
                  <m:oMath xmlns:m="http://schemas.openxmlformats.org/officeDocument/2006/math"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𝛼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粒子的散射角為</a:t>
                </a:r>
                <a14:m>
                  <m:oMath xmlns:m="http://schemas.openxmlformats.org/officeDocument/2006/math">
                    <m:r>
                      <a:rPr lang="en-TW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𝜃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2456A36-3653-0445-6F8A-C6B75E7CB0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04048" y="1637450"/>
                <a:ext cx="3631427" cy="369332"/>
              </a:xfrm>
              <a:prstGeom prst="rect">
                <a:avLst/>
              </a:prstGeom>
              <a:blipFill>
                <a:blip r:embed="rId4"/>
                <a:stretch>
                  <a:fillRect l="-1742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48C4ECD-13F7-34B1-8173-2BD56E2965DB}"/>
                  </a:ext>
                </a:extLst>
              </p:cNvPr>
              <p:cNvSpPr txBox="1"/>
              <p:nvPr/>
            </p:nvSpPr>
            <p:spPr bwMode="auto">
              <a:xfrm>
                <a:off x="4996917" y="2006452"/>
                <a:ext cx="349952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PMingLiU" panose="02020500000000000000" pitchFamily="18" charset="-120"/>
                    <a:ea typeface="PMingLiU" panose="02020500000000000000" pitchFamily="18" charset="-120"/>
                    <a:cs typeface="Times New Roman" pitchFamily="18" charset="0"/>
                  </a:rPr>
                  <a:t>另一個</a:t>
                </a:r>
                <a14:m>
                  <m:oMath xmlns:m="http://schemas.openxmlformats.org/officeDocument/2006/math"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𝛼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粒子的散射角為</a:t>
                </a:r>
                <a14:m>
                  <m:oMath xmlns:m="http://schemas.openxmlformats.org/officeDocument/2006/math">
                    <m:r>
                      <a:rPr lang="el-GR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𝜋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−</m:t>
                    </m:r>
                    <m:r>
                      <a:rPr lang="en-TW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𝜃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48C4ECD-13F7-34B1-8173-2BD56E2965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96917" y="2006452"/>
                <a:ext cx="3499520" cy="369332"/>
              </a:xfrm>
              <a:prstGeom prst="rect">
                <a:avLst/>
              </a:prstGeom>
              <a:blipFill>
                <a:blip r:embed="rId5"/>
                <a:stretch>
                  <a:fillRect l="-1444" t="-3226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272AEB8B-8ADB-6B44-BF05-37FBA59D335C}"/>
              </a:ext>
            </a:extLst>
          </p:cNvPr>
          <p:cNvSpPr txBox="1"/>
          <p:nvPr/>
        </p:nvSpPr>
        <p:spPr bwMode="auto">
          <a:xfrm>
            <a:off x="5004048" y="2375454"/>
            <a:ext cx="363142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你無法分辨這兩個結果！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71041A-CE6D-16D4-248A-CF4901B2312C}"/>
              </a:ext>
            </a:extLst>
          </p:cNvPr>
          <p:cNvSpPr txBox="1"/>
          <p:nvPr/>
        </p:nvSpPr>
        <p:spPr bwMode="auto">
          <a:xfrm>
            <a:off x="5004048" y="3245784"/>
            <a:ext cx="24113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但無法分辨有兩種！</a:t>
            </a:r>
          </a:p>
        </p:txBody>
      </p:sp>
    </p:spTree>
    <p:extLst>
      <p:ext uri="{BB962C8B-B14F-4D97-AF65-F5344CB8AC3E}">
        <p14:creationId xmlns:p14="http://schemas.microsoft.com/office/powerpoint/2010/main" val="140029632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196649-05D2-A2A2-AAB5-D89F910DBE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506" y="724962"/>
            <a:ext cx="2823369" cy="46235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EC59C48-34AB-D37C-80DB-C29B309E10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1920" y="4380711"/>
            <a:ext cx="5003800" cy="381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9259F2-C640-5B82-12A5-30D0481568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631" y="5490157"/>
            <a:ext cx="6946900" cy="698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58C2E5-B4D6-BAB8-6F56-EC127B6B29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3889" y="5940110"/>
            <a:ext cx="1028700" cy="2159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90AAA1F-1513-4903-C556-5624DDB15D8C}"/>
              </a:ext>
            </a:extLst>
          </p:cNvPr>
          <p:cNvSpPr/>
          <p:nvPr/>
        </p:nvSpPr>
        <p:spPr>
          <a:xfrm>
            <a:off x="2052001" y="5922205"/>
            <a:ext cx="1800200" cy="2664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C57EB6C-9FC6-CFFB-7104-5F5CB433DD5E}"/>
              </a:ext>
            </a:extLst>
          </p:cNvPr>
          <p:cNvSpPr/>
          <p:nvPr/>
        </p:nvSpPr>
        <p:spPr>
          <a:xfrm>
            <a:off x="5796417" y="5674453"/>
            <a:ext cx="1152128" cy="2656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36D36B9-A49A-50D7-6A3D-CC9B22F42167}"/>
              </a:ext>
            </a:extLst>
          </p:cNvPr>
          <p:cNvSpPr/>
          <p:nvPr/>
        </p:nvSpPr>
        <p:spPr>
          <a:xfrm>
            <a:off x="1043889" y="5490157"/>
            <a:ext cx="5400600" cy="2014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339AA77-DB62-904D-1227-8C8D6396F989}"/>
                  </a:ext>
                </a:extLst>
              </p:cNvPr>
              <p:cNvSpPr txBox="1"/>
              <p:nvPr/>
            </p:nvSpPr>
            <p:spPr bwMode="auto">
              <a:xfrm>
                <a:off x="3743908" y="2002508"/>
                <a:ext cx="443603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如果是兩個</a:t>
                </a:r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古典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</a:t>
                </a:r>
                <a14:m>
                  <m:oMath xmlns:m="http://schemas.openxmlformats.org/officeDocument/2006/math"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𝛼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粒子碰撞，</a:t>
                </a: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339AA77-DB62-904D-1227-8C8D6396F9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43908" y="2002508"/>
                <a:ext cx="4436036" cy="369332"/>
              </a:xfrm>
              <a:prstGeom prst="rect">
                <a:avLst/>
              </a:prstGeom>
              <a:blipFill>
                <a:blip r:embed="rId6"/>
                <a:stretch>
                  <a:fillRect l="-1140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4752CDD-6208-C2E1-B9CC-9CD6EF401923}"/>
                  </a:ext>
                </a:extLst>
              </p:cNvPr>
              <p:cNvSpPr txBox="1"/>
              <p:nvPr/>
            </p:nvSpPr>
            <p:spPr bwMode="auto">
              <a:xfrm>
                <a:off x="3754874" y="2475671"/>
                <a:ext cx="500379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等於是之前</a:t>
                </a:r>
                <a14:m>
                  <m:oMath xmlns:m="http://schemas.openxmlformats.org/officeDocument/2006/math">
                    <m:r>
                      <a:rPr lang="en-TW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𝛼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粒子與氧原子和散射的實驗，</a:t>
                </a:r>
                <a:endParaRPr lang="en-TW" dirty="0"/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4752CDD-6208-C2E1-B9CC-9CD6EF4019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54874" y="2475671"/>
                <a:ext cx="5003799" cy="369332"/>
              </a:xfrm>
              <a:prstGeom prst="rect">
                <a:avLst/>
              </a:prstGeom>
              <a:blipFill>
                <a:blip r:embed="rId7"/>
                <a:stretch>
                  <a:fillRect l="-1013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1CFD0B90-C595-BA18-88BB-B5005C89E396}"/>
              </a:ext>
            </a:extLst>
          </p:cNvPr>
          <p:cNvSpPr txBox="1"/>
          <p:nvPr/>
        </p:nvSpPr>
        <p:spPr bwMode="auto">
          <a:xfrm>
            <a:off x="3754875" y="2890979"/>
            <a:ext cx="44360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但我們選擇在探測器上不分辨粒子的身份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695477-6A2E-C9C9-3F75-B9BCEDCCBA49}"/>
              </a:ext>
            </a:extLst>
          </p:cNvPr>
          <p:cNvSpPr txBox="1"/>
          <p:nvPr/>
        </p:nvSpPr>
        <p:spPr bwMode="auto">
          <a:xfrm>
            <a:off x="3754875" y="3339277"/>
            <a:ext cx="500379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原則上我們可以透過路徑分徑分辨左邊兩個圖，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7251DAA-6FF0-D74E-1285-75F860FA3C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425" r="75265" b="74411"/>
          <a:stretch/>
        </p:blipFill>
        <p:spPr>
          <a:xfrm>
            <a:off x="2699850" y="2046230"/>
            <a:ext cx="783704" cy="21602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AC5DE6B-C4A7-BDE0-5847-63612515D6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425" r="75265" b="74411"/>
          <a:stretch/>
        </p:blipFill>
        <p:spPr>
          <a:xfrm>
            <a:off x="2951820" y="4302115"/>
            <a:ext cx="783704" cy="21602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05A27A2-5713-26DA-F766-34B536302380}"/>
              </a:ext>
            </a:extLst>
          </p:cNvPr>
          <p:cNvSpPr txBox="1"/>
          <p:nvPr/>
        </p:nvSpPr>
        <p:spPr bwMode="auto">
          <a:xfrm>
            <a:off x="3754875" y="3827083"/>
            <a:ext cx="52565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探測器上量到粒子的數目，就是兩圖的數目的和。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370FCCB-1A5E-CB99-8574-55ADBF5A3BAE}"/>
              </a:ext>
            </a:extLst>
          </p:cNvPr>
          <p:cNvSpPr txBox="1"/>
          <p:nvPr/>
        </p:nvSpPr>
        <p:spPr bwMode="auto">
          <a:xfrm>
            <a:off x="948316" y="5296539"/>
            <a:ext cx="465520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在垂直散射，兩圖的數目是相等的！</a:t>
            </a:r>
          </a:p>
        </p:txBody>
      </p:sp>
    </p:spTree>
    <p:extLst>
      <p:ext uri="{BB962C8B-B14F-4D97-AF65-F5344CB8AC3E}">
        <p14:creationId xmlns:p14="http://schemas.microsoft.com/office/powerpoint/2010/main" val="2139706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21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196649-05D2-A2A2-AAB5-D89F910DBE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124" y="981065"/>
            <a:ext cx="3168352" cy="51885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6DA5733-1F96-F786-20DD-D77881DBED6E}"/>
                  </a:ext>
                </a:extLst>
              </p:cNvPr>
              <p:cNvSpPr txBox="1"/>
              <p:nvPr/>
            </p:nvSpPr>
            <p:spPr bwMode="auto">
              <a:xfrm>
                <a:off x="694770" y="541888"/>
                <a:ext cx="793933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但兩個全同的</a:t>
                </a:r>
                <a14:m>
                  <m:oMath xmlns:m="http://schemas.openxmlformats.org/officeDocument/2006/math"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𝛼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粒子是量子粒子，那路徑無法觀察，兩個圖就完全無法分辨：</a:t>
                </a: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6DA5733-1F96-F786-20DD-D77881DBED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4770" y="541888"/>
                <a:ext cx="7939338" cy="369332"/>
              </a:xfrm>
              <a:prstGeom prst="rect">
                <a:avLst/>
              </a:prstGeom>
              <a:blipFill>
                <a:blip r:embed="rId3"/>
                <a:stretch>
                  <a:fillRect l="-639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9F4076FA-421E-529F-5582-3305F9694E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425" r="75265" b="74411"/>
          <a:stretch/>
        </p:blipFill>
        <p:spPr>
          <a:xfrm>
            <a:off x="3014380" y="2101113"/>
            <a:ext cx="783704" cy="2160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FDA796-86F8-C73E-7763-B4149DE93A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425" r="75265" b="74411"/>
          <a:stretch/>
        </p:blipFill>
        <p:spPr>
          <a:xfrm>
            <a:off x="3094772" y="4684274"/>
            <a:ext cx="783704" cy="2160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70E5DB-7853-B015-AF90-0EB31FEC6E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426" r="92496" b="71230"/>
          <a:stretch/>
        </p:blipFill>
        <p:spPr>
          <a:xfrm>
            <a:off x="2975893" y="4231266"/>
            <a:ext cx="237758" cy="381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370973A-0F4A-D073-9469-B4A061814B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426" r="92496" b="71230"/>
          <a:stretch/>
        </p:blipFill>
        <p:spPr>
          <a:xfrm>
            <a:off x="1574220" y="3048577"/>
            <a:ext cx="237758" cy="381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AD08017-7DC9-E62F-C6E4-EA861771B0C6}"/>
              </a:ext>
            </a:extLst>
          </p:cNvPr>
          <p:cNvSpPr txBox="1"/>
          <p:nvPr/>
        </p:nvSpPr>
        <p:spPr bwMode="auto">
          <a:xfrm>
            <a:off x="4097605" y="3501351"/>
            <a:ext cx="34923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上圖將末粒子互換就是下圖。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678E7E9-4808-4750-9805-DB0561E8BEA8}"/>
              </a:ext>
            </a:extLst>
          </p:cNvPr>
          <p:cNvSpPr txBox="1"/>
          <p:nvPr/>
        </p:nvSpPr>
        <p:spPr bwMode="auto">
          <a:xfrm>
            <a:off x="4097604" y="3953560"/>
            <a:ext cx="432047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兩個振幅天生就必須相加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！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86A758-A57E-B2DC-1150-D0731D90ACD9}"/>
              </a:ext>
            </a:extLst>
          </p:cNvPr>
          <p:cNvSpPr txBox="1"/>
          <p:nvPr/>
        </p:nvSpPr>
        <p:spPr bwMode="auto">
          <a:xfrm>
            <a:off x="4097605" y="4412294"/>
            <a:ext cx="33123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才能符合末態是對稱的要求。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D350389-5439-6ABE-A280-9D86245251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7824" y="5517232"/>
            <a:ext cx="5690535" cy="648662"/>
          </a:xfrm>
          <a:prstGeom prst="rect">
            <a:avLst/>
          </a:prstGeom>
        </p:spPr>
      </p:pic>
      <p:sp>
        <p:nvSpPr>
          <p:cNvPr id="3" name="AutoShape 2">
            <a:extLst>
              <a:ext uri="{FF2B5EF4-FFF2-40B4-BE49-F238E27FC236}">
                <a16:creationId xmlns:a16="http://schemas.microsoft.com/office/drawing/2014/main" id="{37474B69-BC6A-5FAC-9FA3-B89DDDED11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4220" y="1936673"/>
            <a:ext cx="1252425" cy="937572"/>
          </a:xfrm>
          <a:prstGeom prst="cloudCallout">
            <a:avLst>
              <a:gd name="adj1" fmla="val -32361"/>
              <a:gd name="adj2" fmla="val 41398"/>
            </a:avLst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endParaRPr lang="zh-TW" altLang="en-US"/>
          </a:p>
        </p:txBody>
      </p:sp>
      <p:sp>
        <p:nvSpPr>
          <p:cNvPr id="8" name="AutoShape 2">
            <a:extLst>
              <a:ext uri="{FF2B5EF4-FFF2-40B4-BE49-F238E27FC236}">
                <a16:creationId xmlns:a16="http://schemas.microsoft.com/office/drawing/2014/main" id="{EF83D703-CF91-B73D-4377-A9021BF984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5641" y="4431512"/>
            <a:ext cx="1252425" cy="937572"/>
          </a:xfrm>
          <a:prstGeom prst="cloudCallout">
            <a:avLst>
              <a:gd name="adj1" fmla="val -32361"/>
              <a:gd name="adj2" fmla="val 41398"/>
            </a:avLst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endParaRPr lang="zh-TW" alt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F52B053-0F77-1689-1BC8-E362F1A9DA15}"/>
              </a:ext>
            </a:extLst>
          </p:cNvPr>
          <p:cNvSpPr txBox="1"/>
          <p:nvPr/>
        </p:nvSpPr>
        <p:spPr bwMode="auto">
          <a:xfrm>
            <a:off x="4115990" y="2101113"/>
            <a:ext cx="39573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但計算時，上圖與下圖是不一樣的。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2B994E-841F-B1B6-EF74-2E3C0B037274}"/>
              </a:ext>
            </a:extLst>
          </p:cNvPr>
          <p:cNvSpPr txBox="1"/>
          <p:nvPr/>
        </p:nvSpPr>
        <p:spPr bwMode="auto">
          <a:xfrm>
            <a:off x="4115990" y="2553308"/>
            <a:ext cx="470205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所以必須要求計算結果與粒子的分辨無關。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F3D0C16-5F18-9016-BCA0-069983828BC2}"/>
              </a:ext>
            </a:extLst>
          </p:cNvPr>
          <p:cNvSpPr txBox="1"/>
          <p:nvPr/>
        </p:nvSpPr>
        <p:spPr bwMode="auto">
          <a:xfrm>
            <a:off x="4140589" y="2982038"/>
            <a:ext cx="470205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要求計算結果在粒子互換後不變，這不難。</a:t>
            </a:r>
          </a:p>
        </p:txBody>
      </p:sp>
    </p:spTree>
    <p:extLst>
      <p:ext uri="{BB962C8B-B14F-4D97-AF65-F5344CB8AC3E}">
        <p14:creationId xmlns:p14="http://schemas.microsoft.com/office/powerpoint/2010/main" val="23090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3" grpId="0" animBg="1"/>
      <p:bldP spid="3" grpId="1" animBg="1"/>
      <p:bldP spid="8" grpId="0" animBg="1"/>
      <p:bldP spid="8" grpId="1" animBg="1"/>
      <p:bldP spid="23" grpId="0"/>
      <p:bldP spid="12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2" descr="D:\Dropbox\Documents\課程\YoungTextBook\Images\Chapter41\A_Images\A_Figures_and_Photos\41_01_Figur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088" y="1014956"/>
            <a:ext cx="1684399" cy="1399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CC2F54-A687-806D-539F-80CA16A9F75E}"/>
              </a:ext>
            </a:extLst>
          </p:cNvPr>
          <p:cNvSpPr txBox="1"/>
          <p:nvPr/>
        </p:nvSpPr>
        <p:spPr bwMode="auto">
          <a:xfrm>
            <a:off x="1410781" y="2543563"/>
            <a:ext cx="43204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3維空間能量本徵態的定態方程式：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9">
                <a:extLst>
                  <a:ext uri="{FF2B5EF4-FFF2-40B4-BE49-F238E27FC236}">
                    <a16:creationId xmlns:a16="http://schemas.microsoft.com/office/drawing/2014/main" id="{BE3738E3-DD31-1869-7318-E9C94D181FEC}"/>
                  </a:ext>
                </a:extLst>
              </p:cNvPr>
              <p:cNvSpPr txBox="1"/>
              <p:nvPr/>
            </p:nvSpPr>
            <p:spPr bwMode="auto">
              <a:xfrm>
                <a:off x="1459421" y="3041799"/>
                <a:ext cx="3544627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𝐻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den>
                          </m:f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𝐸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9">
                <a:extLst>
                  <a:ext uri="{FF2B5EF4-FFF2-40B4-BE49-F238E27FC236}">
                    <a16:creationId xmlns:a16="http://schemas.microsoft.com/office/drawing/2014/main" id="{BE3738E3-DD31-1869-7318-E9C94D181F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59421" y="3041799"/>
                <a:ext cx="3544627" cy="648126"/>
              </a:xfrm>
              <a:prstGeom prst="rect">
                <a:avLst/>
              </a:prstGeom>
              <a:blipFill>
                <a:blip r:embed="rId3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9">
                <a:extLst>
                  <a:ext uri="{FF2B5EF4-FFF2-40B4-BE49-F238E27FC236}">
                    <a16:creationId xmlns:a16="http://schemas.microsoft.com/office/drawing/2014/main" id="{9A24E0CF-9621-3BF6-2344-E2E8FAB3647A}"/>
                  </a:ext>
                </a:extLst>
              </p:cNvPr>
              <p:cNvSpPr txBox="1"/>
              <p:nvPr/>
            </p:nvSpPr>
            <p:spPr bwMode="auto">
              <a:xfrm>
                <a:off x="1458434" y="3752531"/>
                <a:ext cx="4639850" cy="66633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den>
                          </m:f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9">
                <a:extLst>
                  <a:ext uri="{FF2B5EF4-FFF2-40B4-BE49-F238E27FC236}">
                    <a16:creationId xmlns:a16="http://schemas.microsoft.com/office/drawing/2014/main" id="{9A24E0CF-9621-3BF6-2344-E2E8FAB364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58434" y="3752531"/>
                <a:ext cx="4639850" cy="666336"/>
              </a:xfrm>
              <a:prstGeom prst="rect">
                <a:avLst/>
              </a:prstGeom>
              <a:blipFill>
                <a:blip r:embed="rId4"/>
                <a:stretch>
                  <a:fillRect b="-566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10">
                <a:extLst>
                  <a:ext uri="{FF2B5EF4-FFF2-40B4-BE49-F238E27FC236}">
                    <a16:creationId xmlns:a16="http://schemas.microsoft.com/office/drawing/2014/main" id="{AAEDB3AF-8224-A739-AB30-839A17C7A99D}"/>
                  </a:ext>
                </a:extLst>
              </p:cNvPr>
              <p:cNvSpPr txBox="1"/>
              <p:nvPr/>
            </p:nvSpPr>
            <p:spPr bwMode="auto">
              <a:xfrm>
                <a:off x="1457554" y="4463682"/>
                <a:ext cx="4062843" cy="71731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=−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𝑧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文字方塊 10">
                <a:extLst>
                  <a:ext uri="{FF2B5EF4-FFF2-40B4-BE49-F238E27FC236}">
                    <a16:creationId xmlns:a16="http://schemas.microsoft.com/office/drawing/2014/main" id="{AAEDB3AF-8224-A739-AB30-839A17C7A9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57554" y="4463682"/>
                <a:ext cx="4062843" cy="71731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9">
                <a:extLst>
                  <a:ext uri="{FF2B5EF4-FFF2-40B4-BE49-F238E27FC236}">
                    <a16:creationId xmlns:a16="http://schemas.microsoft.com/office/drawing/2014/main" id="{75AF4494-333C-FBFE-BFFA-AA1D99F56F7F}"/>
                  </a:ext>
                </a:extLst>
              </p:cNvPr>
              <p:cNvSpPr txBox="1"/>
              <p:nvPr/>
            </p:nvSpPr>
            <p:spPr bwMode="auto">
              <a:xfrm>
                <a:off x="1457554" y="5240712"/>
                <a:ext cx="3809591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𝐻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∇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𝐸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9">
                <a:extLst>
                  <a:ext uri="{FF2B5EF4-FFF2-40B4-BE49-F238E27FC236}">
                    <a16:creationId xmlns:a16="http://schemas.microsoft.com/office/drawing/2014/main" id="{75AF4494-333C-FBFE-BFFA-AA1D99F56F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57554" y="5240712"/>
                <a:ext cx="3809591" cy="648126"/>
              </a:xfrm>
              <a:prstGeom prst="rect">
                <a:avLst/>
              </a:prstGeom>
              <a:blipFill>
                <a:blip r:embed="rId6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039FE226-441C-5DE8-8A10-CB1231668846}"/>
              </a:ext>
            </a:extLst>
          </p:cNvPr>
          <p:cNvSpPr txBox="1"/>
          <p:nvPr/>
        </p:nvSpPr>
        <p:spPr bwMode="auto">
          <a:xfrm>
            <a:off x="3403636" y="980728"/>
            <a:ext cx="512880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描述導電固體，三度空間的Free Electron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6">
                <a:extLst>
                  <a:ext uri="{FF2B5EF4-FFF2-40B4-BE49-F238E27FC236}">
                    <a16:creationId xmlns:a16="http://schemas.microsoft.com/office/drawing/2014/main" id="{5EA57DC1-41F9-9638-9FEC-D2A1FF40DE5B}"/>
                  </a:ext>
                </a:extLst>
              </p:cNvPr>
              <p:cNvSpPr txBox="1"/>
              <p:nvPr/>
            </p:nvSpPr>
            <p:spPr bwMode="auto">
              <a:xfrm>
                <a:off x="3500138" y="1840143"/>
                <a:ext cx="1279909" cy="672620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acc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文字方塊 6">
                <a:extLst>
                  <a:ext uri="{FF2B5EF4-FFF2-40B4-BE49-F238E27FC236}">
                    <a16:creationId xmlns:a16="http://schemas.microsoft.com/office/drawing/2014/main" id="{5EA57DC1-41F9-9638-9FEC-D2A1FF40DE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00138" y="1840143"/>
                <a:ext cx="1279909" cy="6726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55076EC6-0173-9E99-BFDB-2D7ADD332456}"/>
              </a:ext>
            </a:extLst>
          </p:cNvPr>
          <p:cNvSpPr txBox="1"/>
          <p:nvPr/>
        </p:nvSpPr>
        <p:spPr bwMode="auto">
          <a:xfrm>
            <a:off x="1457554" y="534513"/>
            <a:ext cx="70028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新的量子效應</a:t>
            </a:r>
            <a:r>
              <a:rPr lang="en-GB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！</a:t>
            </a:r>
            <a:r>
              <a:rPr lang="en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彼此沒有作用的電子，其實會彼此影響。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447173-493A-D677-F34B-5C31C2729A0D}"/>
              </a:ext>
            </a:extLst>
          </p:cNvPr>
          <p:cNvSpPr txBox="1"/>
          <p:nvPr/>
        </p:nvSpPr>
        <p:spPr bwMode="auto">
          <a:xfrm>
            <a:off x="3415492" y="1362906"/>
            <a:ext cx="512880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Non-Interacting Electron Gas (Sommerfeld Model)</a:t>
            </a:r>
          </a:p>
        </p:txBody>
      </p:sp>
      <p:pic>
        <p:nvPicPr>
          <p:cNvPr id="1026" name="Picture 2" descr="Nominated 84 Times For Nobel Prize But Never Won | Wonders of Physics: A  Blog About Physics, Astronomy and Science History">
            <a:extLst>
              <a:ext uri="{FF2B5EF4-FFF2-40B4-BE49-F238E27FC236}">
                <a16:creationId xmlns:a16="http://schemas.microsoft.com/office/drawing/2014/main" id="{9862578B-7C30-0987-04BA-0C44E5EEA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2805" y="1840143"/>
            <a:ext cx="3044729" cy="1712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E2974D5-D2CF-772C-CB87-5DF7DF89E00E}"/>
              </a:ext>
            </a:extLst>
          </p:cNvPr>
          <p:cNvSpPr txBox="1"/>
          <p:nvPr/>
        </p:nvSpPr>
        <p:spPr bwMode="auto">
          <a:xfrm>
            <a:off x="1416216" y="5969654"/>
            <a:ext cx="52440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將固體的邊界想像為無法透過的箱子。</a:t>
            </a:r>
          </a:p>
        </p:txBody>
      </p:sp>
    </p:spTree>
    <p:extLst>
      <p:ext uri="{BB962C8B-B14F-4D97-AF65-F5344CB8AC3E}">
        <p14:creationId xmlns:p14="http://schemas.microsoft.com/office/powerpoint/2010/main" val="1461032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1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F1FB7EC-8D62-E89E-A9C2-1FC3D22DCC3E}"/>
              </a:ext>
            </a:extLst>
          </p:cNvPr>
          <p:cNvSpPr txBox="1"/>
          <p:nvPr/>
        </p:nvSpPr>
        <p:spPr bwMode="auto">
          <a:xfrm>
            <a:off x="918121" y="3110942"/>
            <a:ext cx="79208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這類似雙狹縫干涉，無法分辨粒子由那一個狹縫通過，波函數就得相加，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76FF91-004E-8B86-79A4-9FDD6A7BE2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900" y="3573016"/>
            <a:ext cx="5410200" cy="2730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6980C10-F1DF-2007-63F5-3D25B6BC01DA}"/>
              </a:ext>
            </a:extLst>
          </p:cNvPr>
          <p:cNvSpPr txBox="1"/>
          <p:nvPr/>
        </p:nvSpPr>
        <p:spPr bwMode="auto">
          <a:xfrm>
            <a:off x="918121" y="6396258"/>
            <a:ext cx="79208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若以探照燈分辨粒子由那一個狹縫通過，機率就得相加。這是非全同粒子。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5B3CC5-39C9-699A-3285-00273B2D94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9921" y="257871"/>
            <a:ext cx="5537200" cy="280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02550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196649-05D2-A2A2-AAB5-D89F910DBE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620688"/>
            <a:ext cx="3168352" cy="5188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4076FA-421E-529F-5582-3305F9694E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425" r="75265" b="74411"/>
          <a:stretch/>
        </p:blipFill>
        <p:spPr>
          <a:xfrm>
            <a:off x="3923928" y="1740736"/>
            <a:ext cx="783704" cy="2160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FDA796-86F8-C73E-7763-B4149DE93A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425" r="75265" b="74411"/>
          <a:stretch/>
        </p:blipFill>
        <p:spPr>
          <a:xfrm>
            <a:off x="4004320" y="4323897"/>
            <a:ext cx="783704" cy="2160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70E5DB-7853-B015-AF90-0EB31FEC6E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426" r="92496" b="71230"/>
          <a:stretch/>
        </p:blipFill>
        <p:spPr>
          <a:xfrm>
            <a:off x="3885441" y="3870889"/>
            <a:ext cx="237758" cy="381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370973A-0F4A-D073-9469-B4A061814B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426" r="92496" b="71230"/>
          <a:stretch/>
        </p:blipFill>
        <p:spPr>
          <a:xfrm>
            <a:off x="2483768" y="2688200"/>
            <a:ext cx="237758" cy="381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D350389-5439-6ABE-A280-9D86245251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8604" y="5206961"/>
            <a:ext cx="5250969" cy="59855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AFD598D-61DE-C84C-3FAB-5EB7813291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9672" y="5914844"/>
            <a:ext cx="6946900" cy="6985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43F1771-A363-14B6-CA8A-20B19409F5DC}"/>
              </a:ext>
            </a:extLst>
          </p:cNvPr>
          <p:cNvSpPr/>
          <p:nvPr/>
        </p:nvSpPr>
        <p:spPr>
          <a:xfrm>
            <a:off x="1623864" y="5944843"/>
            <a:ext cx="5540424" cy="2111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56D6AFE-2386-F6B9-AA08-A65FDCA5F12F}"/>
              </a:ext>
            </a:extLst>
          </p:cNvPr>
          <p:cNvSpPr/>
          <p:nvPr/>
        </p:nvSpPr>
        <p:spPr>
          <a:xfrm>
            <a:off x="6444207" y="6133499"/>
            <a:ext cx="1221523" cy="33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ACB1EF8-080C-3585-F0D9-4AC31CE9BA2B}"/>
              </a:ext>
            </a:extLst>
          </p:cNvPr>
          <p:cNvSpPr txBox="1"/>
          <p:nvPr/>
        </p:nvSpPr>
        <p:spPr bwMode="auto">
          <a:xfrm>
            <a:off x="4543364" y="6326889"/>
            <a:ext cx="444022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這是前一個計算，古典粒子的兩倍。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D7103A-DB98-D24C-7154-A39F0AD973B9}"/>
              </a:ext>
            </a:extLst>
          </p:cNvPr>
          <p:cNvSpPr txBox="1"/>
          <p:nvPr/>
        </p:nvSpPr>
        <p:spPr bwMode="auto">
          <a:xfrm>
            <a:off x="4150374" y="4777556"/>
            <a:ext cx="47880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簡言之，古典是數目相加，量子是振幅相加。</a:t>
            </a:r>
          </a:p>
        </p:txBody>
      </p:sp>
    </p:spTree>
    <p:extLst>
      <p:ext uri="{BB962C8B-B14F-4D97-AF65-F5344CB8AC3E}">
        <p14:creationId xmlns:p14="http://schemas.microsoft.com/office/powerpoint/2010/main" val="4144493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4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4D7340E-C8E5-CD73-EB11-595258E874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760" y="194125"/>
            <a:ext cx="4039649" cy="6469750"/>
          </a:xfrm>
          <a:prstGeom prst="rect">
            <a:avLst/>
          </a:prstGeom>
        </p:spPr>
      </p:pic>
      <p:sp>
        <p:nvSpPr>
          <p:cNvPr id="3" name="Down Arrow 2">
            <a:extLst>
              <a:ext uri="{FF2B5EF4-FFF2-40B4-BE49-F238E27FC236}">
                <a16:creationId xmlns:a16="http://schemas.microsoft.com/office/drawing/2014/main" id="{065F9A9F-B1AC-923D-27B3-1BC3D50EF9C8}"/>
              </a:ext>
            </a:extLst>
          </p:cNvPr>
          <p:cNvSpPr/>
          <p:nvPr/>
        </p:nvSpPr>
        <p:spPr>
          <a:xfrm>
            <a:off x="4283968" y="4797152"/>
            <a:ext cx="288032" cy="648072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340393944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2DDE13F-7089-985E-B2F3-BAEBA6C299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200" y="123179"/>
            <a:ext cx="3497735" cy="5229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6CE9823-6556-D331-B24D-B8336312ED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060" t="62732" r="22009" b="1988"/>
          <a:stretch/>
        </p:blipFill>
        <p:spPr>
          <a:xfrm>
            <a:off x="2588284" y="5760540"/>
            <a:ext cx="3864134" cy="474931"/>
          </a:xfrm>
          <a:prstGeom prst="rect">
            <a:avLst/>
          </a:prstGeom>
        </p:spPr>
      </p:pic>
      <p:sp>
        <p:nvSpPr>
          <p:cNvPr id="4" name="Text Box 16">
            <a:extLst>
              <a:ext uri="{FF2B5EF4-FFF2-40B4-BE49-F238E27FC236}">
                <a16:creationId xmlns:a16="http://schemas.microsoft.com/office/drawing/2014/main" id="{D9211F3B-35B6-EE55-081D-A5C594818D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23725" y="6293749"/>
            <a:ext cx="12969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費米子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12C3483-8651-7BEA-2408-9613F7DE1F1C}"/>
                  </a:ext>
                </a:extLst>
              </p:cNvPr>
              <p:cNvSpPr txBox="1"/>
              <p:nvPr/>
            </p:nvSpPr>
            <p:spPr bwMode="auto">
              <a:xfrm>
                <a:off x="3950724" y="6327804"/>
                <a:ext cx="2580065" cy="27699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12C3483-8651-7BEA-2408-9613F7DE1F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50724" y="6327804"/>
                <a:ext cx="2580065" cy="276999"/>
              </a:xfrm>
              <a:prstGeom prst="rect">
                <a:avLst/>
              </a:prstGeom>
              <a:blipFill>
                <a:blip r:embed="rId4"/>
                <a:stretch>
                  <a:fillRect l="-1961" b="-3636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ADA9F3B3-11CD-28DC-48F6-F1BEC03B7F53}"/>
              </a:ext>
            </a:extLst>
          </p:cNvPr>
          <p:cNvSpPr txBox="1"/>
          <p:nvPr/>
        </p:nvSpPr>
        <p:spPr bwMode="auto">
          <a:xfrm>
            <a:off x="2187221" y="6264768"/>
            <a:ext cx="1800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Anti-Symmetric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27A06B-52BD-47FA-794F-2E43EADD405A}"/>
              </a:ext>
            </a:extLst>
          </p:cNvPr>
          <p:cNvSpPr txBox="1"/>
          <p:nvPr/>
        </p:nvSpPr>
        <p:spPr bwMode="auto">
          <a:xfrm>
            <a:off x="2560219" y="5372428"/>
            <a:ext cx="41910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費米子散射的末狀態必須是反對稱的。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文字方塊 34">
                <a:extLst>
                  <a:ext uri="{FF2B5EF4-FFF2-40B4-BE49-F238E27FC236}">
                    <a16:creationId xmlns:a16="http://schemas.microsoft.com/office/drawing/2014/main" id="{83B86DF1-7869-5161-577D-7D7CE6D1D5F6}"/>
                  </a:ext>
                </a:extLst>
              </p:cNvPr>
              <p:cNvSpPr txBox="1"/>
              <p:nvPr/>
            </p:nvSpPr>
            <p:spPr bwMode="auto">
              <a:xfrm>
                <a:off x="3635896" y="4689042"/>
                <a:ext cx="5384679" cy="66460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>
          <p:sp>
            <p:nvSpPr>
              <p:cNvPr id="8" name="文字方塊 34">
                <a:extLst>
                  <a:ext uri="{FF2B5EF4-FFF2-40B4-BE49-F238E27FC236}">
                    <a16:creationId xmlns:a16="http://schemas.microsoft.com/office/drawing/2014/main" id="{83B86DF1-7869-5161-577D-7D7CE6D1D5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35896" y="4689042"/>
                <a:ext cx="5384679" cy="66460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1282786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9267533-003F-E604-D4BA-373FBF25AA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0174" y="188640"/>
            <a:ext cx="3503651" cy="53902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62C6555-D309-3A47-52D1-32BA91DEF8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8649" y="5578872"/>
            <a:ext cx="5346700" cy="123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12406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B146EBB-CCE6-EACA-FB6A-A6E58297394F}"/>
                  </a:ext>
                </a:extLst>
              </p:cNvPr>
              <p:cNvSpPr txBox="1"/>
              <p:nvPr/>
            </p:nvSpPr>
            <p:spPr bwMode="auto">
              <a:xfrm>
                <a:off x="958012" y="1561719"/>
                <a:ext cx="792429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我們可以從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i="1">
                            <a:latin typeface="Cambria Math"/>
                          </a:rPr>
                          <m:t>𝜓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i="1">
                            <a:latin typeface="Cambria Math"/>
                          </a:rPr>
                          <m:t>𝜓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出發，強制對稱條件可以符合：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B146EBB-CCE6-EACA-FB6A-A6E5829739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58012" y="1561719"/>
                <a:ext cx="7924292" cy="369332"/>
              </a:xfrm>
              <a:prstGeom prst="rect">
                <a:avLst/>
              </a:prstGeom>
              <a:blipFill>
                <a:blip r:embed="rId2"/>
                <a:stretch>
                  <a:fillRect l="-640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 Box 15">
            <a:extLst>
              <a:ext uri="{FF2B5EF4-FFF2-40B4-BE49-F238E27FC236}">
                <a16:creationId xmlns:a16="http://schemas.microsoft.com/office/drawing/2014/main" id="{720A591C-AEE0-B0C1-494B-562ACBE5AB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8013" y="705249"/>
            <a:ext cx="12969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/>
              <a:t>波色子</a:t>
            </a:r>
          </a:p>
        </p:txBody>
      </p:sp>
      <p:sp>
        <p:nvSpPr>
          <p:cNvPr id="7" name="Text Box 16">
            <a:extLst>
              <a:ext uri="{FF2B5EF4-FFF2-40B4-BE49-F238E27FC236}">
                <a16:creationId xmlns:a16="http://schemas.microsoft.com/office/drawing/2014/main" id="{869F7C79-F9D5-39D1-B121-EB56453EA3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8806" y="1075182"/>
            <a:ext cx="12969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/>
              <a:t>費米子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99997BF-D849-1A88-29B8-B845A6042319}"/>
                  </a:ext>
                </a:extLst>
              </p:cNvPr>
              <p:cNvSpPr txBox="1"/>
              <p:nvPr/>
            </p:nvSpPr>
            <p:spPr bwMode="auto">
              <a:xfrm>
                <a:off x="1956770" y="1145416"/>
                <a:ext cx="2377189" cy="27699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𝜓</m:t>
                      </m:r>
                      <m:d>
                        <m:dPr>
                          <m:ctrlP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=−</m:t>
                      </m:r>
                      <m:r>
                        <a:rPr lang="en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𝜓</m:t>
                      </m:r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99997BF-D849-1A88-29B8-B845A60423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56770" y="1145416"/>
                <a:ext cx="2377189" cy="276999"/>
              </a:xfrm>
              <a:prstGeom prst="rect">
                <a:avLst/>
              </a:prstGeom>
              <a:blipFill>
                <a:blip r:embed="rId3"/>
                <a:stretch>
                  <a:fillRect l="-1596" b="-3636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DCD4BA6-36D9-02FA-3F67-E6660D49C444}"/>
                  </a:ext>
                </a:extLst>
              </p:cNvPr>
              <p:cNvSpPr txBox="1"/>
              <p:nvPr/>
            </p:nvSpPr>
            <p:spPr bwMode="auto">
              <a:xfrm>
                <a:off x="2006086" y="734596"/>
                <a:ext cx="2149435" cy="27699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𝜓</m:t>
                      </m:r>
                      <m:d>
                        <m:dPr>
                          <m:ctrlP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𝜓</m:t>
                      </m:r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DCD4BA6-36D9-02FA-3F67-E6660D49C4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06086" y="734596"/>
                <a:ext cx="2149435" cy="276999"/>
              </a:xfrm>
              <a:prstGeom prst="rect">
                <a:avLst/>
              </a:prstGeom>
              <a:blipFill>
                <a:blip r:embed="rId4"/>
                <a:stretch>
                  <a:fillRect l="-2924" b="-3181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7371D98D-DBA8-3178-19B1-1E7D80D5C141}"/>
              </a:ext>
            </a:extLst>
          </p:cNvPr>
          <p:cNvSpPr txBox="1"/>
          <p:nvPr/>
        </p:nvSpPr>
        <p:spPr bwMode="auto">
          <a:xfrm>
            <a:off x="958013" y="304897"/>
            <a:ext cx="483428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雙全同粒子波函數有兩種可能：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34">
                <a:extLst>
                  <a:ext uri="{FF2B5EF4-FFF2-40B4-BE49-F238E27FC236}">
                    <a16:creationId xmlns:a16="http://schemas.microsoft.com/office/drawing/2014/main" id="{590A1A2D-6876-F02C-A719-9BBCD92A708B}"/>
                  </a:ext>
                </a:extLst>
              </p:cNvPr>
              <p:cNvSpPr txBox="1"/>
              <p:nvPr/>
            </p:nvSpPr>
            <p:spPr bwMode="auto">
              <a:xfrm>
                <a:off x="948806" y="1977602"/>
                <a:ext cx="6723149" cy="66460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34">
                <a:extLst>
                  <a:ext uri="{FF2B5EF4-FFF2-40B4-BE49-F238E27FC236}">
                    <a16:creationId xmlns:a16="http://schemas.microsoft.com/office/drawing/2014/main" id="{590A1A2D-6876-F02C-A719-9BBCD92A70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48806" y="1977602"/>
                <a:ext cx="6723149" cy="664606"/>
              </a:xfrm>
              <a:prstGeom prst="rect">
                <a:avLst/>
              </a:prstGeom>
              <a:blipFill>
                <a:blip r:embed="rId5"/>
                <a:stretch>
                  <a:fillRect b="-188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34">
                <a:extLst>
                  <a:ext uri="{FF2B5EF4-FFF2-40B4-BE49-F238E27FC236}">
                    <a16:creationId xmlns:a16="http://schemas.microsoft.com/office/drawing/2014/main" id="{113163F9-B3FA-2AD3-5B59-239733FE2164}"/>
                  </a:ext>
                </a:extLst>
              </p:cNvPr>
              <p:cNvSpPr txBox="1"/>
              <p:nvPr/>
            </p:nvSpPr>
            <p:spPr bwMode="auto">
              <a:xfrm>
                <a:off x="974298" y="3635157"/>
                <a:ext cx="6603757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1" name="文字方塊 34">
                <a:extLst>
                  <a:ext uri="{FF2B5EF4-FFF2-40B4-BE49-F238E27FC236}">
                    <a16:creationId xmlns:a16="http://schemas.microsoft.com/office/drawing/2014/main" id="{113163F9-B3FA-2AD3-5B59-239733FE21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4298" y="3635157"/>
                <a:ext cx="6603757" cy="369332"/>
              </a:xfrm>
              <a:prstGeom prst="rect">
                <a:avLst/>
              </a:prstGeom>
              <a:blipFill>
                <a:blip r:embed="rId6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34">
                <a:extLst>
                  <a:ext uri="{FF2B5EF4-FFF2-40B4-BE49-F238E27FC236}">
                    <a16:creationId xmlns:a16="http://schemas.microsoft.com/office/drawing/2014/main" id="{469E12D3-712F-DFA7-272B-A6FFF2BB5682}"/>
                  </a:ext>
                </a:extLst>
              </p:cNvPr>
              <p:cNvSpPr txBox="1"/>
              <p:nvPr/>
            </p:nvSpPr>
            <p:spPr bwMode="auto">
              <a:xfrm>
                <a:off x="958012" y="4221088"/>
                <a:ext cx="7395845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2" name="文字方塊 34">
                <a:extLst>
                  <a:ext uri="{FF2B5EF4-FFF2-40B4-BE49-F238E27FC236}">
                    <a16:creationId xmlns:a16="http://schemas.microsoft.com/office/drawing/2014/main" id="{469E12D3-712F-DFA7-272B-A6FFF2BB56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58012" y="4221088"/>
                <a:ext cx="7395845" cy="369332"/>
              </a:xfrm>
              <a:prstGeom prst="rect">
                <a:avLst/>
              </a:prstGeom>
              <a:blipFill>
                <a:blip r:embed="rId7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34">
                <a:extLst>
                  <a:ext uri="{FF2B5EF4-FFF2-40B4-BE49-F238E27FC236}">
                    <a16:creationId xmlns:a16="http://schemas.microsoft.com/office/drawing/2014/main" id="{EF0221B8-96C3-9765-2967-76343D05ECF6}"/>
                  </a:ext>
                </a:extLst>
              </p:cNvPr>
              <p:cNvSpPr txBox="1"/>
              <p:nvPr/>
            </p:nvSpPr>
            <p:spPr bwMode="auto">
              <a:xfrm>
                <a:off x="961991" y="4787258"/>
                <a:ext cx="4843488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3" name="文字方塊 34">
                <a:extLst>
                  <a:ext uri="{FF2B5EF4-FFF2-40B4-BE49-F238E27FC236}">
                    <a16:creationId xmlns:a16="http://schemas.microsoft.com/office/drawing/2014/main" id="{EF0221B8-96C3-9765-2967-76343D05EC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61991" y="4787258"/>
                <a:ext cx="4843488" cy="369332"/>
              </a:xfrm>
              <a:prstGeom prst="rect">
                <a:avLst/>
              </a:prstGeom>
              <a:blipFill>
                <a:blip r:embed="rId8"/>
                <a:stretch>
                  <a:fillRect b="-129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3007E207-ABA3-A126-6D56-855717A8AA1D}"/>
              </a:ext>
            </a:extLst>
          </p:cNvPr>
          <p:cNvSpPr txBox="1"/>
          <p:nvPr/>
        </p:nvSpPr>
        <p:spPr bwMode="auto">
          <a:xfrm>
            <a:off x="944479" y="5325210"/>
            <a:ext cx="70567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就是將所有可能互換形成的波函數都加起來，結果自然是對稱的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！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E7AC426-FC9A-F7C8-FEA8-EF17736DA161}"/>
                  </a:ext>
                </a:extLst>
              </p:cNvPr>
              <p:cNvSpPr txBox="1"/>
              <p:nvPr/>
            </p:nvSpPr>
            <p:spPr bwMode="auto">
              <a:xfrm>
                <a:off x="928232" y="2724994"/>
                <a:ext cx="821576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加上去的第二項，其實是原來波函數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1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↔2</m:t>
                    </m:r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互換，加上去，結果自然是對稱的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E7AC426-FC9A-F7C8-FEA8-EF17736DA1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28232" y="2724994"/>
                <a:ext cx="8215767" cy="369332"/>
              </a:xfrm>
              <a:prstGeom prst="rect">
                <a:avLst/>
              </a:prstGeom>
              <a:blipFill>
                <a:blip r:embed="rId9"/>
                <a:stretch>
                  <a:fillRect l="-463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C6F36197-8567-9B9B-820C-4F6601523758}"/>
              </a:ext>
            </a:extLst>
          </p:cNvPr>
          <p:cNvSpPr txBox="1"/>
          <p:nvPr/>
        </p:nvSpPr>
        <p:spPr bwMode="auto">
          <a:xfrm>
            <a:off x="914550" y="3157526"/>
            <a:ext cx="812194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這樣的方法很容易擴展到粒子數大於2的情況：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3078BF-8496-75AF-EB00-CB1EB7B0FCCF}"/>
              </a:ext>
            </a:extLst>
          </p:cNvPr>
          <p:cNvSpPr txBox="1"/>
          <p:nvPr/>
        </p:nvSpPr>
        <p:spPr bwMode="auto">
          <a:xfrm>
            <a:off x="934802" y="6244666"/>
            <a:ext cx="69263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這就稱為對稱化，波色子量子系統必定得選擇對稱化後的狀態。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92C551-777A-CF78-0669-F11D3C775984}"/>
              </a:ext>
            </a:extLst>
          </p:cNvPr>
          <p:cNvSpPr txBox="1"/>
          <p:nvPr/>
        </p:nvSpPr>
        <p:spPr bwMode="auto">
          <a:xfrm>
            <a:off x="934802" y="5800480"/>
            <a:ext cx="60022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驗證：任意兩個粒子互換，波函數是不變的！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34">
                <a:extLst>
                  <a:ext uri="{FF2B5EF4-FFF2-40B4-BE49-F238E27FC236}">
                    <a16:creationId xmlns:a16="http://schemas.microsoft.com/office/drawing/2014/main" id="{1F1E09C6-7092-7FE7-0C00-010F020627A9}"/>
                  </a:ext>
                </a:extLst>
              </p:cNvPr>
              <p:cNvSpPr txBox="1"/>
              <p:nvPr/>
            </p:nvSpPr>
            <p:spPr bwMode="auto">
              <a:xfrm>
                <a:off x="5750464" y="5803954"/>
                <a:ext cx="3131840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r>
                        <a:rPr lang="zh-TW" altLang="en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＝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7" name="文字方塊 34">
                <a:extLst>
                  <a:ext uri="{FF2B5EF4-FFF2-40B4-BE49-F238E27FC236}">
                    <a16:creationId xmlns:a16="http://schemas.microsoft.com/office/drawing/2014/main" id="{1F1E09C6-7092-7FE7-0C00-010F020627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50464" y="5803954"/>
                <a:ext cx="3131840" cy="369332"/>
              </a:xfrm>
              <a:prstGeom prst="rect">
                <a:avLst/>
              </a:prstGeom>
              <a:blipFill>
                <a:blip r:embed="rId10"/>
                <a:stretch>
                  <a:fillRect b="-1612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58510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/>
      <p:bldP spid="16" grpId="0"/>
      <p:bldP spid="3" grpId="0"/>
      <p:bldP spid="4" grpId="0"/>
      <p:bldP spid="17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0D0D906-A1DB-7558-7FA0-E249C73F469A}"/>
              </a:ext>
            </a:extLst>
          </p:cNvPr>
          <p:cNvSpPr txBox="1"/>
          <p:nvPr/>
        </p:nvSpPr>
        <p:spPr bwMode="auto">
          <a:xfrm>
            <a:off x="732578" y="373046"/>
            <a:ext cx="69263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要反對稱化也不難，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34">
                <a:extLst>
                  <a:ext uri="{FF2B5EF4-FFF2-40B4-BE49-F238E27FC236}">
                    <a16:creationId xmlns:a16="http://schemas.microsoft.com/office/drawing/2014/main" id="{F013E382-B34C-8E66-C955-8AC1E2152557}"/>
                  </a:ext>
                </a:extLst>
              </p:cNvPr>
              <p:cNvSpPr txBox="1"/>
              <p:nvPr/>
            </p:nvSpPr>
            <p:spPr bwMode="auto">
              <a:xfrm>
                <a:off x="828338" y="2192173"/>
                <a:ext cx="6364970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文字方塊 34">
                <a:extLst>
                  <a:ext uri="{FF2B5EF4-FFF2-40B4-BE49-F238E27FC236}">
                    <a16:creationId xmlns:a16="http://schemas.microsoft.com/office/drawing/2014/main" id="{F013E382-B34C-8E66-C955-8AC1E21525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8338" y="2192173"/>
                <a:ext cx="6364970" cy="369332"/>
              </a:xfrm>
              <a:prstGeom prst="rect">
                <a:avLst/>
              </a:prstGeom>
              <a:blipFill>
                <a:blip r:embed="rId2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34">
                <a:extLst>
                  <a:ext uri="{FF2B5EF4-FFF2-40B4-BE49-F238E27FC236}">
                    <a16:creationId xmlns:a16="http://schemas.microsoft.com/office/drawing/2014/main" id="{251CA65E-D9C0-5B28-D213-F11C7492CDAF}"/>
                  </a:ext>
                </a:extLst>
              </p:cNvPr>
              <p:cNvSpPr txBox="1"/>
              <p:nvPr/>
            </p:nvSpPr>
            <p:spPr bwMode="auto">
              <a:xfrm>
                <a:off x="812051" y="2778104"/>
                <a:ext cx="7395845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文字方塊 34">
                <a:extLst>
                  <a:ext uri="{FF2B5EF4-FFF2-40B4-BE49-F238E27FC236}">
                    <a16:creationId xmlns:a16="http://schemas.microsoft.com/office/drawing/2014/main" id="{251CA65E-D9C0-5B28-D213-F11C7492CD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12051" y="2778104"/>
                <a:ext cx="7395845" cy="369332"/>
              </a:xfrm>
              <a:prstGeom prst="rect">
                <a:avLst/>
              </a:prstGeom>
              <a:blipFill>
                <a:blip r:embed="rId3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34">
                <a:extLst>
                  <a:ext uri="{FF2B5EF4-FFF2-40B4-BE49-F238E27FC236}">
                    <a16:creationId xmlns:a16="http://schemas.microsoft.com/office/drawing/2014/main" id="{10AB84F1-EB77-7016-AD84-16782669858E}"/>
                  </a:ext>
                </a:extLst>
              </p:cNvPr>
              <p:cNvSpPr txBox="1"/>
              <p:nvPr/>
            </p:nvSpPr>
            <p:spPr bwMode="auto">
              <a:xfrm>
                <a:off x="816030" y="3344274"/>
                <a:ext cx="4843488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" name="文字方塊 34">
                <a:extLst>
                  <a:ext uri="{FF2B5EF4-FFF2-40B4-BE49-F238E27FC236}">
                    <a16:creationId xmlns:a16="http://schemas.microsoft.com/office/drawing/2014/main" id="{10AB84F1-EB77-7016-AD84-1678266985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16030" y="3344274"/>
                <a:ext cx="4843488" cy="369332"/>
              </a:xfrm>
              <a:prstGeom prst="rect">
                <a:avLst/>
              </a:prstGeom>
              <a:blipFill>
                <a:blip r:embed="rId4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214C7591-E377-4006-8222-2A823412C27B}"/>
              </a:ext>
            </a:extLst>
          </p:cNvPr>
          <p:cNvSpPr txBox="1"/>
          <p:nvPr/>
        </p:nvSpPr>
        <p:spPr bwMode="auto">
          <a:xfrm>
            <a:off x="749455" y="3933056"/>
            <a:ext cx="60022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驗證：任意兩個粒子互換，波函數變號！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字方塊 34">
                <a:extLst>
                  <a:ext uri="{FF2B5EF4-FFF2-40B4-BE49-F238E27FC236}">
                    <a16:creationId xmlns:a16="http://schemas.microsoft.com/office/drawing/2014/main" id="{6591FD5A-2A63-A564-F099-B0EF861E955C}"/>
                  </a:ext>
                </a:extLst>
              </p:cNvPr>
              <p:cNvSpPr txBox="1"/>
              <p:nvPr/>
            </p:nvSpPr>
            <p:spPr bwMode="auto">
              <a:xfrm>
                <a:off x="5076056" y="3933056"/>
                <a:ext cx="3316284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r>
                        <a:rPr lang="zh-TW" altLang="en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＝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0" name="文字方塊 34">
                <a:extLst>
                  <a:ext uri="{FF2B5EF4-FFF2-40B4-BE49-F238E27FC236}">
                    <a16:creationId xmlns:a16="http://schemas.microsoft.com/office/drawing/2014/main" id="{6591FD5A-2A63-A564-F099-B0EF861E95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76056" y="3933056"/>
                <a:ext cx="3316284" cy="369332"/>
              </a:xfrm>
              <a:prstGeom prst="rect">
                <a:avLst/>
              </a:prstGeom>
              <a:blipFill>
                <a:blip r:embed="rId5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DA8096C5-46F4-758F-37F2-3C30C4F25351}"/>
              </a:ext>
            </a:extLst>
          </p:cNvPr>
          <p:cNvSpPr txBox="1"/>
          <p:nvPr/>
        </p:nvSpPr>
        <p:spPr bwMode="auto">
          <a:xfrm>
            <a:off x="749455" y="5898024"/>
            <a:ext cx="745844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但這樣的符號比較複雜，原則上可行，粒子多了就很難用。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D5BD450-DA44-0BAD-4118-5D8F94FDB4DC}"/>
              </a:ext>
            </a:extLst>
          </p:cNvPr>
          <p:cNvSpPr txBox="1"/>
          <p:nvPr/>
        </p:nvSpPr>
        <p:spPr bwMode="auto">
          <a:xfrm>
            <a:off x="751660" y="4410472"/>
            <a:ext cx="69263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稱為反對稱化，費米子量子系統必定得選擇反對稱化後的狀態。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0A2059B-482E-D2C9-4B36-36EB4CB6556C}"/>
              </a:ext>
            </a:extLst>
          </p:cNvPr>
          <p:cNvSpPr txBox="1"/>
          <p:nvPr/>
        </p:nvSpPr>
        <p:spPr bwMode="auto">
          <a:xfrm>
            <a:off x="732578" y="4887888"/>
            <a:ext cx="72000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很容易看出來若有兩個粒子的狀態相同，反對稱化後就會為零。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74BB239-1CEF-6482-380E-6070A3BF5E2F}"/>
              </a:ext>
            </a:extLst>
          </p:cNvPr>
          <p:cNvSpPr txBox="1"/>
          <p:nvPr/>
        </p:nvSpPr>
        <p:spPr bwMode="auto">
          <a:xfrm>
            <a:off x="749455" y="5392956"/>
            <a:ext cx="29385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這就是不相容原理的源頭。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34">
                <a:extLst>
                  <a:ext uri="{FF2B5EF4-FFF2-40B4-BE49-F238E27FC236}">
                    <a16:creationId xmlns:a16="http://schemas.microsoft.com/office/drawing/2014/main" id="{7D3D38B1-9C0E-5356-AE69-18F0FF601FD3}"/>
                  </a:ext>
                </a:extLst>
              </p:cNvPr>
              <p:cNvSpPr txBox="1"/>
              <p:nvPr/>
            </p:nvSpPr>
            <p:spPr bwMode="auto">
              <a:xfrm>
                <a:off x="810095" y="863392"/>
                <a:ext cx="6723149" cy="66460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34">
                <a:extLst>
                  <a:ext uri="{FF2B5EF4-FFF2-40B4-BE49-F238E27FC236}">
                    <a16:creationId xmlns:a16="http://schemas.microsoft.com/office/drawing/2014/main" id="{7D3D38B1-9C0E-5356-AE69-18F0FF601F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10095" y="863392"/>
                <a:ext cx="6723149" cy="66460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942BAD58-0311-6713-D4F9-256434CD20FF}"/>
              </a:ext>
            </a:extLst>
          </p:cNvPr>
          <p:cNvSpPr txBox="1"/>
          <p:nvPr/>
        </p:nvSpPr>
        <p:spPr bwMode="auto">
          <a:xfrm>
            <a:off x="751055" y="1687105"/>
            <a:ext cx="812194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推廣到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到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個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粒子的情況：</a:t>
            </a:r>
          </a:p>
        </p:txBody>
      </p:sp>
    </p:spTree>
    <p:extLst>
      <p:ext uri="{BB962C8B-B14F-4D97-AF65-F5344CB8AC3E}">
        <p14:creationId xmlns:p14="http://schemas.microsoft.com/office/powerpoint/2010/main" val="198012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29" grpId="0"/>
      <p:bldP spid="30" grpId="0" animBg="1"/>
      <p:bldP spid="31" grpId="0"/>
      <p:bldP spid="32" grpId="0"/>
      <p:bldP spid="33" grpId="0"/>
      <p:bldP spid="34" grpId="0"/>
      <p:bldP spid="3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5" name="Picture 4" descr="42bio3">
            <a:extLst>
              <a:ext uri="{FF2B5EF4-FFF2-40B4-BE49-F238E27FC236}">
                <a16:creationId xmlns:a16="http://schemas.microsoft.com/office/drawing/2014/main" id="{95554FE1-4F03-1545-8B57-85FC2933AD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33375"/>
            <a:ext cx="2227262" cy="324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Text Box 6">
            <a:extLst>
              <a:ext uri="{FF2B5EF4-FFF2-40B4-BE49-F238E27FC236}">
                <a16:creationId xmlns:a16="http://schemas.microsoft.com/office/drawing/2014/main" id="{E1A34B21-C3CB-1A47-8D85-1C789F1E9B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6143" y="5174473"/>
            <a:ext cx="43211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1800" dirty="0"/>
              <a:t>Pauli Exclusion Principle (1925)</a:t>
            </a:r>
            <a:endParaRPr lang="zh-TW" altLang="en-US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487" name="Text Box 7">
                <a:extLst>
                  <a:ext uri="{FF2B5EF4-FFF2-40B4-BE49-F238E27FC236}">
                    <a16:creationId xmlns:a16="http://schemas.microsoft.com/office/drawing/2014/main" id="{8729F810-10E1-7142-AEE4-602DD440337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36143" y="3096712"/>
                <a:ext cx="4536578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TW" altLang="en-US" sz="1800" dirty="0"/>
                  <a:t>若兩電子存於同一態</a:t>
                </a:r>
                <a14:m>
                  <m:oMath xmlns:m="http://schemas.openxmlformats.org/officeDocument/2006/math">
                    <m:r>
                      <a:rPr lang="el-GR" altLang="zh-TW" sz="18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𝜙</m:t>
                    </m:r>
                  </m:oMath>
                </a14:m>
                <a:r>
                  <a:rPr lang="zh-TW" altLang="el-GR" sz="1800" dirty="0">
                    <a:cs typeface="Times New Roman" panose="02020603050405020304" pitchFamily="18" charset="0"/>
                  </a:rPr>
                  <a:t>，</a:t>
                </a:r>
              </a:p>
            </p:txBody>
          </p:sp>
        </mc:Choice>
        <mc:Fallback xmlns="">
          <p:sp>
            <p:nvSpPr>
              <p:cNvPr id="20487" name="Text Box 7">
                <a:extLst>
                  <a:ext uri="{FF2B5EF4-FFF2-40B4-BE49-F238E27FC236}">
                    <a16:creationId xmlns:a16="http://schemas.microsoft.com/office/drawing/2014/main" id="{8729F810-10E1-7142-AEE4-602DD44033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36143" y="3096712"/>
                <a:ext cx="4536578" cy="369332"/>
              </a:xfrm>
              <a:prstGeom prst="rect">
                <a:avLst/>
              </a:prstGeom>
              <a:blipFill>
                <a:blip r:embed="rId3"/>
                <a:stretch>
                  <a:fillRect l="-1117" t="-6452" b="-1935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488" name="Text Box 10">
            <a:extLst>
              <a:ext uri="{FF2B5EF4-FFF2-40B4-BE49-F238E27FC236}">
                <a16:creationId xmlns:a16="http://schemas.microsoft.com/office/drawing/2014/main" id="{ABC996ED-2889-E44F-B211-DBA9309C11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61" y="4595816"/>
            <a:ext cx="3760379" cy="396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2000" dirty="0"/>
              <a:t>任兩電子不能存於同一量子態！</a:t>
            </a:r>
          </a:p>
        </p:txBody>
      </p:sp>
      <p:pic>
        <p:nvPicPr>
          <p:cNvPr id="20489" name="Picture 11" descr="42p1371">
            <a:extLst>
              <a:ext uri="{FF2B5EF4-FFF2-40B4-BE49-F238E27FC236}">
                <a16:creationId xmlns:a16="http://schemas.microsoft.com/office/drawing/2014/main" id="{3BAB08AB-7754-EB49-979C-DBC9A4BA3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500438"/>
            <a:ext cx="2587625" cy="309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A1CC285-5A35-F137-C06D-5B79F44C9851}"/>
                  </a:ext>
                </a:extLst>
              </p:cNvPr>
              <p:cNvSpPr txBox="1"/>
              <p:nvPr/>
            </p:nvSpPr>
            <p:spPr bwMode="auto">
              <a:xfrm>
                <a:off x="3002683" y="2728821"/>
                <a:ext cx="2377189" cy="27699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𝜓</m:t>
                      </m:r>
                      <m:d>
                        <m:dPr>
                          <m:ctrlP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=−</m:t>
                      </m:r>
                      <m:r>
                        <a:rPr lang="en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𝜓</m:t>
                      </m:r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A1CC285-5A35-F137-C06D-5B79F44C98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02683" y="2728821"/>
                <a:ext cx="2377189" cy="276999"/>
              </a:xfrm>
              <a:prstGeom prst="rect">
                <a:avLst/>
              </a:prstGeom>
              <a:blipFill>
                <a:blip r:embed="rId5"/>
                <a:stretch>
                  <a:fillRect l="-1596" b="-3636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CF434F52-E8F5-4F7E-A6D6-DBA54DC15CD1}"/>
              </a:ext>
            </a:extLst>
          </p:cNvPr>
          <p:cNvSpPr txBox="1"/>
          <p:nvPr/>
        </p:nvSpPr>
        <p:spPr bwMode="auto">
          <a:xfrm>
            <a:off x="3856136" y="4044701"/>
            <a:ext cx="16383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l-GR" sz="1800" dirty="0">
                <a:cs typeface="Times New Roman" panose="02020603050405020304" pitchFamily="18" charset="0"/>
              </a:rPr>
              <a:t>則波函數為零</a:t>
            </a:r>
            <a:endParaRPr lang="en-TW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54C2A99-2505-E7A0-9C27-A1762CC17D2F}"/>
                  </a:ext>
                </a:extLst>
              </p:cNvPr>
              <p:cNvSpPr txBox="1"/>
              <p:nvPr/>
            </p:nvSpPr>
            <p:spPr bwMode="auto">
              <a:xfrm>
                <a:off x="3007580" y="3575050"/>
                <a:ext cx="5547207" cy="2769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𝜓</m:t>
                      </m:r>
                      <m:d>
                        <m:dPr>
                          <m:ctrlP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𝑐</m:t>
                      </m:r>
                      <m:r>
                        <a:rPr lang="el-GR" altLang="zh-TW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𝜙</m:t>
                      </m:r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l-GR" altLang="zh-TW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𝜙</m:t>
                      </m:r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=−</m:t>
                      </m:r>
                      <m:r>
                        <a:rPr lang="en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𝜓</m:t>
                      </m:r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𝑐</m:t>
                      </m:r>
                      <m:r>
                        <a:rPr lang="el-GR" altLang="zh-TW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𝜙</m:t>
                      </m:r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l-GR" altLang="zh-TW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𝜙</m:t>
                      </m:r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54C2A99-2505-E7A0-9C27-A1762CC17D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07580" y="3575050"/>
                <a:ext cx="5547207" cy="276999"/>
              </a:xfrm>
              <a:prstGeom prst="rect">
                <a:avLst/>
              </a:prstGeom>
              <a:blipFill>
                <a:blip r:embed="rId6"/>
                <a:stretch>
                  <a:fillRect l="-1598" b="-3043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E391F93-9EAE-DEFD-0F92-9656CE758F9A}"/>
                  </a:ext>
                </a:extLst>
              </p:cNvPr>
              <p:cNvSpPr txBox="1"/>
              <p:nvPr/>
            </p:nvSpPr>
            <p:spPr bwMode="auto">
              <a:xfrm>
                <a:off x="3007579" y="4090868"/>
                <a:ext cx="720725" cy="2769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𝑐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=0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E391F93-9EAE-DEFD-0F92-9656CE758F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07579" y="4090868"/>
                <a:ext cx="720725" cy="276999"/>
              </a:xfrm>
              <a:prstGeom prst="rect">
                <a:avLst/>
              </a:prstGeom>
              <a:blipFill>
                <a:blip r:embed="rId7"/>
                <a:stretch>
                  <a:fillRect b="-434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C39C711D-1E32-03AC-EB24-C205A3AE5B6E}"/>
              </a:ext>
            </a:extLst>
          </p:cNvPr>
          <p:cNvSpPr txBox="1"/>
          <p:nvPr/>
        </p:nvSpPr>
        <p:spPr bwMode="auto">
          <a:xfrm>
            <a:off x="2911475" y="2314043"/>
            <a:ext cx="662675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將兩個電子互換時，包力假設波函數大小相等，但多一負號。</a:t>
            </a:r>
          </a:p>
        </p:txBody>
      </p:sp>
    </p:spTree>
    <p:extLst>
      <p:ext uri="{BB962C8B-B14F-4D97-AF65-F5344CB8AC3E}">
        <p14:creationId xmlns:p14="http://schemas.microsoft.com/office/powerpoint/2010/main" val="292521302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F81090-49B6-87B7-70D5-FDC0F5FDFE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4094" y="0"/>
            <a:ext cx="53158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67946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B95D53-50D7-1ABA-5FF1-A8A7BB8E7E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00"/>
          <a:stretch/>
        </p:blipFill>
        <p:spPr>
          <a:xfrm>
            <a:off x="1475656" y="142435"/>
            <a:ext cx="6192688" cy="657312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54A664C-2A92-6875-A5C1-D53304EC46F2}"/>
              </a:ext>
            </a:extLst>
          </p:cNvPr>
          <p:cNvSpPr/>
          <p:nvPr/>
        </p:nvSpPr>
        <p:spPr>
          <a:xfrm>
            <a:off x="1475656" y="2636912"/>
            <a:ext cx="6192688" cy="10081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34112669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10">
                <a:extLst>
                  <a:ext uri="{FF2B5EF4-FFF2-40B4-BE49-F238E27FC236}">
                    <a16:creationId xmlns:a16="http://schemas.microsoft.com/office/drawing/2014/main" id="{2C3ABC70-9735-9879-82AA-18A2F117E127}"/>
                  </a:ext>
                </a:extLst>
              </p:cNvPr>
              <p:cNvSpPr txBox="1"/>
              <p:nvPr/>
            </p:nvSpPr>
            <p:spPr bwMode="auto">
              <a:xfrm>
                <a:off x="930413" y="3241590"/>
                <a:ext cx="5886547" cy="71731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𝑣𝑤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𝑤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𝑣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𝑢𝑣𝑤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10">
                <a:extLst>
                  <a:ext uri="{FF2B5EF4-FFF2-40B4-BE49-F238E27FC236}">
                    <a16:creationId xmlns:a16="http://schemas.microsoft.com/office/drawing/2014/main" id="{2C3ABC70-9735-9879-82AA-18A2F117E1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30413" y="3241590"/>
                <a:ext cx="5886547" cy="717312"/>
              </a:xfrm>
              <a:prstGeom prst="rect">
                <a:avLst/>
              </a:prstGeom>
              <a:blipFill>
                <a:blip r:embed="rId2"/>
                <a:stretch>
                  <a:fillRect b="-175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56" name="Text Box 10"/>
          <p:cNvSpPr txBox="1">
            <a:spLocks noChangeArrowheads="1"/>
          </p:cNvSpPr>
          <p:nvPr/>
        </p:nvSpPr>
        <p:spPr bwMode="auto">
          <a:xfrm>
            <a:off x="845709" y="2093080"/>
            <a:ext cx="50784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嘗試將波函數分解為三個變數個別函數的乘積：</a:t>
            </a:r>
          </a:p>
        </p:txBody>
      </p:sp>
      <p:pic>
        <p:nvPicPr>
          <p:cNvPr id="2060" name="Picture 2" descr="D:\Dropbox\Documents\課程\YoungTextBook\Images\Chapter41\A_Images\A_Figures_and_Photos\41_01_Figure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470" y="75410"/>
            <a:ext cx="2448446" cy="2034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文字方塊 15"/>
          <p:cNvSpPr txBox="1">
            <a:spLocks noChangeArrowheads="1"/>
          </p:cNvSpPr>
          <p:nvPr/>
        </p:nvSpPr>
        <p:spPr bwMode="auto">
          <a:xfrm>
            <a:off x="3899061" y="5062011"/>
            <a:ext cx="4248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/>
            <a:r>
              <a:rPr lang="zh-TW" altLang="en-US" dirty="0">
                <a:latin typeface="Times New Roman" charset="0"/>
                <a:cs typeface="Times New Roman" charset="0"/>
              </a:rPr>
              <a:t>三維</a:t>
            </a:r>
            <a:r>
              <a:rPr lang="en-US" altLang="zh-TW" dirty="0">
                <a:latin typeface="Times New Roman" charset="0"/>
                <a:cs typeface="Times New Roman" charset="0"/>
              </a:rPr>
              <a:t>Box</a:t>
            </a:r>
            <a:r>
              <a:rPr lang="zh-TW" altLang="en-US" dirty="0">
                <a:latin typeface="Times New Roman" charset="0"/>
                <a:cs typeface="Times New Roman" charset="0"/>
              </a:rPr>
              <a:t>簡化為三個一維</a:t>
            </a:r>
            <a:r>
              <a:rPr lang="en-US" altLang="zh-TW" dirty="0">
                <a:latin typeface="Times New Roman" charset="0"/>
                <a:cs typeface="Times New Roman" charset="0"/>
              </a:rPr>
              <a:t>Box</a:t>
            </a:r>
            <a:r>
              <a:rPr lang="zh-TW" altLang="en-US" dirty="0">
                <a:latin typeface="Times New Roman" charset="0"/>
                <a:cs typeface="Times New Roman" charset="0"/>
              </a:rPr>
              <a:t>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10">
                <a:extLst>
                  <a:ext uri="{FF2B5EF4-FFF2-40B4-BE49-F238E27FC236}">
                    <a16:creationId xmlns:a16="http://schemas.microsoft.com/office/drawing/2014/main" id="{F13AD06C-24E7-3C35-5682-420635683A80}"/>
                  </a:ext>
                </a:extLst>
              </p:cNvPr>
              <p:cNvSpPr txBox="1"/>
              <p:nvPr/>
            </p:nvSpPr>
            <p:spPr bwMode="auto">
              <a:xfrm>
                <a:off x="3479027" y="745008"/>
                <a:ext cx="5383460" cy="72032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𝐸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𝐸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𝐸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𝑧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𝐸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文字方塊 10">
                <a:extLst>
                  <a:ext uri="{FF2B5EF4-FFF2-40B4-BE49-F238E27FC236}">
                    <a16:creationId xmlns:a16="http://schemas.microsoft.com/office/drawing/2014/main" id="{F13AD06C-24E7-3C35-5682-420635683A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79027" y="745008"/>
                <a:ext cx="5383460" cy="720325"/>
              </a:xfrm>
              <a:prstGeom prst="rect">
                <a:avLst/>
              </a:prstGeom>
              <a:blipFill>
                <a:blip r:embed="rId4"/>
                <a:stretch>
                  <a:fillRect b="-172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14">
                <a:extLst>
                  <a:ext uri="{FF2B5EF4-FFF2-40B4-BE49-F238E27FC236}">
                    <a16:creationId xmlns:a16="http://schemas.microsoft.com/office/drawing/2014/main" id="{3A13BD02-763B-9916-75F5-95755FE9B5BA}"/>
                  </a:ext>
                </a:extLst>
              </p:cNvPr>
              <p:cNvSpPr txBox="1"/>
              <p:nvPr/>
            </p:nvSpPr>
            <p:spPr bwMode="auto">
              <a:xfrm>
                <a:off x="936470" y="2473636"/>
                <a:ext cx="3478661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𝑢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𝑣</m:t>
                      </m:r>
                      <m:d>
                        <m:dPr>
                          <m:ctrlPr>
                            <a:rPr lang="el-GR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𝑦</m:t>
                          </m:r>
                        </m:e>
                      </m:d>
                      <m:r>
                        <a:rPr lang="el-GR" altLang="zh-TW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𝑤</m:t>
                      </m:r>
                      <m:d>
                        <m:dPr>
                          <m:ctrlPr>
                            <a:rPr lang="el-GR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𝑧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14">
                <a:extLst>
                  <a:ext uri="{FF2B5EF4-FFF2-40B4-BE49-F238E27FC236}">
                    <a16:creationId xmlns:a16="http://schemas.microsoft.com/office/drawing/2014/main" id="{3A13BD02-763B-9916-75F5-95755FE9B5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36470" y="2473636"/>
                <a:ext cx="3478661" cy="369332"/>
              </a:xfrm>
              <a:prstGeom prst="rect">
                <a:avLst/>
              </a:prstGeom>
              <a:blipFill>
                <a:blip r:embed="rId5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0">
                <a:extLst>
                  <a:ext uri="{FF2B5EF4-FFF2-40B4-BE49-F238E27FC236}">
                    <a16:creationId xmlns:a16="http://schemas.microsoft.com/office/drawing/2014/main" id="{5E4AC693-B7BF-C31B-C0E4-EF5F68425C00}"/>
                  </a:ext>
                </a:extLst>
              </p:cNvPr>
              <p:cNvSpPr txBox="1"/>
              <p:nvPr/>
            </p:nvSpPr>
            <p:spPr bwMode="auto">
              <a:xfrm>
                <a:off x="1122123" y="3241590"/>
                <a:ext cx="5925212" cy="71731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den>
                          </m:f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den>
                          </m:f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den>
                          </m:f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10">
                <a:extLst>
                  <a:ext uri="{FF2B5EF4-FFF2-40B4-BE49-F238E27FC236}">
                    <a16:creationId xmlns:a16="http://schemas.microsoft.com/office/drawing/2014/main" id="{5E4AC693-B7BF-C31B-C0E4-EF5F68425C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22123" y="3241590"/>
                <a:ext cx="5925212" cy="717312"/>
              </a:xfrm>
              <a:prstGeom prst="rect">
                <a:avLst/>
              </a:prstGeom>
              <a:blipFill>
                <a:blip r:embed="rId6"/>
                <a:stretch>
                  <a:fillRect b="-175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31FF4EF-89B0-9F27-263E-93AC2C91229B}"/>
                  </a:ext>
                </a:extLst>
              </p:cNvPr>
              <p:cNvSpPr txBox="1"/>
              <p:nvPr/>
            </p:nvSpPr>
            <p:spPr bwMode="auto">
              <a:xfrm>
                <a:off x="917561" y="3941765"/>
                <a:ext cx="609928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括號內分別只是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,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𝑦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,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𝑧</m:t>
                    </m:r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的函數，相加後為常數的唯一可能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  <a:endParaRPr lang="en-US" b="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31FF4EF-89B0-9F27-263E-93AC2C9122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17561" y="3941765"/>
                <a:ext cx="6099286" cy="369332"/>
              </a:xfrm>
              <a:prstGeom prst="rect">
                <a:avLst/>
              </a:prstGeom>
              <a:blipFill>
                <a:blip r:embed="rId7"/>
                <a:stretch>
                  <a:fillRect l="-832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35F7C33-1A80-7430-9744-18912BA18D9E}"/>
                  </a:ext>
                </a:extLst>
              </p:cNvPr>
              <p:cNvSpPr txBox="1"/>
              <p:nvPr/>
            </p:nvSpPr>
            <p:spPr bwMode="auto">
              <a:xfrm>
                <a:off x="3923928" y="4653136"/>
                <a:ext cx="2099208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𝐸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35F7C33-1A80-7430-9744-18912BA18D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23928" y="4653136"/>
                <a:ext cx="2099208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4D8CC0C-30BB-4797-1F09-C1F8ACF109FD}"/>
                  </a:ext>
                </a:extLst>
              </p:cNvPr>
              <p:cNvSpPr txBox="1"/>
              <p:nvPr/>
            </p:nvSpPr>
            <p:spPr bwMode="auto">
              <a:xfrm>
                <a:off x="897414" y="4653136"/>
                <a:ext cx="2090412" cy="64812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4D8CC0C-30BB-4797-1F09-C1F8ACF109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97414" y="4653136"/>
                <a:ext cx="2090412" cy="648126"/>
              </a:xfrm>
              <a:prstGeom prst="rect">
                <a:avLst/>
              </a:prstGeom>
              <a:blipFill>
                <a:blip r:embed="rId9"/>
                <a:stretch>
                  <a:fillRect b="-576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2870618-01E8-D355-C58B-74B54B9DAD88}"/>
                  </a:ext>
                </a:extLst>
              </p:cNvPr>
              <p:cNvSpPr txBox="1"/>
              <p:nvPr/>
            </p:nvSpPr>
            <p:spPr bwMode="auto">
              <a:xfrm>
                <a:off x="897414" y="5301262"/>
                <a:ext cx="2090412" cy="695447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𝑣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2870618-01E8-D355-C58B-74B54B9DAD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97414" y="5301262"/>
                <a:ext cx="2090412" cy="695447"/>
              </a:xfrm>
              <a:prstGeom prst="rect">
                <a:avLst/>
              </a:prstGeom>
              <a:blipFill>
                <a:blip r:embed="rId10"/>
                <a:stretch>
                  <a:fillRect b="-357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1120813-D151-422B-3462-58C73018603E}"/>
                  </a:ext>
                </a:extLst>
              </p:cNvPr>
              <p:cNvSpPr txBox="1"/>
              <p:nvPr/>
            </p:nvSpPr>
            <p:spPr bwMode="auto">
              <a:xfrm>
                <a:off x="897413" y="5996709"/>
                <a:ext cx="2090412" cy="64812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𝑤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1120813-D151-422B-3462-58C7301860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97413" y="5996709"/>
                <a:ext cx="2090412" cy="648126"/>
              </a:xfrm>
              <a:prstGeom prst="rect">
                <a:avLst/>
              </a:prstGeom>
              <a:blipFill>
                <a:blip r:embed="rId11"/>
                <a:stretch>
                  <a:fillRect b="-384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 Box 10">
                <a:extLst>
                  <a:ext uri="{FF2B5EF4-FFF2-40B4-BE49-F238E27FC236}">
                    <a16:creationId xmlns:a16="http://schemas.microsoft.com/office/drawing/2014/main" id="{1E97DCF1-A477-33B9-FC0A-68C2B0CBA3F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45709" y="2885321"/>
                <a:ext cx="5078413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  <a:cs typeface="新細明體" charset="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/>
                  <a:t>代入定態方程式後，再除以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zh-TW" altLang="en-US" dirty="0"/>
                  <a:t>：</a:t>
                </a:r>
              </a:p>
            </p:txBody>
          </p:sp>
        </mc:Choice>
        <mc:Fallback xmlns="">
          <p:sp>
            <p:nvSpPr>
              <p:cNvPr id="17" name="Text Box 10">
                <a:extLst>
                  <a:ext uri="{FF2B5EF4-FFF2-40B4-BE49-F238E27FC236}">
                    <a16:creationId xmlns:a16="http://schemas.microsoft.com/office/drawing/2014/main" id="{1E97DCF1-A477-33B9-FC0A-68C2B0CBA3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45709" y="2885321"/>
                <a:ext cx="5078413" cy="369332"/>
              </a:xfrm>
              <a:prstGeom prst="rect">
                <a:avLst/>
              </a:prstGeom>
              <a:blipFill>
                <a:blip r:embed="rId12"/>
                <a:stretch>
                  <a:fillRect l="-998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文字方塊 3">
            <a:extLst>
              <a:ext uri="{FF2B5EF4-FFF2-40B4-BE49-F238E27FC236}">
                <a16:creationId xmlns:a16="http://schemas.microsoft.com/office/drawing/2014/main" id="{8FB01F10-1413-0E01-41AC-B65157DB90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5676" y="305965"/>
            <a:ext cx="484073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/>
            <a:r>
              <a:rPr lang="en-US" altLang="zh-TW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3</a:t>
            </a:r>
            <a:r>
              <a:rPr lang="zh-TW" altLang="en-US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維箱子</a:t>
            </a:r>
            <a:r>
              <a:rPr lang="en-US" altLang="zh-TW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Box</a:t>
            </a:r>
            <a:r>
              <a:rPr lang="zh-TW" altLang="en-US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內自由空間的電子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C86A836-5CD7-BFC8-AC09-3764D56903ED}"/>
                  </a:ext>
                </a:extLst>
              </p:cNvPr>
              <p:cNvSpPr txBox="1"/>
              <p:nvPr/>
            </p:nvSpPr>
            <p:spPr bwMode="auto">
              <a:xfrm>
                <a:off x="917561" y="4294057"/>
                <a:ext cx="639045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括號內都是常數，訂為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,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,</m:t>
                    </m:r>
                    <m:r>
                      <a:rPr lang="en-US" altLang="zh-TW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TW" dirty="0"/>
                  <a:t>。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C86A836-5CD7-BFC8-AC09-3764D56903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17561" y="4294057"/>
                <a:ext cx="6390456" cy="369332"/>
              </a:xfrm>
              <a:prstGeom prst="rect">
                <a:avLst/>
              </a:prstGeom>
              <a:blipFill>
                <a:blip r:embed="rId13"/>
                <a:stretch>
                  <a:fillRect l="-794" t="-3226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59410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056" grpId="0"/>
      <p:bldP spid="16" grpId="0"/>
      <p:bldP spid="6" grpId="0" animBg="1"/>
      <p:bldP spid="2" grpId="0" animBg="1"/>
      <p:bldP spid="7" grpId="0"/>
      <p:bldP spid="9" grpId="0" animBg="1"/>
      <p:bldP spid="12" grpId="0" animBg="1"/>
      <p:bldP spid="13" grpId="0" animBg="1"/>
      <p:bldP spid="14" grpId="0" animBg="1"/>
      <p:bldP spid="17" grpId="0"/>
      <p:bldP spid="15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C0FA3C6C-F4D1-C33B-DB7F-4D589F97E2AF}"/>
              </a:ext>
            </a:extLst>
          </p:cNvPr>
          <p:cNvSpPr/>
          <p:nvPr/>
        </p:nvSpPr>
        <p:spPr>
          <a:xfrm>
            <a:off x="1265179" y="2709776"/>
            <a:ext cx="375774" cy="1584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9F0E9E0-B1AD-335A-9AC3-97E3F3A1AC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3100" b="9050"/>
          <a:stretch/>
        </p:blipFill>
        <p:spPr>
          <a:xfrm>
            <a:off x="827584" y="760332"/>
            <a:ext cx="7108328" cy="15841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370159C-3B66-F348-3B50-C24A52F34771}"/>
                  </a:ext>
                </a:extLst>
              </p:cNvPr>
              <p:cNvSpPr txBox="1"/>
              <p:nvPr/>
            </p:nvSpPr>
            <p:spPr bwMode="auto">
              <a:xfrm>
                <a:off x="1234946" y="1696436"/>
                <a:ext cx="361829" cy="2769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𝐴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370159C-3B66-F348-3B50-C24A52F347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34946" y="1696436"/>
                <a:ext cx="361829" cy="276999"/>
              </a:xfrm>
              <a:prstGeom prst="rect">
                <a:avLst/>
              </a:prstGeom>
              <a:blipFill>
                <a:blip r:embed="rId3"/>
                <a:stretch>
                  <a:fillRect l="-103448" t="-160870" r="-82759" b="-23478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646CD3E-078D-1206-F70A-B9F11852CF9F}"/>
                  </a:ext>
                </a:extLst>
              </p:cNvPr>
              <p:cNvSpPr txBox="1"/>
              <p:nvPr/>
            </p:nvSpPr>
            <p:spPr bwMode="auto">
              <a:xfrm>
                <a:off x="1238503" y="1325363"/>
                <a:ext cx="372217" cy="2769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𝐵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646CD3E-078D-1206-F70A-B9F11852CF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38503" y="1325363"/>
                <a:ext cx="372217" cy="276999"/>
              </a:xfrm>
              <a:prstGeom prst="rect">
                <a:avLst/>
              </a:prstGeom>
              <a:blipFill>
                <a:blip r:embed="rId4"/>
                <a:stretch>
                  <a:fillRect l="-100000" t="-160870" r="-80000" b="-23043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D11CE73-4A07-D0BA-0F29-CE6D10243330}"/>
                  </a:ext>
                </a:extLst>
              </p:cNvPr>
              <p:cNvSpPr txBox="1"/>
              <p:nvPr/>
            </p:nvSpPr>
            <p:spPr bwMode="auto">
              <a:xfrm>
                <a:off x="1234946" y="954290"/>
                <a:ext cx="361701" cy="2769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𝐶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D11CE73-4A07-D0BA-0F29-CE6D102433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34946" y="954290"/>
                <a:ext cx="361701" cy="276999"/>
              </a:xfrm>
              <a:prstGeom prst="rect">
                <a:avLst/>
              </a:prstGeom>
              <a:blipFill>
                <a:blip r:embed="rId5"/>
                <a:stretch>
                  <a:fillRect l="-103448" t="-168182" r="-82759" b="-2454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6EAF51FD-D22A-6B18-33A0-9C637B866FF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9637" t="73100" r="36181" b="9050"/>
          <a:stretch/>
        </p:blipFill>
        <p:spPr>
          <a:xfrm>
            <a:off x="1591752" y="2709776"/>
            <a:ext cx="1008076" cy="15841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695F9B0-0006-05F3-990F-56190BE50659}"/>
                  </a:ext>
                </a:extLst>
              </p:cNvPr>
              <p:cNvSpPr txBox="1"/>
              <p:nvPr/>
            </p:nvSpPr>
            <p:spPr bwMode="auto">
              <a:xfrm>
                <a:off x="1265179" y="3667946"/>
                <a:ext cx="361829" cy="2769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𝐴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695F9B0-0006-05F3-990F-56190BE506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65179" y="3667946"/>
                <a:ext cx="361829" cy="276999"/>
              </a:xfrm>
              <a:prstGeom prst="rect">
                <a:avLst/>
              </a:prstGeom>
              <a:blipFill>
                <a:blip r:embed="rId7"/>
                <a:stretch>
                  <a:fillRect l="-100000" t="-156522" r="-76667" b="-23478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AE33DDB-6288-72C4-ED9D-31A409FEB6E7}"/>
                  </a:ext>
                </a:extLst>
              </p:cNvPr>
              <p:cNvSpPr txBox="1"/>
              <p:nvPr/>
            </p:nvSpPr>
            <p:spPr bwMode="auto">
              <a:xfrm>
                <a:off x="1268736" y="3296873"/>
                <a:ext cx="372217" cy="2769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𝐵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AE33DDB-6288-72C4-ED9D-31A409FEB6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68736" y="3296873"/>
                <a:ext cx="372217" cy="276999"/>
              </a:xfrm>
              <a:prstGeom prst="rect">
                <a:avLst/>
              </a:prstGeom>
              <a:blipFill>
                <a:blip r:embed="rId8"/>
                <a:stretch>
                  <a:fillRect l="-93548" t="-160870" r="-74194" b="-23478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50ED7186-86A3-B5A4-BEB3-B9086A1E503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2806" t="73100" r="23012" b="20658"/>
          <a:stretch/>
        </p:blipFill>
        <p:spPr>
          <a:xfrm>
            <a:off x="1591716" y="2709776"/>
            <a:ext cx="1008112" cy="5539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14F5351-BAB4-83B6-79DC-9A3761E85A41}"/>
                  </a:ext>
                </a:extLst>
              </p:cNvPr>
              <p:cNvSpPr txBox="1"/>
              <p:nvPr/>
            </p:nvSpPr>
            <p:spPr bwMode="auto">
              <a:xfrm>
                <a:off x="1265179" y="2925800"/>
                <a:ext cx="361701" cy="2769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𝐶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14F5351-BAB4-83B6-79DC-9A3761E85A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65179" y="2925800"/>
                <a:ext cx="361701" cy="276999"/>
              </a:xfrm>
              <a:prstGeom prst="rect">
                <a:avLst/>
              </a:prstGeom>
              <a:blipFill>
                <a:blip r:embed="rId9"/>
                <a:stretch>
                  <a:fillRect l="-100000" t="-160870" r="-76667" b="-23043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E2857AD-DB19-4462-BA11-432D29D3CB85}"/>
                  </a:ext>
                </a:extLst>
              </p:cNvPr>
              <p:cNvSpPr txBox="1"/>
              <p:nvPr/>
            </p:nvSpPr>
            <p:spPr bwMode="auto">
              <a:xfrm>
                <a:off x="1737084" y="3915674"/>
                <a:ext cx="717376" cy="276999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1,1,1</m:t>
                          </m:r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E2857AD-DB19-4462-BA11-432D29D3CB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37084" y="3915674"/>
                <a:ext cx="717376" cy="276999"/>
              </a:xfrm>
              <a:prstGeom prst="rect">
                <a:avLst/>
              </a:prstGeom>
              <a:blipFill>
                <a:blip r:embed="rId10"/>
                <a:stretch>
                  <a:fillRect b="-434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34">
                <a:extLst>
                  <a:ext uri="{FF2B5EF4-FFF2-40B4-BE49-F238E27FC236}">
                    <a16:creationId xmlns:a16="http://schemas.microsoft.com/office/drawing/2014/main" id="{1D45A6CE-F2A8-C78D-7129-2D12A3A5C345}"/>
                  </a:ext>
                </a:extLst>
              </p:cNvPr>
              <p:cNvSpPr txBox="1"/>
              <p:nvPr/>
            </p:nvSpPr>
            <p:spPr bwMode="auto">
              <a:xfrm>
                <a:off x="1212284" y="5046248"/>
                <a:ext cx="7395845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0" name="文字方塊 34">
                <a:extLst>
                  <a:ext uri="{FF2B5EF4-FFF2-40B4-BE49-F238E27FC236}">
                    <a16:creationId xmlns:a16="http://schemas.microsoft.com/office/drawing/2014/main" id="{1D45A6CE-F2A8-C78D-7129-2D12A3A5C3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12284" y="5046248"/>
                <a:ext cx="7395845" cy="369332"/>
              </a:xfrm>
              <a:prstGeom prst="rect">
                <a:avLst/>
              </a:prstGeom>
              <a:blipFill>
                <a:blip r:embed="rId11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34">
                <a:extLst>
                  <a:ext uri="{FF2B5EF4-FFF2-40B4-BE49-F238E27FC236}">
                    <a16:creationId xmlns:a16="http://schemas.microsoft.com/office/drawing/2014/main" id="{48696F2E-88F2-A52A-5C1B-3D9CEB13CDE1}"/>
                  </a:ext>
                </a:extLst>
              </p:cNvPr>
              <p:cNvSpPr txBox="1"/>
              <p:nvPr/>
            </p:nvSpPr>
            <p:spPr bwMode="auto">
              <a:xfrm>
                <a:off x="1209721" y="5542753"/>
                <a:ext cx="7104131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1" name="文字方塊 34">
                <a:extLst>
                  <a:ext uri="{FF2B5EF4-FFF2-40B4-BE49-F238E27FC236}">
                    <a16:creationId xmlns:a16="http://schemas.microsoft.com/office/drawing/2014/main" id="{48696F2E-88F2-A52A-5C1B-3D9CEB13CD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09721" y="5542753"/>
                <a:ext cx="7104131" cy="369332"/>
              </a:xfrm>
              <a:prstGeom prst="rect">
                <a:avLst/>
              </a:prstGeom>
              <a:blipFill>
                <a:blip r:embed="rId12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5959A236-2208-33CE-AC59-52807C74A1D8}"/>
              </a:ext>
            </a:extLst>
          </p:cNvPr>
          <p:cNvSpPr txBox="1"/>
          <p:nvPr/>
        </p:nvSpPr>
        <p:spPr bwMode="auto">
          <a:xfrm>
            <a:off x="2798117" y="3298614"/>
            <a:ext cx="55457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Occupation Number Representation 狀態佔據數表象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0ED3698-7926-5F61-5214-C8F9BC8D69AE}"/>
              </a:ext>
            </a:extLst>
          </p:cNvPr>
          <p:cNvSpPr txBox="1"/>
          <p:nvPr/>
        </p:nvSpPr>
        <p:spPr bwMode="auto">
          <a:xfrm>
            <a:off x="2798117" y="3684841"/>
            <a:ext cx="48702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記住：若是費米子，佔據數不能超過1。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8C182C-3019-7C36-2FB1-D71529924992}"/>
              </a:ext>
            </a:extLst>
          </p:cNvPr>
          <p:cNvSpPr txBox="1"/>
          <p:nvPr/>
        </p:nvSpPr>
        <p:spPr bwMode="auto">
          <a:xfrm>
            <a:off x="2798117" y="2547894"/>
            <a:ext cx="513779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狀態不要編號，符號就會很簡單。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4D4EC8B-C881-7ECA-698B-88E5346538C7}"/>
                  </a:ext>
                </a:extLst>
              </p:cNvPr>
              <p:cNvSpPr txBox="1"/>
              <p:nvPr/>
            </p:nvSpPr>
            <p:spPr bwMode="auto">
              <a:xfrm>
                <a:off x="1209721" y="4565947"/>
                <a:ext cx="625914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例如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TW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1,1,1</m:t>
                        </m:r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這個態，用波函數寫，就會變成：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4D4EC8B-C881-7ECA-698B-88E5346538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09721" y="4565947"/>
                <a:ext cx="6259149" cy="369332"/>
              </a:xfrm>
              <a:prstGeom prst="rect">
                <a:avLst/>
              </a:prstGeom>
              <a:blipFill>
                <a:blip r:embed="rId13"/>
                <a:stretch>
                  <a:fillRect l="-811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BFF450DD-083C-4718-BE00-65DEF3B86E0E}"/>
              </a:ext>
            </a:extLst>
          </p:cNvPr>
          <p:cNvSpPr txBox="1"/>
          <p:nvPr/>
        </p:nvSpPr>
        <p:spPr bwMode="auto">
          <a:xfrm>
            <a:off x="1234946" y="5998529"/>
            <a:ext cx="549729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這樣的表象，粒子數目還可以自然的有變化！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6C7E61-D7DF-66CE-6F76-46AEC2258D76}"/>
              </a:ext>
            </a:extLst>
          </p:cNvPr>
          <p:cNvSpPr txBox="1"/>
          <p:nvPr/>
        </p:nvSpPr>
        <p:spPr bwMode="auto">
          <a:xfrm>
            <a:off x="2798117" y="2922607"/>
            <a:ext cx="507714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只要標明每一個可能狀態的粒子數即可</a:t>
            </a:r>
          </a:p>
        </p:txBody>
      </p:sp>
    </p:spTree>
    <p:extLst>
      <p:ext uri="{BB962C8B-B14F-4D97-AF65-F5344CB8AC3E}">
        <p14:creationId xmlns:p14="http://schemas.microsoft.com/office/powerpoint/2010/main" val="2292287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2" grpId="0" animBg="1"/>
      <p:bldP spid="13" grpId="0" animBg="1"/>
      <p:bldP spid="14" grpId="0" animBg="1"/>
      <p:bldP spid="18" grpId="0" animBg="1"/>
      <p:bldP spid="20" grpId="0" animBg="1"/>
      <p:bldP spid="21" grpId="0" animBg="1"/>
      <p:bldP spid="4" grpId="0"/>
      <p:bldP spid="9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2">
            <a:extLst>
              <a:ext uri="{FF2B5EF4-FFF2-40B4-BE49-F238E27FC236}">
                <a16:creationId xmlns:a16="http://schemas.microsoft.com/office/drawing/2014/main" id="{AF2724D7-BC3D-C3A1-54C1-CB481BC0E5D3}"/>
              </a:ext>
            </a:extLst>
          </p:cNvPr>
          <p:cNvSpPr txBox="1"/>
          <p:nvPr/>
        </p:nvSpPr>
        <p:spPr bwMode="auto">
          <a:xfrm>
            <a:off x="3347864" y="1412776"/>
            <a:ext cx="27363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>
                <a:solidFill>
                  <a:srgbClr val="FF0000"/>
                </a:solidFill>
              </a:rPr>
              <a:t>半導體 </a:t>
            </a:r>
            <a:r>
              <a:rPr lang="en-US" altLang="zh-TW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Semiconductor</a:t>
            </a:r>
            <a:endParaRPr lang="zh-CN" altLang="en-US" sz="1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5A205F-0696-0B61-04C7-ADB175EB6C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525" y="2192993"/>
            <a:ext cx="3536950" cy="288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188693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B1495DE-809D-FE4B-A73C-6770FBA682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764704"/>
            <a:ext cx="4609554" cy="4922066"/>
          </a:xfrm>
          <a:prstGeom prst="rect">
            <a:avLst/>
          </a:prstGeom>
        </p:spPr>
      </p:pic>
      <p:pic>
        <p:nvPicPr>
          <p:cNvPr id="3" name="Picture 2" descr="Z:\Dropbox\Documents\課程\Young\Chapter42\A_Images\A_Figures_and_Photos\42_19_Figure.jpg">
            <a:extLst>
              <a:ext uri="{FF2B5EF4-FFF2-40B4-BE49-F238E27FC236}">
                <a16:creationId xmlns:a16="http://schemas.microsoft.com/office/drawing/2014/main" id="{9A762960-245A-6941-B199-35DF5E810D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21" t="-1338" r="33921" b="1338"/>
          <a:stretch/>
        </p:blipFill>
        <p:spPr bwMode="auto">
          <a:xfrm>
            <a:off x="5342919" y="1907120"/>
            <a:ext cx="3261529" cy="377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8">
                <a:extLst>
                  <a:ext uri="{FF2B5EF4-FFF2-40B4-BE49-F238E27FC236}">
                    <a16:creationId xmlns:a16="http://schemas.microsoft.com/office/drawing/2014/main" id="{EDD09E4D-10BF-2D45-98C1-8767DE3AAB57}"/>
                  </a:ext>
                </a:extLst>
              </p:cNvPr>
              <p:cNvSpPr txBox="1"/>
              <p:nvPr/>
            </p:nvSpPr>
            <p:spPr bwMode="auto">
              <a:xfrm>
                <a:off x="8317212" y="4653136"/>
                <a:ext cx="70839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</m:t>
                      </m:r>
                      <m:r>
                        <m:rPr>
                          <m:nor/>
                        </m:rPr>
                        <a:rPr kumimoji="1" lang="en-US" altLang="zh-TW" sz="1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  <m:r>
                        <m:rPr>
                          <m:nor/>
                        </m:rPr>
                        <a:rPr kumimoji="1" lang="en-US" altLang="zh-TW" sz="1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eV</m:t>
                      </m:r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5" name="文字方塊 8">
                <a:extLst>
                  <a:ext uri="{FF2B5EF4-FFF2-40B4-BE49-F238E27FC236}">
                    <a16:creationId xmlns:a16="http://schemas.microsoft.com/office/drawing/2014/main" id="{EDD09E4D-10BF-2D45-98C1-8767DE3AAB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17212" y="4653136"/>
                <a:ext cx="708399" cy="369332"/>
              </a:xfrm>
              <a:prstGeom prst="rect">
                <a:avLst/>
              </a:prstGeom>
              <a:blipFill>
                <a:blip r:embed="rId4"/>
                <a:stretch>
                  <a:fillRect r="-1052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字方塊 3">
            <a:extLst>
              <a:ext uri="{FF2B5EF4-FFF2-40B4-BE49-F238E27FC236}">
                <a16:creationId xmlns:a16="http://schemas.microsoft.com/office/drawing/2014/main" id="{E8C0FEBD-8E5F-DD41-9281-68627281D4F8}"/>
              </a:ext>
            </a:extLst>
          </p:cNvPr>
          <p:cNvSpPr txBox="1"/>
          <p:nvPr/>
        </p:nvSpPr>
        <p:spPr bwMode="auto">
          <a:xfrm>
            <a:off x="395536" y="5805963"/>
            <a:ext cx="86252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若全滿的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Valence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能帶與全空的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Conduction</a:t>
            </a:r>
            <a:r>
              <a:rPr lang="zh-TW" altLang="en-US" sz="1800" dirty="0"/>
              <a:t>能帶間隙很小時，情況與絕緣體很不一樣！</a:t>
            </a:r>
          </a:p>
        </p:txBody>
      </p:sp>
    </p:spTree>
    <p:extLst>
      <p:ext uri="{BB962C8B-B14F-4D97-AF65-F5344CB8AC3E}">
        <p14:creationId xmlns:p14="http://schemas.microsoft.com/office/powerpoint/2010/main" val="352132772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Z:\Dropbox\Documents\課程\Young\Chapter42\A_Images\A_Figures_and_Photos\42_19_Figu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21" t="-1338" r="33921" b="1338"/>
          <a:stretch/>
        </p:blipFill>
        <p:spPr bwMode="auto">
          <a:xfrm>
            <a:off x="950430" y="1013286"/>
            <a:ext cx="3261529" cy="377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字方塊 2"/>
          <p:cNvSpPr txBox="1"/>
          <p:nvPr/>
        </p:nvSpPr>
        <p:spPr bwMode="auto">
          <a:xfrm>
            <a:off x="899626" y="559850"/>
            <a:ext cx="27363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半導體 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Semiconductor</a:t>
            </a:r>
            <a:endParaRPr lang="zh-CN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字方塊 3"/>
          <p:cNvSpPr txBox="1"/>
          <p:nvPr/>
        </p:nvSpPr>
        <p:spPr bwMode="auto">
          <a:xfrm>
            <a:off x="755576" y="5062274"/>
            <a:ext cx="77261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半導體的能帶間隙小，在室溫時即可以有電子由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Valence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跳上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Conduction</a:t>
            </a:r>
            <a:r>
              <a:rPr lang="zh-TW" altLang="en-US" sz="1800" dirty="0"/>
              <a:t>。</a:t>
            </a:r>
          </a:p>
        </p:txBody>
      </p:sp>
      <p:pic>
        <p:nvPicPr>
          <p:cNvPr id="5" name="Picture 3" descr="Z:\Dropbox\Documents\課程\Young\Chapter42\A_Images\A_Figures_and_Photos\42_25_Figur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867" y="2618932"/>
            <a:ext cx="2552502" cy="2174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6"/>
          <p:cNvSpPr/>
          <p:nvPr/>
        </p:nvSpPr>
        <p:spPr>
          <a:xfrm>
            <a:off x="755576" y="5481133"/>
            <a:ext cx="70391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Conduction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帶內的電子及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Valence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帶內的電洞形成導電的載體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carrier</a:t>
            </a:r>
            <a:r>
              <a:rPr lang="zh-TW" altLang="en-US" sz="1800" dirty="0"/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DCDF6E95-3E93-FE4A-8922-638800E235EE}"/>
                  </a:ext>
                </a:extLst>
              </p:cNvPr>
              <p:cNvSpPr txBox="1"/>
              <p:nvPr/>
            </p:nvSpPr>
            <p:spPr bwMode="auto">
              <a:xfrm>
                <a:off x="617522" y="3876837"/>
                <a:ext cx="70839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</m:t>
                      </m:r>
                      <m:r>
                        <m:rPr>
                          <m:nor/>
                        </m:rPr>
                        <a:rPr kumimoji="1" lang="en-US" altLang="zh-TW" sz="1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  <m:r>
                        <m:rPr>
                          <m:nor/>
                        </m:rPr>
                        <a:rPr kumimoji="1" lang="en-US" altLang="zh-TW" sz="1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eV</m:t>
                      </m:r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DCDF6E95-3E93-FE4A-8922-638800E235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7522" y="3876837"/>
                <a:ext cx="708399" cy="369332"/>
              </a:xfrm>
              <a:prstGeom prst="rect">
                <a:avLst/>
              </a:prstGeom>
              <a:blipFill>
                <a:blip r:embed="rId4"/>
                <a:stretch>
                  <a:fillRect r="-1052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7600104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FC78EC0-CAB2-A23B-4882-23108D7346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949"/>
          <a:stretch/>
        </p:blipFill>
        <p:spPr>
          <a:xfrm>
            <a:off x="796058" y="114611"/>
            <a:ext cx="2504033" cy="184081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70FA8CB-2276-B598-158F-E1CCB35C9A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5758"/>
          <a:stretch/>
        </p:blipFill>
        <p:spPr>
          <a:xfrm>
            <a:off x="4663585" y="146171"/>
            <a:ext cx="2088232" cy="1840814"/>
          </a:xfrm>
          <a:prstGeom prst="rect">
            <a:avLst/>
          </a:prstGeom>
        </p:spPr>
      </p:pic>
      <p:sp>
        <p:nvSpPr>
          <p:cNvPr id="5" name="AutoShape 2" descr="4: Energy band diagram of (a) germanium, (b) silicon and (c) gallium arsenide.">
            <a:extLst>
              <a:ext uri="{FF2B5EF4-FFF2-40B4-BE49-F238E27FC236}">
                <a16:creationId xmlns:a16="http://schemas.microsoft.com/office/drawing/2014/main" id="{860FF024-ADE9-F86B-C2F8-6620F7467D3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780333" y="328113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TW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58A67B45-C06B-259A-176C-CBC3F2EFF4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48" y="2048462"/>
            <a:ext cx="5998569" cy="470005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CC3D6F-DBE3-D2FE-D6FA-84273810780D}"/>
              </a:ext>
            </a:extLst>
          </p:cNvPr>
          <p:cNvSpPr txBox="1"/>
          <p:nvPr/>
        </p:nvSpPr>
        <p:spPr bwMode="auto">
          <a:xfrm>
            <a:off x="5986393" y="2442119"/>
            <a:ext cx="84584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TW" sz="1400" dirty="0"/>
              <a:t>砷化鎵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04768E-B833-8EE1-2A90-292DED3712B0}"/>
              </a:ext>
            </a:extLst>
          </p:cNvPr>
          <p:cNvSpPr txBox="1"/>
          <p:nvPr/>
        </p:nvSpPr>
        <p:spPr bwMode="auto">
          <a:xfrm>
            <a:off x="5986393" y="2658364"/>
            <a:ext cx="142190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Gallium arsenide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23DBF7-3C6D-B8BD-BBD4-A1ECC7D9E253}"/>
              </a:ext>
            </a:extLst>
          </p:cNvPr>
          <p:cNvSpPr txBox="1"/>
          <p:nvPr/>
        </p:nvSpPr>
        <p:spPr bwMode="auto">
          <a:xfrm>
            <a:off x="4355197" y="332654"/>
            <a:ext cx="144802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sz="1400" dirty="0">
                <a:latin typeface="Times New Roman" pitchFamily="18" charset="0"/>
                <a:cs typeface="Times New Roman" pitchFamily="18" charset="0"/>
              </a:rPr>
              <a:t>Direct Gap 發光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A93B9B-B8D0-2137-8CCF-15FEFA1FA978}"/>
              </a:ext>
            </a:extLst>
          </p:cNvPr>
          <p:cNvSpPr txBox="1"/>
          <p:nvPr/>
        </p:nvSpPr>
        <p:spPr bwMode="auto">
          <a:xfrm>
            <a:off x="1976103" y="326261"/>
            <a:ext cx="144802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sz="1400" dirty="0">
                <a:latin typeface="Times New Roman" pitchFamily="18" charset="0"/>
                <a:cs typeface="Times New Roman" pitchFamily="18" charset="0"/>
              </a:rPr>
              <a:t>Indirect Gap</a:t>
            </a: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4BF1FD1B-ECF1-DFF8-34D9-3C8CBAA8AE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15"/>
          <a:stretch/>
        </p:blipFill>
        <p:spPr>
          <a:xfrm>
            <a:off x="6832233" y="3281133"/>
            <a:ext cx="2099124" cy="1802981"/>
          </a:xfrm>
          <a:prstGeom prst="rect">
            <a:avLst/>
          </a:prstGeom>
        </p:spPr>
      </p:pic>
      <p:pic>
        <p:nvPicPr>
          <p:cNvPr id="13" name="Picture 3" descr="C:\Users\Chia-Hung Chang\Downloads\Data\Knight\Media\Chapter42\Images\42_20Figure-F.jpg">
            <a:extLst>
              <a:ext uri="{FF2B5EF4-FFF2-40B4-BE49-F238E27FC236}">
                <a16:creationId xmlns:a16="http://schemas.microsoft.com/office/drawing/2014/main" id="{CA0DFF0D-743B-DECD-9467-73B4DC6676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93" b="38827"/>
          <a:stretch/>
        </p:blipFill>
        <p:spPr bwMode="auto">
          <a:xfrm>
            <a:off x="6858326" y="157724"/>
            <a:ext cx="2113075" cy="2185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848977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t left: the energy band structure of silicon. At right: the energy... |  Download Scientific Diagram">
            <a:extLst>
              <a:ext uri="{FF2B5EF4-FFF2-40B4-BE49-F238E27FC236}">
                <a16:creationId xmlns:a16="http://schemas.microsoft.com/office/drawing/2014/main" id="{CCC42112-0E22-C763-35DE-BAC6B32398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05" y="1170731"/>
            <a:ext cx="8256189" cy="451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239618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alculated energy band structure of silicon (diamond-cubic crystal structure). ">
            <a:extLst>
              <a:ext uri="{FF2B5EF4-FFF2-40B4-BE49-F238E27FC236}">
                <a16:creationId xmlns:a16="http://schemas.microsoft.com/office/drawing/2014/main" id="{D32EA56C-935E-9BA8-502E-E77A39848F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844" y="960567"/>
            <a:ext cx="7380312" cy="4936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223E690-2E0C-AF9C-5EB2-0ED3D760D4CB}"/>
              </a:ext>
            </a:extLst>
          </p:cNvPr>
          <p:cNvSpPr txBox="1"/>
          <p:nvPr/>
        </p:nvSpPr>
        <p:spPr bwMode="auto">
          <a:xfrm>
            <a:off x="2879812" y="6290067"/>
            <a:ext cx="33843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TW" sz="1800" dirty="0"/>
              <a:t>橫軸是能態波函數的晶體動量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64903811-08F9-9B41-43F1-E969C980ABC7}"/>
              </a:ext>
            </a:extLst>
          </p:cNvPr>
          <p:cNvCxnSpPr>
            <a:cxnSpLocks/>
          </p:cNvCxnSpPr>
          <p:nvPr/>
        </p:nvCxnSpPr>
        <p:spPr>
          <a:xfrm flipV="1">
            <a:off x="3059832" y="3140968"/>
            <a:ext cx="1368152" cy="28803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605509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C3C4BA-4E27-039F-511D-734AC51DBA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3914"/>
          <a:stretch/>
        </p:blipFill>
        <p:spPr>
          <a:xfrm>
            <a:off x="2346616" y="401134"/>
            <a:ext cx="2729440" cy="30221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BB27B17-82C5-1187-A18F-F41D418BFC60}"/>
                  </a:ext>
                </a:extLst>
              </p:cNvPr>
              <p:cNvSpPr txBox="1"/>
              <p:nvPr/>
            </p:nvSpPr>
            <p:spPr bwMode="auto">
              <a:xfrm>
                <a:off x="1179033" y="3908179"/>
                <a:ext cx="4983865" cy="603307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𝐸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min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𝛼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𝑘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min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min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𝑒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∗</m:t>
                              </m:r>
                            </m:sup>
                          </m:sSubSup>
                        </m:den>
                      </m:f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𝑘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min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BB27B17-82C5-1187-A18F-F41D418BFC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79033" y="3908179"/>
                <a:ext cx="4983865" cy="603307"/>
              </a:xfrm>
              <a:prstGeom prst="rect">
                <a:avLst/>
              </a:prstGeom>
              <a:blipFill>
                <a:blip r:embed="rId3"/>
                <a:stretch>
                  <a:fillRect l="-508" b="-408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7EC56D9-06FB-840E-6714-7781E1EA9E72}"/>
                  </a:ext>
                </a:extLst>
              </p:cNvPr>
              <p:cNvSpPr txBox="1"/>
              <p:nvPr/>
            </p:nvSpPr>
            <p:spPr bwMode="auto">
              <a:xfrm>
                <a:off x="1115616" y="4581128"/>
                <a:ext cx="792088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𝑒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TW" dirty="0"/>
                  <a:t>稱為電子有效質量。就是若將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𝑚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𝑒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TW" dirty="0"/>
                  <a:t>代入動能公式就得到電子在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導帶的</a:t>
                </a:r>
                <a:r>
                  <a:rPr lang="en-TW" dirty="0"/>
                  <a:t>能量。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7EC56D9-06FB-840E-6714-7781E1EA9E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15616" y="4581128"/>
                <a:ext cx="7920880" cy="369332"/>
              </a:xfrm>
              <a:prstGeom prst="rect">
                <a:avLst/>
              </a:prstGeom>
              <a:blipFill>
                <a:blip r:embed="rId4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0A0B89C-6123-1556-473B-07C0D5C91D34}"/>
                  </a:ext>
                </a:extLst>
              </p:cNvPr>
              <p:cNvSpPr txBox="1"/>
              <p:nvPr/>
            </p:nvSpPr>
            <p:spPr bwMode="auto">
              <a:xfrm>
                <a:off x="1108829" y="6067706"/>
                <a:ext cx="785565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能量最低點附近，傳導電子完全像</a:t>
                </a:r>
                <a:r>
                  <a:rPr lang="en-US" dirty="0">
                    <a:solidFill>
                      <a:srgbClr val="FF0000"/>
                    </a:solidFill>
                    <a:latin typeface="PMingLiU" panose="02020500000000000000" pitchFamily="18" charset="-120"/>
                    <a:ea typeface="PMingLiU" panose="02020500000000000000" pitchFamily="18" charset="-120"/>
                    <a:cs typeface="Times New Roman" pitchFamily="18" charset="0"/>
                  </a:rPr>
                  <a:t>質量為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𝑒</m:t>
                        </m:r>
                      </m:sub>
                      <m:sup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zh-CN" altLang="en-US" dirty="0">
                    <a:solidFill>
                      <a:srgbClr val="FF0000"/>
                    </a:solidFill>
                  </a:rPr>
                  <a:t>、動量</a:t>
                </a:r>
                <a14:m>
                  <m:oMath xmlns:m="http://schemas.openxmlformats.org/officeDocument/2006/math">
                    <m:r>
                      <a:rPr lang="en-US" altLang="zh-CN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ℏ</m:t>
                    </m:r>
                    <m:d>
                      <m:dPr>
                        <m:ctrlP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𝑘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min</m:t>
                            </m:r>
                          </m:sub>
                        </m:sSub>
                      </m:e>
                    </m:d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的自由電子！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0A0B89C-6123-1556-473B-07C0D5C91D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08829" y="6067706"/>
                <a:ext cx="7855659" cy="369332"/>
              </a:xfrm>
              <a:prstGeom prst="rect">
                <a:avLst/>
              </a:prstGeom>
              <a:blipFill>
                <a:blip r:embed="rId5"/>
                <a:stretch>
                  <a:fillRect l="-645" t="-6667" r="-161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A0CD4C0-9013-194F-F0C7-77A01BAE9C10}"/>
                  </a:ext>
                </a:extLst>
              </p:cNvPr>
              <p:cNvSpPr txBox="1"/>
              <p:nvPr/>
            </p:nvSpPr>
            <p:spPr bwMode="auto">
              <a:xfrm>
                <a:off x="1115616" y="4967805"/>
                <a:ext cx="727280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CN" altLang="en-US" sz="1800" dirty="0"/>
                  <a:t>電子組成的波包，群速度為動量為</a:t>
                </a:r>
                <a14:m>
                  <m:oMath xmlns:m="http://schemas.openxmlformats.org/officeDocument/2006/math">
                    <m:r>
                      <a:rPr lang="en-US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ℏ</m:t>
                    </m:r>
                    <m:d>
                      <m:dPr>
                        <m:ctrlPr>
                          <a:rPr lang="en-US" altLang="zh-CN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𝑘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min</m:t>
                            </m:r>
                          </m:sub>
                        </m:sSub>
                      </m:e>
                    </m:d>
                  </m:oMath>
                </a14:m>
                <a:r>
                  <a:rPr lang="zh-CN" altLang="en-US" sz="1800" dirty="0"/>
                  <a:t>的電子波包的群速度：</a:t>
                </a:r>
                <a:endParaRPr lang="en-TW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A0CD4C0-9013-194F-F0C7-77A01BAE9C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15616" y="4967805"/>
                <a:ext cx="7272808" cy="369332"/>
              </a:xfrm>
              <a:prstGeom prst="rect">
                <a:avLst/>
              </a:prstGeom>
              <a:blipFill>
                <a:blip r:embed="rId6"/>
                <a:stretch>
                  <a:fillRect l="-523" t="-10000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A4F322C-4C7E-BF23-E527-CE6C021D15A3}"/>
                  </a:ext>
                </a:extLst>
              </p:cNvPr>
              <p:cNvSpPr txBox="1"/>
              <p:nvPr/>
            </p:nvSpPr>
            <p:spPr bwMode="auto">
              <a:xfrm>
                <a:off x="1179033" y="5336021"/>
                <a:ext cx="3181876" cy="66652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800" b="0" i="1" smtClean="0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altLang="zh-CN" sz="1800" b="0" i="1" smtClean="0">
                              <a:latin typeface="Cambria Math"/>
                            </a:rPr>
                            <m:t>𝑔</m:t>
                          </m:r>
                        </m:sub>
                      </m:sSub>
                      <m:r>
                        <a:rPr lang="en-US" altLang="zh-CN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CN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sz="1800" b="0" i="1" smtClean="0">
                              <a:latin typeface="Cambria Math"/>
                            </a:rPr>
                            <m:t>𝜕𝜔</m:t>
                          </m:r>
                        </m:num>
                        <m:den>
                          <m:r>
                            <a:rPr lang="zh-CN" altLang="en-US" sz="1800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zh-CN" sz="1800" b="0" i="1" smtClean="0">
                              <a:latin typeface="Cambria Math"/>
                            </a:rPr>
                            <m:t>𝑘</m:t>
                          </m:r>
                        </m:den>
                      </m:f>
                      <m:r>
                        <a:rPr lang="en-US" altLang="zh-CN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num>
                        <m:den>
                          <m:r>
                            <a:rPr lang="zh-CN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CN" i="1">
                              <a:latin typeface="Cambria Math"/>
                            </a:rPr>
                            <m:t>𝑘</m:t>
                          </m:r>
                        </m:den>
                      </m:f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𝑘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min</m:t>
                              </m:r>
                            </m:sub>
                          </m:sSub>
                        </m:num>
                        <m:den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𝑒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∗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A4F322C-4C7E-BF23-E527-CE6C021D15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79033" y="5336021"/>
                <a:ext cx="3181876" cy="66652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AEEABAD-7B87-631C-E6D8-6E273AEB771D}"/>
                  </a:ext>
                </a:extLst>
              </p:cNvPr>
              <p:cNvSpPr txBox="1"/>
              <p:nvPr/>
            </p:nvSpPr>
            <p:spPr bwMode="auto">
              <a:xfrm>
                <a:off x="1108829" y="3492970"/>
                <a:ext cx="785565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由價能帶跳上導能帶的傳導電子，在能量最低點</a:t>
                </a:r>
                <a:r>
                  <a:rPr lang="en-US" dirty="0">
                    <a:latin typeface="PMingLiU" panose="02020500000000000000" pitchFamily="18" charset="-120"/>
                    <a:ea typeface="PMingLiU" panose="02020500000000000000" pitchFamily="18" charset="-120"/>
                    <a:cs typeface="Times New Roman" pitchFamily="18" charset="0"/>
                  </a:rPr>
                  <a:t>的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𝑘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min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附近，能量可寫成：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AEEABAD-7B87-631C-E6D8-6E273AEB77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08829" y="3492970"/>
                <a:ext cx="7855659" cy="369332"/>
              </a:xfrm>
              <a:prstGeom prst="rect">
                <a:avLst/>
              </a:prstGeom>
              <a:blipFill>
                <a:blip r:embed="rId8"/>
                <a:stretch>
                  <a:fillRect l="-645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2361188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F7E54DA-FEB1-8E91-6A08-E5126B9A1C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9881"/>
          <a:stretch/>
        </p:blipFill>
        <p:spPr>
          <a:xfrm>
            <a:off x="1331640" y="4350021"/>
            <a:ext cx="6120680" cy="19452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F6ADF32-93F4-0DF8-4F62-E297CE466F13}"/>
                  </a:ext>
                </a:extLst>
              </p:cNvPr>
              <p:cNvSpPr txBox="1"/>
              <p:nvPr/>
            </p:nvSpPr>
            <p:spPr bwMode="auto">
              <a:xfrm>
                <a:off x="1175863" y="1759708"/>
                <a:ext cx="751590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TW" dirty="0">
                    <a:solidFill>
                      <a:srgbClr val="FF0000"/>
                    </a:solidFill>
                  </a:rPr>
                  <a:t>而傳導電子的性質就如帶負電，質量為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𝑒</m:t>
                        </m:r>
                      </m:sub>
                      <m:sup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TW" dirty="0">
                    <a:solidFill>
                      <a:srgbClr val="FF0000"/>
                    </a:solidFill>
                  </a:rPr>
                  <a:t>電子有效質量的自由粒子！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F6ADF32-93F4-0DF8-4F62-E297CE466F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75863" y="1759708"/>
                <a:ext cx="7515907" cy="369332"/>
              </a:xfrm>
              <a:prstGeom prst="rect">
                <a:avLst/>
              </a:prstGeom>
              <a:blipFill>
                <a:blip r:embed="rId3"/>
                <a:stretch>
                  <a:fillRect l="-675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386C979-9B79-04F5-8CB8-5E8AB9509723}"/>
                  </a:ext>
                </a:extLst>
              </p:cNvPr>
              <p:cNvSpPr txBox="1"/>
              <p:nvPr/>
            </p:nvSpPr>
            <p:spPr bwMode="auto">
              <a:xfrm>
                <a:off x="1320477" y="1173265"/>
                <a:ext cx="1240468" cy="525913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ℏ</m:t>
                      </m:r>
                      <m:f>
                        <m:f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𝑑𝑘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𝑒𝐸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386C979-9B79-04F5-8CB8-5E8AB95097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20477" y="1173265"/>
                <a:ext cx="1240468" cy="525913"/>
              </a:xfrm>
              <a:prstGeom prst="rect">
                <a:avLst/>
              </a:prstGeom>
              <a:blipFill>
                <a:blip r:embed="rId4"/>
                <a:stretch>
                  <a:fillRect l="-5102" t="-2381" r="-3061" b="-1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E3133A0-F179-7B2D-04CB-DFC4FAAAC4D8}"/>
                  </a:ext>
                </a:extLst>
              </p:cNvPr>
              <p:cNvSpPr txBox="1"/>
              <p:nvPr/>
            </p:nvSpPr>
            <p:spPr bwMode="auto">
              <a:xfrm>
                <a:off x="1188892" y="770427"/>
                <a:ext cx="676748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在外加均勻電場下，所有電子態的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𝑘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會以均勻變化率變化：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E3133A0-F179-7B2D-04CB-DFC4FAAAC4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8892" y="770427"/>
                <a:ext cx="6767483" cy="369332"/>
              </a:xfrm>
              <a:prstGeom prst="rect">
                <a:avLst/>
              </a:prstGeom>
              <a:blipFill>
                <a:blip r:embed="rId5"/>
                <a:stretch>
                  <a:fillRect l="-749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2BAE2499-A5A5-4688-86E6-9D17AF24C9F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077" r="2726"/>
          <a:stretch/>
        </p:blipFill>
        <p:spPr>
          <a:xfrm>
            <a:off x="3565879" y="2182542"/>
            <a:ext cx="2181984" cy="2060475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E0A4384-63B2-A766-748B-B6272C97DF86}"/>
              </a:ext>
            </a:extLst>
          </p:cNvPr>
          <p:cNvCxnSpPr/>
          <p:nvPr/>
        </p:nvCxnSpPr>
        <p:spPr>
          <a:xfrm flipH="1">
            <a:off x="5352925" y="2398474"/>
            <a:ext cx="288032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948679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Z:\Dropbox\Documents\課程\Young\Chapter42\A_Images\A_Figures_and_Photos\42_25_Figure.jpg">
            <a:extLst>
              <a:ext uri="{FF2B5EF4-FFF2-40B4-BE49-F238E27FC236}">
                <a16:creationId xmlns:a16="http://schemas.microsoft.com/office/drawing/2014/main" id="{DB068350-53F7-904E-AF8A-04386ECE51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16832"/>
            <a:ext cx="3043609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DEC7491-0480-E24C-8511-3AE8049D9A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3161" y="1916832"/>
            <a:ext cx="5313271" cy="25922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1AB01E-E216-E746-A922-66943C49856C}"/>
              </a:ext>
            </a:extLst>
          </p:cNvPr>
          <p:cNvSpPr txBox="1"/>
          <p:nvPr/>
        </p:nvSpPr>
        <p:spPr bwMode="auto">
          <a:xfrm>
            <a:off x="5220072" y="4725144"/>
            <a:ext cx="25202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TW" sz="1800" dirty="0"/>
              <a:t>電洞也能導電！</a:t>
            </a:r>
          </a:p>
        </p:txBody>
      </p:sp>
    </p:spTree>
    <p:extLst>
      <p:ext uri="{BB962C8B-B14F-4D97-AF65-F5344CB8AC3E}">
        <p14:creationId xmlns:p14="http://schemas.microsoft.com/office/powerpoint/2010/main" val="20187571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0" name="Picture 12" descr="D:\Dropbox\Documents\課程\YoungTextBook\Images\Chapter40\A_Images\A_Figures_and_Photos\40_11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908720"/>
            <a:ext cx="5688558" cy="345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文字方塊 11"/>
          <p:cNvSpPr txBox="1">
            <a:spLocks noChangeArrowheads="1"/>
          </p:cNvSpPr>
          <p:nvPr/>
        </p:nvSpPr>
        <p:spPr bwMode="auto">
          <a:xfrm>
            <a:off x="1354205" y="5062327"/>
            <a:ext cx="36004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能量等於：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1421263" y="5493641"/>
                <a:ext cx="3294753" cy="72032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zh-CN" i="1">
                                  <a:latin typeface="Cambria Math"/>
                                </a:rPr>
                                <m:t>𝑚</m:t>
                              </m:r>
                            </m:den>
                          </m:f>
                        </m:e>
                      </m:d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/>
                            </a:rPr>
                            <m:t>𝑛</m:t>
                          </m:r>
                        </m:e>
                        <m:sup>
                          <m:r>
                            <a:rPr lang="en-US" altLang="zh-CN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CN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h</m:t>
                                  </m:r>
                                </m:e>
                                <m:sup>
                                  <m:r>
                                    <a:rPr lang="en-US" altLang="zh-CN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CN" b="0" i="1" smtClean="0">
                                  <a:latin typeface="Cambria Math"/>
                                </a:rPr>
                                <m:t>8</m:t>
                              </m:r>
                              <m:r>
                                <a:rPr lang="en-US" altLang="zh-CN" b="0" i="1" smtClean="0">
                                  <a:latin typeface="Cambria Math"/>
                                </a:rPr>
                                <m:t>𝑚</m:t>
                              </m:r>
                              <m:sSup>
                                <m:sSup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altLang="zh-CN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/>
                            </a:rPr>
                            <m:t>𝑛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1263" y="5493641"/>
                <a:ext cx="3294753" cy="72032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0">
                <a:extLst>
                  <a:ext uri="{FF2B5EF4-FFF2-40B4-BE49-F238E27FC236}">
                    <a16:creationId xmlns:a16="http://schemas.microsoft.com/office/drawing/2014/main" id="{3679C408-EADB-C783-6189-93C85DA39B67}"/>
                  </a:ext>
                </a:extLst>
              </p:cNvPr>
              <p:cNvSpPr txBox="1"/>
              <p:nvPr/>
            </p:nvSpPr>
            <p:spPr bwMode="auto">
              <a:xfrm>
                <a:off x="1421263" y="4441336"/>
                <a:ext cx="2012409" cy="582147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𝐶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𝑛</m:t>
                                  </m:r>
                                  <m:r>
                                    <a:rPr lang="zh-TW" altLang="en-US" b="0" i="1" smtClean="0">
                                      <a:latin typeface="Cambria Math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den>
                              </m:f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10">
                <a:extLst>
                  <a:ext uri="{FF2B5EF4-FFF2-40B4-BE49-F238E27FC236}">
                    <a16:creationId xmlns:a16="http://schemas.microsoft.com/office/drawing/2014/main" id="{3679C408-EADB-C783-6189-93C85DA39B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21263" y="4441336"/>
                <a:ext cx="2012409" cy="58214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20">
                <a:extLst>
                  <a:ext uri="{FF2B5EF4-FFF2-40B4-BE49-F238E27FC236}">
                    <a16:creationId xmlns:a16="http://schemas.microsoft.com/office/drawing/2014/main" id="{FAC71F16-6BED-1A9B-18BD-99551EED5A82}"/>
                  </a:ext>
                </a:extLst>
              </p:cNvPr>
              <p:cNvSpPr txBox="1"/>
              <p:nvPr/>
            </p:nvSpPr>
            <p:spPr bwMode="auto">
              <a:xfrm>
                <a:off x="4247062" y="4441336"/>
                <a:ext cx="2742225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𝐸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20">
                <a:extLst>
                  <a:ext uri="{FF2B5EF4-FFF2-40B4-BE49-F238E27FC236}">
                    <a16:creationId xmlns:a16="http://schemas.microsoft.com/office/drawing/2014/main" id="{FAC71F16-6BED-1A9B-18BD-99551EED5A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47062" y="4441336"/>
                <a:ext cx="2742225" cy="648126"/>
              </a:xfrm>
              <a:prstGeom prst="rect">
                <a:avLst/>
              </a:prstGeom>
              <a:blipFill>
                <a:blip r:embed="rId5"/>
                <a:stretch>
                  <a:fillRect b="-576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83ACFDCB-E4BE-D714-B28B-A53C07E4D7EC}"/>
              </a:ext>
            </a:extLst>
          </p:cNvPr>
          <p:cNvSpPr txBox="1"/>
          <p:nvPr/>
        </p:nvSpPr>
        <p:spPr bwMode="auto">
          <a:xfrm>
            <a:off x="3523228" y="4580733"/>
            <a:ext cx="7200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代入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5">
                <a:extLst>
                  <a:ext uri="{FF2B5EF4-FFF2-40B4-BE49-F238E27FC236}">
                    <a16:creationId xmlns:a16="http://schemas.microsoft.com/office/drawing/2014/main" id="{90E70F3C-80E5-DDDE-0322-791E7260F419}"/>
                  </a:ext>
                </a:extLst>
              </p:cNvPr>
              <p:cNvSpPr/>
              <p:nvPr/>
            </p:nvSpPr>
            <p:spPr>
              <a:xfrm>
                <a:off x="6588224" y="4102980"/>
                <a:ext cx="324733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3" name="矩形 25">
                <a:extLst>
                  <a:ext uri="{FF2B5EF4-FFF2-40B4-BE49-F238E27FC236}">
                    <a16:creationId xmlns:a16="http://schemas.microsoft.com/office/drawing/2014/main" id="{90E70F3C-80E5-DDDE-0322-791E7260F41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8224" y="4102980"/>
                <a:ext cx="324733" cy="246221"/>
              </a:xfrm>
              <a:prstGeom prst="rect">
                <a:avLst/>
              </a:prstGeom>
              <a:blipFill>
                <a:blip r:embed="rId6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10">
                <a:extLst>
                  <a:ext uri="{FF2B5EF4-FFF2-40B4-BE49-F238E27FC236}">
                    <a16:creationId xmlns:a16="http://schemas.microsoft.com/office/drawing/2014/main" id="{B883A3C3-967A-D4FA-4C4A-4985595634E9}"/>
                  </a:ext>
                </a:extLst>
              </p:cNvPr>
              <p:cNvSpPr txBox="1"/>
              <p:nvPr/>
            </p:nvSpPr>
            <p:spPr bwMode="auto">
              <a:xfrm>
                <a:off x="5840484" y="290117"/>
                <a:ext cx="1072473" cy="56669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𝑛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𝜋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7" name="文字方塊 10">
                <a:extLst>
                  <a:ext uri="{FF2B5EF4-FFF2-40B4-BE49-F238E27FC236}">
                    <a16:creationId xmlns:a16="http://schemas.microsoft.com/office/drawing/2014/main" id="{B883A3C3-967A-D4FA-4C4A-4985595634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40484" y="290117"/>
                <a:ext cx="1072473" cy="566694"/>
              </a:xfrm>
              <a:prstGeom prst="rect">
                <a:avLst/>
              </a:prstGeom>
              <a:blipFill>
                <a:blip r:embed="rId7"/>
                <a:stretch>
                  <a:fillRect b="-22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B3823755-3D78-13A1-F456-9CA190948AEA}"/>
              </a:ext>
            </a:extLst>
          </p:cNvPr>
          <p:cNvSpPr txBox="1"/>
          <p:nvPr/>
        </p:nvSpPr>
        <p:spPr bwMode="auto">
          <a:xfrm>
            <a:off x="2738219" y="431520"/>
            <a:ext cx="310226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角波數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Angular Wave Number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B9B75F-081B-9797-2FC6-473CD276C359}"/>
              </a:ext>
            </a:extLst>
          </p:cNvPr>
          <p:cNvSpPr txBox="1"/>
          <p:nvPr/>
        </p:nvSpPr>
        <p:spPr bwMode="auto">
          <a:xfrm>
            <a:off x="5076056" y="5155199"/>
            <a:ext cx="324529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CN" altLang="en-US" sz="1800" dirty="0"/>
              <a:t>電子組成波包，群速度為：</a:t>
            </a:r>
            <a:endParaRPr lang="en-TW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868FEA2-FA4C-4EFF-A2DB-876424B7B986}"/>
                  </a:ext>
                </a:extLst>
              </p:cNvPr>
              <p:cNvSpPr txBox="1"/>
              <p:nvPr/>
            </p:nvSpPr>
            <p:spPr bwMode="auto">
              <a:xfrm>
                <a:off x="5076056" y="5563718"/>
                <a:ext cx="2502615" cy="61901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800" b="0" i="1" smtClean="0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altLang="zh-CN" sz="1800" b="0" i="1" smtClean="0">
                              <a:latin typeface="Cambria Math"/>
                            </a:rPr>
                            <m:t>𝑔</m:t>
                          </m:r>
                        </m:sub>
                      </m:sSub>
                      <m:r>
                        <a:rPr lang="en-US" altLang="zh-CN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CN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sz="1800" b="0" i="1" smtClean="0">
                              <a:latin typeface="Cambria Math"/>
                            </a:rPr>
                            <m:t>𝜕𝜔</m:t>
                          </m:r>
                        </m:num>
                        <m:den>
                          <m:r>
                            <a:rPr lang="zh-CN" altLang="en-US" sz="1800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zh-CN" sz="1800" b="0" i="1" smtClean="0">
                              <a:latin typeface="Cambria Math"/>
                            </a:rPr>
                            <m:t>𝑘</m:t>
                          </m:r>
                        </m:den>
                      </m:f>
                      <m:r>
                        <a:rPr lang="en-US" altLang="zh-CN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num>
                        <m:den>
                          <m:r>
                            <a:rPr lang="zh-CN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CN" i="1">
                              <a:latin typeface="Cambria Math"/>
                            </a:rPr>
                            <m:t>𝑘</m:t>
                          </m:r>
                        </m:den>
                      </m:f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𝑘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</m:den>
                      </m:f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868FEA2-FA4C-4EFF-A2DB-876424B7B9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76056" y="5563718"/>
                <a:ext cx="2502615" cy="619016"/>
              </a:xfrm>
              <a:prstGeom prst="rect">
                <a:avLst/>
              </a:prstGeom>
              <a:blipFill>
                <a:blip r:embed="rId8"/>
                <a:stretch>
                  <a:fillRect b="-612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0625D0-3E1A-5B39-8EA3-2334204D8B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5984"/>
          <a:stretch/>
        </p:blipFill>
        <p:spPr>
          <a:xfrm>
            <a:off x="782041" y="266211"/>
            <a:ext cx="4730071" cy="29523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68157B3-C928-122C-A929-EF6D1713AD7C}"/>
                  </a:ext>
                </a:extLst>
              </p:cNvPr>
              <p:cNvSpPr txBox="1"/>
              <p:nvPr/>
            </p:nvSpPr>
            <p:spPr bwMode="auto">
              <a:xfrm>
                <a:off x="5739021" y="1022697"/>
                <a:ext cx="1524776" cy="2769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𝐸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max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𝛼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68157B3-C928-122C-A929-EF6D1713AD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39021" y="1022697"/>
                <a:ext cx="1524776" cy="276999"/>
              </a:xfrm>
              <a:prstGeom prst="rect">
                <a:avLst/>
              </a:prstGeom>
              <a:blipFill>
                <a:blip r:embed="rId3"/>
                <a:stretch>
                  <a:fillRect l="-2459" t="-4348" r="-820" b="-869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828DAB3-A3C5-A9FE-6D7A-D004F0B380EF}"/>
                  </a:ext>
                </a:extLst>
              </p:cNvPr>
              <p:cNvSpPr txBox="1"/>
              <p:nvPr/>
            </p:nvSpPr>
            <p:spPr bwMode="auto">
              <a:xfrm>
                <a:off x="5739021" y="2233066"/>
                <a:ext cx="3027936" cy="3712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𝑚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hole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TW" dirty="0"/>
                  <a:t>稱為電洞的有效質量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828DAB3-A3C5-A9FE-6D7A-D004F0B380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39021" y="2233066"/>
                <a:ext cx="3027936" cy="371255"/>
              </a:xfrm>
              <a:prstGeom prst="rect">
                <a:avLst/>
              </a:prstGeom>
              <a:blipFill>
                <a:blip r:embed="rId4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7EE6823-8A53-0F0E-C010-56AECB7AD4A3}"/>
                  </a:ext>
                </a:extLst>
              </p:cNvPr>
              <p:cNvSpPr txBox="1"/>
              <p:nvPr/>
            </p:nvSpPr>
            <p:spPr bwMode="auto">
              <a:xfrm>
                <a:off x="2852661" y="5537581"/>
                <a:ext cx="1720278" cy="6211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hole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hole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∗</m:t>
                              </m:r>
                            </m:sup>
                          </m:sSubSup>
                        </m:den>
                      </m:f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7EE6823-8A53-0F0E-C010-56AECB7AD4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52661" y="5537581"/>
                <a:ext cx="1720278" cy="621132"/>
              </a:xfrm>
              <a:prstGeom prst="rect">
                <a:avLst/>
              </a:prstGeom>
              <a:blipFill>
                <a:blip r:embed="rId5"/>
                <a:stretch>
                  <a:fillRect l="-2206" r="-735" b="-1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EC916D8-47F1-7071-FAD2-B2C60271D1E7}"/>
                  </a:ext>
                </a:extLst>
              </p:cNvPr>
              <p:cNvSpPr txBox="1"/>
              <p:nvPr/>
            </p:nvSpPr>
            <p:spPr bwMode="auto">
              <a:xfrm>
                <a:off x="5677397" y="607585"/>
                <a:ext cx="321052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價能帶的能量：設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𝑘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max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=0</m:t>
                    </m:r>
                  </m:oMath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EC916D8-47F1-7071-FAD2-B2C60271D1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77397" y="607585"/>
                <a:ext cx="3210529" cy="369332"/>
              </a:xfrm>
              <a:prstGeom prst="rect">
                <a:avLst/>
              </a:prstGeom>
              <a:blipFill>
                <a:blip r:embed="rId6"/>
                <a:stretch>
                  <a:fillRect l="-1181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D0769468-10A8-2EF6-07E4-CE0B1EA1DC90}"/>
              </a:ext>
            </a:extLst>
          </p:cNvPr>
          <p:cNvSpPr txBox="1"/>
          <p:nvPr/>
        </p:nvSpPr>
        <p:spPr bwMode="auto">
          <a:xfrm>
            <a:off x="647367" y="5162072"/>
            <a:ext cx="57759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因此若以左圖能量為零點，右圖狀態的能量即為：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06C635C-79E0-EEF5-76F1-DE41F43FF265}"/>
                  </a:ext>
                </a:extLst>
              </p:cNvPr>
              <p:cNvSpPr txBox="1"/>
              <p:nvPr/>
            </p:nvSpPr>
            <p:spPr bwMode="auto">
              <a:xfrm>
                <a:off x="646069" y="6308085"/>
                <a:ext cx="6985210" cy="3712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電洞的行為完全像</a:t>
                </a:r>
                <a:r>
                  <a:rPr lang="en-US" dirty="0" err="1">
                    <a:solidFill>
                      <a:srgbClr val="FF0000"/>
                    </a:solidFill>
                    <a:latin typeface="PMingLiU" panose="02020500000000000000" pitchFamily="18" charset="-120"/>
                    <a:ea typeface="PMingLiU" panose="02020500000000000000" pitchFamily="18" charset="-120"/>
                    <a:cs typeface="Times New Roman" pitchFamily="18" charset="0"/>
                  </a:rPr>
                  <a:t>質量為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𝑚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hole</m:t>
                        </m:r>
                      </m:sub>
                      <m:sup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、動量為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hole</m:t>
                        </m:r>
                      </m:sub>
                    </m:sSub>
                    <m:r>
                      <a:rPr lang="en-US" altLang="zh-CN" i="1">
                        <a:solidFill>
                          <a:srgbClr val="FF0000"/>
                        </a:solidFill>
                        <a:latin typeface="Cambria Math"/>
                      </a:rPr>
                      <m:t>=</m:t>
                    </m:r>
                    <m:r>
                      <a:rPr lang="en-US" altLang="zh-CN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zh-CN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ℏ</m:t>
                    </m:r>
                    <m:r>
                      <a:rPr lang="en-US" altLang="zh-CN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的自由粒子！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06C635C-79E0-EEF5-76F1-DE41F43FF2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6069" y="6308085"/>
                <a:ext cx="6985210" cy="371255"/>
              </a:xfrm>
              <a:prstGeom prst="rect">
                <a:avLst/>
              </a:prstGeom>
              <a:blipFill>
                <a:blip r:embed="rId7"/>
                <a:stretch>
                  <a:fillRect l="-544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BCCD1B7-6B6E-9D20-BD6F-DB02AE26814E}"/>
                  </a:ext>
                </a:extLst>
              </p:cNvPr>
              <p:cNvSpPr txBox="1"/>
              <p:nvPr/>
            </p:nvSpPr>
            <p:spPr bwMode="auto">
              <a:xfrm>
                <a:off x="648666" y="3340596"/>
                <a:ext cx="823926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PMingLiU" panose="02020500000000000000" pitchFamily="18" charset="-120"/>
                    <a:ea typeface="PMingLiU" panose="02020500000000000000" pitchFamily="18" charset="-120"/>
                    <a:cs typeface="Times New Roman" pitchFamily="18" charset="0"/>
                  </a:rPr>
                  <a:t>考慮右圖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𝑘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0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態缺電子的電洞，此狀態是在左圖將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𝑘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≠0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態電子移入頂點電洞。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BCCD1B7-6B6E-9D20-BD6F-DB02AE2681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8666" y="3340596"/>
                <a:ext cx="8239260" cy="369332"/>
              </a:xfrm>
              <a:prstGeom prst="rect">
                <a:avLst/>
              </a:prstGeom>
              <a:blipFill>
                <a:blip r:embed="rId8"/>
                <a:stretch>
                  <a:fillRect l="-462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9F67472-D3CD-C6D4-CC65-D0266194CAFC}"/>
                  </a:ext>
                </a:extLst>
              </p:cNvPr>
              <p:cNvSpPr txBox="1"/>
              <p:nvPr/>
            </p:nvSpPr>
            <p:spPr bwMode="auto">
              <a:xfrm>
                <a:off x="5739021" y="1409833"/>
                <a:ext cx="2020040" cy="6211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max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−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hole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∗</m:t>
                              </m:r>
                            </m:sup>
                          </m:sSubSup>
                        </m:den>
                      </m:f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9F67472-D3CD-C6D4-CC65-D0266194CA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39021" y="1409833"/>
                <a:ext cx="2020040" cy="621132"/>
              </a:xfrm>
              <a:prstGeom prst="rect">
                <a:avLst/>
              </a:prstGeom>
              <a:blipFill>
                <a:blip r:embed="rId10"/>
                <a:stretch>
                  <a:fillRect l="-621" b="-8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56572ABD-F59A-C460-2083-0D99288BF306}"/>
              </a:ext>
            </a:extLst>
          </p:cNvPr>
          <p:cNvSpPr txBox="1"/>
          <p:nvPr/>
        </p:nvSpPr>
        <p:spPr bwMode="auto">
          <a:xfrm>
            <a:off x="648666" y="4748097"/>
            <a:ext cx="57733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PMingLiU" panose="02020500000000000000" pitchFamily="18" charset="-120"/>
                <a:ea typeface="PMingLiU" panose="02020500000000000000" pitchFamily="18" charset="-120"/>
                <a:cs typeface="Times New Roman" pitchFamily="18" charset="0"/>
              </a:rPr>
              <a:t>而右圖狀態相對於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左圖狀態，實體電子能量是增加的。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36C91B7-7DE4-847C-FC0E-2BCB52B7B6EB}"/>
                  </a:ext>
                </a:extLst>
              </p:cNvPr>
              <p:cNvSpPr txBox="1"/>
              <p:nvPr/>
            </p:nvSpPr>
            <p:spPr bwMode="auto">
              <a:xfrm>
                <a:off x="6501409" y="3765164"/>
                <a:ext cx="1526975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8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hole</m:t>
                          </m:r>
                        </m:sub>
                      </m:sSub>
                      <m:r>
                        <a:rPr lang="en-US" altLang="zh-CN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CN" sz="18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36C91B7-7DE4-847C-FC0E-2BCB52B7B6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01409" y="3765164"/>
                <a:ext cx="1526975" cy="369332"/>
              </a:xfrm>
              <a:prstGeom prst="rect">
                <a:avLst/>
              </a:prstGeom>
              <a:blipFill>
                <a:blip r:embed="rId11"/>
                <a:stretch>
                  <a:fillRect b="-1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U-turn Arrow 27">
            <a:extLst>
              <a:ext uri="{FF2B5EF4-FFF2-40B4-BE49-F238E27FC236}">
                <a16:creationId xmlns:a16="http://schemas.microsoft.com/office/drawing/2014/main" id="{41F24AEC-C22D-8A22-560B-90D2DEA2C5DE}"/>
              </a:ext>
            </a:extLst>
          </p:cNvPr>
          <p:cNvSpPr/>
          <p:nvPr/>
        </p:nvSpPr>
        <p:spPr>
          <a:xfrm rot="2643285" flipH="1">
            <a:off x="2243749" y="1771350"/>
            <a:ext cx="430964" cy="178696"/>
          </a:xfrm>
          <a:prstGeom prst="utur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EA4836-7EA7-0700-A44D-9975A79E6DE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91340" y="4231065"/>
            <a:ext cx="2613064" cy="1877863"/>
          </a:xfrm>
          <a:prstGeom prst="rect">
            <a:avLst/>
          </a:prstGeom>
        </p:spPr>
      </p:pic>
      <p:sp>
        <p:nvSpPr>
          <p:cNvPr id="6" name="Right Arrow 5">
            <a:extLst>
              <a:ext uri="{FF2B5EF4-FFF2-40B4-BE49-F238E27FC236}">
                <a16:creationId xmlns:a16="http://schemas.microsoft.com/office/drawing/2014/main" id="{53850329-BF51-2DC2-D14B-F9C8880E3FCF}"/>
              </a:ext>
            </a:extLst>
          </p:cNvPr>
          <p:cNvSpPr/>
          <p:nvPr/>
        </p:nvSpPr>
        <p:spPr>
          <a:xfrm>
            <a:off x="3186734" y="1456125"/>
            <a:ext cx="433980" cy="247133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7C950B-8C3E-0460-F81F-D3F81395FB9C}"/>
              </a:ext>
            </a:extLst>
          </p:cNvPr>
          <p:cNvSpPr txBox="1"/>
          <p:nvPr/>
        </p:nvSpPr>
        <p:spPr bwMode="auto">
          <a:xfrm>
            <a:off x="648666" y="3763849"/>
            <a:ext cx="59395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PMingLiU" panose="02020500000000000000" pitchFamily="18" charset="-120"/>
                <a:ea typeface="PMingLiU" panose="02020500000000000000" pitchFamily="18" charset="-120"/>
                <a:cs typeface="Times New Roman" pitchFamily="18" charset="0"/>
              </a:rPr>
              <a:t>右圖狀態相對於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左圖狀態，動量為移走電子動量的負號：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3760F19-59ED-5AA9-D29F-D3DB9197C7B8}"/>
              </a:ext>
            </a:extLst>
          </p:cNvPr>
          <p:cNvSpPr txBox="1"/>
          <p:nvPr/>
        </p:nvSpPr>
        <p:spPr bwMode="auto">
          <a:xfrm>
            <a:off x="646069" y="4223787"/>
            <a:ext cx="61555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左圖狀態動量為零，因此上式即為右圖狀態的動量！</a:t>
            </a:r>
          </a:p>
        </p:txBody>
      </p:sp>
    </p:spTree>
    <p:extLst>
      <p:ext uri="{BB962C8B-B14F-4D97-AF65-F5344CB8AC3E}">
        <p14:creationId xmlns:p14="http://schemas.microsoft.com/office/powerpoint/2010/main" val="836708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3" grpId="0"/>
      <p:bldP spid="15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70ECE888-CDDA-4A10-4D9A-DFD1CC4ADB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4660"/>
          <a:stretch/>
        </p:blipFill>
        <p:spPr>
          <a:xfrm>
            <a:off x="1210128" y="260648"/>
            <a:ext cx="6458216" cy="20162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EB2CD47-A8F6-BFC7-06BB-CD93A709CE8B}"/>
              </a:ext>
            </a:extLst>
          </p:cNvPr>
          <p:cNvSpPr txBox="1"/>
          <p:nvPr/>
        </p:nvSpPr>
        <p:spPr bwMode="auto">
          <a:xfrm>
            <a:off x="1374870" y="4048122"/>
            <a:ext cx="7319954" cy="371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TW" dirty="0">
                <a:solidFill>
                  <a:srgbClr val="FF0000"/>
                </a:solidFill>
              </a:rPr>
              <a:t>可見電洞的性質如帶正電！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CA1FB4-06F1-83A8-BC43-3813791ADD83}"/>
              </a:ext>
            </a:extLst>
          </p:cNvPr>
          <p:cNvSpPr txBox="1"/>
          <p:nvPr/>
        </p:nvSpPr>
        <p:spPr bwMode="auto">
          <a:xfrm>
            <a:off x="1374870" y="6335524"/>
            <a:ext cx="731995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從這基礎就能建立整個半導體理論，幾乎無需再回到能帶等等概念！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680782-A29F-8F94-72D5-C75692A8ED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2710" b="1311"/>
          <a:stretch/>
        </p:blipFill>
        <p:spPr>
          <a:xfrm>
            <a:off x="1397374" y="4454447"/>
            <a:ext cx="6120680" cy="17445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26CD82B-6036-6A93-E4AF-20B20C8E28E5}"/>
                  </a:ext>
                </a:extLst>
              </p:cNvPr>
              <p:cNvSpPr txBox="1"/>
              <p:nvPr/>
            </p:nvSpPr>
            <p:spPr bwMode="auto">
              <a:xfrm>
                <a:off x="1469382" y="2630895"/>
                <a:ext cx="1240468" cy="525913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ℏ</m:t>
                      </m:r>
                      <m:f>
                        <m:f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𝑑𝑘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𝑒𝐸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26CD82B-6036-6A93-E4AF-20B20C8E28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69382" y="2630895"/>
                <a:ext cx="1240468" cy="525913"/>
              </a:xfrm>
              <a:prstGeom prst="rect">
                <a:avLst/>
              </a:prstGeom>
              <a:blipFill>
                <a:blip r:embed="rId5"/>
                <a:stretch>
                  <a:fillRect l="-4040" t="-4762" r="-3030" b="-1428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D915A7B-FC98-1EC8-066A-53363B726CA3}"/>
                  </a:ext>
                </a:extLst>
              </p:cNvPr>
              <p:cNvSpPr txBox="1"/>
              <p:nvPr/>
            </p:nvSpPr>
            <p:spPr bwMode="auto">
              <a:xfrm>
                <a:off x="1397374" y="2285556"/>
                <a:ext cx="627097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在外加均勻電場下，電子態的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𝑘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會均勻變化率變化：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D915A7B-FC98-1EC8-066A-53363B726C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97374" y="2285556"/>
                <a:ext cx="6270970" cy="369332"/>
              </a:xfrm>
              <a:prstGeom prst="rect">
                <a:avLst/>
              </a:prstGeom>
              <a:blipFill>
                <a:blip r:embed="rId6"/>
                <a:stretch>
                  <a:fillRect l="-606" t="-10000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6FEFB5D-80B0-4927-BC02-87CBAEE5693B}"/>
                  </a:ext>
                </a:extLst>
              </p:cNvPr>
              <p:cNvSpPr txBox="1"/>
              <p:nvPr/>
            </p:nvSpPr>
            <p:spPr bwMode="auto">
              <a:xfrm>
                <a:off x="1397374" y="3173235"/>
                <a:ext cx="756711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在軸上電洞位置，也跟著電子如一條chain移動，若以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hole</m:t>
                        </m:r>
                      </m:sub>
                    </m:sSub>
                    <m:r>
                      <a:rPr lang="en-US" altLang="zh-CN" sz="1800" b="0" i="1" smtClean="0">
                        <a:latin typeface="Cambria Math"/>
                      </a:rPr>
                      <m:t>=</m:t>
                    </m:r>
                    <m:r>
                      <a:rPr lang="en-US" altLang="zh-CN" sz="18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ℏ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TW" dirty="0"/>
                  <a:t>表示：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6FEFB5D-80B0-4927-BC02-87CBAEE569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97374" y="3173235"/>
                <a:ext cx="7567114" cy="369332"/>
              </a:xfrm>
              <a:prstGeom prst="rect">
                <a:avLst/>
              </a:prstGeom>
              <a:blipFill>
                <a:blip r:embed="rId7"/>
                <a:stretch>
                  <a:fillRect l="-502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1EDB505-72CE-D769-CD75-8B0EE96F8B81}"/>
                  </a:ext>
                </a:extLst>
              </p:cNvPr>
              <p:cNvSpPr txBox="1"/>
              <p:nvPr/>
            </p:nvSpPr>
            <p:spPr bwMode="auto">
              <a:xfrm>
                <a:off x="1469382" y="3512786"/>
                <a:ext cx="1595950" cy="525913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ℏ</m:t>
                      </m:r>
                      <m:f>
                        <m:f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hole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=+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𝑒𝐸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1EDB505-72CE-D769-CD75-8B0EE96F8B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69382" y="3512786"/>
                <a:ext cx="1595950" cy="525913"/>
              </a:xfrm>
              <a:prstGeom prst="rect">
                <a:avLst/>
              </a:prstGeom>
              <a:blipFill>
                <a:blip r:embed="rId8"/>
                <a:stretch>
                  <a:fillRect l="-3150" t="-2326" r="-1575" b="-1395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6207212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3E49964C-4027-CE5E-5D9C-55E8A326AD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590" y="764704"/>
            <a:ext cx="4066386" cy="3230240"/>
          </a:xfrm>
          <a:prstGeom prst="rect">
            <a:avLst/>
          </a:prstGeom>
        </p:spPr>
      </p:pic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2E39B982-D3EA-A792-3D42-98BC761104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4077072"/>
            <a:ext cx="3943722" cy="2234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16158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218CA1B1-C655-68FC-78F5-62AAF22AC9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810" y="0"/>
            <a:ext cx="66663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45170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F6E925-470A-FA10-15BB-60D135C0DC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355" b="3614"/>
          <a:stretch/>
        </p:blipFill>
        <p:spPr>
          <a:xfrm>
            <a:off x="1378034" y="5515357"/>
            <a:ext cx="3989449" cy="8169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B3D96C-0145-5E76-A193-715A5BB726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90" r="12493"/>
          <a:stretch/>
        </p:blipFill>
        <p:spPr>
          <a:xfrm>
            <a:off x="5341194" y="1332804"/>
            <a:ext cx="3267864" cy="25221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D7BA77E-EEB9-A732-07A1-F17128B3E611}"/>
                  </a:ext>
                </a:extLst>
              </p:cNvPr>
              <p:cNvSpPr txBox="1"/>
              <p:nvPr/>
            </p:nvSpPr>
            <p:spPr bwMode="auto">
              <a:xfrm>
                <a:off x="2076716" y="4481863"/>
                <a:ext cx="2629703" cy="95359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𝐺</m:t>
                              </m:r>
                            </m:sub>
                          </m:sSub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𝑑𝐸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𝑔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𝐸</m:t>
                              </m:r>
                            </m:e>
                          </m:d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𝐸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D7BA77E-EEB9-A732-07A1-F17128B3E6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76716" y="4481863"/>
                <a:ext cx="2629703" cy="953594"/>
              </a:xfrm>
              <a:prstGeom prst="rect">
                <a:avLst/>
              </a:prstGeom>
              <a:blipFill>
                <a:blip r:embed="rId4"/>
                <a:stretch>
                  <a:fillRect l="-12981" t="-102597" b="-15324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Diagram, engineering drawing&#10;&#10;Description automatically generated">
            <a:extLst>
              <a:ext uri="{FF2B5EF4-FFF2-40B4-BE49-F238E27FC236}">
                <a16:creationId xmlns:a16="http://schemas.microsoft.com/office/drawing/2014/main" id="{7F86B31B-AABB-BF79-7CBF-BD2E16D7CD1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8" b="2812"/>
          <a:stretch/>
        </p:blipFill>
        <p:spPr>
          <a:xfrm>
            <a:off x="2040750" y="1356017"/>
            <a:ext cx="3152455" cy="302330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08165CB-513E-4C75-C82B-E6BC0FF97B24}"/>
                  </a:ext>
                </a:extLst>
              </p:cNvPr>
              <p:cNvSpPr txBox="1"/>
              <p:nvPr/>
            </p:nvSpPr>
            <p:spPr bwMode="auto">
              <a:xfrm>
                <a:off x="1144018" y="445179"/>
                <a:ext cx="611234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溫度為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𝑇</m:t>
                    </m:r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時，導帶的電子數，也就是價帶的電洞數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08165CB-513E-4C75-C82B-E6BC0FF97B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44018" y="445179"/>
                <a:ext cx="6112347" cy="369332"/>
              </a:xfrm>
              <a:prstGeom prst="rect">
                <a:avLst/>
              </a:prstGeom>
              <a:blipFill>
                <a:blip r:embed="rId6"/>
                <a:stretch>
                  <a:fillRect l="-1037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9BCB0AE-3684-8921-C302-0076889DCBEF}"/>
                  </a:ext>
                </a:extLst>
              </p:cNvPr>
              <p:cNvSpPr txBox="1"/>
              <p:nvPr/>
            </p:nvSpPr>
            <p:spPr bwMode="auto">
              <a:xfrm>
                <a:off x="1148184" y="836712"/>
                <a:ext cx="740724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可以以狀態發生機率Fermi-Dirac Factor</a:t>
                </a:r>
                <a:r>
                  <a:rPr lang="en-US" altLang="zh-TW" dirty="0">
                    <a:ea typeface="Cambria Math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ea typeface="Cambria Math"/>
                        <a:cs typeface="Times New Roman" pitchFamily="18" charset="0"/>
                      </a:rPr>
                      <m:t>𝑓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𝐸</m:t>
                        </m:r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及狀態數密度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</a:rPr>
                          <m:t>𝐸</m:t>
                        </m:r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計算：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9BCB0AE-3684-8921-C302-0076889DCB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48184" y="836712"/>
                <a:ext cx="7407246" cy="369332"/>
              </a:xfrm>
              <a:prstGeom prst="rect">
                <a:avLst/>
              </a:prstGeom>
              <a:blipFill>
                <a:blip r:embed="rId7"/>
                <a:stretch>
                  <a:fillRect l="-685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7A9DAD9-4728-BECE-6986-827F2BE9F284}"/>
                  </a:ext>
                </a:extLst>
              </p:cNvPr>
              <p:cNvSpPr txBox="1"/>
              <p:nvPr/>
            </p:nvSpPr>
            <p:spPr bwMode="auto">
              <a:xfrm>
                <a:off x="4185093" y="5625947"/>
                <a:ext cx="1008112" cy="510845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 </m:t>
                          </m:r>
                          <m:f>
                            <m:f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𝐺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𝑘𝑇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7A9DAD9-4728-BECE-6986-827F2BE9F2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85093" y="5625947"/>
                <a:ext cx="1008112" cy="51084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D013AC6B-669B-9C0D-9DD9-D7A6B7DC31C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008" t="33761" b="32103"/>
          <a:stretch/>
        </p:blipFill>
        <p:spPr>
          <a:xfrm>
            <a:off x="5759737" y="3854920"/>
            <a:ext cx="2849321" cy="26426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97A6828-84A2-BE9E-FA8F-35DF09D6376F}"/>
                  </a:ext>
                </a:extLst>
              </p:cNvPr>
              <p:cNvSpPr txBox="1"/>
              <p:nvPr/>
            </p:nvSpPr>
            <p:spPr>
              <a:xfrm>
                <a:off x="6149101" y="6114344"/>
                <a:ext cx="379680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200" i="1"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altLang="zh-TW" sz="1200" i="1">
                              <a:latin typeface="Cambria Math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TW" sz="12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97A6828-84A2-BE9E-FA8F-35DF09D637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9101" y="6114344"/>
                <a:ext cx="379680" cy="27699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397BA3A-1D12-E52C-5957-184D5C342FEB}"/>
                  </a:ext>
                </a:extLst>
              </p:cNvPr>
              <p:cNvSpPr txBox="1"/>
              <p:nvPr/>
            </p:nvSpPr>
            <p:spPr>
              <a:xfrm>
                <a:off x="8231803" y="5242738"/>
                <a:ext cx="379680" cy="29161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200" i="1"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altLang="zh-TW" sz="12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en-TW" sz="12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397BA3A-1D12-E52C-5957-184D5C342F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31803" y="5242738"/>
                <a:ext cx="379680" cy="29161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AEDD33A-AECB-B244-0BD7-EF5C643674B1}"/>
                  </a:ext>
                </a:extLst>
              </p:cNvPr>
              <p:cNvSpPr txBox="1"/>
              <p:nvPr/>
            </p:nvSpPr>
            <p:spPr>
              <a:xfrm>
                <a:off x="6959629" y="3875075"/>
                <a:ext cx="379680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200" i="1"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altLang="zh-TW" sz="12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en-TW" sz="12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AEDD33A-AECB-B244-0BD7-EF5C643674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9629" y="3875075"/>
                <a:ext cx="379680" cy="27699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16837C5A-6828-0757-2E63-870C7D3DEAE1}"/>
              </a:ext>
            </a:extLst>
          </p:cNvPr>
          <p:cNvSpPr txBox="1"/>
          <p:nvPr/>
        </p:nvSpPr>
        <p:spPr>
          <a:xfrm>
            <a:off x="6066363" y="3955590"/>
            <a:ext cx="379680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en-TW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AFDF9B8-8BA8-AA8D-DEFE-6AC75843EECD}"/>
                  </a:ext>
                </a:extLst>
              </p:cNvPr>
              <p:cNvSpPr txBox="1"/>
              <p:nvPr/>
            </p:nvSpPr>
            <p:spPr>
              <a:xfrm>
                <a:off x="7309993" y="4914616"/>
                <a:ext cx="225575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400" b="0" i="1" smtClean="0">
                          <a:latin typeface="Cambria Math" panose="02040503050406030204" pitchFamily="18" charset="0"/>
                          <a:ea typeface="Cambria Math"/>
                        </a:rPr>
                        <m:t>𝑛</m:t>
                      </m:r>
                    </m:oMath>
                  </m:oMathPara>
                </a14:m>
                <a:endParaRPr lang="en-TW" sz="14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AFDF9B8-8BA8-AA8D-DEFE-6AC75843EE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9993" y="4914616"/>
                <a:ext cx="225575" cy="215444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DF05458-796E-33C8-B5EA-368A2F98681E}"/>
                  </a:ext>
                </a:extLst>
              </p:cNvPr>
              <p:cNvSpPr txBox="1"/>
              <p:nvPr/>
            </p:nvSpPr>
            <p:spPr>
              <a:xfrm>
                <a:off x="7702387" y="3951933"/>
                <a:ext cx="907883" cy="54162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TW" sz="1400" b="0" i="1" smtClean="0">
                          <a:latin typeface="Cambria Math" panose="02040503050406030204" pitchFamily="18" charset="0"/>
                          <a:ea typeface="Cambria Math"/>
                        </a:rPr>
                        <m:t>𝑑𝑛</m:t>
                      </m:r>
                      <m:r>
                        <a:rPr lang="en-US" altLang="zh-TW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US" altLang="zh-TW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𝑑𝐸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TW" sz="14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DF05458-796E-33C8-B5EA-368A2F9868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2387" y="3951933"/>
                <a:ext cx="907883" cy="541623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B1FC1143-1341-C024-D5B8-8F4476D5ED80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54077" r="4309" b="3243"/>
          <a:stretch/>
        </p:blipFill>
        <p:spPr>
          <a:xfrm>
            <a:off x="605371" y="1361839"/>
            <a:ext cx="1190165" cy="303668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8FFCD64-BC9C-A97D-3573-B71EA8A1C462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6561" t="6764" r="57303" b="50632"/>
          <a:stretch/>
        </p:blipFill>
        <p:spPr>
          <a:xfrm>
            <a:off x="595452" y="1361838"/>
            <a:ext cx="1190165" cy="151834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1E8BE04-78D1-22E9-0A99-98C67A44616E}"/>
              </a:ext>
            </a:extLst>
          </p:cNvPr>
          <p:cNvSpPr/>
          <p:nvPr/>
        </p:nvSpPr>
        <p:spPr>
          <a:xfrm>
            <a:off x="612000" y="3024750"/>
            <a:ext cx="1039671" cy="672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142363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D712CBEB-E94D-CC4D-A958-6413F9EAD7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6"/>
          <a:stretch/>
        </p:blipFill>
        <p:spPr>
          <a:xfrm>
            <a:off x="27392" y="603866"/>
            <a:ext cx="3340977" cy="219475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3D3F047D-DDD9-8948-90BE-950518FA25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5776" y="2949354"/>
            <a:ext cx="5194194" cy="367240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>
                <a:extLst>
                  <a:ext uri="{FF2B5EF4-FFF2-40B4-BE49-F238E27FC236}">
                    <a16:creationId xmlns:a16="http://schemas.microsoft.com/office/drawing/2014/main" id="{C175E836-8B26-7647-AE98-F0EE30CE6E05}"/>
                  </a:ext>
                </a:extLst>
              </p:cNvPr>
              <p:cNvSpPr txBox="1"/>
              <p:nvPr/>
            </p:nvSpPr>
            <p:spPr>
              <a:xfrm>
                <a:off x="3438444" y="893747"/>
                <a:ext cx="1528047" cy="38619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800" b="0" i="1" smtClean="0">
                          <a:latin typeface="Cambria Math" panose="02040503050406030204" pitchFamily="18" charset="0"/>
                          <a:ea typeface="Cambria Math"/>
                        </a:rPr>
                        <m:t>𝑛</m:t>
                      </m:r>
                      <m:r>
                        <a:rPr lang="en-US" altLang="zh-CN" sz="1800" b="0" i="1" smtClean="0">
                          <a:latin typeface="Cambria Math"/>
                          <a:ea typeface="Cambria Math"/>
                        </a:rPr>
                        <m:t>∝</m:t>
                      </m:r>
                      <m:sSup>
                        <m:sSup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𝑔</m:t>
                              </m:r>
                            </m:sub>
                          </m:sSub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/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2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𝑘𝑇</m:t>
                          </m:r>
                        </m:sup>
                      </m:sSup>
                    </m:oMath>
                  </m:oMathPara>
                </a14:m>
                <a:endParaRPr lang="zh-CN" altLang="en-US" sz="1800" dirty="0"/>
              </a:p>
            </p:txBody>
          </p:sp>
        </mc:Choice>
        <mc:Fallback xmlns="">
          <p:sp>
            <p:nvSpPr>
              <p:cNvPr id="6" name="文字方塊 5">
                <a:extLst>
                  <a:ext uri="{FF2B5EF4-FFF2-40B4-BE49-F238E27FC236}">
                    <a16:creationId xmlns:a16="http://schemas.microsoft.com/office/drawing/2014/main" id="{C175E836-8B26-7647-AE98-F0EE30CE6E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8444" y="893747"/>
                <a:ext cx="1528047" cy="38619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72C78364-309D-004B-80F9-B9EB2BEC6022}"/>
                  </a:ext>
                </a:extLst>
              </p:cNvPr>
              <p:cNvSpPr/>
              <p:nvPr/>
            </p:nvSpPr>
            <p:spPr>
              <a:xfrm>
                <a:off x="3438444" y="1391727"/>
                <a:ext cx="3998402" cy="66576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𝑔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  <m:t>𝑘𝑇</m:t>
                          </m:r>
                        </m:den>
                      </m:f>
                      <m:r>
                        <a:rPr lang="en-US" altLang="zh-TW" sz="1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  <m:t>0.2</m:t>
                          </m:r>
                          <m:r>
                            <m:rPr>
                              <m:nor/>
                            </m:rPr>
                            <a:rPr lang="en-US" altLang="zh-TW" sz="1800">
                              <a:latin typeface="Cambria Math" panose="02040503050406030204" pitchFamily="18" charset="0"/>
                              <a:ea typeface="Cambria Math"/>
                            </a:rPr>
                            <m:t>eV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  <m:t>8.617</m:t>
                          </m:r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−5</m:t>
                              </m:r>
                            </m:sup>
                          </m:sSup>
                          <m:r>
                            <m:rPr>
                              <m:nor/>
                            </m:rPr>
                            <a:rPr lang="en-US" altLang="zh-TW" sz="18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eV</m:t>
                          </m:r>
                          <m:r>
                            <m:rPr>
                              <m:nor/>
                            </m:rPr>
                            <a:rPr lang="en-US" altLang="zh-TW" sz="18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</m:t>
                          </m:r>
                          <m:r>
                            <m:rPr>
                              <m:nor/>
                            </m:rPr>
                            <a:rPr lang="en-US" altLang="zh-TW" sz="18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K</m:t>
                          </m:r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m:rPr>
                              <m:nor/>
                            </m:rPr>
                            <a:rPr lang="en-US" altLang="zh-TW" sz="18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300</m:t>
                          </m:r>
                          <m:r>
                            <m:rPr>
                              <m:nor/>
                            </m:rPr>
                            <a:rPr lang="en-US" altLang="zh-TW" sz="18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K</m:t>
                          </m:r>
                          <m:r>
                            <m:rPr>
                              <m:nor/>
                            </m:rPr>
                            <a:rPr lang="en-US" altLang="zh-TW" sz="18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altLang="zh-TW" sz="1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~7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.736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72C78364-309D-004B-80F9-B9EB2BEC602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8444" y="1391727"/>
                <a:ext cx="3998402" cy="665760"/>
              </a:xfrm>
              <a:prstGeom prst="rect">
                <a:avLst/>
              </a:prstGeom>
              <a:blipFill>
                <a:blip r:embed="rId5"/>
                <a:stretch>
                  <a:fillRect b="-9259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86F5C3B6-A4D6-3041-8E09-7E82BB6FC64C}"/>
                  </a:ext>
                </a:extLst>
              </p:cNvPr>
              <p:cNvSpPr txBox="1"/>
              <p:nvPr/>
            </p:nvSpPr>
            <p:spPr>
              <a:xfrm>
                <a:off x="3438444" y="2169271"/>
                <a:ext cx="1759521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800" b="0" i="1" smtClean="0">
                          <a:latin typeface="Cambria Math" panose="02040503050406030204" pitchFamily="18" charset="0"/>
                          <a:ea typeface="Cambria Math"/>
                        </a:rPr>
                        <m:t>𝑛</m:t>
                      </m:r>
                      <m:r>
                        <a:rPr lang="en-US" altLang="zh-CN" sz="1800" b="0" i="1" smtClean="0">
                          <a:latin typeface="Cambria Math"/>
                          <a:ea typeface="Cambria Math"/>
                        </a:rPr>
                        <m:t>∝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2.00</m:t>
                      </m:r>
                      <m:r>
                        <a:rPr lang="en-US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</m:oMath>
                  </m:oMathPara>
                </a14:m>
                <a:endParaRPr lang="zh-CN" altLang="en-US" sz="1800" dirty="0"/>
              </a:p>
            </p:txBody>
          </p:sp>
        </mc:Choice>
        <mc:Fallback xmlns="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86F5C3B6-A4D6-3041-8E09-7E82BB6FC6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8444" y="2169271"/>
                <a:ext cx="1759521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3E72DA95-B488-7BEF-B7F9-5CC720FEF0BE}"/>
              </a:ext>
            </a:extLst>
          </p:cNvPr>
          <p:cNvSpPr txBox="1"/>
          <p:nvPr/>
        </p:nvSpPr>
        <p:spPr bwMode="auto">
          <a:xfrm>
            <a:off x="5051374" y="912739"/>
            <a:ext cx="326246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導電電子密度由能隙決定！</a:t>
            </a:r>
          </a:p>
        </p:txBody>
      </p:sp>
    </p:spTree>
    <p:extLst>
      <p:ext uri="{BB962C8B-B14F-4D97-AF65-F5344CB8AC3E}">
        <p14:creationId xmlns:p14="http://schemas.microsoft.com/office/powerpoint/2010/main" val="387998580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3224BB0C-3005-2B36-C2F2-8DE8F766E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489461"/>
            <a:ext cx="3470320" cy="227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) Resistivity vs. temperature for the silicon/PANI PNCs; and (b)... |  Download Scientific Diagram">
            <a:extLst>
              <a:ext uri="{FF2B5EF4-FFF2-40B4-BE49-F238E27FC236}">
                <a16:creationId xmlns:a16="http://schemas.microsoft.com/office/drawing/2014/main" id="{241FB845-7C32-84EB-7DB9-6CDA64E9A4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771269" y="2040444"/>
            <a:ext cx="3440692" cy="2696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7">
            <a:extLst>
              <a:ext uri="{FF2B5EF4-FFF2-40B4-BE49-F238E27FC236}">
                <a16:creationId xmlns:a16="http://schemas.microsoft.com/office/drawing/2014/main" id="{7C972B83-7873-E7D3-4717-A10F6251A958}"/>
              </a:ext>
            </a:extLst>
          </p:cNvPr>
          <p:cNvSpPr txBox="1"/>
          <p:nvPr/>
        </p:nvSpPr>
        <p:spPr bwMode="auto">
          <a:xfrm>
            <a:off x="2459914" y="5013176"/>
            <a:ext cx="41764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半導體的電阻率隨溫度增加快速降低。</a:t>
            </a:r>
          </a:p>
        </p:txBody>
      </p:sp>
      <p:sp>
        <p:nvSpPr>
          <p:cNvPr id="5" name="文字方塊 7">
            <a:extLst>
              <a:ext uri="{FF2B5EF4-FFF2-40B4-BE49-F238E27FC236}">
                <a16:creationId xmlns:a16="http://schemas.microsoft.com/office/drawing/2014/main" id="{C26B7F49-EC8F-8460-AF0F-0B036D990951}"/>
              </a:ext>
            </a:extLst>
          </p:cNvPr>
          <p:cNvSpPr txBox="1"/>
          <p:nvPr/>
        </p:nvSpPr>
        <p:spPr bwMode="auto">
          <a:xfrm>
            <a:off x="2459914" y="5450787"/>
            <a:ext cx="56404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相對的、導體的電阻率隨溫度增加而增加。</a:t>
            </a:r>
          </a:p>
        </p:txBody>
      </p:sp>
    </p:spTree>
    <p:extLst>
      <p:ext uri="{BB962C8B-B14F-4D97-AF65-F5344CB8AC3E}">
        <p14:creationId xmlns:p14="http://schemas.microsoft.com/office/powerpoint/2010/main" val="190474173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E3059280-D82A-0F13-3641-4C37991135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458" y="908720"/>
            <a:ext cx="5650106" cy="59492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9">
                <a:extLst>
                  <a:ext uri="{FF2B5EF4-FFF2-40B4-BE49-F238E27FC236}">
                    <a16:creationId xmlns:a16="http://schemas.microsoft.com/office/drawing/2014/main" id="{473FEC3C-0FEE-457C-52B3-D92E519044CB}"/>
                  </a:ext>
                </a:extLst>
              </p:cNvPr>
              <p:cNvSpPr/>
              <p:nvPr/>
            </p:nvSpPr>
            <p:spPr>
              <a:xfrm>
                <a:off x="2051720" y="44607"/>
                <a:ext cx="6134328" cy="39190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但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b="0" i="1" smtClean="0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/>
                          </a:rPr>
                          <m:t>𝑔</m:t>
                        </m:r>
                      </m:sub>
                    </m:sSub>
                    <m:r>
                      <a:rPr lang="en-US" altLang="zh-TW" sz="1800" i="1" smtClean="0">
                        <a:latin typeface="Cambria Math"/>
                        <a:ea typeface="Cambria Math"/>
                      </a:rPr>
                      <m:t>~</m:t>
                    </m:r>
                    <m:r>
                      <a:rPr lang="en-US" altLang="zh-TW" sz="1800" b="0" i="1" smtClean="0">
                        <a:latin typeface="Cambria Math"/>
                        <a:ea typeface="Cambria Math"/>
                      </a:rPr>
                      <m:t>1.0</m:t>
                    </m:r>
                    <m:r>
                      <m:rPr>
                        <m:nor/>
                      </m:rPr>
                      <a:rPr lang="en-US" altLang="zh-TW" sz="1800" b="0" i="0" smtClean="0">
                        <a:latin typeface="Cambria Math"/>
                        <a:ea typeface="Cambria Math"/>
                      </a:rPr>
                      <m:t>eV</m:t>
                    </m:r>
                  </m:oMath>
                </a14:m>
                <a:r>
                  <a:rPr lang="zh-TW" altLang="en-US" sz="1800" dirty="0"/>
                  <a:t>能跳上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Conduction</a:t>
                </a:r>
                <a:r>
                  <a:rPr lang="zh-TW" altLang="en-US" sz="1800" dirty="0"/>
                  <a:t>的電子數量還是少於導體，</a:t>
                </a:r>
              </a:p>
            </p:txBody>
          </p:sp>
        </mc:Choice>
        <mc:Fallback xmlns="">
          <p:sp>
            <p:nvSpPr>
              <p:cNvPr id="4" name="矩形 9">
                <a:extLst>
                  <a:ext uri="{FF2B5EF4-FFF2-40B4-BE49-F238E27FC236}">
                    <a16:creationId xmlns:a16="http://schemas.microsoft.com/office/drawing/2014/main" id="{473FEC3C-0FEE-457C-52B3-D92E519044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1720" y="44607"/>
                <a:ext cx="6134328" cy="391902"/>
              </a:xfrm>
              <a:prstGeom prst="rect">
                <a:avLst/>
              </a:prstGeom>
              <a:blipFill>
                <a:blip r:embed="rId3"/>
                <a:stretch>
                  <a:fillRect l="-826" t="-6250" b="-15625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矩形 5">
            <a:extLst>
              <a:ext uri="{FF2B5EF4-FFF2-40B4-BE49-F238E27FC236}">
                <a16:creationId xmlns:a16="http://schemas.microsoft.com/office/drawing/2014/main" id="{ABAE9D8D-C41E-AFDE-7163-D1FDEFDBF540}"/>
              </a:ext>
            </a:extLst>
          </p:cNvPr>
          <p:cNvSpPr/>
          <p:nvPr/>
        </p:nvSpPr>
        <p:spPr>
          <a:xfrm>
            <a:off x="2051720" y="512537"/>
            <a:ext cx="3185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800" dirty="0"/>
              <a:t>電阻率比起導體還是來得大！</a:t>
            </a:r>
          </a:p>
        </p:txBody>
      </p:sp>
    </p:spTree>
    <p:extLst>
      <p:ext uri="{BB962C8B-B14F-4D97-AF65-F5344CB8AC3E}">
        <p14:creationId xmlns:p14="http://schemas.microsoft.com/office/powerpoint/2010/main" val="373288521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DAC103-5CE6-2018-35C7-C4406E5EFD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750" y="25400"/>
            <a:ext cx="7302500" cy="680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78410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C70437E-3FDD-7381-032B-8370988C8B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264" y="0"/>
            <a:ext cx="56394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4614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 w="9525">
          <a:noFill/>
          <a:miter lim="800000"/>
          <a:headEnd/>
          <a:tailEnd/>
        </a:ln>
      </a:spPr>
      <a:bodyPr wrap="square" rtlCol="0">
        <a:spAutoFit/>
      </a:bodyPr>
      <a:lstStyle>
        <a:defPPr>
          <a:defRPr dirty="0" smtClean="0">
            <a:latin typeface="Times New Roman" pitchFamily="18" charset="0"/>
            <a:cs typeface="Times New Roman" pitchFamily="18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10572</TotalTime>
  <Words>5041</Words>
  <Application>Microsoft Macintosh PowerPoint</Application>
  <PresentationFormat>On-screen Show (4:3)</PresentationFormat>
  <Paragraphs>652</Paragraphs>
  <Slides>153</Slides>
  <Notes>0</Notes>
  <HiddenSlides>30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153</vt:i4>
      </vt:variant>
    </vt:vector>
  </HeadingPairs>
  <TitlesOfParts>
    <vt:vector size="162" baseType="lpstr">
      <vt:lpstr>PMingLiU</vt:lpstr>
      <vt:lpstr>Arial</vt:lpstr>
      <vt:lpstr>Calibri</vt:lpstr>
      <vt:lpstr>Cambria Math</vt:lpstr>
      <vt:lpstr>Helvetica Neue</vt:lpstr>
      <vt:lpstr>Times New Roman</vt:lpstr>
      <vt:lpstr>Office 佈景主題</vt:lpstr>
      <vt:lpstr>方程式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Chia-Hung Chang</dc:creator>
  <cp:lastModifiedBy>Chia-Hung Vincent Chang</cp:lastModifiedBy>
  <cp:revision>521</cp:revision>
  <dcterms:created xsi:type="dcterms:W3CDTF">2008-03-17T12:32:20Z</dcterms:created>
  <dcterms:modified xsi:type="dcterms:W3CDTF">2023-05-11T02:18:47Z</dcterms:modified>
</cp:coreProperties>
</file>